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57" r:id="rId5"/>
    <p:sldId id="276" r:id="rId6"/>
    <p:sldId id="258" r:id="rId7"/>
    <p:sldId id="277" r:id="rId8"/>
    <p:sldId id="259" r:id="rId9"/>
    <p:sldId id="279" r:id="rId10"/>
    <p:sldId id="280" r:id="rId11"/>
    <p:sldId id="281" r:id="rId12"/>
    <p:sldId id="260" r:id="rId13"/>
    <p:sldId id="282" r:id="rId14"/>
    <p:sldId id="261" r:id="rId15"/>
    <p:sldId id="283" r:id="rId16"/>
    <p:sldId id="284" r:id="rId17"/>
    <p:sldId id="285" r:id="rId18"/>
    <p:sldId id="262" r:id="rId19"/>
    <p:sldId id="286" r:id="rId20"/>
    <p:sldId id="264" r:id="rId21"/>
    <p:sldId id="265" r:id="rId22"/>
    <p:sldId id="266" r:id="rId23"/>
    <p:sldId id="263" r:id="rId24"/>
    <p:sldId id="287" r:id="rId25"/>
    <p:sldId id="288" r:id="rId26"/>
    <p:sldId id="289" r:id="rId27"/>
    <p:sldId id="290" r:id="rId28"/>
    <p:sldId id="267" r:id="rId29"/>
    <p:sldId id="268" r:id="rId30"/>
    <p:sldId id="269" r:id="rId31"/>
    <p:sldId id="270" r:id="rId32"/>
    <p:sldId id="271" r:id="rId33"/>
    <p:sldId id="272" r:id="rId34"/>
    <p:sldId id="273" r:id="rId35"/>
    <p:sldId id="29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y Ernest"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0" d="100"/>
          <a:sy n="100" d="100"/>
        </p:scale>
        <p:origin x="3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CFCF8D-199C-4486-8F31-698F96846DB6}"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9964F-239F-456B-8494-F7774E21EBA6}" type="slidenum">
              <a:rPr lang="en-US" smtClean="0"/>
              <a:t>‹#›</a:t>
            </a:fld>
            <a:endParaRPr lang="en-US"/>
          </a:p>
        </p:txBody>
      </p:sp>
    </p:spTree>
    <p:extLst>
      <p:ext uri="{BB962C8B-B14F-4D97-AF65-F5344CB8AC3E}">
        <p14:creationId xmlns:p14="http://schemas.microsoft.com/office/powerpoint/2010/main" val="2717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CFCF8D-199C-4486-8F31-698F96846DB6}"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9964F-239F-456B-8494-F7774E21EBA6}" type="slidenum">
              <a:rPr lang="en-US" smtClean="0"/>
              <a:t>‹#›</a:t>
            </a:fld>
            <a:endParaRPr lang="en-US"/>
          </a:p>
        </p:txBody>
      </p:sp>
    </p:spTree>
    <p:extLst>
      <p:ext uri="{BB962C8B-B14F-4D97-AF65-F5344CB8AC3E}">
        <p14:creationId xmlns:p14="http://schemas.microsoft.com/office/powerpoint/2010/main" val="110229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CFCF8D-199C-4486-8F31-698F96846DB6}"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9964F-239F-456B-8494-F7774E21EBA6}" type="slidenum">
              <a:rPr lang="en-US" smtClean="0"/>
              <a:t>‹#›</a:t>
            </a:fld>
            <a:endParaRPr lang="en-US"/>
          </a:p>
        </p:txBody>
      </p:sp>
    </p:spTree>
    <p:extLst>
      <p:ext uri="{BB962C8B-B14F-4D97-AF65-F5344CB8AC3E}">
        <p14:creationId xmlns:p14="http://schemas.microsoft.com/office/powerpoint/2010/main" val="821151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CFCF8D-199C-4486-8F31-698F96846DB6}"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9964F-239F-456B-8494-F7774E21EBA6}" type="slidenum">
              <a:rPr lang="en-US" smtClean="0"/>
              <a:t>‹#›</a:t>
            </a:fld>
            <a:endParaRPr lang="en-US"/>
          </a:p>
        </p:txBody>
      </p:sp>
    </p:spTree>
    <p:extLst>
      <p:ext uri="{BB962C8B-B14F-4D97-AF65-F5344CB8AC3E}">
        <p14:creationId xmlns:p14="http://schemas.microsoft.com/office/powerpoint/2010/main" val="1073471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6CFCF8D-199C-4486-8F31-698F96846DB6}" type="datetimeFigureOut">
              <a:rPr lang="en-US" smtClean="0"/>
              <a:t>6/6/2016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D9964F-239F-456B-8494-F7774E21EBA6}" type="slidenum">
              <a:rPr lang="en-US" smtClean="0"/>
              <a:t>‹#›</a:t>
            </a:fld>
            <a:endParaRPr lang="en-US"/>
          </a:p>
        </p:txBody>
      </p:sp>
    </p:spTree>
    <p:extLst>
      <p:ext uri="{BB962C8B-B14F-4D97-AF65-F5344CB8AC3E}">
        <p14:creationId xmlns:p14="http://schemas.microsoft.com/office/powerpoint/2010/main" val="3477818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CFCF8D-199C-4486-8F31-698F96846DB6}"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9964F-239F-456B-8494-F7774E21EBA6}" type="slidenum">
              <a:rPr lang="en-US" smtClean="0"/>
              <a:t>‹#›</a:t>
            </a:fld>
            <a:endParaRPr lang="en-US"/>
          </a:p>
        </p:txBody>
      </p:sp>
    </p:spTree>
    <p:extLst>
      <p:ext uri="{BB962C8B-B14F-4D97-AF65-F5344CB8AC3E}">
        <p14:creationId xmlns:p14="http://schemas.microsoft.com/office/powerpoint/2010/main" val="75550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CFCF8D-199C-4486-8F31-698F96846DB6}" type="datetimeFigureOut">
              <a:rPr lang="en-US" smtClean="0"/>
              <a:t>6/6/2016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D9964F-239F-456B-8494-F7774E21EBA6}" type="slidenum">
              <a:rPr lang="en-US" smtClean="0"/>
              <a:t>‹#›</a:t>
            </a:fld>
            <a:endParaRPr lang="en-US"/>
          </a:p>
        </p:txBody>
      </p:sp>
    </p:spTree>
    <p:extLst>
      <p:ext uri="{BB962C8B-B14F-4D97-AF65-F5344CB8AC3E}">
        <p14:creationId xmlns:p14="http://schemas.microsoft.com/office/powerpoint/2010/main" val="93823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CFCF8D-199C-4486-8F31-698F96846DB6}" type="datetimeFigureOut">
              <a:rPr lang="en-US" smtClean="0"/>
              <a:t>6/6/2016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D9964F-239F-456B-8494-F7774E21EBA6}" type="slidenum">
              <a:rPr lang="en-US" smtClean="0"/>
              <a:t>‹#›</a:t>
            </a:fld>
            <a:endParaRPr lang="en-US"/>
          </a:p>
        </p:txBody>
      </p:sp>
    </p:spTree>
    <p:extLst>
      <p:ext uri="{BB962C8B-B14F-4D97-AF65-F5344CB8AC3E}">
        <p14:creationId xmlns:p14="http://schemas.microsoft.com/office/powerpoint/2010/main" val="413455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FCF8D-199C-4486-8F31-698F96846DB6}" type="datetimeFigureOut">
              <a:rPr lang="en-US" smtClean="0"/>
              <a:t>6/6/2016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D9964F-239F-456B-8494-F7774E21EBA6}" type="slidenum">
              <a:rPr lang="en-US" smtClean="0"/>
              <a:t>‹#›</a:t>
            </a:fld>
            <a:endParaRPr lang="en-US"/>
          </a:p>
        </p:txBody>
      </p:sp>
    </p:spTree>
    <p:extLst>
      <p:ext uri="{BB962C8B-B14F-4D97-AF65-F5344CB8AC3E}">
        <p14:creationId xmlns:p14="http://schemas.microsoft.com/office/powerpoint/2010/main" val="29689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CFCF8D-199C-4486-8F31-698F96846DB6}"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9964F-239F-456B-8494-F7774E21EBA6}" type="slidenum">
              <a:rPr lang="en-US" smtClean="0"/>
              <a:t>‹#›</a:t>
            </a:fld>
            <a:endParaRPr lang="en-US"/>
          </a:p>
        </p:txBody>
      </p:sp>
    </p:spTree>
    <p:extLst>
      <p:ext uri="{BB962C8B-B14F-4D97-AF65-F5344CB8AC3E}">
        <p14:creationId xmlns:p14="http://schemas.microsoft.com/office/powerpoint/2010/main" val="1021116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CFCF8D-199C-4486-8F31-698F96846DB6}" type="datetimeFigureOut">
              <a:rPr lang="en-US" smtClean="0"/>
              <a:t>6/6/2016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D9964F-239F-456B-8494-F7774E21EBA6}" type="slidenum">
              <a:rPr lang="en-US" smtClean="0"/>
              <a:t>‹#›</a:t>
            </a:fld>
            <a:endParaRPr lang="en-US"/>
          </a:p>
        </p:txBody>
      </p:sp>
    </p:spTree>
    <p:extLst>
      <p:ext uri="{BB962C8B-B14F-4D97-AF65-F5344CB8AC3E}">
        <p14:creationId xmlns:p14="http://schemas.microsoft.com/office/powerpoint/2010/main" val="178304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FCF8D-199C-4486-8F31-698F96846DB6}" type="datetimeFigureOut">
              <a:rPr lang="en-US" smtClean="0"/>
              <a:t>6/6/2016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D9964F-239F-456B-8494-F7774E21EBA6}" type="slidenum">
              <a:rPr lang="en-US" smtClean="0"/>
              <a:t>‹#›</a:t>
            </a:fld>
            <a:endParaRPr lang="en-US"/>
          </a:p>
        </p:txBody>
      </p:sp>
    </p:spTree>
    <p:extLst>
      <p:ext uri="{BB962C8B-B14F-4D97-AF65-F5344CB8AC3E}">
        <p14:creationId xmlns:p14="http://schemas.microsoft.com/office/powerpoint/2010/main" val="4138405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ithub.com/GridProtectionAlliance/openXD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openEAS</a:t>
            </a:r>
            <a:r>
              <a:rPr lang="en-US" dirty="0"/>
              <a:t> Template</a:t>
            </a:r>
          </a:p>
        </p:txBody>
      </p:sp>
      <p:sp>
        <p:nvSpPr>
          <p:cNvPr id="3" name="Subtitle 2"/>
          <p:cNvSpPr>
            <a:spLocks noGrp="1"/>
          </p:cNvSpPr>
          <p:nvPr>
            <p:ph type="subTitle" idx="1"/>
          </p:nvPr>
        </p:nvSpPr>
        <p:spPr/>
        <p:txBody>
          <a:bodyPr/>
          <a:lstStyle/>
          <a:p>
            <a:r>
              <a:rPr lang="en-US" dirty="0"/>
              <a:t>A New Users Implementation Guide</a:t>
            </a:r>
          </a:p>
        </p:txBody>
      </p:sp>
    </p:spTree>
    <p:extLst>
      <p:ext uri="{BB962C8B-B14F-4D97-AF65-F5344CB8AC3E}">
        <p14:creationId xmlns:p14="http://schemas.microsoft.com/office/powerpoint/2010/main" val="2936978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4442"/>
          </a:xfrm>
        </p:spPr>
        <p:txBody>
          <a:bodyPr>
            <a:normAutofit fontScale="90000"/>
          </a:bodyPr>
          <a:lstStyle/>
          <a:p>
            <a:r>
              <a:rPr lang="en-US" dirty="0"/>
              <a:t>Step 4: Rename project files (cont.)</a:t>
            </a:r>
          </a:p>
        </p:txBody>
      </p:sp>
      <p:sp>
        <p:nvSpPr>
          <p:cNvPr id="3" name="Content Placeholder 2"/>
          <p:cNvSpPr>
            <a:spLocks noGrp="1"/>
          </p:cNvSpPr>
          <p:nvPr>
            <p:ph idx="1"/>
          </p:nvPr>
        </p:nvSpPr>
        <p:spPr>
          <a:xfrm>
            <a:off x="838200" y="1023457"/>
            <a:ext cx="10515600" cy="5153506"/>
          </a:xfrm>
        </p:spPr>
        <p:txBody>
          <a:bodyPr/>
          <a:lstStyle/>
          <a:p>
            <a:pPr marL="0" indent="0">
              <a:buNone/>
            </a:pPr>
            <a:r>
              <a:rPr lang="en-US" dirty="0"/>
              <a:t>If you like the name and want to continue press a key, or hold the control key and press c at the same time to close the window and restart over at the beginning of step 4.</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769" y="2255689"/>
            <a:ext cx="7748461" cy="4099799"/>
          </a:xfrm>
          <a:prstGeom prst="rect">
            <a:avLst/>
          </a:prstGeom>
        </p:spPr>
      </p:pic>
    </p:spTree>
    <p:extLst>
      <p:ext uri="{BB962C8B-B14F-4D97-AF65-F5344CB8AC3E}">
        <p14:creationId xmlns:p14="http://schemas.microsoft.com/office/powerpoint/2010/main" val="140478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8666"/>
          </a:xfrm>
        </p:spPr>
        <p:txBody>
          <a:bodyPr/>
          <a:lstStyle/>
          <a:p>
            <a:r>
              <a:rPr lang="en-US" dirty="0"/>
              <a:t>Step 4: Rename project files (cont.)</a:t>
            </a:r>
          </a:p>
        </p:txBody>
      </p:sp>
      <p:sp>
        <p:nvSpPr>
          <p:cNvPr id="3" name="Content Placeholder 2"/>
          <p:cNvSpPr>
            <a:spLocks noGrp="1"/>
          </p:cNvSpPr>
          <p:nvPr>
            <p:ph idx="1"/>
          </p:nvPr>
        </p:nvSpPr>
        <p:spPr>
          <a:xfrm>
            <a:off x="838200" y="1073792"/>
            <a:ext cx="10515600" cy="5103171"/>
          </a:xfrm>
        </p:spPr>
        <p:txBody>
          <a:bodyPr>
            <a:normAutofit/>
          </a:bodyPr>
          <a:lstStyle/>
          <a:p>
            <a:r>
              <a:rPr lang="en-US" sz="2000" dirty="0"/>
              <a:t>You will see a lot of data flash before your eyes in the command prompt.  This is normal.  When it stops, look for the Project Rename Complete statement at the end. This will tell you that it executed normally and you are ready to go the next step.  If you have made any errors you can delete everything in your directory and beginning over again at step 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74" y="2365696"/>
            <a:ext cx="7224452" cy="3811267"/>
          </a:xfrm>
          <a:prstGeom prst="rect">
            <a:avLst/>
          </a:prstGeom>
        </p:spPr>
      </p:pic>
    </p:spTree>
    <p:extLst>
      <p:ext uri="{BB962C8B-B14F-4D97-AF65-F5344CB8AC3E}">
        <p14:creationId xmlns:p14="http://schemas.microsoft.com/office/powerpoint/2010/main" val="49255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7330"/>
          </a:xfrm>
        </p:spPr>
        <p:txBody>
          <a:bodyPr>
            <a:normAutofit fontScale="90000"/>
          </a:bodyPr>
          <a:lstStyle/>
          <a:p>
            <a:r>
              <a:rPr lang="en-US" dirty="0"/>
              <a:t>Step 5: Open Your Project</a:t>
            </a:r>
          </a:p>
        </p:txBody>
      </p:sp>
      <p:sp>
        <p:nvSpPr>
          <p:cNvPr id="3" name="Content Placeholder 2"/>
          <p:cNvSpPr>
            <a:spLocks noGrp="1"/>
          </p:cNvSpPr>
          <p:nvPr>
            <p:ph idx="1"/>
          </p:nvPr>
        </p:nvSpPr>
        <p:spPr>
          <a:xfrm>
            <a:off x="838200" y="872456"/>
            <a:ext cx="10515600" cy="5304507"/>
          </a:xfrm>
        </p:spPr>
        <p:txBody>
          <a:bodyPr>
            <a:normAutofit/>
          </a:bodyPr>
          <a:lstStyle/>
          <a:p>
            <a:pPr marL="0" indent="0">
              <a:buNone/>
            </a:pPr>
            <a:r>
              <a:rPr lang="en-US" sz="2000" dirty="0"/>
              <a:t>Your service is now ready to be customized to your application.  To customize the service you will need to obtain a copy of Visual Studio.  Once you have obtained Visual Studio we are ready to begin. </a:t>
            </a:r>
          </a:p>
          <a:p>
            <a:r>
              <a:rPr lang="en-US" sz="2000" dirty="0"/>
              <a:t>Double click the Source folder in your directory.</a:t>
            </a:r>
          </a:p>
          <a:p>
            <a:r>
              <a:rPr lang="en-US" sz="2000" dirty="0"/>
              <a:t>Now open the project by clicking your .</a:t>
            </a:r>
            <a:r>
              <a:rPr lang="en-US" sz="2000" dirty="0" err="1"/>
              <a:t>sln</a:t>
            </a:r>
            <a:r>
              <a:rPr lang="en-US" sz="2000" dirty="0"/>
              <a:t> file.  It will be named the name you created in step 4.  For example, mine is name MAService.sln. </a:t>
            </a:r>
          </a:p>
          <a:p>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459" y="2588803"/>
            <a:ext cx="4513277" cy="397896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629" y="2588803"/>
            <a:ext cx="4519735" cy="3978960"/>
          </a:xfrm>
          <a:prstGeom prst="rect">
            <a:avLst/>
          </a:prstGeom>
        </p:spPr>
      </p:pic>
    </p:spTree>
    <p:extLst>
      <p:ext uri="{BB962C8B-B14F-4D97-AF65-F5344CB8AC3E}">
        <p14:creationId xmlns:p14="http://schemas.microsoft.com/office/powerpoint/2010/main" val="1643457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32497"/>
          </a:xfrm>
        </p:spPr>
        <p:txBody>
          <a:bodyPr>
            <a:normAutofit fontScale="90000"/>
          </a:bodyPr>
          <a:lstStyle/>
          <a:p>
            <a:r>
              <a:rPr lang="en-US" dirty="0"/>
              <a:t>Step 5: Open Your Project (cont.)</a:t>
            </a:r>
          </a:p>
        </p:txBody>
      </p:sp>
      <p:sp>
        <p:nvSpPr>
          <p:cNvPr id="3" name="Content Placeholder 2"/>
          <p:cNvSpPr>
            <a:spLocks noGrp="1"/>
          </p:cNvSpPr>
          <p:nvPr>
            <p:ph idx="1"/>
          </p:nvPr>
        </p:nvSpPr>
        <p:spPr>
          <a:xfrm>
            <a:off x="838200" y="897622"/>
            <a:ext cx="10515600" cy="5279341"/>
          </a:xfrm>
        </p:spPr>
        <p:txBody>
          <a:bodyPr>
            <a:normAutofit/>
          </a:bodyPr>
          <a:lstStyle/>
          <a:p>
            <a:pPr marL="0" indent="0">
              <a:buNone/>
            </a:pPr>
            <a:r>
              <a:rPr lang="en-US" sz="2000" dirty="0"/>
              <a:t>Your solution is now ready to be customized using Visual Studio.  We will make references to the Solution Explorer window multiple times in this demonstration, so note the location.  I have placed a red box around it in the image below. If you can’t find it, click on view-&gt;solution explorer.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313" y="1828800"/>
            <a:ext cx="8037374" cy="4348163"/>
          </a:xfrm>
          <a:prstGeom prst="rect">
            <a:avLst/>
          </a:prstGeom>
        </p:spPr>
      </p:pic>
    </p:spTree>
    <p:extLst>
      <p:ext uri="{BB962C8B-B14F-4D97-AF65-F5344CB8AC3E}">
        <p14:creationId xmlns:p14="http://schemas.microsoft.com/office/powerpoint/2010/main" val="20989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1220"/>
          </a:xfrm>
        </p:spPr>
        <p:txBody>
          <a:bodyPr>
            <a:normAutofit fontScale="90000"/>
          </a:bodyPr>
          <a:lstStyle/>
          <a:p>
            <a:r>
              <a:rPr lang="en-US" dirty="0"/>
              <a:t>Step 6: Update Port Information</a:t>
            </a:r>
          </a:p>
        </p:txBody>
      </p:sp>
      <p:sp>
        <p:nvSpPr>
          <p:cNvPr id="3" name="Content Placeholder 2"/>
          <p:cNvSpPr>
            <a:spLocks noGrp="1"/>
          </p:cNvSpPr>
          <p:nvPr>
            <p:ph idx="1"/>
          </p:nvPr>
        </p:nvSpPr>
        <p:spPr>
          <a:xfrm>
            <a:off x="838200" y="956346"/>
            <a:ext cx="10515600" cy="5220617"/>
          </a:xfrm>
        </p:spPr>
        <p:txBody>
          <a:bodyPr>
            <a:normAutofit/>
          </a:bodyPr>
          <a:lstStyle/>
          <a:p>
            <a:pPr marL="0" indent="0">
              <a:buNone/>
            </a:pPr>
            <a:r>
              <a:rPr lang="en-US" sz="2000" dirty="0"/>
              <a:t>This step only needs to be performed by anyone that has already built one service and wants to build and run another services from this same framework.  An example might be if I designed and ran </a:t>
            </a:r>
            <a:r>
              <a:rPr lang="en-US" sz="2000" dirty="0" err="1"/>
              <a:t>MyAnalysisService</a:t>
            </a:r>
            <a:r>
              <a:rPr lang="en-US" sz="2000" dirty="0"/>
              <a:t> and I wanted to design and run </a:t>
            </a:r>
            <a:r>
              <a:rPr lang="en-US" sz="2000" dirty="0" err="1"/>
              <a:t>MySecondAnalysisService</a:t>
            </a:r>
            <a:r>
              <a:rPr lang="en-US" sz="2000" dirty="0"/>
              <a:t>.  Running both of these services will cause a port conflict unless it is addressed, which can be done in this step.  If you are not running multiple services move on to step 7. From the Solution Explorer, find and double click on </a:t>
            </a:r>
            <a:r>
              <a:rPr lang="en-US" sz="2000" dirty="0" err="1"/>
              <a:t>App.config</a:t>
            </a:r>
            <a:r>
              <a:rPr lang="en-US" sz="2000" dirty="0"/>
              <a:t> underneath your solutions directory tree.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514" y="2759978"/>
            <a:ext cx="3986972" cy="3722979"/>
          </a:xfrm>
          <a:prstGeom prst="rect">
            <a:avLst/>
          </a:prstGeom>
        </p:spPr>
      </p:pic>
    </p:spTree>
    <p:extLst>
      <p:ext uri="{BB962C8B-B14F-4D97-AF65-F5344CB8AC3E}">
        <p14:creationId xmlns:p14="http://schemas.microsoft.com/office/powerpoint/2010/main" val="792724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776"/>
          </a:xfrm>
        </p:spPr>
        <p:txBody>
          <a:bodyPr>
            <a:normAutofit fontScale="90000"/>
          </a:bodyPr>
          <a:lstStyle/>
          <a:p>
            <a:r>
              <a:rPr lang="en-US" dirty="0"/>
              <a:t>Step 6: Update Port Information (</a:t>
            </a:r>
            <a:r>
              <a:rPr lang="en-US" dirty="0" err="1"/>
              <a:t>cont</a:t>
            </a:r>
            <a:r>
              <a:rPr lang="en-US" dirty="0"/>
              <a:t>)</a:t>
            </a:r>
          </a:p>
        </p:txBody>
      </p:sp>
      <p:sp>
        <p:nvSpPr>
          <p:cNvPr id="3" name="Content Placeholder 2"/>
          <p:cNvSpPr>
            <a:spLocks noGrp="1"/>
          </p:cNvSpPr>
          <p:nvPr>
            <p:ph idx="1"/>
          </p:nvPr>
        </p:nvSpPr>
        <p:spPr>
          <a:xfrm>
            <a:off x="838200" y="989902"/>
            <a:ext cx="10515600" cy="5187061"/>
          </a:xfrm>
        </p:spPr>
        <p:txBody>
          <a:bodyPr>
            <a:normAutofit/>
          </a:bodyPr>
          <a:lstStyle/>
          <a:p>
            <a:pPr marL="0" indent="0">
              <a:buNone/>
            </a:pPr>
            <a:r>
              <a:rPr lang="en-US" sz="2000" dirty="0"/>
              <a:t>This will open up the file in the main window for editing.  Bring your attention to line 11.  Find the sequence of text that says “Port=12623”.  Enter the port you would like to use.  For example, if I want to use port 12345 I will replace 12623 so the text will look like “Port=12345”.  You only need to change the numbers.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722" y="2293179"/>
            <a:ext cx="7240555" cy="3713105"/>
          </a:xfrm>
          <a:prstGeom prst="rect">
            <a:avLst/>
          </a:prstGeom>
        </p:spPr>
      </p:pic>
    </p:spTree>
    <p:extLst>
      <p:ext uri="{BB962C8B-B14F-4D97-AF65-F5344CB8AC3E}">
        <p14:creationId xmlns:p14="http://schemas.microsoft.com/office/powerpoint/2010/main" val="2546308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3165"/>
          </a:xfrm>
        </p:spPr>
        <p:txBody>
          <a:bodyPr>
            <a:normAutofit fontScale="90000"/>
          </a:bodyPr>
          <a:lstStyle/>
          <a:p>
            <a:r>
              <a:rPr lang="en-US" dirty="0"/>
              <a:t>Step 6: Update Port Information (</a:t>
            </a:r>
            <a:r>
              <a:rPr lang="en-US" dirty="0" err="1"/>
              <a:t>cont</a:t>
            </a:r>
            <a:r>
              <a:rPr lang="en-US" dirty="0"/>
              <a:t>)</a:t>
            </a:r>
          </a:p>
        </p:txBody>
      </p:sp>
      <p:sp>
        <p:nvSpPr>
          <p:cNvPr id="3" name="Content Placeholder 2"/>
          <p:cNvSpPr>
            <a:spLocks noGrp="1"/>
          </p:cNvSpPr>
          <p:nvPr>
            <p:ph idx="1"/>
          </p:nvPr>
        </p:nvSpPr>
        <p:spPr>
          <a:xfrm>
            <a:off x="838200" y="1090569"/>
            <a:ext cx="10515600" cy="5086394"/>
          </a:xfrm>
        </p:spPr>
        <p:txBody>
          <a:bodyPr>
            <a:normAutofit/>
          </a:bodyPr>
          <a:lstStyle/>
          <a:p>
            <a:pPr marL="0" indent="0">
              <a:buNone/>
            </a:pPr>
            <a:r>
              <a:rPr lang="en-US" sz="2000" dirty="0"/>
              <a:t>Now in the Solution Explorer, double click on </a:t>
            </a:r>
            <a:r>
              <a:rPr lang="en-US" sz="2000" dirty="0" err="1"/>
              <a:t>App.config</a:t>
            </a:r>
            <a:r>
              <a:rPr lang="en-US" sz="2000" dirty="0"/>
              <a:t> file underneath the Service Console tree.  In my solution the name of this directory will be </a:t>
            </a:r>
            <a:r>
              <a:rPr lang="en-US" sz="2000" dirty="0" err="1"/>
              <a:t>MAServiceConsole</a:t>
            </a:r>
            <a:r>
              <a:rPr lang="en-US" sz="2000" dirty="0"/>
              <a:t> and yours should follow the naming convention we used earlier concatenated with Console.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534" y="2015412"/>
            <a:ext cx="4908931" cy="4161551"/>
          </a:xfrm>
          <a:prstGeom prst="rect">
            <a:avLst/>
          </a:prstGeom>
        </p:spPr>
      </p:pic>
    </p:spTree>
    <p:extLst>
      <p:ext uri="{BB962C8B-B14F-4D97-AF65-F5344CB8AC3E}">
        <p14:creationId xmlns:p14="http://schemas.microsoft.com/office/powerpoint/2010/main" val="3997976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609"/>
          </a:xfrm>
        </p:spPr>
        <p:txBody>
          <a:bodyPr>
            <a:normAutofit fontScale="90000"/>
          </a:bodyPr>
          <a:lstStyle/>
          <a:p>
            <a:r>
              <a:rPr lang="en-US" dirty="0"/>
              <a:t>Step 6: Update Port Information (</a:t>
            </a:r>
            <a:r>
              <a:rPr lang="en-US" dirty="0" err="1"/>
              <a:t>cont</a:t>
            </a:r>
            <a:r>
              <a:rPr lang="en-US" dirty="0"/>
              <a:t>)</a:t>
            </a:r>
          </a:p>
        </p:txBody>
      </p:sp>
      <p:sp>
        <p:nvSpPr>
          <p:cNvPr id="3" name="Content Placeholder 2"/>
          <p:cNvSpPr>
            <a:spLocks noGrp="1"/>
          </p:cNvSpPr>
          <p:nvPr>
            <p:ph idx="1"/>
          </p:nvPr>
        </p:nvSpPr>
        <p:spPr>
          <a:xfrm>
            <a:off x="838200" y="1031846"/>
            <a:ext cx="10515600" cy="5145117"/>
          </a:xfrm>
        </p:spPr>
        <p:txBody>
          <a:bodyPr>
            <a:normAutofit/>
          </a:bodyPr>
          <a:lstStyle/>
          <a:p>
            <a:pPr marL="0" indent="0">
              <a:buNone/>
            </a:pPr>
            <a:r>
              <a:rPr lang="en-US" sz="2000" dirty="0"/>
              <a:t>Look in the </a:t>
            </a:r>
            <a:r>
              <a:rPr lang="en-US" sz="2000" dirty="0" err="1"/>
              <a:t>App.config</a:t>
            </a:r>
            <a:r>
              <a:rPr lang="en-US" sz="2000" dirty="0"/>
              <a:t> file you just opened and find line 8.  On line 8 find the following text – value=“Server=localhost:12623”.  Change the numeric value, here 12623, to the number you changed the port value to a moment ago.  For example, had I changed the port number to 12345 I would set the value above to value=“Server=localhost:12345”.  You only need to change the numbers here.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3160226"/>
            <a:ext cx="10058400" cy="3016737"/>
          </a:xfrm>
          <a:prstGeom prst="rect">
            <a:avLst/>
          </a:prstGeom>
        </p:spPr>
      </p:pic>
    </p:spTree>
    <p:extLst>
      <p:ext uri="{BB962C8B-B14F-4D97-AF65-F5344CB8AC3E}">
        <p14:creationId xmlns:p14="http://schemas.microsoft.com/office/powerpoint/2010/main" val="3245203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0886"/>
          </a:xfrm>
        </p:spPr>
        <p:txBody>
          <a:bodyPr>
            <a:normAutofit fontScale="90000"/>
          </a:bodyPr>
          <a:lstStyle/>
          <a:p>
            <a:r>
              <a:rPr lang="en-US" dirty="0"/>
              <a:t>Step 7: Update </a:t>
            </a:r>
            <a:r>
              <a:rPr lang="en-US" dirty="0" err="1"/>
              <a:t>Sandbox.sql</a:t>
            </a:r>
            <a:r>
              <a:rPr lang="en-US" dirty="0"/>
              <a:t> file</a:t>
            </a:r>
          </a:p>
        </p:txBody>
      </p:sp>
      <p:sp>
        <p:nvSpPr>
          <p:cNvPr id="3" name="Content Placeholder 2"/>
          <p:cNvSpPr>
            <a:spLocks noGrp="1"/>
          </p:cNvSpPr>
          <p:nvPr>
            <p:ph idx="1"/>
          </p:nvPr>
        </p:nvSpPr>
        <p:spPr>
          <a:xfrm>
            <a:off x="838200" y="906012"/>
            <a:ext cx="10515600" cy="5270951"/>
          </a:xfrm>
        </p:spPr>
        <p:txBody>
          <a:bodyPr>
            <a:normAutofit/>
          </a:bodyPr>
          <a:lstStyle/>
          <a:p>
            <a:pPr marL="0" indent="0">
              <a:buNone/>
            </a:pPr>
            <a:r>
              <a:rPr lang="en-US" sz="2000" dirty="0"/>
              <a:t>Double click </a:t>
            </a:r>
            <a:r>
              <a:rPr lang="en-US" sz="2000" dirty="0" err="1"/>
              <a:t>SandBox.sql</a:t>
            </a:r>
            <a:r>
              <a:rPr lang="en-US" sz="2000" dirty="0"/>
              <a:t>, under the Data tree in the Solution Explorer.  In this file we will set up the data base table for your output data.  There are optional steps that need to also be taken in this file if you plan to use </a:t>
            </a:r>
            <a:r>
              <a:rPr lang="en-US" sz="2000" dirty="0" err="1"/>
              <a:t>PQDashboard</a:t>
            </a:r>
            <a:r>
              <a:rPr lang="en-US" sz="2000" dirty="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8186" y="2104291"/>
            <a:ext cx="4295628" cy="4072672"/>
          </a:xfrm>
          <a:prstGeom prst="rect">
            <a:avLst/>
          </a:prstGeom>
        </p:spPr>
      </p:pic>
    </p:spTree>
    <p:extLst>
      <p:ext uri="{BB962C8B-B14F-4D97-AF65-F5344CB8AC3E}">
        <p14:creationId xmlns:p14="http://schemas.microsoft.com/office/powerpoint/2010/main" val="3873224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7330"/>
          </a:xfrm>
        </p:spPr>
        <p:txBody>
          <a:bodyPr>
            <a:normAutofit fontScale="90000"/>
          </a:bodyPr>
          <a:lstStyle/>
          <a:p>
            <a:r>
              <a:rPr lang="en-US" dirty="0"/>
              <a:t>Step 7: Update </a:t>
            </a:r>
            <a:r>
              <a:rPr lang="en-US" dirty="0" err="1"/>
              <a:t>Sandbox.sql</a:t>
            </a:r>
            <a:r>
              <a:rPr lang="en-US" dirty="0"/>
              <a:t> file (</a:t>
            </a:r>
            <a:r>
              <a:rPr lang="en-US" dirty="0" err="1"/>
              <a:t>cont</a:t>
            </a:r>
            <a:r>
              <a:rPr lang="en-US" dirty="0"/>
              <a:t>)</a:t>
            </a:r>
          </a:p>
        </p:txBody>
      </p:sp>
      <p:sp>
        <p:nvSpPr>
          <p:cNvPr id="3" name="Content Placeholder 2"/>
          <p:cNvSpPr>
            <a:spLocks noGrp="1"/>
          </p:cNvSpPr>
          <p:nvPr>
            <p:ph idx="1"/>
          </p:nvPr>
        </p:nvSpPr>
        <p:spPr>
          <a:xfrm>
            <a:off x="838200" y="872456"/>
            <a:ext cx="10515600" cy="5304507"/>
          </a:xfrm>
        </p:spPr>
        <p:txBody>
          <a:bodyPr>
            <a:normAutofit/>
          </a:bodyPr>
          <a:lstStyle/>
          <a:p>
            <a:pPr marL="0" indent="0">
              <a:buNone/>
            </a:pPr>
            <a:r>
              <a:rPr lang="en-US" sz="2000" dirty="0"/>
              <a:t>In the main window look at the  statement CREATE TABLE </a:t>
            </a:r>
            <a:r>
              <a:rPr lang="en-US" sz="2000" dirty="0" err="1"/>
              <a:t>SandBoxResult</a:t>
            </a:r>
            <a:r>
              <a:rPr lang="en-US" sz="2000" dirty="0"/>
              <a:t> on line 7.  </a:t>
            </a:r>
            <a:r>
              <a:rPr lang="en-US" sz="2000" dirty="0" err="1"/>
              <a:t>SandBoxResult</a:t>
            </a:r>
            <a:r>
              <a:rPr lang="en-US" sz="2000" dirty="0"/>
              <a:t> can be changed to any table name that you want.  For example, In my code I want to call it </a:t>
            </a:r>
            <a:r>
              <a:rPr lang="en-US" sz="2000" dirty="0" err="1"/>
              <a:t>MyResult</a:t>
            </a:r>
            <a:r>
              <a:rPr lang="en-US" sz="2000" dirty="0"/>
              <a:t>.  Look up two lines and change the statement that looks like WHERE TABLE_NAME = ‘</a:t>
            </a:r>
            <a:r>
              <a:rPr lang="en-US" sz="2000" dirty="0" err="1"/>
              <a:t>SandBoxResult</a:t>
            </a:r>
            <a:r>
              <a:rPr lang="en-US" sz="2000" dirty="0"/>
              <a:t>’ to reflect the name you used on line 7. Mine would be WHERE TABLE_NAME = ‘</a:t>
            </a:r>
            <a:r>
              <a:rPr lang="en-US" sz="2000" dirty="0" err="1"/>
              <a:t>MyResult</a:t>
            </a:r>
            <a:r>
              <a:rPr lang="en-US" sz="2000" dirty="0"/>
              <a:t>’.   Also look at your external </a:t>
            </a:r>
            <a:r>
              <a:rPr lang="en-US" sz="2000" dirty="0" err="1"/>
              <a:t>dll</a:t>
            </a:r>
            <a:r>
              <a:rPr lang="en-US" sz="2000" dirty="0"/>
              <a:t> and figure out what your outputs are and add any additional fields that are necessary to your table.  If you are not using </a:t>
            </a:r>
            <a:r>
              <a:rPr lang="en-US" sz="2000" dirty="0" err="1"/>
              <a:t>PQDashboard</a:t>
            </a:r>
            <a:r>
              <a:rPr lang="en-US" sz="2000" dirty="0"/>
              <a:t>, skip over the next few pages to step 8.</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822" y="3174503"/>
            <a:ext cx="7880356" cy="3002460"/>
          </a:xfrm>
          <a:prstGeom prst="rect">
            <a:avLst/>
          </a:prstGeom>
        </p:spPr>
      </p:pic>
    </p:spTree>
    <p:extLst>
      <p:ext uri="{BB962C8B-B14F-4D97-AF65-F5344CB8AC3E}">
        <p14:creationId xmlns:p14="http://schemas.microsoft.com/office/powerpoint/2010/main" val="160881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776"/>
          </a:xfrm>
        </p:spPr>
        <p:txBody>
          <a:bodyPr>
            <a:normAutofit fontScale="90000"/>
          </a:bodyPr>
          <a:lstStyle/>
          <a:p>
            <a:r>
              <a:rPr lang="en-US" dirty="0"/>
              <a:t>EAS – Extended Analytics Service</a:t>
            </a:r>
          </a:p>
        </p:txBody>
      </p:sp>
      <p:sp>
        <p:nvSpPr>
          <p:cNvPr id="3" name="Content Placeholder 2"/>
          <p:cNvSpPr>
            <a:spLocks noGrp="1"/>
          </p:cNvSpPr>
          <p:nvPr>
            <p:ph idx="1"/>
          </p:nvPr>
        </p:nvSpPr>
        <p:spPr>
          <a:xfrm>
            <a:off x="838200" y="1182848"/>
            <a:ext cx="10515600" cy="4994115"/>
          </a:xfrm>
        </p:spPr>
        <p:txBody>
          <a:bodyPr/>
          <a:lstStyle/>
          <a:p>
            <a:r>
              <a:rPr lang="en-US" dirty="0"/>
              <a:t>This service is designed to read data from a database, run analysis on this data, and output the results of this analysis back to the database.</a:t>
            </a:r>
          </a:p>
          <a:p>
            <a:r>
              <a:rPr lang="en-US" dirty="0"/>
              <a:t>The analysis done with this service will be specific to each application and will have to be coded on a per application basis.</a:t>
            </a:r>
          </a:p>
          <a:p>
            <a:r>
              <a:rPr lang="en-US" dirty="0"/>
              <a:t>This service can be used stand-alone where the service will process data and return it to your database or in conjunction with </a:t>
            </a:r>
            <a:r>
              <a:rPr lang="en-US" dirty="0" err="1"/>
              <a:t>PQDashboard</a:t>
            </a:r>
            <a:r>
              <a:rPr lang="en-US" dirty="0"/>
              <a:t> for easy access to data in the form of web tables.</a:t>
            </a:r>
          </a:p>
        </p:txBody>
      </p:sp>
    </p:spTree>
    <p:extLst>
      <p:ext uri="{BB962C8B-B14F-4D97-AF65-F5344CB8AC3E}">
        <p14:creationId xmlns:p14="http://schemas.microsoft.com/office/powerpoint/2010/main" val="3232795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4442"/>
          </a:xfrm>
        </p:spPr>
        <p:txBody>
          <a:bodyPr>
            <a:normAutofit fontScale="90000"/>
          </a:bodyPr>
          <a:lstStyle/>
          <a:p>
            <a:r>
              <a:rPr lang="en-US" dirty="0"/>
              <a:t>Step 7: Update </a:t>
            </a:r>
            <a:r>
              <a:rPr lang="en-US" dirty="0" err="1"/>
              <a:t>Sandbox.sql</a:t>
            </a:r>
            <a:r>
              <a:rPr lang="en-US" dirty="0"/>
              <a:t> file (cont.)</a:t>
            </a:r>
          </a:p>
        </p:txBody>
      </p:sp>
      <p:sp>
        <p:nvSpPr>
          <p:cNvPr id="3" name="Content Placeholder 2"/>
          <p:cNvSpPr>
            <a:spLocks noGrp="1"/>
          </p:cNvSpPr>
          <p:nvPr>
            <p:ph idx="1"/>
          </p:nvPr>
        </p:nvSpPr>
        <p:spPr>
          <a:xfrm>
            <a:off x="838200" y="939568"/>
            <a:ext cx="10515600" cy="5237395"/>
          </a:xfrm>
        </p:spPr>
        <p:txBody>
          <a:bodyPr>
            <a:normAutofit/>
          </a:bodyPr>
          <a:lstStyle/>
          <a:p>
            <a:pPr marL="0" indent="0">
              <a:buNone/>
            </a:pPr>
            <a:r>
              <a:rPr lang="en-US" sz="2000" dirty="0"/>
              <a:t>Next we need to set up your stored function that is used to flag your data when searching for events.  The function can be used as is or can be modified to return a value based on some other event criteria that you are interested in.  Uncomment the function by deleting all the ‘--’ from the beginning of each line as shown below.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520" y="2369511"/>
            <a:ext cx="5193260" cy="35782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227" y="2369511"/>
            <a:ext cx="5290274" cy="3807452"/>
          </a:xfrm>
          <a:prstGeom prst="rect">
            <a:avLst/>
          </a:prstGeom>
        </p:spPr>
      </p:pic>
    </p:spTree>
    <p:extLst>
      <p:ext uri="{BB962C8B-B14F-4D97-AF65-F5344CB8AC3E}">
        <p14:creationId xmlns:p14="http://schemas.microsoft.com/office/powerpoint/2010/main" val="127011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2831"/>
          </a:xfrm>
        </p:spPr>
        <p:txBody>
          <a:bodyPr>
            <a:normAutofit fontScale="90000"/>
          </a:bodyPr>
          <a:lstStyle/>
          <a:p>
            <a:r>
              <a:rPr lang="en-US" dirty="0"/>
              <a:t>Step 7: Update </a:t>
            </a:r>
            <a:r>
              <a:rPr lang="en-US" dirty="0" err="1"/>
              <a:t>Sandbox.sql</a:t>
            </a:r>
            <a:r>
              <a:rPr lang="en-US" dirty="0"/>
              <a:t> file (</a:t>
            </a:r>
            <a:r>
              <a:rPr lang="en-US" dirty="0" err="1"/>
              <a:t>cont</a:t>
            </a:r>
            <a:r>
              <a:rPr lang="en-US" dirty="0"/>
              <a:t>)</a:t>
            </a:r>
          </a:p>
        </p:txBody>
      </p:sp>
      <p:sp>
        <p:nvSpPr>
          <p:cNvPr id="3" name="Content Placeholder 2"/>
          <p:cNvSpPr>
            <a:spLocks noGrp="1"/>
          </p:cNvSpPr>
          <p:nvPr>
            <p:ph idx="1"/>
          </p:nvPr>
        </p:nvSpPr>
        <p:spPr>
          <a:xfrm>
            <a:off x="838200" y="1090569"/>
            <a:ext cx="10515600" cy="5086394"/>
          </a:xfrm>
        </p:spPr>
        <p:txBody>
          <a:bodyPr>
            <a:normAutofit/>
          </a:bodyPr>
          <a:lstStyle/>
          <a:p>
            <a:pPr marL="0" indent="0">
              <a:buNone/>
            </a:pPr>
            <a:r>
              <a:rPr lang="en-US" sz="2000" dirty="0"/>
              <a:t>If you changed the name of the output table two slides ago, go in and change the name of the stored procedure in the four placed marked below with a red square.  My example shows how I updated the function with </a:t>
            </a:r>
            <a:r>
              <a:rPr lang="en-US" sz="2000" dirty="0" err="1"/>
              <a:t>HasMyResults</a:t>
            </a:r>
            <a:r>
              <a:rPr lang="en-US" sz="2000" dirty="0"/>
              <a:t> as the function name.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490478"/>
            <a:ext cx="4753713" cy="32754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913" y="2490478"/>
            <a:ext cx="5509789" cy="3155416"/>
          </a:xfrm>
          <a:prstGeom prst="rect">
            <a:avLst/>
          </a:prstGeom>
        </p:spPr>
      </p:pic>
    </p:spTree>
    <p:extLst>
      <p:ext uri="{BB962C8B-B14F-4D97-AF65-F5344CB8AC3E}">
        <p14:creationId xmlns:p14="http://schemas.microsoft.com/office/powerpoint/2010/main" val="97242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07330"/>
          </a:xfrm>
        </p:spPr>
        <p:txBody>
          <a:bodyPr>
            <a:normAutofit fontScale="90000"/>
          </a:bodyPr>
          <a:lstStyle/>
          <a:p>
            <a:r>
              <a:rPr lang="en-US" dirty="0"/>
              <a:t>Step 7: Update </a:t>
            </a:r>
            <a:r>
              <a:rPr lang="en-US" dirty="0" err="1"/>
              <a:t>Sandbox.sql</a:t>
            </a:r>
            <a:r>
              <a:rPr lang="en-US" dirty="0"/>
              <a:t> file (</a:t>
            </a:r>
            <a:r>
              <a:rPr lang="en-US" dirty="0" err="1"/>
              <a:t>cont</a:t>
            </a:r>
            <a:r>
              <a:rPr lang="en-US" dirty="0"/>
              <a:t>)</a:t>
            </a:r>
          </a:p>
        </p:txBody>
      </p:sp>
      <p:sp>
        <p:nvSpPr>
          <p:cNvPr id="3" name="Content Placeholder 2"/>
          <p:cNvSpPr>
            <a:spLocks noGrp="1"/>
          </p:cNvSpPr>
          <p:nvPr>
            <p:ph idx="1"/>
          </p:nvPr>
        </p:nvSpPr>
        <p:spPr>
          <a:xfrm>
            <a:off x="838200" y="872456"/>
            <a:ext cx="10515600" cy="5304507"/>
          </a:xfrm>
        </p:spPr>
        <p:txBody>
          <a:bodyPr>
            <a:normAutofit/>
          </a:bodyPr>
          <a:lstStyle/>
          <a:p>
            <a:pPr marL="0" indent="0">
              <a:buNone/>
            </a:pPr>
            <a:r>
              <a:rPr lang="en-US" sz="2000" dirty="0"/>
              <a:t>Update </a:t>
            </a:r>
            <a:r>
              <a:rPr lang="en-US" sz="2000" dirty="0" err="1"/>
              <a:t>SandBoxResult</a:t>
            </a:r>
            <a:r>
              <a:rPr lang="en-US" sz="2000" dirty="0"/>
              <a:t> name to reflect name you named your output table earlier in the step.  I changed mine to be </a:t>
            </a:r>
            <a:r>
              <a:rPr lang="en-US" sz="2000" dirty="0" err="1"/>
              <a:t>MyResults</a:t>
            </a:r>
            <a:r>
              <a:rPr lang="en-US" sz="20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235" y="2231753"/>
            <a:ext cx="4674342" cy="32207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464" y="2281805"/>
            <a:ext cx="5536449" cy="3170684"/>
          </a:xfrm>
          <a:prstGeom prst="rect">
            <a:avLst/>
          </a:prstGeom>
        </p:spPr>
      </p:pic>
    </p:spTree>
    <p:extLst>
      <p:ext uri="{BB962C8B-B14F-4D97-AF65-F5344CB8AC3E}">
        <p14:creationId xmlns:p14="http://schemas.microsoft.com/office/powerpoint/2010/main" val="2141431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3165"/>
          </a:xfrm>
        </p:spPr>
        <p:txBody>
          <a:bodyPr>
            <a:normAutofit fontScale="90000"/>
          </a:bodyPr>
          <a:lstStyle/>
          <a:p>
            <a:r>
              <a:rPr lang="en-US" dirty="0"/>
              <a:t>Step 8: Code Analysis</a:t>
            </a:r>
          </a:p>
        </p:txBody>
      </p:sp>
      <p:sp>
        <p:nvSpPr>
          <p:cNvPr id="3" name="Content Placeholder 2"/>
          <p:cNvSpPr>
            <a:spLocks noGrp="1"/>
          </p:cNvSpPr>
          <p:nvPr>
            <p:ph idx="1"/>
          </p:nvPr>
        </p:nvSpPr>
        <p:spPr>
          <a:xfrm>
            <a:off x="838200" y="998290"/>
            <a:ext cx="10515600" cy="5178673"/>
          </a:xfrm>
        </p:spPr>
        <p:txBody>
          <a:bodyPr>
            <a:normAutofit/>
          </a:bodyPr>
          <a:lstStyle/>
          <a:p>
            <a:pPr marL="0" indent="0">
              <a:buNone/>
            </a:pPr>
            <a:r>
              <a:rPr lang="en-US" sz="2000" dirty="0"/>
              <a:t>Go to </a:t>
            </a:r>
            <a:r>
              <a:rPr lang="en-US" sz="2000" dirty="0" err="1"/>
              <a:t>SandBoxOperation.cs</a:t>
            </a:r>
            <a:r>
              <a:rPr lang="en-US" sz="2000" dirty="0"/>
              <a:t> under the Libraries tree.  This is where you will enter the  code for processing using  your functions or external </a:t>
            </a:r>
            <a:r>
              <a:rPr lang="en-US" sz="2000" dirty="0" err="1"/>
              <a:t>dlls</a:t>
            </a:r>
            <a:r>
              <a:rPr lang="en-US" sz="2000" dirty="0"/>
              <a:t> and output your data back to the database.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181" y="1884672"/>
            <a:ext cx="4359236" cy="4154542"/>
          </a:xfrm>
          <a:prstGeom prst="rect">
            <a:avLst/>
          </a:prstGeom>
        </p:spPr>
      </p:pic>
    </p:spTree>
    <p:extLst>
      <p:ext uri="{BB962C8B-B14F-4D97-AF65-F5344CB8AC3E}">
        <p14:creationId xmlns:p14="http://schemas.microsoft.com/office/powerpoint/2010/main" val="16057857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57663"/>
          </a:xfrm>
        </p:spPr>
        <p:txBody>
          <a:bodyPr>
            <a:normAutofit fontScale="90000"/>
          </a:bodyPr>
          <a:lstStyle/>
          <a:p>
            <a:r>
              <a:rPr lang="en-US" dirty="0"/>
              <a:t>Step 8: Code Analysis (</a:t>
            </a:r>
            <a:r>
              <a:rPr lang="en-US" dirty="0" err="1"/>
              <a:t>cont</a:t>
            </a:r>
            <a:r>
              <a:rPr lang="en-US" dirty="0"/>
              <a:t>)</a:t>
            </a:r>
          </a:p>
        </p:txBody>
      </p:sp>
      <p:sp>
        <p:nvSpPr>
          <p:cNvPr id="3" name="Content Placeholder 2"/>
          <p:cNvSpPr>
            <a:spLocks noGrp="1"/>
          </p:cNvSpPr>
          <p:nvPr>
            <p:ph idx="1"/>
          </p:nvPr>
        </p:nvSpPr>
        <p:spPr>
          <a:xfrm>
            <a:off x="838200" y="922789"/>
            <a:ext cx="10515600" cy="5254174"/>
          </a:xfrm>
        </p:spPr>
        <p:txBody>
          <a:bodyPr>
            <a:normAutofit/>
          </a:bodyPr>
          <a:lstStyle/>
          <a:p>
            <a:pPr marL="0" indent="0">
              <a:buNone/>
            </a:pPr>
            <a:r>
              <a:rPr lang="en-US" sz="2000" dirty="0"/>
              <a:t>This file is fairly bare and will be your responsibility to implement.  This will be where you call your external </a:t>
            </a:r>
            <a:r>
              <a:rPr lang="en-US" sz="2000" dirty="0" err="1"/>
              <a:t>dll</a:t>
            </a:r>
            <a:r>
              <a:rPr lang="en-US" sz="2000" dirty="0"/>
              <a:t> and load the results back into the database.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884" y="1642874"/>
            <a:ext cx="7998232" cy="4704415"/>
          </a:xfrm>
          <a:prstGeom prst="rect">
            <a:avLst/>
          </a:prstGeom>
        </p:spPr>
      </p:pic>
    </p:spTree>
    <p:extLst>
      <p:ext uri="{BB962C8B-B14F-4D97-AF65-F5344CB8AC3E}">
        <p14:creationId xmlns:p14="http://schemas.microsoft.com/office/powerpoint/2010/main" val="213821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1220"/>
          </a:xfrm>
        </p:spPr>
        <p:txBody>
          <a:bodyPr>
            <a:normAutofit fontScale="90000"/>
          </a:bodyPr>
          <a:lstStyle/>
          <a:p>
            <a:r>
              <a:rPr lang="en-US" dirty="0"/>
              <a:t>Step 8: Code Analysis (</a:t>
            </a:r>
            <a:r>
              <a:rPr lang="en-US" dirty="0" err="1"/>
              <a:t>cont</a:t>
            </a:r>
            <a:r>
              <a:rPr lang="en-US" dirty="0"/>
              <a:t>)</a:t>
            </a:r>
          </a:p>
        </p:txBody>
      </p:sp>
      <p:sp>
        <p:nvSpPr>
          <p:cNvPr id="3" name="Content Placeholder 2"/>
          <p:cNvSpPr>
            <a:spLocks noGrp="1"/>
          </p:cNvSpPr>
          <p:nvPr>
            <p:ph idx="1"/>
          </p:nvPr>
        </p:nvSpPr>
        <p:spPr>
          <a:xfrm>
            <a:off x="838200" y="956346"/>
            <a:ext cx="10515600" cy="5220617"/>
          </a:xfrm>
        </p:spPr>
        <p:txBody>
          <a:bodyPr>
            <a:normAutofit/>
          </a:bodyPr>
          <a:lstStyle/>
          <a:p>
            <a:pPr marL="0" indent="0">
              <a:buNone/>
            </a:pPr>
            <a:r>
              <a:rPr lang="en-US" sz="2000" dirty="0"/>
              <a:t>The prepare statement is generally used to prepare the connection to the database for the subsequent loads.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6259" y="2709284"/>
            <a:ext cx="5239481" cy="857370"/>
          </a:xfrm>
          <a:prstGeom prst="rect">
            <a:avLst/>
          </a:prstGeom>
        </p:spPr>
      </p:pic>
    </p:spTree>
    <p:extLst>
      <p:ext uri="{BB962C8B-B14F-4D97-AF65-F5344CB8AC3E}">
        <p14:creationId xmlns:p14="http://schemas.microsoft.com/office/powerpoint/2010/main" val="3343352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609"/>
          </a:xfrm>
        </p:spPr>
        <p:txBody>
          <a:bodyPr>
            <a:normAutofit fontScale="90000"/>
          </a:bodyPr>
          <a:lstStyle/>
          <a:p>
            <a:r>
              <a:rPr lang="en-US" dirty="0"/>
              <a:t>Step 8: Code Analysis (</a:t>
            </a:r>
            <a:r>
              <a:rPr lang="en-US" dirty="0" err="1"/>
              <a:t>cont</a:t>
            </a:r>
            <a:r>
              <a:rPr lang="en-US" dirty="0"/>
              <a:t>)</a:t>
            </a:r>
          </a:p>
        </p:txBody>
      </p:sp>
      <p:sp>
        <p:nvSpPr>
          <p:cNvPr id="3" name="Content Placeholder 2"/>
          <p:cNvSpPr>
            <a:spLocks noGrp="1"/>
          </p:cNvSpPr>
          <p:nvPr>
            <p:ph idx="1"/>
          </p:nvPr>
        </p:nvSpPr>
        <p:spPr>
          <a:xfrm>
            <a:off x="838200" y="964734"/>
            <a:ext cx="10515600" cy="5212229"/>
          </a:xfrm>
        </p:spPr>
        <p:txBody>
          <a:bodyPr>
            <a:normAutofit/>
          </a:bodyPr>
          <a:lstStyle/>
          <a:p>
            <a:pPr marL="0" indent="0">
              <a:buNone/>
            </a:pPr>
            <a:r>
              <a:rPr lang="en-US" sz="2000" dirty="0"/>
              <a:t>The Execute function is where you will take your input data, which will be passed in as the </a:t>
            </a:r>
            <a:r>
              <a:rPr lang="en-US" sz="2000" dirty="0" err="1"/>
              <a:t>meterDataSet</a:t>
            </a:r>
            <a:r>
              <a:rPr lang="en-US" sz="2000" dirty="0"/>
              <a:t>, and process it through an external </a:t>
            </a:r>
            <a:r>
              <a:rPr lang="en-US" sz="2000" dirty="0" err="1"/>
              <a:t>dll</a:t>
            </a:r>
            <a:r>
              <a:rPr lang="en-US" sz="2000" dirty="0"/>
              <a:t>, or it can be an internal function, and then set the resulting data up to be loaded using the next function.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652" y="2941524"/>
            <a:ext cx="8392696" cy="1076475"/>
          </a:xfrm>
          <a:prstGeom prst="rect">
            <a:avLst/>
          </a:prstGeom>
        </p:spPr>
      </p:pic>
    </p:spTree>
    <p:extLst>
      <p:ext uri="{BB962C8B-B14F-4D97-AF65-F5344CB8AC3E}">
        <p14:creationId xmlns:p14="http://schemas.microsoft.com/office/powerpoint/2010/main" val="285666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57664"/>
          </a:xfrm>
        </p:spPr>
        <p:txBody>
          <a:bodyPr>
            <a:normAutofit fontScale="90000"/>
          </a:bodyPr>
          <a:lstStyle/>
          <a:p>
            <a:r>
              <a:rPr lang="en-US" dirty="0"/>
              <a:t>Step 8: Code Analysis (</a:t>
            </a:r>
            <a:r>
              <a:rPr lang="en-US" dirty="0" err="1"/>
              <a:t>cont</a:t>
            </a:r>
            <a:r>
              <a:rPr lang="en-US" dirty="0"/>
              <a:t>)</a:t>
            </a:r>
          </a:p>
        </p:txBody>
      </p:sp>
      <p:sp>
        <p:nvSpPr>
          <p:cNvPr id="3" name="Content Placeholder 2"/>
          <p:cNvSpPr>
            <a:spLocks noGrp="1"/>
          </p:cNvSpPr>
          <p:nvPr>
            <p:ph idx="1"/>
          </p:nvPr>
        </p:nvSpPr>
        <p:spPr>
          <a:xfrm>
            <a:off x="838200" y="922790"/>
            <a:ext cx="10515600" cy="5254173"/>
          </a:xfrm>
        </p:spPr>
        <p:txBody>
          <a:bodyPr>
            <a:normAutofit/>
          </a:bodyPr>
          <a:lstStyle/>
          <a:p>
            <a:pPr marL="0" indent="0">
              <a:buNone/>
            </a:pPr>
            <a:r>
              <a:rPr lang="en-US" sz="2000" dirty="0"/>
              <a:t>The Load function will load the data processed in the execute function to the database that was referenced in the prepare function. </a:t>
            </a:r>
          </a:p>
          <a:p>
            <a:pPr marL="0"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101" y="2704999"/>
            <a:ext cx="5715798" cy="1448002"/>
          </a:xfrm>
          <a:prstGeom prst="rect">
            <a:avLst/>
          </a:prstGeom>
        </p:spPr>
      </p:pic>
    </p:spTree>
    <p:extLst>
      <p:ext uri="{BB962C8B-B14F-4D97-AF65-F5344CB8AC3E}">
        <p14:creationId xmlns:p14="http://schemas.microsoft.com/office/powerpoint/2010/main" val="1506665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776"/>
          </a:xfrm>
        </p:spPr>
        <p:txBody>
          <a:bodyPr>
            <a:normAutofit fontScale="90000"/>
          </a:bodyPr>
          <a:lstStyle/>
          <a:p>
            <a:r>
              <a:rPr lang="en-US" dirty="0"/>
              <a:t>Finished!</a:t>
            </a:r>
          </a:p>
        </p:txBody>
      </p:sp>
      <p:sp>
        <p:nvSpPr>
          <p:cNvPr id="3" name="Content Placeholder 2"/>
          <p:cNvSpPr>
            <a:spLocks noGrp="1"/>
          </p:cNvSpPr>
          <p:nvPr>
            <p:ph idx="1"/>
          </p:nvPr>
        </p:nvSpPr>
        <p:spPr>
          <a:xfrm>
            <a:off x="838200" y="1090569"/>
            <a:ext cx="10515600" cy="5086394"/>
          </a:xfrm>
        </p:spPr>
        <p:txBody>
          <a:bodyPr>
            <a:normAutofit/>
          </a:bodyPr>
          <a:lstStyle/>
          <a:p>
            <a:pPr marL="0" indent="0">
              <a:buNone/>
            </a:pPr>
            <a:r>
              <a:rPr lang="en-US" sz="2000" dirty="0"/>
              <a:t>At this point your </a:t>
            </a:r>
            <a:r>
              <a:rPr lang="en-US" sz="2000" dirty="0" err="1"/>
              <a:t>openEAS</a:t>
            </a:r>
            <a:r>
              <a:rPr lang="en-US" sz="2000" dirty="0"/>
              <a:t> service should be completely implemented and working as desired.  If you would like to link your service to </a:t>
            </a:r>
            <a:r>
              <a:rPr lang="en-US" sz="2000" dirty="0" err="1"/>
              <a:t>PQDashboard</a:t>
            </a:r>
            <a:r>
              <a:rPr lang="en-US" sz="2000" dirty="0"/>
              <a:t> then additional steps are needed to configure your </a:t>
            </a:r>
            <a:r>
              <a:rPr lang="en-US" sz="2000" dirty="0" err="1"/>
              <a:t>PQDashboard</a:t>
            </a:r>
            <a:r>
              <a:rPr lang="en-US" sz="2000" dirty="0"/>
              <a:t> system and create a web table to display your data.</a:t>
            </a:r>
          </a:p>
          <a:p>
            <a:endParaRPr lang="en-US" sz="2000" dirty="0"/>
          </a:p>
          <a:p>
            <a:pPr marL="0" indent="0">
              <a:buNone/>
            </a:pPr>
            <a:r>
              <a:rPr lang="en-US" sz="4000" dirty="0" err="1">
                <a:latin typeface="+mj-lt"/>
              </a:rPr>
              <a:t>PQDashboard</a:t>
            </a:r>
            <a:r>
              <a:rPr lang="en-US" sz="4000" dirty="0">
                <a:latin typeface="+mj-lt"/>
              </a:rPr>
              <a:t> Users</a:t>
            </a:r>
          </a:p>
          <a:p>
            <a:r>
              <a:rPr lang="en-US" sz="2000" dirty="0"/>
              <a:t>All additional steps only need to be performed if you are a </a:t>
            </a:r>
            <a:r>
              <a:rPr lang="en-US" sz="2000" dirty="0" err="1"/>
              <a:t>PQDashboard</a:t>
            </a:r>
            <a:r>
              <a:rPr lang="en-US" sz="2000" dirty="0"/>
              <a:t> user and want your data to be available for display from within </a:t>
            </a:r>
            <a:r>
              <a:rPr lang="en-US" sz="2000" dirty="0" err="1"/>
              <a:t>PQDashboard</a:t>
            </a:r>
            <a:r>
              <a:rPr lang="en-US" sz="2000" dirty="0"/>
              <a:t>.</a:t>
            </a:r>
          </a:p>
          <a:p>
            <a:r>
              <a:rPr lang="en-US" sz="2000" dirty="0"/>
              <a:t>If you are not a </a:t>
            </a:r>
            <a:r>
              <a:rPr lang="en-US" sz="2000" dirty="0" err="1"/>
              <a:t>PQDashboard</a:t>
            </a:r>
            <a:r>
              <a:rPr lang="en-US" sz="2000" dirty="0"/>
              <a:t> user, your data will be in your database and available to be used as you see fit.  </a:t>
            </a:r>
          </a:p>
          <a:p>
            <a:r>
              <a:rPr lang="en-US" sz="2000" dirty="0"/>
              <a:t>No other steps are required for </a:t>
            </a:r>
            <a:r>
              <a:rPr lang="en-US" sz="2000" dirty="0" err="1"/>
              <a:t>openEAS</a:t>
            </a:r>
            <a:r>
              <a:rPr lang="en-US" sz="2000" dirty="0"/>
              <a:t> to function as intended.</a:t>
            </a:r>
          </a:p>
        </p:txBody>
      </p:sp>
    </p:spTree>
    <p:extLst>
      <p:ext uri="{BB962C8B-B14F-4D97-AF65-F5344CB8AC3E}">
        <p14:creationId xmlns:p14="http://schemas.microsoft.com/office/powerpoint/2010/main" val="1226874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943"/>
          </a:xfrm>
        </p:spPr>
        <p:txBody>
          <a:bodyPr>
            <a:normAutofit fontScale="90000"/>
          </a:bodyPr>
          <a:lstStyle/>
          <a:p>
            <a:r>
              <a:rPr lang="en-US" dirty="0"/>
              <a:t>Step 9: Create Webpage for Your Data</a:t>
            </a:r>
          </a:p>
        </p:txBody>
      </p:sp>
      <p:sp>
        <p:nvSpPr>
          <p:cNvPr id="3" name="Content Placeholder 2"/>
          <p:cNvSpPr>
            <a:spLocks noGrp="1"/>
          </p:cNvSpPr>
          <p:nvPr>
            <p:ph idx="1"/>
          </p:nvPr>
        </p:nvSpPr>
        <p:spPr>
          <a:xfrm>
            <a:off x="838200" y="1090569"/>
            <a:ext cx="10515600" cy="5086394"/>
          </a:xfrm>
        </p:spPr>
        <p:txBody>
          <a:bodyPr>
            <a:normAutofit/>
          </a:bodyPr>
          <a:lstStyle/>
          <a:p>
            <a:pPr marL="0" indent="0">
              <a:buNone/>
            </a:pPr>
            <a:r>
              <a:rPr lang="en-US" sz="2000" dirty="0"/>
              <a:t>Go to the </a:t>
            </a:r>
            <a:r>
              <a:rPr lang="en-US" sz="2000" dirty="0" err="1"/>
              <a:t>PQDashboard</a:t>
            </a:r>
            <a:r>
              <a:rPr lang="en-US" sz="2000" dirty="0"/>
              <a:t> folder where </a:t>
            </a:r>
            <a:r>
              <a:rPr lang="en-US" sz="2000" dirty="0" err="1"/>
              <a:t>PQDashboard</a:t>
            </a:r>
            <a:r>
              <a:rPr lang="en-US" sz="2000" dirty="0"/>
              <a:t> is installed( Default would be C:\inetpub\wwwroot\PQ Dashboard).  Open EASDetailsTemplate.aspx in any text editor and save as (</a:t>
            </a:r>
            <a:r>
              <a:rPr lang="en-US" sz="2000" dirty="0" err="1"/>
              <a:t>YourServiceAcronym</a:t>
            </a:r>
            <a:r>
              <a:rPr lang="en-US" sz="2000" dirty="0"/>
              <a:t>)Details.aspx. For example I would make a web page named MASDetail.aspx</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9737" y="3380688"/>
            <a:ext cx="5260706" cy="335145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981" y="3514987"/>
            <a:ext cx="4501975" cy="3217154"/>
          </a:xfrm>
          <a:prstGeom prst="rect">
            <a:avLst/>
          </a:prstGeom>
        </p:spPr>
      </p:pic>
    </p:spTree>
    <p:extLst>
      <p:ext uri="{BB962C8B-B14F-4D97-AF65-F5344CB8AC3E}">
        <p14:creationId xmlns:p14="http://schemas.microsoft.com/office/powerpoint/2010/main" val="309020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75778"/>
          </a:xfrm>
        </p:spPr>
        <p:txBody>
          <a:bodyPr/>
          <a:lstStyle/>
          <a:p>
            <a:r>
              <a:rPr lang="en-US" dirty="0"/>
              <a:t>Demonstration</a:t>
            </a:r>
          </a:p>
        </p:txBody>
      </p:sp>
      <p:sp>
        <p:nvSpPr>
          <p:cNvPr id="3" name="Content Placeholder 2"/>
          <p:cNvSpPr>
            <a:spLocks noGrp="1"/>
          </p:cNvSpPr>
          <p:nvPr>
            <p:ph idx="1"/>
          </p:nvPr>
        </p:nvSpPr>
        <p:spPr>
          <a:xfrm>
            <a:off x="838200" y="1140904"/>
            <a:ext cx="10515600" cy="5036059"/>
          </a:xfrm>
        </p:spPr>
        <p:txBody>
          <a:bodyPr/>
          <a:lstStyle/>
          <a:p>
            <a:r>
              <a:rPr lang="en-US" dirty="0"/>
              <a:t>To demonstrate the installation process for </a:t>
            </a:r>
            <a:r>
              <a:rPr lang="en-US" dirty="0" err="1"/>
              <a:t>openEAS</a:t>
            </a:r>
            <a:r>
              <a:rPr lang="en-US" dirty="0"/>
              <a:t> we will be using a common theme with a fictional service that we want to create called </a:t>
            </a:r>
            <a:r>
              <a:rPr lang="en-US" dirty="0" err="1"/>
              <a:t>MyAnalysisService</a:t>
            </a:r>
            <a:r>
              <a:rPr lang="en-US" dirty="0"/>
              <a:t>.</a:t>
            </a:r>
          </a:p>
          <a:p>
            <a:r>
              <a:rPr lang="en-US" dirty="0"/>
              <a:t>This will show you how to set the service up except for the code that you will use to analyze your data.</a:t>
            </a:r>
          </a:p>
        </p:txBody>
      </p:sp>
    </p:spTree>
    <p:extLst>
      <p:ext uri="{BB962C8B-B14F-4D97-AF65-F5344CB8AC3E}">
        <p14:creationId xmlns:p14="http://schemas.microsoft.com/office/powerpoint/2010/main" val="28385745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2831"/>
          </a:xfrm>
        </p:spPr>
        <p:txBody>
          <a:bodyPr>
            <a:normAutofit fontScale="90000"/>
          </a:bodyPr>
          <a:lstStyle/>
          <a:p>
            <a:r>
              <a:rPr lang="en-US" dirty="0"/>
              <a:t>Step 10: Update Info in Webpage</a:t>
            </a:r>
          </a:p>
        </p:txBody>
      </p:sp>
      <p:sp>
        <p:nvSpPr>
          <p:cNvPr id="3" name="Content Placeholder 2"/>
          <p:cNvSpPr>
            <a:spLocks noGrp="1"/>
          </p:cNvSpPr>
          <p:nvPr>
            <p:ph idx="1"/>
          </p:nvPr>
        </p:nvSpPr>
        <p:spPr>
          <a:xfrm>
            <a:off x="838200" y="947956"/>
            <a:ext cx="10515600" cy="5229007"/>
          </a:xfrm>
        </p:spPr>
        <p:txBody>
          <a:bodyPr>
            <a:normAutofit/>
          </a:bodyPr>
          <a:lstStyle/>
          <a:p>
            <a:pPr marL="0" indent="0">
              <a:buNone/>
            </a:pPr>
            <a:r>
              <a:rPr lang="en-US" sz="2000" dirty="0"/>
              <a:t>In your new .</a:t>
            </a:r>
            <a:r>
              <a:rPr lang="en-US" sz="2000" dirty="0" err="1"/>
              <a:t>aspx</a:t>
            </a:r>
            <a:r>
              <a:rPr lang="en-US" sz="2000" dirty="0"/>
              <a:t> file you just created in Step 9.  Change the values EAS Details and </a:t>
            </a:r>
            <a:r>
              <a:rPr lang="en-US" sz="2000" dirty="0" err="1"/>
              <a:t>SandBoxResults</a:t>
            </a:r>
            <a:r>
              <a:rPr lang="en-US" sz="2000" dirty="0"/>
              <a:t> on lines 29 and 30 to (</a:t>
            </a:r>
            <a:r>
              <a:rPr lang="en-US" sz="2000" dirty="0" err="1"/>
              <a:t>YourAcronymHere</a:t>
            </a:r>
            <a:r>
              <a:rPr lang="en-US" sz="2000" dirty="0"/>
              <a:t>) Details and the name of your Output table you created in Step 6. Shown below, I have changed the values to MAS Details and </a:t>
            </a:r>
            <a:r>
              <a:rPr lang="en-US" sz="2000" dirty="0" err="1"/>
              <a:t>MyResults</a:t>
            </a:r>
            <a:r>
              <a:rPr lang="en-US" sz="20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669" y="1993311"/>
            <a:ext cx="6295238" cy="21619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669" y="4309859"/>
            <a:ext cx="8564170" cy="1781424"/>
          </a:xfrm>
          <a:prstGeom prst="rect">
            <a:avLst/>
          </a:prstGeom>
        </p:spPr>
      </p:pic>
    </p:spTree>
    <p:extLst>
      <p:ext uri="{BB962C8B-B14F-4D97-AF65-F5344CB8AC3E}">
        <p14:creationId xmlns:p14="http://schemas.microsoft.com/office/powerpoint/2010/main" val="38145753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40886"/>
          </a:xfrm>
        </p:spPr>
        <p:txBody>
          <a:bodyPr>
            <a:normAutofit fontScale="90000"/>
          </a:bodyPr>
          <a:lstStyle/>
          <a:p>
            <a:r>
              <a:rPr lang="en-US" dirty="0"/>
              <a:t>Step 11: Place Icon in Image Folder</a:t>
            </a:r>
          </a:p>
        </p:txBody>
      </p:sp>
      <p:sp>
        <p:nvSpPr>
          <p:cNvPr id="3" name="Content Placeholder 2"/>
          <p:cNvSpPr>
            <a:spLocks noGrp="1"/>
          </p:cNvSpPr>
          <p:nvPr>
            <p:ph idx="1"/>
          </p:nvPr>
        </p:nvSpPr>
        <p:spPr>
          <a:xfrm>
            <a:off x="838200" y="906012"/>
            <a:ext cx="10515600" cy="5270951"/>
          </a:xfrm>
        </p:spPr>
        <p:txBody>
          <a:bodyPr/>
          <a:lstStyle/>
          <a:p>
            <a:pPr marL="0" indent="0">
              <a:buNone/>
            </a:pPr>
            <a:r>
              <a:rPr lang="en-US" sz="2000" dirty="0"/>
              <a:t>Go to the </a:t>
            </a:r>
            <a:r>
              <a:rPr lang="en-US" sz="2000" dirty="0" err="1"/>
              <a:t>PQDashboard</a:t>
            </a:r>
            <a:r>
              <a:rPr lang="en-US" sz="2000" dirty="0"/>
              <a:t>\images folder where </a:t>
            </a:r>
            <a:r>
              <a:rPr lang="en-US" sz="2000" dirty="0" err="1"/>
              <a:t>PQDashboard</a:t>
            </a:r>
            <a:r>
              <a:rPr lang="en-US" sz="2000" dirty="0"/>
              <a:t> is installed( Default would be C:\inetpub\wwwroot\PQ Dashboard\images).  Drag and drop an image file that you want used as the </a:t>
            </a:r>
            <a:r>
              <a:rPr lang="en-US" sz="2000" dirty="0" err="1"/>
              <a:t>PQDashboard</a:t>
            </a:r>
            <a:r>
              <a:rPr lang="en-US" sz="2000" dirty="0"/>
              <a:t> button for your service.  In our example I created a little button and name it mas.png. Note the image file name, it will be used again.</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6826" y="2020206"/>
            <a:ext cx="5211886" cy="4611530"/>
          </a:xfrm>
          <a:prstGeom prst="rect">
            <a:avLst/>
          </a:prstGeom>
        </p:spPr>
      </p:pic>
    </p:spTree>
    <p:extLst>
      <p:ext uri="{BB962C8B-B14F-4D97-AF65-F5344CB8AC3E}">
        <p14:creationId xmlns:p14="http://schemas.microsoft.com/office/powerpoint/2010/main" val="2384964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57664"/>
          </a:xfrm>
        </p:spPr>
        <p:txBody>
          <a:bodyPr>
            <a:normAutofit fontScale="90000"/>
          </a:bodyPr>
          <a:lstStyle/>
          <a:p>
            <a:r>
              <a:rPr lang="en-US" dirty="0"/>
              <a:t>Step 12: Go to </a:t>
            </a:r>
            <a:r>
              <a:rPr lang="en-US" dirty="0" err="1"/>
              <a:t>Javascript</a:t>
            </a:r>
            <a:r>
              <a:rPr lang="en-US" dirty="0"/>
              <a:t> File</a:t>
            </a:r>
          </a:p>
        </p:txBody>
      </p:sp>
      <p:sp>
        <p:nvSpPr>
          <p:cNvPr id="3" name="Content Placeholder 2"/>
          <p:cNvSpPr>
            <a:spLocks noGrp="1"/>
          </p:cNvSpPr>
          <p:nvPr>
            <p:ph idx="1"/>
          </p:nvPr>
        </p:nvSpPr>
        <p:spPr>
          <a:xfrm>
            <a:off x="838200" y="922790"/>
            <a:ext cx="10515600" cy="5254173"/>
          </a:xfrm>
        </p:spPr>
        <p:txBody>
          <a:bodyPr/>
          <a:lstStyle/>
          <a:p>
            <a:pPr marL="0" indent="0">
              <a:buNone/>
            </a:pPr>
            <a:r>
              <a:rPr lang="en-US" sz="2000" dirty="0"/>
              <a:t>Go to the </a:t>
            </a:r>
            <a:r>
              <a:rPr lang="en-US" sz="2000" dirty="0" err="1"/>
              <a:t>PQDashboard</a:t>
            </a:r>
            <a:r>
              <a:rPr lang="en-US" sz="2000" dirty="0"/>
              <a:t>\</a:t>
            </a:r>
            <a:r>
              <a:rPr lang="en-US" sz="2000" dirty="0" err="1"/>
              <a:t>js</a:t>
            </a:r>
            <a:r>
              <a:rPr lang="en-US" sz="2000" dirty="0"/>
              <a:t> folder where </a:t>
            </a:r>
            <a:r>
              <a:rPr lang="en-US" sz="2000" dirty="0" err="1"/>
              <a:t>PQDashboard</a:t>
            </a:r>
            <a:r>
              <a:rPr lang="en-US" sz="2000" dirty="0"/>
              <a:t> is installed( Default would be C:\inetpub\wwwroot\PQ Dashboard\</a:t>
            </a:r>
            <a:r>
              <a:rPr lang="en-US" sz="2000" dirty="0" err="1"/>
              <a:t>js</a:t>
            </a:r>
            <a:r>
              <a:rPr lang="en-US" sz="2000" dirty="0"/>
              <a:t>). Open MeterEventsByLine.js in your editor.</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5271" y="1870745"/>
            <a:ext cx="6627178" cy="4306218"/>
          </a:xfrm>
          <a:prstGeom prst="rect">
            <a:avLst/>
          </a:prstGeom>
        </p:spPr>
      </p:pic>
    </p:spTree>
    <p:extLst>
      <p:ext uri="{BB962C8B-B14F-4D97-AF65-F5344CB8AC3E}">
        <p14:creationId xmlns:p14="http://schemas.microsoft.com/office/powerpoint/2010/main" val="1564234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r>
              <a:rPr lang="en-US" dirty="0"/>
              <a:t>Step 13: Update </a:t>
            </a:r>
            <a:r>
              <a:rPr lang="en-US" dirty="0" err="1"/>
              <a:t>Datafield</a:t>
            </a:r>
            <a:r>
              <a:rPr lang="en-US" dirty="0"/>
              <a:t> name in JS file </a:t>
            </a:r>
          </a:p>
        </p:txBody>
      </p:sp>
      <p:sp>
        <p:nvSpPr>
          <p:cNvPr id="3" name="Content Placeholder 2"/>
          <p:cNvSpPr>
            <a:spLocks noGrp="1"/>
          </p:cNvSpPr>
          <p:nvPr>
            <p:ph idx="1"/>
          </p:nvPr>
        </p:nvSpPr>
        <p:spPr>
          <a:xfrm>
            <a:off x="838200" y="1023457"/>
            <a:ext cx="10515600" cy="5153506"/>
          </a:xfrm>
        </p:spPr>
        <p:txBody>
          <a:bodyPr>
            <a:normAutofit/>
          </a:bodyPr>
          <a:lstStyle/>
          <a:p>
            <a:pPr marL="0" indent="0">
              <a:buNone/>
            </a:pPr>
            <a:r>
              <a:rPr lang="en-US" sz="2000" dirty="0"/>
              <a:t>Copy Line 58 and Paste it directly below and Change </a:t>
            </a:r>
            <a:r>
              <a:rPr lang="en-US" sz="2000" dirty="0" err="1"/>
              <a:t>EASService</a:t>
            </a:r>
            <a:r>
              <a:rPr lang="en-US" sz="2000" dirty="0"/>
              <a:t> to (</a:t>
            </a:r>
            <a:r>
              <a:rPr lang="en-US" sz="2000" dirty="0" err="1"/>
              <a:t>YourAcronym</a:t>
            </a:r>
            <a:r>
              <a:rPr lang="en-US" sz="2000" dirty="0"/>
              <a:t>)Service and add a comma to the end of line 58.  Our example shows us placing </a:t>
            </a:r>
            <a:r>
              <a:rPr lang="en-US" sz="2000" dirty="0" err="1"/>
              <a:t>MSAService</a:t>
            </a:r>
            <a:r>
              <a:rPr lang="en-US" sz="2000" dirty="0"/>
              <a:t> in the </a:t>
            </a:r>
            <a:r>
              <a:rPr lang="en-US" sz="2000" dirty="0" err="1"/>
              <a:t>datafield</a:t>
            </a:r>
            <a:r>
              <a:rPr lang="en-US" sz="2000" dirty="0"/>
              <a:t> below </a:t>
            </a:r>
            <a:r>
              <a:rPr lang="en-US" sz="2000" dirty="0" err="1"/>
              <a:t>EASService</a:t>
            </a:r>
            <a:r>
              <a:rPr lang="en-US" sz="2000" dirty="0"/>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2189" y="2374170"/>
            <a:ext cx="7647619" cy="1371429"/>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171" y="4155158"/>
            <a:ext cx="5858693" cy="1066949"/>
          </a:xfrm>
          <a:prstGeom prst="rect">
            <a:avLst/>
          </a:prstGeom>
        </p:spPr>
      </p:pic>
    </p:spTree>
    <p:extLst>
      <p:ext uri="{BB962C8B-B14F-4D97-AF65-F5344CB8AC3E}">
        <p14:creationId xmlns:p14="http://schemas.microsoft.com/office/powerpoint/2010/main" val="14593790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7389"/>
          </a:xfrm>
        </p:spPr>
        <p:txBody>
          <a:bodyPr>
            <a:normAutofit fontScale="90000"/>
          </a:bodyPr>
          <a:lstStyle/>
          <a:p>
            <a:r>
              <a:rPr lang="en-US" dirty="0"/>
              <a:t>Step 14: Update Columns in JS file </a:t>
            </a:r>
          </a:p>
        </p:txBody>
      </p:sp>
      <p:sp>
        <p:nvSpPr>
          <p:cNvPr id="3" name="Content Placeholder 2"/>
          <p:cNvSpPr>
            <a:spLocks noGrp="1"/>
          </p:cNvSpPr>
          <p:nvPr>
            <p:ph idx="1"/>
          </p:nvPr>
        </p:nvSpPr>
        <p:spPr>
          <a:xfrm>
            <a:off x="838200" y="1032514"/>
            <a:ext cx="10755385" cy="5144449"/>
          </a:xfrm>
        </p:spPr>
        <p:txBody>
          <a:bodyPr>
            <a:normAutofit/>
          </a:bodyPr>
          <a:lstStyle/>
          <a:p>
            <a:pPr marL="0" indent="0">
              <a:buNone/>
            </a:pPr>
            <a:r>
              <a:rPr lang="en-US" sz="2000" dirty="0"/>
              <a:t>The next step require multiple changes but is essentially very simple, my example is the second image</a:t>
            </a:r>
          </a:p>
          <a:p>
            <a:r>
              <a:rPr lang="en-US" sz="2000" dirty="0"/>
              <a:t>Copy Lines 82 through 85 and Paste them it directly below on line 86.</a:t>
            </a:r>
          </a:p>
          <a:p>
            <a:r>
              <a:rPr lang="en-US" sz="2000" dirty="0"/>
              <a:t>Change EASService.aspx to the page you created in Step 9.</a:t>
            </a:r>
          </a:p>
          <a:p>
            <a:r>
              <a:rPr lang="en-US" sz="2000" dirty="0"/>
              <a:t>Change eas.ico to file you provided in step 11</a:t>
            </a:r>
          </a:p>
          <a:p>
            <a:r>
              <a:rPr lang="en-US" sz="2000" dirty="0"/>
              <a:t>Change EAS to your acronym</a:t>
            </a:r>
          </a:p>
          <a:p>
            <a:r>
              <a:rPr lang="en-US" sz="2000" dirty="0"/>
              <a:t>Update 300 to width that reflects data table</a:t>
            </a:r>
          </a:p>
          <a:p>
            <a:r>
              <a:rPr lang="en-US" sz="2000" dirty="0"/>
              <a:t>Update 200 to height that reflects data table</a:t>
            </a:r>
          </a:p>
          <a:p>
            <a:r>
              <a:rPr lang="en-US" sz="2000" dirty="0"/>
              <a:t>Change </a:t>
            </a:r>
            <a:r>
              <a:rPr lang="en-US" sz="2000" dirty="0" err="1"/>
              <a:t>dataField</a:t>
            </a:r>
            <a:r>
              <a:rPr lang="en-US" sz="2000" dirty="0"/>
              <a:t> to the value you updated in step 13</a:t>
            </a:r>
          </a:p>
          <a:p>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558156"/>
            <a:ext cx="10058400" cy="6613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65" y="5474892"/>
            <a:ext cx="10058400" cy="702071"/>
          </a:xfrm>
          <a:prstGeom prst="rect">
            <a:avLst/>
          </a:prstGeom>
        </p:spPr>
      </p:pic>
    </p:spTree>
    <p:extLst>
      <p:ext uri="{BB962C8B-B14F-4D97-AF65-F5344CB8AC3E}">
        <p14:creationId xmlns:p14="http://schemas.microsoft.com/office/powerpoint/2010/main" val="672691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91220"/>
          </a:xfrm>
        </p:spPr>
        <p:txBody>
          <a:bodyPr>
            <a:normAutofit fontScale="90000"/>
          </a:bodyPr>
          <a:lstStyle/>
          <a:p>
            <a:r>
              <a:rPr lang="en-US" dirty="0"/>
              <a:t>Finished!</a:t>
            </a:r>
          </a:p>
        </p:txBody>
      </p:sp>
      <p:sp>
        <p:nvSpPr>
          <p:cNvPr id="3" name="Content Placeholder 2"/>
          <p:cNvSpPr>
            <a:spLocks noGrp="1"/>
          </p:cNvSpPr>
          <p:nvPr>
            <p:ph idx="1"/>
          </p:nvPr>
        </p:nvSpPr>
        <p:spPr>
          <a:xfrm>
            <a:off x="838200" y="956346"/>
            <a:ext cx="10515600" cy="5220617"/>
          </a:xfrm>
        </p:spPr>
        <p:txBody>
          <a:bodyPr>
            <a:normAutofit/>
          </a:bodyPr>
          <a:lstStyle/>
          <a:p>
            <a:pPr marL="0" indent="0">
              <a:buNone/>
            </a:pPr>
            <a:r>
              <a:rPr lang="en-US" sz="2000" dirty="0"/>
              <a:t>Your service is now fully functional with data available for viewing through </a:t>
            </a:r>
            <a:r>
              <a:rPr lang="en-US" sz="2000" dirty="0" err="1"/>
              <a:t>PQDashboard</a:t>
            </a:r>
            <a:r>
              <a:rPr lang="en-US" sz="2000" dirty="0"/>
              <a:t>.  You can get to this data from the screen that lists </a:t>
            </a:r>
            <a:r>
              <a:rPr lang="en-US" sz="2000" dirty="0" err="1"/>
              <a:t>MeterEventsByLine</a:t>
            </a:r>
            <a:r>
              <a:rPr lang="en-US" sz="2000" dirty="0"/>
              <a:t>.  The button will be on the right and the pop up window will resemble the one shown below.</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515" y="2600775"/>
            <a:ext cx="8406882" cy="21378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109" y="3566654"/>
            <a:ext cx="6468378" cy="3134162"/>
          </a:xfrm>
          <a:prstGeom prst="rect">
            <a:avLst/>
          </a:prstGeom>
        </p:spPr>
      </p:pic>
    </p:spTree>
    <p:extLst>
      <p:ext uri="{BB962C8B-B14F-4D97-AF65-F5344CB8AC3E}">
        <p14:creationId xmlns:p14="http://schemas.microsoft.com/office/powerpoint/2010/main" val="2527139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82831"/>
          </a:xfrm>
        </p:spPr>
        <p:txBody>
          <a:bodyPr>
            <a:normAutofit fontScale="90000"/>
          </a:bodyPr>
          <a:lstStyle/>
          <a:p>
            <a:r>
              <a:rPr lang="en-US" dirty="0"/>
              <a:t>Step 1: Download the needed files.</a:t>
            </a:r>
          </a:p>
        </p:txBody>
      </p:sp>
      <p:sp>
        <p:nvSpPr>
          <p:cNvPr id="3" name="Content Placeholder 2"/>
          <p:cNvSpPr>
            <a:spLocks noGrp="1"/>
          </p:cNvSpPr>
          <p:nvPr>
            <p:ph idx="1"/>
          </p:nvPr>
        </p:nvSpPr>
        <p:spPr>
          <a:xfrm>
            <a:off x="838200" y="1006679"/>
            <a:ext cx="10515600" cy="5170284"/>
          </a:xfrm>
        </p:spPr>
        <p:txBody>
          <a:bodyPr/>
          <a:lstStyle/>
          <a:p>
            <a:pPr marL="0" indent="0">
              <a:buNone/>
            </a:pPr>
            <a:r>
              <a:rPr lang="en-US" dirty="0"/>
              <a:t>Start by downloading the files from our GitHub account</a:t>
            </a:r>
          </a:p>
          <a:p>
            <a:pPr marL="0" indent="0">
              <a:buNone/>
            </a:pPr>
            <a:endParaRPr lang="en-US" dirty="0"/>
          </a:p>
          <a:p>
            <a:r>
              <a:rPr lang="en-US" dirty="0"/>
              <a:t>Navigate to </a:t>
            </a:r>
            <a:r>
              <a:rPr lang="en-US" dirty="0">
                <a:hlinkClick r:id="rId2"/>
              </a:rPr>
              <a:t>https://github.com/GridProtectionAlliance/openXDA/tree/sdbx</a:t>
            </a:r>
            <a:endParaRPr lang="en-US" dirty="0"/>
          </a:p>
          <a:p>
            <a:r>
              <a:rPr lang="en-US" dirty="0"/>
              <a:t>Click the Clone or download button</a:t>
            </a:r>
          </a:p>
          <a:p>
            <a:r>
              <a:rPr lang="en-US" dirty="0"/>
              <a:t>Click the </a:t>
            </a:r>
            <a:r>
              <a:rPr lang="en-US" dirty="0" err="1"/>
              <a:t>DownloadZIP</a:t>
            </a:r>
            <a:r>
              <a:rPr lang="en-US" dirty="0"/>
              <a:t> button</a:t>
            </a:r>
          </a:p>
          <a:p>
            <a:r>
              <a:rPr lang="en-US" dirty="0"/>
              <a:t>Feel free to save the zip file wherever</a:t>
            </a:r>
          </a:p>
          <a:p>
            <a:pPr marL="0" indent="0">
              <a:buNone/>
            </a:pPr>
            <a:r>
              <a:rPr lang="en-US" dirty="0"/>
              <a:t>   you like, but the default location will</a:t>
            </a:r>
          </a:p>
          <a:p>
            <a:pPr marL="0" indent="0">
              <a:buNone/>
            </a:pPr>
            <a:r>
              <a:rPr lang="en-US" dirty="0"/>
              <a:t>   probably be in your downloads folder.</a:t>
            </a:r>
          </a:p>
        </p:txBody>
      </p:sp>
      <p:pic>
        <p:nvPicPr>
          <p:cNvPr id="6" name="Picture 5"/>
          <p:cNvPicPr>
            <a:picLocks noChangeAspect="1"/>
          </p:cNvPicPr>
          <p:nvPr/>
        </p:nvPicPr>
        <p:blipFill>
          <a:blip r:embed="rId3"/>
          <a:stretch>
            <a:fillRect/>
          </a:stretch>
        </p:blipFill>
        <p:spPr>
          <a:xfrm>
            <a:off x="6964652" y="3292723"/>
            <a:ext cx="3686175" cy="1933575"/>
          </a:xfrm>
          <a:prstGeom prst="rect">
            <a:avLst/>
          </a:prstGeom>
        </p:spPr>
      </p:pic>
    </p:spTree>
    <p:extLst>
      <p:ext uri="{BB962C8B-B14F-4D97-AF65-F5344CB8AC3E}">
        <p14:creationId xmlns:p14="http://schemas.microsoft.com/office/powerpoint/2010/main" val="91500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1554"/>
          </a:xfrm>
        </p:spPr>
        <p:txBody>
          <a:bodyPr>
            <a:normAutofit fontScale="90000"/>
          </a:bodyPr>
          <a:lstStyle/>
          <a:p>
            <a:r>
              <a:rPr lang="en-US" dirty="0"/>
              <a:t>Step 2: Open downloaded file </a:t>
            </a:r>
          </a:p>
        </p:txBody>
      </p:sp>
      <p:sp>
        <p:nvSpPr>
          <p:cNvPr id="3" name="Content Placeholder 2"/>
          <p:cNvSpPr>
            <a:spLocks noGrp="1"/>
          </p:cNvSpPr>
          <p:nvPr>
            <p:ph idx="1"/>
          </p:nvPr>
        </p:nvSpPr>
        <p:spPr>
          <a:xfrm>
            <a:off x="838200" y="1006680"/>
            <a:ext cx="10515600" cy="5170283"/>
          </a:xfrm>
        </p:spPr>
        <p:txBody>
          <a:bodyPr/>
          <a:lstStyle/>
          <a:p>
            <a:pPr marL="0" indent="0">
              <a:buNone/>
            </a:pPr>
            <a:r>
              <a:rPr lang="en-US" dirty="0"/>
              <a:t>Next you will want to navigate to your new files</a:t>
            </a:r>
          </a:p>
          <a:p>
            <a:endParaRPr lang="en-US" dirty="0"/>
          </a:p>
          <a:p>
            <a:r>
              <a:rPr lang="en-US" dirty="0"/>
              <a:t>Move to the folder you </a:t>
            </a:r>
          </a:p>
          <a:p>
            <a:pPr marL="0" indent="0">
              <a:buNone/>
            </a:pPr>
            <a:r>
              <a:rPr lang="en-US" dirty="0"/>
              <a:t>   downloaded openXDA-sdbx.zip </a:t>
            </a:r>
          </a:p>
          <a:p>
            <a:pPr marL="0" indent="0">
              <a:buNone/>
            </a:pPr>
            <a:r>
              <a:rPr lang="en-US" dirty="0"/>
              <a:t>   into</a:t>
            </a:r>
          </a:p>
          <a:p>
            <a:r>
              <a:rPr lang="en-US" dirty="0"/>
              <a:t>Double click openXDA-sdbx.zip</a:t>
            </a:r>
          </a:p>
          <a:p>
            <a:r>
              <a:rPr lang="en-US" dirty="0"/>
              <a:t>Double click </a:t>
            </a:r>
            <a:r>
              <a:rPr lang="en-US" dirty="0" err="1"/>
              <a:t>openXDA-sdbx</a:t>
            </a:r>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9938" y="1375796"/>
            <a:ext cx="5178596" cy="264882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9938" y="4024618"/>
            <a:ext cx="5183667" cy="2597751"/>
          </a:xfrm>
          <a:prstGeom prst="rect">
            <a:avLst/>
          </a:prstGeom>
        </p:spPr>
      </p:pic>
    </p:spTree>
    <p:extLst>
      <p:ext uri="{BB962C8B-B14F-4D97-AF65-F5344CB8AC3E}">
        <p14:creationId xmlns:p14="http://schemas.microsoft.com/office/powerpoint/2010/main" val="203764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609"/>
          </a:xfrm>
        </p:spPr>
        <p:txBody>
          <a:bodyPr>
            <a:normAutofit fontScale="90000"/>
          </a:bodyPr>
          <a:lstStyle/>
          <a:p>
            <a:r>
              <a:rPr lang="en-US" dirty="0"/>
              <a:t>Step 3: Setup Workspace</a:t>
            </a:r>
          </a:p>
        </p:txBody>
      </p:sp>
      <p:sp>
        <p:nvSpPr>
          <p:cNvPr id="3" name="Content Placeholder 2"/>
          <p:cNvSpPr>
            <a:spLocks noGrp="1"/>
          </p:cNvSpPr>
          <p:nvPr>
            <p:ph idx="1"/>
          </p:nvPr>
        </p:nvSpPr>
        <p:spPr>
          <a:xfrm>
            <a:off x="838200" y="1031846"/>
            <a:ext cx="10515600" cy="5145117"/>
          </a:xfrm>
        </p:spPr>
        <p:txBody>
          <a:bodyPr/>
          <a:lstStyle/>
          <a:p>
            <a:pPr marL="0" indent="0">
              <a:buNone/>
            </a:pPr>
            <a:r>
              <a:rPr lang="en-US" dirty="0"/>
              <a:t>Copy files into a project folder named for what you want your service to be called. I will call my folder </a:t>
            </a:r>
            <a:r>
              <a:rPr lang="en-US" dirty="0" err="1"/>
              <a:t>MyAnalysisService</a:t>
            </a:r>
            <a:r>
              <a:rPr lang="en-US" dirty="0"/>
              <a:t>.</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728562"/>
            <a:ext cx="5868322" cy="25816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783" y="2728562"/>
            <a:ext cx="4853444" cy="3844212"/>
          </a:xfrm>
          <a:prstGeom prst="rect">
            <a:avLst/>
          </a:prstGeom>
        </p:spPr>
      </p:pic>
    </p:spTree>
    <p:extLst>
      <p:ext uri="{BB962C8B-B14F-4D97-AF65-F5344CB8AC3E}">
        <p14:creationId xmlns:p14="http://schemas.microsoft.com/office/powerpoint/2010/main" val="233663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0277"/>
          </a:xfrm>
        </p:spPr>
        <p:txBody>
          <a:bodyPr/>
          <a:lstStyle/>
          <a:p>
            <a:r>
              <a:rPr lang="en-US" dirty="0"/>
              <a:t>Step 3: Setup Workspace (cont.)</a:t>
            </a:r>
          </a:p>
        </p:txBody>
      </p:sp>
      <p:sp>
        <p:nvSpPr>
          <p:cNvPr id="3" name="Content Placeholder 2"/>
          <p:cNvSpPr>
            <a:spLocks noGrp="1"/>
          </p:cNvSpPr>
          <p:nvPr>
            <p:ph idx="1"/>
          </p:nvPr>
        </p:nvSpPr>
        <p:spPr>
          <a:xfrm>
            <a:off x="838200" y="1065402"/>
            <a:ext cx="10515600" cy="5111561"/>
          </a:xfrm>
        </p:spPr>
        <p:txBody>
          <a:bodyPr/>
          <a:lstStyle/>
          <a:p>
            <a:pPr marL="0" indent="0">
              <a:buNone/>
            </a:pPr>
            <a:r>
              <a:rPr lang="en-US" dirty="0"/>
              <a:t>This will give you the workspace needed to customize your service to your own needs using Visual Studio.</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4935" y="1895911"/>
            <a:ext cx="5502130" cy="4383248"/>
          </a:xfrm>
          <a:prstGeom prst="rect">
            <a:avLst/>
          </a:prstGeom>
        </p:spPr>
      </p:pic>
    </p:spTree>
    <p:extLst>
      <p:ext uri="{BB962C8B-B14F-4D97-AF65-F5344CB8AC3E}">
        <p14:creationId xmlns:p14="http://schemas.microsoft.com/office/powerpoint/2010/main" val="319591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82962"/>
          </a:xfrm>
        </p:spPr>
        <p:txBody>
          <a:bodyPr>
            <a:normAutofit fontScale="90000"/>
          </a:bodyPr>
          <a:lstStyle/>
          <a:p>
            <a:r>
              <a:rPr lang="en-US" dirty="0"/>
              <a:t>Step 4: Rename project files</a:t>
            </a:r>
          </a:p>
        </p:txBody>
      </p:sp>
      <p:sp>
        <p:nvSpPr>
          <p:cNvPr id="3" name="Content Placeholder 2"/>
          <p:cNvSpPr>
            <a:spLocks noGrp="1"/>
          </p:cNvSpPr>
          <p:nvPr>
            <p:ph idx="1"/>
          </p:nvPr>
        </p:nvSpPr>
        <p:spPr>
          <a:xfrm>
            <a:off x="838201" y="964734"/>
            <a:ext cx="5747158" cy="5212229"/>
          </a:xfrm>
        </p:spPr>
        <p:txBody>
          <a:bodyPr>
            <a:normAutofit/>
          </a:bodyPr>
          <a:lstStyle/>
          <a:p>
            <a:pPr marL="0" indent="0">
              <a:buNone/>
            </a:pPr>
            <a:r>
              <a:rPr lang="en-US" dirty="0"/>
              <a:t>Next we want to rename all our project files to the name we want to call our service.  We have included a tool that will automatically do this for you named RenameProject.bat.  I will be renaming my project files to </a:t>
            </a:r>
            <a:r>
              <a:rPr lang="en-US" dirty="0" err="1"/>
              <a:t>MAService</a:t>
            </a:r>
            <a:r>
              <a:rPr lang="en-US" dirty="0"/>
              <a:t>, for </a:t>
            </a:r>
            <a:r>
              <a:rPr lang="en-US" dirty="0" err="1"/>
              <a:t>MyAnalysisService</a:t>
            </a:r>
            <a:r>
              <a:rPr lang="en-US" dirty="0"/>
              <a:t>.</a:t>
            </a:r>
          </a:p>
          <a:p>
            <a:r>
              <a:rPr lang="en-US" dirty="0"/>
              <a:t>In your workspace directory you will see a file named RenameProject.bat.  </a:t>
            </a:r>
          </a:p>
          <a:p>
            <a:r>
              <a:rPr lang="en-US" dirty="0"/>
              <a:t>Double click on it.</a:t>
            </a:r>
          </a:p>
          <a:p>
            <a:r>
              <a:rPr lang="en-US" dirty="0"/>
              <a:t>If a security dialog box pops up, click run.</a:t>
            </a:r>
          </a:p>
        </p:txBody>
      </p:sp>
      <p:pic>
        <p:nvPicPr>
          <p:cNvPr id="4" name="Picture 3"/>
          <p:cNvPicPr>
            <a:picLocks noChangeAspect="1"/>
          </p:cNvPicPr>
          <p:nvPr/>
        </p:nvPicPr>
        <p:blipFill>
          <a:blip r:embed="rId2"/>
          <a:stretch>
            <a:fillRect/>
          </a:stretch>
        </p:blipFill>
        <p:spPr>
          <a:xfrm>
            <a:off x="6585359" y="1560825"/>
            <a:ext cx="5554222" cy="3057558"/>
          </a:xfrm>
          <a:prstGeom prst="rect">
            <a:avLst/>
          </a:prstGeom>
        </p:spPr>
      </p:pic>
    </p:spTree>
    <p:extLst>
      <p:ext uri="{BB962C8B-B14F-4D97-AF65-F5344CB8AC3E}">
        <p14:creationId xmlns:p14="http://schemas.microsoft.com/office/powerpoint/2010/main" val="3706016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6721"/>
          </a:xfrm>
        </p:spPr>
        <p:txBody>
          <a:bodyPr>
            <a:normAutofit fontScale="90000"/>
          </a:bodyPr>
          <a:lstStyle/>
          <a:p>
            <a:r>
              <a:rPr lang="en-US" dirty="0"/>
              <a:t>Step 4: Rename project files (cont.)</a:t>
            </a:r>
          </a:p>
        </p:txBody>
      </p:sp>
      <p:sp>
        <p:nvSpPr>
          <p:cNvPr id="3" name="Content Placeholder 2"/>
          <p:cNvSpPr>
            <a:spLocks noGrp="1"/>
          </p:cNvSpPr>
          <p:nvPr>
            <p:ph idx="1"/>
          </p:nvPr>
        </p:nvSpPr>
        <p:spPr>
          <a:xfrm>
            <a:off x="838200" y="1090569"/>
            <a:ext cx="10515600" cy="5086394"/>
          </a:xfrm>
        </p:spPr>
        <p:txBody>
          <a:bodyPr/>
          <a:lstStyle/>
          <a:p>
            <a:pPr marL="0" indent="0">
              <a:buNone/>
            </a:pPr>
            <a:r>
              <a:rPr lang="en-US" dirty="0"/>
              <a:t>Type the name you have chosen for your service and press the enter key.</a:t>
            </a:r>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082" y="2197887"/>
            <a:ext cx="7571835" cy="3979076"/>
          </a:xfrm>
          <a:prstGeom prst="rect">
            <a:avLst/>
          </a:prstGeom>
        </p:spPr>
      </p:pic>
    </p:spTree>
    <p:extLst>
      <p:ext uri="{BB962C8B-B14F-4D97-AF65-F5344CB8AC3E}">
        <p14:creationId xmlns:p14="http://schemas.microsoft.com/office/powerpoint/2010/main" val="966131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5840</TotalTime>
  <Words>2057</Words>
  <Application>Microsoft Office PowerPoint</Application>
  <PresentationFormat>Widescreen</PresentationFormat>
  <Paragraphs>108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openEAS Template</vt:lpstr>
      <vt:lpstr>EAS – Extended Analytics Service</vt:lpstr>
      <vt:lpstr>Demonstration</vt:lpstr>
      <vt:lpstr>Step 1: Download the needed files.</vt:lpstr>
      <vt:lpstr>Step 2: Open downloaded file </vt:lpstr>
      <vt:lpstr>Step 3: Setup Workspace</vt:lpstr>
      <vt:lpstr>Step 3: Setup Workspace (cont.)</vt:lpstr>
      <vt:lpstr>Step 4: Rename project files</vt:lpstr>
      <vt:lpstr>Step 4: Rename project files (cont.)</vt:lpstr>
      <vt:lpstr>Step 4: Rename project files (cont.)</vt:lpstr>
      <vt:lpstr>Step 4: Rename project files (cont.)</vt:lpstr>
      <vt:lpstr>Step 5: Open Your Project</vt:lpstr>
      <vt:lpstr>Step 5: Open Your Project (cont.)</vt:lpstr>
      <vt:lpstr>Step 6: Update Port Information</vt:lpstr>
      <vt:lpstr>Step 6: Update Port Information (cont)</vt:lpstr>
      <vt:lpstr>Step 6: Update Port Information (cont)</vt:lpstr>
      <vt:lpstr>Step 6: Update Port Information (cont)</vt:lpstr>
      <vt:lpstr>Step 7: Update Sandbox.sql file</vt:lpstr>
      <vt:lpstr>Step 7: Update Sandbox.sql file (cont)</vt:lpstr>
      <vt:lpstr>Step 7: Update Sandbox.sql file (cont.)</vt:lpstr>
      <vt:lpstr>Step 7: Update Sandbox.sql file (cont)</vt:lpstr>
      <vt:lpstr>Step 7: Update Sandbox.sql file (cont)</vt:lpstr>
      <vt:lpstr>Step 8: Code Analysis</vt:lpstr>
      <vt:lpstr>Step 8: Code Analysis (cont)</vt:lpstr>
      <vt:lpstr>Step 8: Code Analysis (cont)</vt:lpstr>
      <vt:lpstr>Step 8: Code Analysis (cont)</vt:lpstr>
      <vt:lpstr>Step 8: Code Analysis (cont)</vt:lpstr>
      <vt:lpstr>Finished!</vt:lpstr>
      <vt:lpstr>Step 9: Create Webpage for Your Data</vt:lpstr>
      <vt:lpstr>Step 10: Update Info in Webpage</vt:lpstr>
      <vt:lpstr>Step 11: Place Icon in Image Folder</vt:lpstr>
      <vt:lpstr>Step 12: Go to Javascript File</vt:lpstr>
      <vt:lpstr>Step 13: Update Datafield name in JS file </vt:lpstr>
      <vt:lpstr>Step 14: Update Columns in JS file </vt:lpstr>
      <vt:lpstr>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openEAS</dc:title>
  <dc:creator>Billy Ernest</dc:creator>
  <cp:lastModifiedBy>Fred Elmendorf</cp:lastModifiedBy>
  <cp:revision>101</cp:revision>
  <dcterms:created xsi:type="dcterms:W3CDTF">2016-03-29T17:06:44Z</dcterms:created>
  <dcterms:modified xsi:type="dcterms:W3CDTF">2016-06-06T14:39:41Z</dcterms:modified>
</cp:coreProperties>
</file>