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4"/>
  </p:sldMasterIdLst>
  <p:notesMasterIdLst>
    <p:notesMasterId r:id="rId20"/>
  </p:notesMasterIdLst>
  <p:handoutMasterIdLst>
    <p:handoutMasterId r:id="rId21"/>
  </p:handoutMasterIdLst>
  <p:sldIdLst>
    <p:sldId id="258" r:id="rId5"/>
    <p:sldId id="311" r:id="rId6"/>
    <p:sldId id="302" r:id="rId7"/>
    <p:sldId id="312" r:id="rId8"/>
    <p:sldId id="362" r:id="rId9"/>
    <p:sldId id="354" r:id="rId10"/>
    <p:sldId id="356" r:id="rId11"/>
    <p:sldId id="357" r:id="rId12"/>
    <p:sldId id="360" r:id="rId13"/>
    <p:sldId id="327" r:id="rId14"/>
    <p:sldId id="328" r:id="rId15"/>
    <p:sldId id="359" r:id="rId16"/>
    <p:sldId id="358" r:id="rId17"/>
    <p:sldId id="361" r:id="rId18"/>
    <p:sldId id="261" r:id="rId19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SP Project - GPA" id="{3C5E7C68-7862-43A8-B60D-A267D2EC3DBF}">
          <p14:sldIdLst>
            <p14:sldId id="258"/>
            <p14:sldId id="311"/>
            <p14:sldId id="302"/>
            <p14:sldId id="312"/>
            <p14:sldId id="362"/>
            <p14:sldId id="354"/>
            <p14:sldId id="356"/>
            <p14:sldId id="357"/>
            <p14:sldId id="360"/>
            <p14:sldId id="327"/>
            <p14:sldId id="328"/>
            <p14:sldId id="359"/>
            <p14:sldId id="358"/>
            <p14:sldId id="361"/>
            <p14:sldId id="26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. Ritchie Carroll" initials="JRC" lastIdx="2" clrIdx="0">
    <p:extLst>
      <p:ext uri="{19B8F6BF-5375-455C-9EA6-DF929625EA0E}">
        <p15:presenceInfo xmlns:p15="http://schemas.microsoft.com/office/powerpoint/2012/main" userId="S::rcarroll@gridprotectionalliance.org::bf8cf28e-eb61-4992-b2f7-4eeec8b3ec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0E20"/>
    <a:srgbClr val="46CCF6"/>
    <a:srgbClr val="4FB33D"/>
    <a:srgbClr val="5BB358"/>
    <a:srgbClr val="9FE64F"/>
    <a:srgbClr val="309627"/>
    <a:srgbClr val="61D457"/>
    <a:srgbClr val="549E39"/>
    <a:srgbClr val="00679A"/>
    <a:srgbClr val="0067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70" autoAdjust="0"/>
    <p:restoredTop sz="86008" autoAdjust="0"/>
  </p:normalViewPr>
  <p:slideViewPr>
    <p:cSldViewPr snapToGrid="0">
      <p:cViewPr varScale="1">
        <p:scale>
          <a:sx n="105" d="100"/>
          <a:sy n="105" d="100"/>
        </p:scale>
        <p:origin x="138" y="372"/>
      </p:cViewPr>
      <p:guideLst/>
    </p:cSldViewPr>
  </p:slideViewPr>
  <p:outlineViewPr>
    <p:cViewPr>
      <p:scale>
        <a:sx n="33" d="100"/>
        <a:sy n="33" d="100"/>
      </p:scale>
      <p:origin x="0" y="-144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gpags.sharepoint.com/sites/GridProtectionAlliance-Clients/Shared%20Documents/Clients/DOE/FOA%201492%20-%20ASP%20859/Demos/EIDSN%20-%20Apr%202/Test%20Results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gpags.sharepoint.com/sites/GridProtectionAlliance-Clients/Shared%20Documents/Clients/DOE/FOA%201492%20-%20ASP%20859/Demos/EIDSN%20-%20Apr%202/Test%20Result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31750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'[Test Results.xlsx]Sheet1'!$K$2:$K$9</c:f>
              <c:numCache>
                <c:formatCode>General</c:formatCode>
                <c:ptCount val="8"/>
                <c:pt idx="0">
                  <c:v>450</c:v>
                </c:pt>
                <c:pt idx="1">
                  <c:v>1125</c:v>
                </c:pt>
                <c:pt idx="2">
                  <c:v>2085</c:v>
                </c:pt>
                <c:pt idx="3">
                  <c:v>5085</c:v>
                </c:pt>
                <c:pt idx="5">
                  <c:v>2641</c:v>
                </c:pt>
                <c:pt idx="6">
                  <c:v>6441</c:v>
                </c:pt>
                <c:pt idx="7">
                  <c:v>8341</c:v>
                </c:pt>
              </c:numCache>
            </c:numRef>
          </c:xVal>
          <c:yVal>
            <c:numRef>
              <c:f>'[Test Results.xlsx]Sheet1'!$L$2:$L$9</c:f>
              <c:numCache>
                <c:formatCode>_(* #,##0_);_(* \(#,##0\);_(* "-"??_);_(@_)</c:formatCode>
                <c:ptCount val="8"/>
                <c:pt idx="0">
                  <c:v>1097.560975609756</c:v>
                </c:pt>
                <c:pt idx="1">
                  <c:v>1136.3636363636365</c:v>
                </c:pt>
                <c:pt idx="2">
                  <c:v>1219.2982456140351</c:v>
                </c:pt>
                <c:pt idx="3">
                  <c:v>1088.8650963597431</c:v>
                </c:pt>
                <c:pt idx="5">
                  <c:v>1726.1437908496732</c:v>
                </c:pt>
                <c:pt idx="6">
                  <c:v>1731.4516129032256</c:v>
                </c:pt>
                <c:pt idx="7">
                  <c:v>1702.2448979591836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9F3-40F9-8129-2E1C169CF4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55413680"/>
        <c:axId val="1727366720"/>
      </c:scatterChart>
      <c:valAx>
        <c:axId val="17554136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7366720"/>
        <c:crosses val="autoZero"/>
        <c:crossBetween val="midCat"/>
      </c:valAx>
      <c:valAx>
        <c:axId val="1727366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5541368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209316284641038E-2"/>
          <c:y val="1.4544681917575202E-2"/>
          <c:w val="0.88845725152251032"/>
          <c:h val="0.90943993748007412"/>
        </c:manualLayout>
      </c:layout>
      <c:scatterChart>
        <c:scatterStyle val="lineMarker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'[Test Results.xlsx]Sheet1'!$K$13:$K$20</c:f>
              <c:numCache>
                <c:formatCode>General</c:formatCode>
                <c:ptCount val="8"/>
                <c:pt idx="0">
                  <c:v>450</c:v>
                </c:pt>
                <c:pt idx="1">
                  <c:v>1125</c:v>
                </c:pt>
                <c:pt idx="2">
                  <c:v>2085</c:v>
                </c:pt>
                <c:pt idx="3">
                  <c:v>5085</c:v>
                </c:pt>
                <c:pt idx="5">
                  <c:v>2641</c:v>
                </c:pt>
                <c:pt idx="6">
                  <c:v>6441</c:v>
                </c:pt>
                <c:pt idx="7">
                  <c:v>8341</c:v>
                </c:pt>
              </c:numCache>
            </c:numRef>
          </c:xVal>
          <c:yVal>
            <c:numRef>
              <c:f>'[Test Results.xlsx]Sheet1'!$L$13:$L$20</c:f>
              <c:numCache>
                <c:formatCode>General</c:formatCode>
                <c:ptCount val="8"/>
                <c:pt idx="0" formatCode="_(* #,##0_);_(* \(#,##0\);_(* &quot;-&quot;??_);_(@_)">
                  <c:v>136.36363636363637</c:v>
                </c:pt>
                <c:pt idx="1">
                  <c:v>312.5</c:v>
                </c:pt>
                <c:pt idx="2">
                  <c:v>508.53658536585368</c:v>
                </c:pt>
                <c:pt idx="3">
                  <c:v>1017</c:v>
                </c:pt>
                <c:pt idx="5">
                  <c:v>517.84313725490199</c:v>
                </c:pt>
                <c:pt idx="6">
                  <c:v>723.70786516853934</c:v>
                </c:pt>
                <c:pt idx="7">
                  <c:v>786.88679245283026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7B4-478C-8CDD-54DDACE803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62716144"/>
        <c:axId val="1762740880"/>
      </c:scatterChart>
      <c:valAx>
        <c:axId val="17627161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62740880"/>
        <c:crosses val="autoZero"/>
        <c:crossBetween val="midCat"/>
      </c:valAx>
      <c:valAx>
        <c:axId val="1762740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6271614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3">
  <a:schemeClr val="accent1"/>
  <a:schemeClr val="accent1"/>
  <a:schemeClr val="accent1"/>
  <a:schemeClr val="accent1"/>
  <a:schemeClr val="accent1"/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0.3052</cdr:x>
      <cdr:y>0.37792</cdr:y>
    </cdr:from>
    <cdr:to>
      <cdr:x>0.71716</cdr:x>
      <cdr:y>0.37792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E64AC5F5-8FB5-4CB1-858E-FF43E2981488}"/>
            </a:ext>
          </a:extLst>
        </cdr:cNvPr>
        <cdr:cNvCxnSpPr/>
      </cdr:nvCxnSpPr>
      <cdr:spPr>
        <a:xfrm xmlns:a="http://schemas.openxmlformats.org/drawingml/2006/main">
          <a:off x="2232610" y="1709957"/>
          <a:ext cx="3013566" cy="0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chemeClr val="tx1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0.67251</cdr:x>
      <cdr:y>0.25666</cdr:y>
    </cdr:from>
    <cdr:to>
      <cdr:x>1</cdr:x>
      <cdr:y>0.34061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61E86538-0A5B-4CC7-BDCB-A2739483077E}"/>
            </a:ext>
          </a:extLst>
        </cdr:cNvPr>
        <cdr:cNvSpPr txBox="1"/>
      </cdr:nvSpPr>
      <cdr:spPr>
        <a:xfrm xmlns:a="http://schemas.openxmlformats.org/drawingml/2006/main">
          <a:off x="4919539" y="1161317"/>
          <a:ext cx="2395661" cy="3798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937D934-E5F7-45B2-88CC-6FCBCF24BAEC}" type="datetimeFigureOut">
              <a:rPr lang="en-US" smtClean="0"/>
              <a:t>4/12/2019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094ED41-5CE1-4DAD-8E74-AF6E0A6713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5175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8FFF4D5-4D42-4504-96A1-AE6BC3A8746D}" type="datetimeFigureOut">
              <a:rPr lang="en-US" smtClean="0"/>
              <a:t>4/12/2019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35F4231-5A4F-4B6F-A50B-8E816D1CAB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691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F4231-5A4F-4B6F-A50B-8E816D1CABF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589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5F4231-5A4F-4B6F-A50B-8E816D1CABF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2939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F4231-5A4F-4B6F-A50B-8E816D1CABF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5562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do what to mention our disturbance tool suite – that fully automates the process of downloading and analyzing DFR data</a:t>
            </a:r>
          </a:p>
          <a:p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Only what you want </a:t>
            </a:r>
          </a:p>
          <a:p>
            <a:pPr marL="171450" indent="-171450">
              <a:buFontTx/>
              <a:buChar char="-"/>
            </a:pPr>
            <a:r>
              <a:rPr lang="en-US" dirty="0"/>
              <a:t>Used most by TVA, SOCO &amp; GTC.</a:t>
            </a:r>
          </a:p>
          <a:p>
            <a:pPr marL="171450" indent="-171450">
              <a:buFontTx/>
              <a:buChar char="-"/>
            </a:pPr>
            <a:r>
              <a:rPr lang="en-US" dirty="0"/>
              <a:t>Development largely sponsored by EPRI</a:t>
            </a:r>
          </a:p>
          <a:p>
            <a:pPr marL="171450" indent="-171450">
              <a:buFontTx/>
              <a:buChar char="-"/>
            </a:pPr>
            <a:r>
              <a:rPr lang="en-US" dirty="0"/>
              <a:t>openXDA is the core.</a:t>
            </a:r>
          </a:p>
          <a:p>
            <a:pPr marL="171450" indent="-171450">
              <a:buFontTx/>
              <a:buChar char="-"/>
            </a:pPr>
            <a:r>
              <a:rPr lang="en-US" dirty="0"/>
              <a:t>Includes analytics – all 5 IEEE single ended fault location methods, plus doubled ended.</a:t>
            </a:r>
          </a:p>
          <a:p>
            <a:pPr marL="171450" indent="-171450">
              <a:buFontTx/>
              <a:buChar char="-"/>
            </a:pPr>
            <a:r>
              <a:rPr lang="en-US" dirty="0"/>
              <a:t>Breaker timing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F4231-5A4F-4B6F-A50B-8E816D1CABF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1007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F4231-5A4F-4B6F-A50B-8E816D1CABF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97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5F4231-5A4F-4B6F-A50B-8E816D1CABF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6616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5F4231-5A4F-4B6F-A50B-8E816D1CABF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3695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2CCC9-5F2D-4269-895F-A2CEF20C1D22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009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3810000"/>
            <a:ext cx="12192000" cy="1268730"/>
          </a:xfrm>
          <a:prstGeom prst="rect">
            <a:avLst/>
          </a:prstGeom>
          <a:solidFill>
            <a:srgbClr val="000000">
              <a:alpha val="71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5029200"/>
            <a:ext cx="12192000" cy="49530"/>
          </a:xfrm>
          <a:prstGeom prst="rect">
            <a:avLst/>
          </a:prstGeom>
          <a:solidFill>
            <a:srgbClr val="4FB3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0529" y="3836341"/>
            <a:ext cx="11247487" cy="1192859"/>
          </a:xfrm>
        </p:spPr>
        <p:txBody>
          <a:bodyPr anchor="ctr">
            <a:normAutofit/>
          </a:bodyPr>
          <a:lstStyle>
            <a:lvl1pPr algn="l">
              <a:defRPr lang="en-US" sz="4800" b="1" i="0" kern="1200" baseline="0" dirty="0">
                <a:solidFill>
                  <a:srgbClr val="4FB33D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0530" y="2072225"/>
            <a:ext cx="4546059" cy="1429733"/>
          </a:xfrm>
        </p:spPr>
        <p:txBody>
          <a:bodyPr>
            <a:normAutofit/>
          </a:bodyPr>
          <a:lstStyle>
            <a:lvl1pPr marL="0" indent="0" algn="l">
              <a:buNone/>
              <a:defRPr lang="en-US" sz="2800" b="1" i="0" kern="1200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272" y="198611"/>
            <a:ext cx="5142494" cy="3637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408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no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11059886" y="6486980"/>
            <a:ext cx="6857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570913" algn="r"/>
              </a:tabLst>
              <a:defRPr/>
            </a:pPr>
            <a:r>
              <a:rPr lang="en-US" sz="1200" baseline="0" dirty="0">
                <a:solidFill>
                  <a:schemeClr val="bg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  <a:fld id="{D86EF3BE-F1C3-4B71-BB2D-0253AFF29FF2}" type="slidenum">
              <a:rPr lang="en-US" sz="1200" smtClean="0">
                <a:solidFill>
                  <a:schemeClr val="bg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8570913" algn="r"/>
                </a:tabLst>
                <a:defRPr/>
              </a:pPr>
              <a:t>‹#›</a:t>
            </a:fld>
            <a:endParaRPr lang="en-US" sz="1800" dirty="0">
              <a:solidFill>
                <a:schemeClr val="bg2">
                  <a:lumMod val="1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0"/>
            <a:ext cx="12192000" cy="713874"/>
          </a:xfrm>
          <a:prstGeom prst="rect">
            <a:avLst/>
          </a:prstGeom>
          <a:solidFill>
            <a:srgbClr val="2E2E2E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713874"/>
            <a:ext cx="12192000" cy="49530"/>
          </a:xfrm>
          <a:prstGeom prst="rect">
            <a:avLst/>
          </a:prstGeom>
          <a:solidFill>
            <a:srgbClr val="4FB3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01600" y="106873"/>
            <a:ext cx="12090400" cy="533400"/>
          </a:xfrm>
        </p:spPr>
        <p:txBody>
          <a:bodyPr>
            <a:normAutofit/>
          </a:bodyPr>
          <a:lstStyle>
            <a:lvl1pPr>
              <a:defRPr lang="en-US" sz="3200" b="1" kern="1200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547048" y="6367892"/>
            <a:ext cx="932092" cy="411681"/>
            <a:chOff x="547048" y="6367892"/>
            <a:chExt cx="932092" cy="411681"/>
          </a:xfrm>
        </p:grpSpPr>
        <p:pic>
          <p:nvPicPr>
            <p:cNvPr id="18" name="Picture 7"/>
            <p:cNvPicPr>
              <a:picLocks noChangeAspect="1" noChangeArrowheads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547048" y="6373936"/>
              <a:ext cx="343465" cy="345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xtBox 18"/>
            <p:cNvSpPr txBox="1"/>
            <p:nvPr userDrawn="1"/>
          </p:nvSpPr>
          <p:spPr>
            <a:xfrm>
              <a:off x="887211" y="6533352"/>
              <a:ext cx="5919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/>
                <a:t>OE-859</a:t>
              </a:r>
            </a:p>
          </p:txBody>
        </p:sp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7997" y="6367892"/>
              <a:ext cx="490359" cy="2157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72628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with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11059886" y="6486980"/>
            <a:ext cx="6857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570913" algn="r"/>
              </a:tabLst>
              <a:defRPr/>
            </a:pPr>
            <a:r>
              <a:rPr lang="en-US" sz="1200" baseline="0" dirty="0">
                <a:solidFill>
                  <a:schemeClr val="bg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  <a:fld id="{D86EF3BE-F1C3-4B71-BB2D-0253AFF29FF2}" type="slidenum">
              <a:rPr lang="en-US" sz="1200" smtClean="0">
                <a:solidFill>
                  <a:schemeClr val="bg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8570913" algn="r"/>
                </a:tabLst>
                <a:defRPr/>
              </a:pPr>
              <a:t>‹#›</a:t>
            </a:fld>
            <a:endParaRPr lang="en-US" sz="1800" dirty="0">
              <a:solidFill>
                <a:schemeClr val="bg2">
                  <a:lumMod val="1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547048" y="6367892"/>
            <a:ext cx="932092" cy="411681"/>
            <a:chOff x="547048" y="6367892"/>
            <a:chExt cx="932092" cy="411681"/>
          </a:xfrm>
        </p:grpSpPr>
        <p:pic>
          <p:nvPicPr>
            <p:cNvPr id="12" name="Picture 7"/>
            <p:cNvPicPr>
              <a:picLocks noChangeAspect="1" noChangeArrowheads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547048" y="6373936"/>
              <a:ext cx="343465" cy="345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12"/>
            <p:cNvSpPr txBox="1"/>
            <p:nvPr userDrawn="1"/>
          </p:nvSpPr>
          <p:spPr>
            <a:xfrm>
              <a:off x="887211" y="6533352"/>
              <a:ext cx="5919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/>
                <a:t>OE-859</a:t>
              </a:r>
            </a:p>
          </p:txBody>
        </p:sp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7997" y="6367892"/>
              <a:ext cx="490359" cy="215758"/>
            </a:xfrm>
            <a:prstGeom prst="rect">
              <a:avLst/>
            </a:prstGeom>
          </p:spPr>
        </p:pic>
      </p:grp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D243D09-185D-4C01-9CDD-5F14C3DC8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58202" y="6356350"/>
            <a:ext cx="9505665" cy="365125"/>
          </a:xfrm>
        </p:spPr>
        <p:txBody>
          <a:bodyPr/>
          <a:lstStyle>
            <a:lvl1pPr>
              <a:defRPr>
                <a:solidFill>
                  <a:srgbClr val="767474"/>
                </a:solidFill>
              </a:defRPr>
            </a:lvl1pPr>
          </a:lstStyle>
          <a:p>
            <a:r>
              <a:rPr lang="en-US"/>
              <a:t>NASPI Meeting - April 17,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545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11059886" y="6486980"/>
            <a:ext cx="6857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570913" algn="r"/>
              </a:tabLst>
              <a:defRPr/>
            </a:pPr>
            <a:r>
              <a:rPr lang="en-US" sz="1200" baseline="0" dirty="0">
                <a:solidFill>
                  <a:schemeClr val="bg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  <a:fld id="{D86EF3BE-F1C3-4B71-BB2D-0253AFF29FF2}" type="slidenum">
              <a:rPr lang="en-US" sz="1200" smtClean="0">
                <a:solidFill>
                  <a:schemeClr val="bg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8570913" algn="r"/>
                </a:tabLst>
                <a:defRPr/>
              </a:pPr>
              <a:t>‹#›</a:t>
            </a:fld>
            <a:endParaRPr lang="en-US" sz="1800" dirty="0">
              <a:solidFill>
                <a:schemeClr val="bg2">
                  <a:lumMod val="1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3266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628" y="308603"/>
            <a:ext cx="3932237" cy="134090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3352" y="308603"/>
            <a:ext cx="6901235" cy="581039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6628" y="1721224"/>
            <a:ext cx="3932237" cy="439777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1059886" y="6486980"/>
            <a:ext cx="6857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570913" algn="r"/>
              </a:tabLst>
              <a:defRPr/>
            </a:pPr>
            <a:r>
              <a:rPr lang="en-US" sz="1200" baseline="0" dirty="0">
                <a:solidFill>
                  <a:schemeClr val="bg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  <a:fld id="{D86EF3BE-F1C3-4B71-BB2D-0253AFF29FF2}" type="slidenum">
              <a:rPr lang="en-US" sz="1200" smtClean="0">
                <a:solidFill>
                  <a:schemeClr val="bg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8570913" algn="r"/>
                </a:tabLst>
                <a:defRPr/>
              </a:pPr>
              <a:t>‹#›</a:t>
            </a:fld>
            <a:endParaRPr lang="en-US" sz="1800" dirty="0">
              <a:solidFill>
                <a:schemeClr val="bg2">
                  <a:lumMod val="1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12" name="Straight Connector 11"/>
          <p:cNvCxnSpPr>
            <a:cxnSpLocks/>
          </p:cNvCxnSpPr>
          <p:nvPr userDrawn="1"/>
        </p:nvCxnSpPr>
        <p:spPr>
          <a:xfrm>
            <a:off x="546628" y="1649506"/>
            <a:ext cx="3932237" cy="0"/>
          </a:xfrm>
          <a:prstGeom prst="line">
            <a:avLst/>
          </a:prstGeom>
          <a:ln w="19050">
            <a:solidFill>
              <a:srgbClr val="008000"/>
            </a:solidFill>
          </a:ln>
          <a:effectLst>
            <a:outerShdw blurRad="38100" dist="12700" dir="5400000" algn="t" rotWithShape="0">
              <a:schemeClr val="accent3">
                <a:lumMod val="75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 userDrawn="1"/>
        </p:nvGrpSpPr>
        <p:grpSpPr>
          <a:xfrm>
            <a:off x="547048" y="6367892"/>
            <a:ext cx="932092" cy="411681"/>
            <a:chOff x="547048" y="6367892"/>
            <a:chExt cx="932092" cy="411681"/>
          </a:xfrm>
        </p:grpSpPr>
        <p:pic>
          <p:nvPicPr>
            <p:cNvPr id="18" name="Picture 7"/>
            <p:cNvPicPr>
              <a:picLocks noChangeAspect="1" noChangeArrowheads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547048" y="6373936"/>
              <a:ext cx="343465" cy="345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xtBox 18"/>
            <p:cNvSpPr txBox="1"/>
            <p:nvPr userDrawn="1"/>
          </p:nvSpPr>
          <p:spPr>
            <a:xfrm>
              <a:off x="887211" y="6533352"/>
              <a:ext cx="5919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/>
                <a:t>OE-859</a:t>
              </a:r>
            </a:p>
          </p:txBody>
        </p:sp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7997" y="6367892"/>
              <a:ext cx="490359" cy="215758"/>
            </a:xfrm>
            <a:prstGeom prst="rect">
              <a:avLst/>
            </a:prstGeom>
          </p:spPr>
        </p:pic>
      </p:grp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A52A3497-57B5-40FB-910F-64144CE61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58202" y="6356350"/>
            <a:ext cx="9505665" cy="365125"/>
          </a:xfrm>
        </p:spPr>
        <p:txBody>
          <a:bodyPr/>
          <a:lstStyle>
            <a:lvl1pPr>
              <a:defRPr>
                <a:solidFill>
                  <a:srgbClr val="767474"/>
                </a:solidFill>
              </a:defRPr>
            </a:lvl1pPr>
          </a:lstStyle>
          <a:p>
            <a:r>
              <a:rPr lang="en-US"/>
              <a:t>NASPI Meeting - April 17,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264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628" y="328705"/>
            <a:ext cx="3932237" cy="132976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61635" y="318059"/>
            <a:ext cx="7017952" cy="580094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9086" y="1716741"/>
            <a:ext cx="3932237" cy="440225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1059886" y="6486980"/>
            <a:ext cx="6857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570913" algn="r"/>
              </a:tabLst>
              <a:defRPr/>
            </a:pPr>
            <a:r>
              <a:rPr lang="en-US" sz="1200" baseline="0" dirty="0">
                <a:solidFill>
                  <a:schemeClr val="bg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  <a:fld id="{D86EF3BE-F1C3-4B71-BB2D-0253AFF29FF2}" type="slidenum">
              <a:rPr lang="en-US" sz="1200" smtClean="0">
                <a:solidFill>
                  <a:schemeClr val="bg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8570913" algn="r"/>
                </a:tabLst>
                <a:defRPr/>
              </a:pPr>
              <a:t>‹#›</a:t>
            </a:fld>
            <a:endParaRPr lang="en-US" sz="1800" dirty="0">
              <a:solidFill>
                <a:schemeClr val="bg2">
                  <a:lumMod val="1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11" name="Straight Connector 10"/>
          <p:cNvCxnSpPr>
            <a:cxnSpLocks/>
          </p:cNvCxnSpPr>
          <p:nvPr userDrawn="1"/>
        </p:nvCxnSpPr>
        <p:spPr>
          <a:xfrm>
            <a:off x="546628" y="1649506"/>
            <a:ext cx="3932237" cy="0"/>
          </a:xfrm>
          <a:prstGeom prst="line">
            <a:avLst/>
          </a:prstGeom>
          <a:ln w="19050">
            <a:solidFill>
              <a:srgbClr val="008000"/>
            </a:solidFill>
          </a:ln>
          <a:effectLst>
            <a:outerShdw blurRad="38100" dist="12700" dir="5400000" algn="t" rotWithShape="0">
              <a:schemeClr val="accent3">
                <a:lumMod val="75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7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33400" y="6367112"/>
            <a:ext cx="343465" cy="345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 userDrawn="1"/>
        </p:nvSpPr>
        <p:spPr>
          <a:xfrm>
            <a:off x="718256" y="6500987"/>
            <a:ext cx="9492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OE-859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97" y="6367892"/>
            <a:ext cx="490359" cy="215758"/>
          </a:xfrm>
          <a:prstGeom prst="rect">
            <a:avLst/>
          </a:prstGeom>
        </p:spPr>
      </p:pic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74906B8F-6CBF-45DD-8E41-D70B7038A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58202" y="6356350"/>
            <a:ext cx="9505665" cy="365125"/>
          </a:xfrm>
        </p:spPr>
        <p:txBody>
          <a:bodyPr/>
          <a:lstStyle>
            <a:lvl1pPr>
              <a:defRPr>
                <a:solidFill>
                  <a:srgbClr val="767474"/>
                </a:solidFill>
              </a:defRPr>
            </a:lvl1pPr>
          </a:lstStyle>
          <a:p>
            <a:r>
              <a:rPr lang="en-US"/>
              <a:t>NASPI Meeting - April 17,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3834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1059886" y="6486980"/>
            <a:ext cx="6857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570913" algn="r"/>
              </a:tabLst>
              <a:defRPr/>
            </a:pPr>
            <a:r>
              <a:rPr lang="en-US" sz="1200" baseline="0" dirty="0">
                <a:solidFill>
                  <a:schemeClr val="bg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  <a:fld id="{D86EF3BE-F1C3-4B71-BB2D-0253AFF29FF2}" type="slidenum">
              <a:rPr lang="en-US" sz="1200" smtClean="0">
                <a:solidFill>
                  <a:schemeClr val="bg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8570913" algn="r"/>
                </a:tabLst>
                <a:defRPr/>
              </a:pPr>
              <a:t>‹#›</a:t>
            </a:fld>
            <a:endParaRPr lang="en-US" sz="1800" dirty="0">
              <a:solidFill>
                <a:schemeClr val="bg2">
                  <a:lumMod val="1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547048" y="6367892"/>
            <a:ext cx="932092" cy="411681"/>
            <a:chOff x="547048" y="6367892"/>
            <a:chExt cx="932092" cy="411681"/>
          </a:xfrm>
        </p:grpSpPr>
        <p:pic>
          <p:nvPicPr>
            <p:cNvPr id="14" name="Picture 7"/>
            <p:cNvPicPr>
              <a:picLocks noChangeAspect="1" noChangeArrowheads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547048" y="6373936"/>
              <a:ext cx="343465" cy="345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Box 14"/>
            <p:cNvSpPr txBox="1"/>
            <p:nvPr userDrawn="1"/>
          </p:nvSpPr>
          <p:spPr>
            <a:xfrm>
              <a:off x="887211" y="6533352"/>
              <a:ext cx="5919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/>
                <a:t>OE-859</a:t>
              </a:r>
            </a:p>
          </p:txBody>
        </p:sp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7997" y="6367892"/>
              <a:ext cx="490359" cy="215758"/>
            </a:xfrm>
            <a:prstGeom prst="rect">
              <a:avLst/>
            </a:prstGeom>
          </p:spPr>
        </p:pic>
      </p:grp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69636D05-D210-4D96-8588-6D9A1AC21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58202" y="6356350"/>
            <a:ext cx="9505665" cy="365125"/>
          </a:xfrm>
        </p:spPr>
        <p:txBody>
          <a:bodyPr/>
          <a:lstStyle>
            <a:lvl1pPr>
              <a:defRPr>
                <a:solidFill>
                  <a:srgbClr val="767474"/>
                </a:solidFill>
              </a:defRPr>
            </a:lvl1pPr>
          </a:lstStyle>
          <a:p>
            <a:r>
              <a:rPr lang="en-US"/>
              <a:t>NASPI Meeting - April 17,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1791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1059886" y="6486980"/>
            <a:ext cx="6857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570913" algn="r"/>
              </a:tabLst>
              <a:defRPr/>
            </a:pPr>
            <a:r>
              <a:rPr lang="en-US" sz="1200" baseline="0" dirty="0">
                <a:solidFill>
                  <a:schemeClr val="bg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  <a:fld id="{D86EF3BE-F1C3-4B71-BB2D-0253AFF29FF2}" type="slidenum">
              <a:rPr lang="en-US" sz="1200" smtClean="0">
                <a:solidFill>
                  <a:schemeClr val="bg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8570913" algn="r"/>
                </a:tabLst>
                <a:defRPr/>
              </a:pPr>
              <a:t>‹#›</a:t>
            </a:fld>
            <a:endParaRPr lang="en-US" sz="1800" dirty="0">
              <a:solidFill>
                <a:schemeClr val="bg2">
                  <a:lumMod val="1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547048" y="6367892"/>
            <a:ext cx="932092" cy="411681"/>
            <a:chOff x="547048" y="6367892"/>
            <a:chExt cx="932092" cy="411681"/>
          </a:xfrm>
        </p:grpSpPr>
        <p:pic>
          <p:nvPicPr>
            <p:cNvPr id="14" name="Picture 7"/>
            <p:cNvPicPr>
              <a:picLocks noChangeAspect="1" noChangeArrowheads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547048" y="6373936"/>
              <a:ext cx="343465" cy="345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Box 14"/>
            <p:cNvSpPr txBox="1"/>
            <p:nvPr userDrawn="1"/>
          </p:nvSpPr>
          <p:spPr>
            <a:xfrm>
              <a:off x="887211" y="6533352"/>
              <a:ext cx="5919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/>
                <a:t>OE-859</a:t>
              </a:r>
            </a:p>
          </p:txBody>
        </p:sp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7997" y="6367892"/>
              <a:ext cx="490359" cy="215758"/>
            </a:xfrm>
            <a:prstGeom prst="rect">
              <a:avLst/>
            </a:prstGeom>
          </p:spPr>
        </p:pic>
      </p:grp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A79E5AA7-2368-4FFE-8B65-D8E884318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58202" y="6356350"/>
            <a:ext cx="9505665" cy="365125"/>
          </a:xfrm>
        </p:spPr>
        <p:txBody>
          <a:bodyPr/>
          <a:lstStyle>
            <a:lvl1pPr>
              <a:defRPr>
                <a:solidFill>
                  <a:srgbClr val="767474"/>
                </a:solidFill>
              </a:defRPr>
            </a:lvl1pPr>
          </a:lstStyle>
          <a:p>
            <a:r>
              <a:rPr lang="en-US"/>
              <a:t>NASPI Meeting - April 17,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424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453" y="1114425"/>
            <a:ext cx="11026133" cy="496364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58202" y="6356350"/>
            <a:ext cx="9505665" cy="365125"/>
          </a:xfrm>
        </p:spPr>
        <p:txBody>
          <a:bodyPr/>
          <a:lstStyle>
            <a:lvl1pPr>
              <a:defRPr>
                <a:solidFill>
                  <a:srgbClr val="767474"/>
                </a:solidFill>
              </a:defRPr>
            </a:lvl1pPr>
          </a:lstStyle>
          <a:p>
            <a:r>
              <a:rPr lang="en-US"/>
              <a:t>NASPI Meeting - April 17, 2019</a:t>
            </a:r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11216183" y="6444476"/>
            <a:ext cx="5143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570913" algn="r"/>
              </a:tabLst>
              <a:defRPr/>
            </a:pPr>
            <a:r>
              <a:rPr lang="en-US" sz="1200" baseline="0" dirty="0">
                <a:solidFill>
                  <a:schemeClr val="bg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  <a:fld id="{D86EF3BE-F1C3-4B71-BB2D-0253AFF29FF2}" type="slidenum">
              <a:rPr lang="en-US" sz="1200" smtClean="0">
                <a:solidFill>
                  <a:schemeClr val="bg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8570913" algn="r"/>
                </a:tabLst>
                <a:defRPr/>
              </a:pPr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0" y="0"/>
            <a:ext cx="12192000" cy="713874"/>
          </a:xfrm>
          <a:prstGeom prst="rect">
            <a:avLst/>
          </a:prstGeom>
          <a:solidFill>
            <a:srgbClr val="2E2E2E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0" y="713874"/>
            <a:ext cx="12192000" cy="49530"/>
          </a:xfrm>
          <a:prstGeom prst="rect">
            <a:avLst/>
          </a:prstGeom>
          <a:solidFill>
            <a:srgbClr val="4FB3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101600" y="106873"/>
            <a:ext cx="12090400" cy="533400"/>
          </a:xfrm>
        </p:spPr>
        <p:txBody>
          <a:bodyPr>
            <a:normAutofit/>
          </a:bodyPr>
          <a:lstStyle>
            <a:lvl1pPr>
              <a:defRPr lang="en-US" sz="3200" b="1" kern="1200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3" name="Picture 7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47048" y="6373936"/>
            <a:ext cx="343465" cy="345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97" y="6367892"/>
            <a:ext cx="490359" cy="215758"/>
          </a:xfrm>
          <a:prstGeom prst="rect">
            <a:avLst/>
          </a:prstGeom>
        </p:spPr>
      </p:pic>
      <p:sp>
        <p:nvSpPr>
          <p:cNvPr id="25" name="TextBox 24"/>
          <p:cNvSpPr txBox="1"/>
          <p:nvPr userDrawn="1"/>
        </p:nvSpPr>
        <p:spPr>
          <a:xfrm>
            <a:off x="887211" y="6533352"/>
            <a:ext cx="5919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OE-859</a:t>
            </a:r>
          </a:p>
        </p:txBody>
      </p:sp>
    </p:spTree>
    <p:extLst>
      <p:ext uri="{BB962C8B-B14F-4D97-AF65-F5344CB8AC3E}">
        <p14:creationId xmlns:p14="http://schemas.microsoft.com/office/powerpoint/2010/main" val="3888027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11216183" y="6444476"/>
            <a:ext cx="5143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570913" algn="r"/>
              </a:tabLst>
              <a:defRPr/>
            </a:pPr>
            <a:r>
              <a:rPr lang="en-US" sz="1200" baseline="0" dirty="0">
                <a:solidFill>
                  <a:schemeClr val="bg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  <a:fld id="{D86EF3BE-F1C3-4B71-BB2D-0253AFF29FF2}" type="slidenum">
              <a:rPr lang="en-US" sz="1200" smtClean="0">
                <a:solidFill>
                  <a:schemeClr val="bg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8570913" algn="r"/>
                </a:tabLst>
                <a:defRPr/>
              </a:pPr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3810000"/>
            <a:ext cx="12192000" cy="1268730"/>
          </a:xfrm>
          <a:prstGeom prst="rect">
            <a:avLst/>
          </a:prstGeom>
          <a:solidFill>
            <a:srgbClr val="000000">
              <a:alpha val="71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5029200"/>
            <a:ext cx="12192000" cy="49530"/>
          </a:xfrm>
          <a:prstGeom prst="rect">
            <a:avLst/>
          </a:prstGeom>
          <a:solidFill>
            <a:srgbClr val="4FB3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610529" y="3836341"/>
            <a:ext cx="11247487" cy="1192859"/>
          </a:xfrm>
        </p:spPr>
        <p:txBody>
          <a:bodyPr anchor="ctr">
            <a:normAutofit/>
          </a:bodyPr>
          <a:lstStyle>
            <a:lvl1pPr algn="l">
              <a:defRPr lang="en-US" sz="4800" b="1" i="0" kern="1200" baseline="0" dirty="0">
                <a:solidFill>
                  <a:srgbClr val="4FB33D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610530" y="2072225"/>
            <a:ext cx="8144364" cy="1429733"/>
          </a:xfrm>
        </p:spPr>
        <p:txBody>
          <a:bodyPr anchor="b">
            <a:normAutofit/>
          </a:bodyPr>
          <a:lstStyle>
            <a:lvl1pPr marL="0" indent="0" algn="l">
              <a:buNone/>
              <a:defRPr lang="en-US" sz="2800" b="1" i="0" kern="1200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4" name="Picture 7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04801" y="6234436"/>
            <a:ext cx="533400" cy="536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 userDrawn="1"/>
        </p:nvSpPr>
        <p:spPr>
          <a:xfrm>
            <a:off x="1067663" y="6305490"/>
            <a:ext cx="9492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u="none" dirty="0"/>
              <a:t>DOE FOA 1492</a:t>
            </a:r>
          </a:p>
          <a:p>
            <a:pPr algn="ctr"/>
            <a:r>
              <a:rPr lang="en-US" sz="1000" dirty="0"/>
              <a:t>DE-OE-859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932711" y="6501683"/>
            <a:ext cx="1219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361" y="6351860"/>
            <a:ext cx="952500" cy="419100"/>
          </a:xfrm>
          <a:prstGeom prst="rect">
            <a:avLst/>
          </a:prstGeom>
        </p:spPr>
      </p:pic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CF243B7A-D8AE-4D27-89EA-697E2E2C0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58202" y="6356350"/>
            <a:ext cx="9505665" cy="365125"/>
          </a:xfrm>
        </p:spPr>
        <p:txBody>
          <a:bodyPr/>
          <a:lstStyle>
            <a:lvl1pPr>
              <a:defRPr>
                <a:solidFill>
                  <a:srgbClr val="767474"/>
                </a:solidFill>
              </a:defRPr>
            </a:lvl1pPr>
          </a:lstStyle>
          <a:p>
            <a:r>
              <a:rPr lang="en-US"/>
              <a:t>NASPI Meeting - April 17,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1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3453" y="1029869"/>
            <a:ext cx="5466347" cy="51470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13929" y="1029869"/>
            <a:ext cx="5465657" cy="514709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1059886" y="6486980"/>
            <a:ext cx="6857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570913" algn="r"/>
              </a:tabLst>
              <a:defRPr/>
            </a:pPr>
            <a:r>
              <a:rPr lang="en-US" sz="1200" baseline="0" dirty="0">
                <a:solidFill>
                  <a:schemeClr val="bg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  <a:fld id="{D86EF3BE-F1C3-4B71-BB2D-0253AFF29FF2}" type="slidenum">
              <a:rPr lang="en-US" sz="1200" smtClean="0">
                <a:solidFill>
                  <a:schemeClr val="bg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8570913" algn="r"/>
                </a:tabLst>
                <a:defRPr/>
              </a:pPr>
              <a:t>‹#›</a:t>
            </a:fld>
            <a:endParaRPr lang="en-US" sz="1800" dirty="0">
              <a:solidFill>
                <a:schemeClr val="bg2">
                  <a:lumMod val="1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8" name="Picture 7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47048" y="6373936"/>
            <a:ext cx="343465" cy="345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97" y="6367892"/>
            <a:ext cx="490359" cy="215758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0" y="0"/>
            <a:ext cx="12192000" cy="713874"/>
          </a:xfrm>
          <a:prstGeom prst="rect">
            <a:avLst/>
          </a:prstGeom>
          <a:solidFill>
            <a:srgbClr val="2E2E2E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0" y="713874"/>
            <a:ext cx="12192000" cy="49530"/>
          </a:xfrm>
          <a:prstGeom prst="rect">
            <a:avLst/>
          </a:prstGeom>
          <a:solidFill>
            <a:srgbClr val="4FB3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3" name="Title 1"/>
          <p:cNvSpPr>
            <a:spLocks noGrp="1"/>
          </p:cNvSpPr>
          <p:nvPr userDrawn="1">
            <p:ph type="title"/>
          </p:nvPr>
        </p:nvSpPr>
        <p:spPr>
          <a:xfrm>
            <a:off x="101600" y="106873"/>
            <a:ext cx="12090400" cy="533400"/>
          </a:xfrm>
        </p:spPr>
        <p:txBody>
          <a:bodyPr>
            <a:normAutofit/>
          </a:bodyPr>
          <a:lstStyle>
            <a:lvl1pPr>
              <a:defRPr lang="en-US" sz="3200" b="1" kern="1200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887211" y="6533352"/>
            <a:ext cx="5919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OE-859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31758F5D-9553-4026-AD43-6CE329698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58202" y="6356350"/>
            <a:ext cx="9505665" cy="365125"/>
          </a:xfrm>
        </p:spPr>
        <p:txBody>
          <a:bodyPr/>
          <a:lstStyle>
            <a:lvl1pPr>
              <a:defRPr>
                <a:solidFill>
                  <a:srgbClr val="767474"/>
                </a:solidFill>
              </a:defRPr>
            </a:lvl1pPr>
          </a:lstStyle>
          <a:p>
            <a:r>
              <a:rPr lang="en-US"/>
              <a:t>NASPI Meeting - April 17,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837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3454" y="1029869"/>
            <a:ext cx="4538500" cy="51470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1059886" y="6486980"/>
            <a:ext cx="6857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570913" algn="r"/>
              </a:tabLst>
              <a:defRPr/>
            </a:pPr>
            <a:r>
              <a:rPr lang="en-US" sz="1200" baseline="0" dirty="0">
                <a:solidFill>
                  <a:schemeClr val="bg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  <a:fld id="{D86EF3BE-F1C3-4B71-BB2D-0253AFF29FF2}" type="slidenum">
              <a:rPr lang="en-US" sz="1200" smtClean="0">
                <a:solidFill>
                  <a:schemeClr val="bg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8570913" algn="r"/>
                </a:tabLst>
                <a:defRPr/>
              </a:pPr>
              <a:t>‹#›</a:t>
            </a:fld>
            <a:endParaRPr lang="en-US" sz="1800" dirty="0">
              <a:solidFill>
                <a:schemeClr val="bg2">
                  <a:lumMod val="1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0" y="-116"/>
            <a:ext cx="12192000" cy="713874"/>
          </a:xfrm>
          <a:prstGeom prst="rect">
            <a:avLst/>
          </a:prstGeom>
          <a:solidFill>
            <a:srgbClr val="2E2E2E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0" y="713874"/>
            <a:ext cx="12192000" cy="49530"/>
          </a:xfrm>
          <a:prstGeom prst="rect">
            <a:avLst/>
          </a:prstGeom>
          <a:solidFill>
            <a:srgbClr val="4FB3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120515" y="97744"/>
            <a:ext cx="11950970" cy="533400"/>
          </a:xfrm>
        </p:spPr>
        <p:txBody>
          <a:bodyPr>
            <a:normAutofit/>
          </a:bodyPr>
          <a:lstStyle>
            <a:lvl1pPr>
              <a:defRPr lang="en-US" sz="3200" b="1" kern="1200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547048" y="6367892"/>
            <a:ext cx="932092" cy="411681"/>
            <a:chOff x="547048" y="6367892"/>
            <a:chExt cx="932092" cy="411681"/>
          </a:xfrm>
        </p:grpSpPr>
        <p:pic>
          <p:nvPicPr>
            <p:cNvPr id="24" name="Picture 7"/>
            <p:cNvPicPr>
              <a:picLocks noChangeAspect="1" noChangeArrowheads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547048" y="6373936"/>
              <a:ext cx="343465" cy="345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TextBox 24"/>
            <p:cNvSpPr txBox="1"/>
            <p:nvPr userDrawn="1"/>
          </p:nvSpPr>
          <p:spPr>
            <a:xfrm>
              <a:off x="887211" y="6533352"/>
              <a:ext cx="5919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/>
                <a:t>OE-859</a:t>
              </a:r>
            </a:p>
          </p:txBody>
        </p:sp>
        <p:pic>
          <p:nvPicPr>
            <p:cNvPr id="26" name="Picture 2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7997" y="6367892"/>
              <a:ext cx="490359" cy="215758"/>
            </a:xfrm>
            <a:prstGeom prst="rect">
              <a:avLst/>
            </a:prstGeom>
          </p:spPr>
        </p:pic>
      </p:grp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1B1E3630-6C59-4827-B10C-CDA038E32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58202" y="6356350"/>
            <a:ext cx="9505665" cy="365125"/>
          </a:xfrm>
        </p:spPr>
        <p:txBody>
          <a:bodyPr/>
          <a:lstStyle>
            <a:lvl1pPr>
              <a:defRPr>
                <a:solidFill>
                  <a:srgbClr val="767474"/>
                </a:solidFill>
              </a:defRPr>
            </a:lvl1pPr>
          </a:lstStyle>
          <a:p>
            <a:r>
              <a:rPr lang="en-US"/>
              <a:t>NASPI Meeting - April 17,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692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41086" y="1022139"/>
            <a:ext cx="4538500" cy="51470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1059886" y="6486980"/>
            <a:ext cx="6857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570913" algn="r"/>
              </a:tabLst>
              <a:defRPr/>
            </a:pPr>
            <a:r>
              <a:rPr lang="en-US" sz="1200" baseline="0" dirty="0">
                <a:solidFill>
                  <a:schemeClr val="bg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  <a:fld id="{D86EF3BE-F1C3-4B71-BB2D-0253AFF29FF2}" type="slidenum">
              <a:rPr lang="en-US" sz="1200" smtClean="0">
                <a:solidFill>
                  <a:schemeClr val="bg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8570913" algn="r"/>
                </a:tabLst>
                <a:defRPr/>
              </a:pPr>
              <a:t>‹#›</a:t>
            </a:fld>
            <a:endParaRPr lang="en-US" sz="1800" dirty="0">
              <a:solidFill>
                <a:schemeClr val="bg2">
                  <a:lumMod val="1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0" y="0"/>
            <a:ext cx="12192000" cy="713874"/>
          </a:xfrm>
          <a:prstGeom prst="rect">
            <a:avLst/>
          </a:prstGeom>
          <a:solidFill>
            <a:srgbClr val="2E2E2E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0" y="713874"/>
            <a:ext cx="12192000" cy="49530"/>
          </a:xfrm>
          <a:prstGeom prst="rect">
            <a:avLst/>
          </a:prstGeom>
          <a:solidFill>
            <a:srgbClr val="4FB3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101600" y="106873"/>
            <a:ext cx="11950970" cy="533400"/>
          </a:xfrm>
        </p:spPr>
        <p:txBody>
          <a:bodyPr>
            <a:normAutofit/>
          </a:bodyPr>
          <a:lstStyle>
            <a:lvl1pPr>
              <a:defRPr lang="en-US" sz="3200" b="1" kern="1200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547048" y="6367892"/>
            <a:ext cx="932092" cy="411681"/>
            <a:chOff x="547048" y="6367892"/>
            <a:chExt cx="932092" cy="411681"/>
          </a:xfrm>
        </p:grpSpPr>
        <p:pic>
          <p:nvPicPr>
            <p:cNvPr id="24" name="Picture 7"/>
            <p:cNvPicPr>
              <a:picLocks noChangeAspect="1" noChangeArrowheads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547048" y="6373936"/>
              <a:ext cx="343465" cy="345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TextBox 24"/>
            <p:cNvSpPr txBox="1"/>
            <p:nvPr userDrawn="1"/>
          </p:nvSpPr>
          <p:spPr>
            <a:xfrm>
              <a:off x="887211" y="6533352"/>
              <a:ext cx="5919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/>
                <a:t>OE-859</a:t>
              </a:r>
            </a:p>
          </p:txBody>
        </p:sp>
        <p:pic>
          <p:nvPicPr>
            <p:cNvPr id="26" name="Picture 2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7997" y="6367892"/>
              <a:ext cx="490359" cy="215758"/>
            </a:xfrm>
            <a:prstGeom prst="rect">
              <a:avLst/>
            </a:prstGeom>
          </p:spPr>
        </p:pic>
      </p:grp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8C088FA5-AD2D-4599-A742-3BFA09C44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58202" y="6356350"/>
            <a:ext cx="9505665" cy="365125"/>
          </a:xfrm>
        </p:spPr>
        <p:txBody>
          <a:bodyPr/>
          <a:lstStyle>
            <a:lvl1pPr>
              <a:defRPr>
                <a:solidFill>
                  <a:srgbClr val="767474"/>
                </a:solidFill>
              </a:defRPr>
            </a:lvl1pPr>
          </a:lstStyle>
          <a:p>
            <a:r>
              <a:rPr lang="en-US"/>
              <a:t>NASPI Meeting - April 17,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183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993869"/>
            <a:ext cx="5387975" cy="416720"/>
          </a:xfrm>
        </p:spPr>
        <p:txBody>
          <a:bodyPr anchor="b">
            <a:noAutofit/>
          </a:bodyPr>
          <a:lstStyle>
            <a:lvl1pPr marL="0" indent="0">
              <a:buNone/>
              <a:defRPr sz="2600" b="1">
                <a:solidFill>
                  <a:srgbClr val="00B05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470781"/>
            <a:ext cx="5387975" cy="4589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0" y="995644"/>
            <a:ext cx="5486400" cy="414945"/>
          </a:xfrm>
        </p:spPr>
        <p:txBody>
          <a:bodyPr anchor="b">
            <a:noAutofit/>
          </a:bodyPr>
          <a:lstStyle>
            <a:lvl1pPr marL="0" indent="0">
              <a:buNone/>
              <a:defRPr sz="2600" b="1">
                <a:solidFill>
                  <a:srgbClr val="00B05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6000" y="1470781"/>
            <a:ext cx="5486400" cy="4589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11059886" y="6486980"/>
            <a:ext cx="6857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570913" algn="r"/>
              </a:tabLst>
              <a:defRPr/>
            </a:pPr>
            <a:r>
              <a:rPr lang="en-US" sz="1200" baseline="0" dirty="0">
                <a:solidFill>
                  <a:schemeClr val="bg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  <a:fld id="{D86EF3BE-F1C3-4B71-BB2D-0253AFF29FF2}" type="slidenum">
              <a:rPr lang="en-US" sz="1200" smtClean="0">
                <a:solidFill>
                  <a:schemeClr val="bg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8570913" algn="r"/>
                </a:tabLst>
                <a:defRPr/>
              </a:pPr>
              <a:t>‹#›</a:t>
            </a:fld>
            <a:endParaRPr lang="en-US" sz="1800" dirty="0">
              <a:solidFill>
                <a:schemeClr val="bg2">
                  <a:lumMod val="1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547048" y="6367892"/>
            <a:ext cx="932092" cy="411681"/>
            <a:chOff x="547048" y="6367892"/>
            <a:chExt cx="932092" cy="411681"/>
          </a:xfrm>
        </p:grpSpPr>
        <p:pic>
          <p:nvPicPr>
            <p:cNvPr id="21" name="Picture 7"/>
            <p:cNvPicPr>
              <a:picLocks noChangeAspect="1" noChangeArrowheads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547048" y="6373936"/>
              <a:ext cx="343465" cy="345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TextBox 21"/>
            <p:cNvSpPr txBox="1"/>
            <p:nvPr userDrawn="1"/>
          </p:nvSpPr>
          <p:spPr>
            <a:xfrm>
              <a:off x="887211" y="6533352"/>
              <a:ext cx="5919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/>
                <a:t>OE-859</a:t>
              </a:r>
            </a:p>
          </p:txBody>
        </p:sp>
        <p:pic>
          <p:nvPicPr>
            <p:cNvPr id="23" name="Picture 2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7997" y="6367892"/>
              <a:ext cx="490359" cy="215758"/>
            </a:xfrm>
            <a:prstGeom prst="rect">
              <a:avLst/>
            </a:prstGeom>
          </p:spPr>
        </p:pic>
      </p:grpSp>
      <p:sp>
        <p:nvSpPr>
          <p:cNvPr id="25" name="Rectangle 24"/>
          <p:cNvSpPr/>
          <p:nvPr userDrawn="1"/>
        </p:nvSpPr>
        <p:spPr>
          <a:xfrm>
            <a:off x="0" y="0"/>
            <a:ext cx="12192000" cy="713874"/>
          </a:xfrm>
          <a:prstGeom prst="rect">
            <a:avLst/>
          </a:prstGeom>
          <a:solidFill>
            <a:srgbClr val="2E2E2E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Rectangle 25"/>
          <p:cNvSpPr/>
          <p:nvPr userDrawn="1"/>
        </p:nvSpPr>
        <p:spPr>
          <a:xfrm>
            <a:off x="0" y="713874"/>
            <a:ext cx="12192000" cy="49530"/>
          </a:xfrm>
          <a:prstGeom prst="rect">
            <a:avLst/>
          </a:prstGeom>
          <a:solidFill>
            <a:srgbClr val="4FB3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101600" y="106873"/>
            <a:ext cx="11950970" cy="533400"/>
          </a:xfrm>
        </p:spPr>
        <p:txBody>
          <a:bodyPr>
            <a:normAutofit/>
          </a:bodyPr>
          <a:lstStyle>
            <a:lvl1pPr>
              <a:defRPr lang="en-US" sz="3200" b="1" kern="1200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26B22693-EC6A-40F1-A226-AD3607721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58202" y="6356350"/>
            <a:ext cx="9505665" cy="365125"/>
          </a:xfrm>
        </p:spPr>
        <p:txBody>
          <a:bodyPr/>
          <a:lstStyle>
            <a:lvl1pPr>
              <a:defRPr>
                <a:solidFill>
                  <a:srgbClr val="767474"/>
                </a:solidFill>
              </a:defRPr>
            </a:lvl1pPr>
          </a:lstStyle>
          <a:p>
            <a:r>
              <a:rPr lang="en-US"/>
              <a:t>NASPI Meeting - April 17,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067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-2163" y="2410"/>
            <a:ext cx="12192000" cy="713874"/>
          </a:xfrm>
          <a:prstGeom prst="rect">
            <a:avLst/>
          </a:prstGeom>
          <a:solidFill>
            <a:srgbClr val="2E2E2E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0" y="713874"/>
            <a:ext cx="12192000" cy="49530"/>
          </a:xfrm>
          <a:prstGeom prst="rect">
            <a:avLst/>
          </a:prstGeom>
          <a:solidFill>
            <a:srgbClr val="4FB3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993869"/>
            <a:ext cx="5387975" cy="446460"/>
          </a:xfrm>
        </p:spPr>
        <p:txBody>
          <a:bodyPr anchor="b">
            <a:noAutofit/>
          </a:bodyPr>
          <a:lstStyle>
            <a:lvl1pPr marL="0" indent="0">
              <a:buNone/>
              <a:defRPr sz="2600" b="1">
                <a:solidFill>
                  <a:srgbClr val="00B05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481319"/>
            <a:ext cx="5387975" cy="198504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0" y="995644"/>
            <a:ext cx="5486400" cy="444685"/>
          </a:xfrm>
        </p:spPr>
        <p:txBody>
          <a:bodyPr anchor="b">
            <a:noAutofit/>
          </a:bodyPr>
          <a:lstStyle>
            <a:lvl1pPr marL="0" indent="0">
              <a:buNone/>
              <a:defRPr sz="2600" b="1">
                <a:solidFill>
                  <a:srgbClr val="00B05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6000" y="1481319"/>
            <a:ext cx="5486400" cy="198504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1059886" y="6486980"/>
            <a:ext cx="6857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570913" algn="r"/>
              </a:tabLst>
              <a:defRPr/>
            </a:pPr>
            <a:r>
              <a:rPr lang="en-US" sz="1200" baseline="0" dirty="0">
                <a:solidFill>
                  <a:schemeClr val="bg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  <a:fld id="{D86EF3BE-F1C3-4B71-BB2D-0253AFF29FF2}" type="slidenum">
              <a:rPr lang="en-US" sz="1200" smtClean="0">
                <a:solidFill>
                  <a:schemeClr val="bg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8570913" algn="r"/>
                </a:tabLst>
                <a:defRPr/>
              </a:pPr>
              <a:t>‹#›</a:t>
            </a:fld>
            <a:endParaRPr lang="en-US" sz="1800" dirty="0">
              <a:solidFill>
                <a:schemeClr val="bg2">
                  <a:lumMod val="1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609600" y="6172200"/>
            <a:ext cx="10972800" cy="0"/>
          </a:xfrm>
          <a:prstGeom prst="line">
            <a:avLst/>
          </a:prstGeom>
          <a:ln w="9525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2"/>
          <p:cNvSpPr>
            <a:spLocks noGrp="1"/>
          </p:cNvSpPr>
          <p:nvPr>
            <p:ph type="body" idx="12"/>
          </p:nvPr>
        </p:nvSpPr>
        <p:spPr>
          <a:xfrm>
            <a:off x="609600" y="3683531"/>
            <a:ext cx="5387975" cy="446460"/>
          </a:xfrm>
        </p:spPr>
        <p:txBody>
          <a:bodyPr anchor="b">
            <a:noAutofit/>
          </a:bodyPr>
          <a:lstStyle>
            <a:lvl1pPr marL="0" indent="0">
              <a:buNone/>
              <a:defRPr sz="2600" b="1">
                <a:solidFill>
                  <a:srgbClr val="00B05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3"/>
          </p:nvPr>
        </p:nvSpPr>
        <p:spPr>
          <a:xfrm>
            <a:off x="609600" y="4176957"/>
            <a:ext cx="5387975" cy="19850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6096000" y="3685306"/>
            <a:ext cx="5486400" cy="444685"/>
          </a:xfrm>
        </p:spPr>
        <p:txBody>
          <a:bodyPr anchor="b">
            <a:noAutofit/>
          </a:bodyPr>
          <a:lstStyle>
            <a:lvl1pPr marL="0" indent="0">
              <a:buNone/>
              <a:defRPr sz="2600" b="1">
                <a:solidFill>
                  <a:srgbClr val="00B05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Content Placeholder 5"/>
          <p:cNvSpPr>
            <a:spLocks noGrp="1"/>
          </p:cNvSpPr>
          <p:nvPr>
            <p:ph sz="quarter" idx="15"/>
          </p:nvPr>
        </p:nvSpPr>
        <p:spPr>
          <a:xfrm>
            <a:off x="6096000" y="4176957"/>
            <a:ext cx="5486400" cy="19850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547048" y="6367892"/>
            <a:ext cx="932092" cy="411681"/>
            <a:chOff x="547048" y="6367892"/>
            <a:chExt cx="932092" cy="411681"/>
          </a:xfrm>
        </p:grpSpPr>
        <p:pic>
          <p:nvPicPr>
            <p:cNvPr id="23" name="Picture 7"/>
            <p:cNvPicPr>
              <a:picLocks noChangeAspect="1" noChangeArrowheads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547048" y="6373936"/>
              <a:ext cx="343465" cy="345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TextBox 23"/>
            <p:cNvSpPr txBox="1"/>
            <p:nvPr userDrawn="1"/>
          </p:nvSpPr>
          <p:spPr>
            <a:xfrm>
              <a:off x="887211" y="6533352"/>
              <a:ext cx="5919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/>
                <a:t>OE-859</a:t>
              </a:r>
            </a:p>
          </p:txBody>
        </p:sp>
        <p:pic>
          <p:nvPicPr>
            <p:cNvPr id="25" name="Picture 24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7997" y="6367892"/>
              <a:ext cx="490359" cy="215758"/>
            </a:xfrm>
            <a:prstGeom prst="rect">
              <a:avLst/>
            </a:prstGeom>
          </p:spPr>
        </p:pic>
      </p:grp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97276" y="96740"/>
            <a:ext cx="11993123" cy="533400"/>
          </a:xfrm>
        </p:spPr>
        <p:txBody>
          <a:bodyPr>
            <a:normAutofit/>
          </a:bodyPr>
          <a:lstStyle>
            <a:lvl1pPr>
              <a:defRPr lang="en-US" sz="3200" b="1" kern="1200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8" name="Footer Placeholder 4">
            <a:extLst>
              <a:ext uri="{FF2B5EF4-FFF2-40B4-BE49-F238E27FC236}">
                <a16:creationId xmlns:a16="http://schemas.microsoft.com/office/drawing/2014/main" id="{A042391D-0FB0-4FCF-B603-F0AB137AB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58202" y="6356350"/>
            <a:ext cx="9505665" cy="365125"/>
          </a:xfrm>
        </p:spPr>
        <p:txBody>
          <a:bodyPr/>
          <a:lstStyle>
            <a:lvl1pPr>
              <a:defRPr>
                <a:solidFill>
                  <a:srgbClr val="767474"/>
                </a:solidFill>
              </a:defRPr>
            </a:lvl1pPr>
          </a:lstStyle>
          <a:p>
            <a:r>
              <a:rPr lang="en-US"/>
              <a:t>NASPI Meeting - April 17,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834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11059886" y="6486980"/>
            <a:ext cx="6857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570913" algn="r"/>
              </a:tabLst>
              <a:defRPr/>
            </a:pPr>
            <a:r>
              <a:rPr lang="en-US" sz="1200" baseline="0" dirty="0">
                <a:solidFill>
                  <a:schemeClr val="bg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  <a:fld id="{D86EF3BE-F1C3-4B71-BB2D-0253AFF29FF2}" type="slidenum">
              <a:rPr lang="en-US" sz="1200" smtClean="0">
                <a:solidFill>
                  <a:schemeClr val="bg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8570913" algn="r"/>
                </a:tabLst>
                <a:defRPr/>
              </a:pPr>
              <a:t>‹#›</a:t>
            </a:fld>
            <a:endParaRPr lang="en-US" sz="1800" dirty="0">
              <a:solidFill>
                <a:schemeClr val="bg2">
                  <a:lumMod val="1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0" y="0"/>
            <a:ext cx="12192000" cy="713874"/>
          </a:xfrm>
          <a:prstGeom prst="rect">
            <a:avLst/>
          </a:prstGeom>
          <a:solidFill>
            <a:srgbClr val="2E2E2E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0" y="713874"/>
            <a:ext cx="12192000" cy="49530"/>
          </a:xfrm>
          <a:prstGeom prst="rect">
            <a:avLst/>
          </a:prstGeom>
          <a:solidFill>
            <a:srgbClr val="4FB3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101600" y="106873"/>
            <a:ext cx="12090400" cy="533400"/>
          </a:xfrm>
        </p:spPr>
        <p:txBody>
          <a:bodyPr>
            <a:normAutofit/>
          </a:bodyPr>
          <a:lstStyle>
            <a:lvl1pPr>
              <a:defRPr lang="en-US" sz="3200" b="1" kern="1200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547048" y="6367892"/>
            <a:ext cx="932092" cy="411681"/>
            <a:chOff x="547048" y="6367892"/>
            <a:chExt cx="932092" cy="411681"/>
          </a:xfrm>
        </p:grpSpPr>
        <p:pic>
          <p:nvPicPr>
            <p:cNvPr id="23" name="Picture 7"/>
            <p:cNvPicPr>
              <a:picLocks noChangeAspect="1" noChangeArrowheads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547048" y="6373936"/>
              <a:ext cx="343465" cy="345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TextBox 23"/>
            <p:cNvSpPr txBox="1"/>
            <p:nvPr userDrawn="1"/>
          </p:nvSpPr>
          <p:spPr>
            <a:xfrm>
              <a:off x="887211" y="6533352"/>
              <a:ext cx="5919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/>
                <a:t>OE-859</a:t>
              </a:r>
            </a:p>
          </p:txBody>
        </p:sp>
        <p:pic>
          <p:nvPicPr>
            <p:cNvPr id="25" name="Picture 24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7997" y="6367892"/>
              <a:ext cx="490359" cy="215758"/>
            </a:xfrm>
            <a:prstGeom prst="rect">
              <a:avLst/>
            </a:prstGeom>
          </p:spPr>
        </p:pic>
      </p:grp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30742952-6667-4C5E-AE15-0D2B033B9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58202" y="6356350"/>
            <a:ext cx="9505665" cy="365125"/>
          </a:xfrm>
        </p:spPr>
        <p:txBody>
          <a:bodyPr/>
          <a:lstStyle>
            <a:lvl1pPr>
              <a:defRPr>
                <a:solidFill>
                  <a:srgbClr val="767474"/>
                </a:solidFill>
              </a:defRPr>
            </a:lvl1pPr>
          </a:lstStyle>
          <a:p>
            <a:r>
              <a:rPr lang="en-US"/>
              <a:t>NASPI Meeting - April 17,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168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6628" y="0"/>
            <a:ext cx="11032958" cy="5970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3453" y="1114425"/>
            <a:ext cx="11026133" cy="5047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NASPI Meeting - April 17,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228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86" r:id="rId5"/>
    <p:sldLayoutId id="2147483687" r:id="rId6"/>
    <p:sldLayoutId id="2147483679" r:id="rId7"/>
    <p:sldLayoutId id="2147483690" r:id="rId8"/>
    <p:sldLayoutId id="2147483680" r:id="rId9"/>
    <p:sldLayoutId id="2147483689" r:id="rId10"/>
    <p:sldLayoutId id="2147483688" r:id="rId11"/>
    <p:sldLayoutId id="2147483681" r:id="rId12"/>
    <p:sldLayoutId id="2147483682" r:id="rId13"/>
    <p:sldLayoutId id="2147483683" r:id="rId14"/>
    <p:sldLayoutId id="2147483684" r:id="rId15"/>
    <p:sldLayoutId id="2147483685" r:id="rId16"/>
  </p:sldLayoutIdLst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sz="3200" b="1" kern="1200" baseline="0" dirty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anose="020B0604020202020204" pitchFamily="34" charset="0"/>
          <a:ea typeface="+mj-ea"/>
          <a:cs typeface="Arial" pitchFamily="34" charset="0"/>
        </a:defRPr>
      </a:lvl1pPr>
    </p:titleStyle>
    <p:bodyStyle>
      <a:lvl1pPr marL="341313" indent="-341313" algn="l" defTabSz="914400" rtl="0" eaLnBrk="1" latinLnBrk="0" hangingPunct="1">
        <a:lnSpc>
          <a:spcPct val="90000"/>
        </a:lnSpc>
        <a:spcBef>
          <a:spcPts val="1000"/>
        </a:spcBef>
        <a:buSzPct val="80000"/>
        <a:buFontTx/>
        <a:buBlip>
          <a:blip r:embed="rId18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73088" indent="-231775" algn="l" defTabSz="914400" rtl="0" eaLnBrk="1" latinLnBrk="0" hangingPunct="1">
        <a:lnSpc>
          <a:spcPct val="90000"/>
        </a:lnSpc>
        <a:spcBef>
          <a:spcPts val="500"/>
        </a:spcBef>
        <a:buClr>
          <a:srgbClr val="00790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54075" indent="-22701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87438" indent="-233363" algn="l" defTabSz="914400" rtl="0" eaLnBrk="1" latinLnBrk="0" hangingPunct="1">
        <a:lnSpc>
          <a:spcPct val="90000"/>
        </a:lnSpc>
        <a:spcBef>
          <a:spcPts val="500"/>
        </a:spcBef>
        <a:buClr>
          <a:srgbClr val="007900"/>
        </a:buClr>
        <a:buFont typeface="Arial" panose="020B0604020202020204" pitchFamily="34" charset="0"/>
        <a:buChar char="•"/>
        <a:defRPr sz="1800" kern="12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4pPr>
      <a:lvl5pPr marL="1255713" indent="-168275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›"/>
        <a:defRPr sz="18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osti.gov/search/semantic:1504742" TargetMode="External"/><Relationship Id="rId3" Type="http://schemas.openxmlformats.org/officeDocument/2006/relationships/image" Target="../media/image16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hyperlink" Target="https://github.com/sttp/dotnetap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900" dirty="0"/>
              <a:t>A Practical Approach to Streaming Point-On-Wave Data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0529" y="5128736"/>
            <a:ext cx="11480800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NASPI  Meeting</a:t>
            </a:r>
          </a:p>
          <a:p>
            <a:pPr>
              <a:spcAft>
                <a:spcPts val="600"/>
              </a:spcAft>
            </a:pPr>
            <a:endParaRPr lang="en-US" sz="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J. Ritchie Carroll</a:t>
            </a:r>
            <a:endParaRPr lang="en-US" sz="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April 17, 2019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926095" y="5785202"/>
            <a:ext cx="787607" cy="787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9296400" y="5867400"/>
            <a:ext cx="14178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DOE FOA 1492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461311" y="6176599"/>
            <a:ext cx="10871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DE-OE-859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9296400" y="6191276"/>
            <a:ext cx="150874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57181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6005AA-D46E-4292-AF6F-3DF41187F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57400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600" dirty="0">
                <a:solidFill>
                  <a:srgbClr val="FFFFFF"/>
                </a:solidFill>
                <a:latin typeface="+mj-lt"/>
                <a:cs typeface="+mj-cs"/>
              </a:rPr>
              <a:t>Lossless compression enables greater STTP throughput</a:t>
            </a:r>
          </a:p>
        </p:txBody>
      </p:sp>
      <p:graphicFrame>
        <p:nvGraphicFramePr>
          <p:cNvPr id="9" name="Content Placeholder 5">
            <a:extLst>
              <a:ext uri="{FF2B5EF4-FFF2-40B4-BE49-F238E27FC236}">
                <a16:creationId xmlns:a16="http://schemas.microsoft.com/office/drawing/2014/main" id="{691BE678-00C4-4524-AE5B-60FE9781F789}"/>
              </a:ext>
            </a:extLst>
          </p:cNvPr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4604288" y="1321631"/>
          <a:ext cx="7315200" cy="45247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" name="Picture 4" descr="@sttp">
            <a:extLst>
              <a:ext uri="{FF2B5EF4-FFF2-40B4-BE49-F238E27FC236}">
                <a16:creationId xmlns:a16="http://schemas.microsoft.com/office/drawing/2014/main" id="{091D0B3C-F140-4DFC-A296-20F795E706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190" y="1452868"/>
            <a:ext cx="604532" cy="604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F64F56A-1A0E-4374-BE7D-5C8A00CB6812}"/>
              </a:ext>
            </a:extLst>
          </p:cNvPr>
          <p:cNvSpPr txBox="1"/>
          <p:nvPr/>
        </p:nvSpPr>
        <p:spPr>
          <a:xfrm>
            <a:off x="7501917" y="1561814"/>
            <a:ext cx="10021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IEEE 2664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2B772EF-7E45-44BD-A608-F42B50DCCDE3}"/>
              </a:ext>
            </a:extLst>
          </p:cNvPr>
          <p:cNvSpPr txBox="1"/>
          <p:nvPr/>
        </p:nvSpPr>
        <p:spPr>
          <a:xfrm>
            <a:off x="5314073" y="3344964"/>
            <a:ext cx="12666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IEEE C37.118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735F887-48A8-48F0-86A6-F9B65CEA9301}"/>
              </a:ext>
            </a:extLst>
          </p:cNvPr>
          <p:cNvSpPr txBox="1"/>
          <p:nvPr/>
        </p:nvSpPr>
        <p:spPr>
          <a:xfrm rot="16200000">
            <a:off x="2845115" y="3413440"/>
            <a:ext cx="3020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Points Per Mbps of Bandwidth</a:t>
            </a:r>
          </a:p>
        </p:txBody>
      </p:sp>
      <p:sp>
        <p:nvSpPr>
          <p:cNvPr id="15" name="Title 2">
            <a:extLst>
              <a:ext uri="{FF2B5EF4-FFF2-40B4-BE49-F238E27FC236}">
                <a16:creationId xmlns:a16="http://schemas.microsoft.com/office/drawing/2014/main" id="{F03DE243-60E8-4C0D-886E-45390678C81E}"/>
              </a:ext>
            </a:extLst>
          </p:cNvPr>
          <p:cNvSpPr txBox="1">
            <a:spLocks/>
          </p:cNvSpPr>
          <p:nvPr/>
        </p:nvSpPr>
        <p:spPr>
          <a:xfrm>
            <a:off x="120515" y="97744"/>
            <a:ext cx="1195097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kern="1200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EIDSN Demonstration Test Results</a:t>
            </a:r>
          </a:p>
        </p:txBody>
      </p:sp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B63FF35A-9A49-4D64-865E-3B27443613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43507" y="2262071"/>
            <a:ext cx="1005837" cy="55429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DA99704-44A8-40A3-8CAB-5610E0784E32}"/>
              </a:ext>
            </a:extLst>
          </p:cNvPr>
          <p:cNvSpPr txBox="1"/>
          <p:nvPr/>
        </p:nvSpPr>
        <p:spPr>
          <a:xfrm>
            <a:off x="6179837" y="5866706"/>
            <a:ext cx="4218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Number of Measurements at 30 points/sec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D4C170E-8A17-4303-AF24-723458BC8AAF}"/>
              </a:ext>
            </a:extLst>
          </p:cNvPr>
          <p:cNvSpPr txBox="1"/>
          <p:nvPr/>
        </p:nvSpPr>
        <p:spPr>
          <a:xfrm>
            <a:off x="8704615" y="2985888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1,200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A6FEEE7-A5A0-4E39-A696-730C5B224C5F}"/>
              </a:ext>
            </a:extLst>
          </p:cNvPr>
          <p:cNvSpPr txBox="1"/>
          <p:nvPr/>
        </p:nvSpPr>
        <p:spPr>
          <a:xfrm>
            <a:off x="8704615" y="1656782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1,700</a:t>
            </a:r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D8EB0D91-9EA2-4846-A547-BBA27231F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58202" y="6356350"/>
            <a:ext cx="9505665" cy="365125"/>
          </a:xfrm>
        </p:spPr>
        <p:txBody>
          <a:bodyPr/>
          <a:lstStyle>
            <a:lvl1pPr>
              <a:defRPr>
                <a:solidFill>
                  <a:srgbClr val="767474"/>
                </a:solidFill>
              </a:defRPr>
            </a:lvl1pPr>
          </a:lstStyle>
          <a:p>
            <a:r>
              <a:rPr lang="en-US"/>
              <a:t>NASPI Meeting - April 17,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3678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516F06B-801B-40F8-AA12-CD1AEBD2C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57400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600" dirty="0">
                <a:solidFill>
                  <a:srgbClr val="FFFFFF"/>
                </a:solidFill>
                <a:latin typeface="+mj-lt"/>
                <a:cs typeface="+mj-cs"/>
              </a:rPr>
              <a:t>Lossless compression requires more CPU cycles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5C88F94C-A5C2-495A-AF88-BDEB77CB0E17}"/>
              </a:ext>
            </a:extLst>
          </p:cNvPr>
          <p:cNvSpPr txBox="1">
            <a:spLocks/>
          </p:cNvSpPr>
          <p:nvPr/>
        </p:nvSpPr>
        <p:spPr>
          <a:xfrm>
            <a:off x="120515" y="97744"/>
            <a:ext cx="1195097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kern="1200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EIDSN Demonstration Test Results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809C8DA9-1207-4065-82C6-4A1511E07FDA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501661" y="1146515"/>
          <a:ext cx="6777294" cy="4795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0C566A2D-BA6B-4E49-8D0C-85BF19FE0EAB}"/>
              </a:ext>
            </a:extLst>
          </p:cNvPr>
          <p:cNvSpPr txBox="1"/>
          <p:nvPr/>
        </p:nvSpPr>
        <p:spPr>
          <a:xfrm>
            <a:off x="6179837" y="5866706"/>
            <a:ext cx="4218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Number of Measurements at 30 points/sec</a:t>
            </a:r>
          </a:p>
        </p:txBody>
      </p:sp>
      <p:pic>
        <p:nvPicPr>
          <p:cNvPr id="13" name="Picture 4" descr="@sttp">
            <a:extLst>
              <a:ext uri="{FF2B5EF4-FFF2-40B4-BE49-F238E27FC236}">
                <a16:creationId xmlns:a16="http://schemas.microsoft.com/office/drawing/2014/main" id="{5020CD3C-0DF1-48DC-8694-C51E6247A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9476" y="2824468"/>
            <a:ext cx="604532" cy="604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557B4E9-E636-448A-A1D8-EDD3AE7C64BC}"/>
              </a:ext>
            </a:extLst>
          </p:cNvPr>
          <p:cNvSpPr txBox="1"/>
          <p:nvPr/>
        </p:nvSpPr>
        <p:spPr>
          <a:xfrm>
            <a:off x="10055203" y="2933414"/>
            <a:ext cx="10021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IEEE 2664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4D6A1CE-7588-4300-88B2-FDEF0A02E7D6}"/>
              </a:ext>
            </a:extLst>
          </p:cNvPr>
          <p:cNvSpPr txBox="1"/>
          <p:nvPr/>
        </p:nvSpPr>
        <p:spPr>
          <a:xfrm>
            <a:off x="6741943" y="2057400"/>
            <a:ext cx="12666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IEEE C37.118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78E4E87-C4B9-436D-9451-2C75E50854BB}"/>
              </a:ext>
            </a:extLst>
          </p:cNvPr>
          <p:cNvSpPr txBox="1"/>
          <p:nvPr/>
        </p:nvSpPr>
        <p:spPr>
          <a:xfrm rot="16200000">
            <a:off x="1804767" y="2512228"/>
            <a:ext cx="5393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Measurement Points per CPU Percent Use</a:t>
            </a:r>
          </a:p>
        </p:txBody>
      </p:sp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B3AD4BF9-0455-4497-BBEC-913CEE0CF5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22355" y="2245556"/>
            <a:ext cx="1392112" cy="600805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1DA00E7-44A2-4DDC-9E05-E96743805E7F}"/>
              </a:ext>
            </a:extLst>
          </p:cNvPr>
          <p:cNvCxnSpPr>
            <a:cxnSpLocks/>
          </p:cNvCxnSpPr>
          <p:nvPr/>
        </p:nvCxnSpPr>
        <p:spPr>
          <a:xfrm>
            <a:off x="5401994" y="3204649"/>
            <a:ext cx="3274354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478B549C-F486-4C3E-90A6-3C3956B5E63D}"/>
              </a:ext>
            </a:extLst>
          </p:cNvPr>
          <p:cNvSpPr txBox="1"/>
          <p:nvPr/>
        </p:nvSpPr>
        <p:spPr>
          <a:xfrm>
            <a:off x="5360356" y="3177661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650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22A28C6-0E42-43E0-804E-0EF4543907BA}"/>
              </a:ext>
            </a:extLst>
          </p:cNvPr>
          <p:cNvSpPr txBox="1"/>
          <p:nvPr/>
        </p:nvSpPr>
        <p:spPr>
          <a:xfrm>
            <a:off x="5318008" y="1551066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1,020</a:t>
            </a: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0416A4D2-593E-4697-9DA7-1CBFFBED1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58202" y="6356350"/>
            <a:ext cx="9505665" cy="365125"/>
          </a:xfrm>
        </p:spPr>
        <p:txBody>
          <a:bodyPr/>
          <a:lstStyle>
            <a:lvl1pPr>
              <a:defRPr>
                <a:solidFill>
                  <a:srgbClr val="767474"/>
                </a:solidFill>
              </a:defRPr>
            </a:lvl1pPr>
          </a:lstStyle>
          <a:p>
            <a:r>
              <a:rPr lang="en-US"/>
              <a:t>NASPI Meeting - April 17,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0494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5D32CD8A-FA92-49D5-AF89-EC6B57C7E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8408" y="2343054"/>
            <a:ext cx="3855106" cy="2171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EEC3D2D-A396-4382-8AE3-6ADAF8E80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515" y="97744"/>
            <a:ext cx="11950970" cy="533400"/>
          </a:xfrm>
        </p:spPr>
        <p:txBody>
          <a:bodyPr/>
          <a:lstStyle/>
          <a:p>
            <a:r>
              <a:rPr lang="en-US" dirty="0"/>
              <a:t>CD Quality Audio (~88kSPS)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AA7E9C-90A4-4963-9BF6-926ED1FE6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58202" y="6356350"/>
            <a:ext cx="9505665" cy="365125"/>
          </a:xfrm>
        </p:spPr>
        <p:txBody>
          <a:bodyPr/>
          <a:lstStyle/>
          <a:p>
            <a:r>
              <a:rPr lang="en-US"/>
              <a:t>NASPI Meeting - April 17, 2019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B947E0-2E1D-4108-8995-192773376E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7927" y="2884741"/>
            <a:ext cx="931880" cy="932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A9BE726-2FA7-4B1A-93D5-F346AA86784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17" b="861"/>
          <a:stretch/>
        </p:blipFill>
        <p:spPr>
          <a:xfrm>
            <a:off x="2273022" y="2917751"/>
            <a:ext cx="672427" cy="899390"/>
          </a:xfrm>
          <a:prstGeom prst="rect">
            <a:avLst/>
          </a:prstGeom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629FB2B-64BD-47B6-AF5E-ADCE5C747D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0463" y="2491881"/>
            <a:ext cx="3248986" cy="2486400"/>
          </a:xfrm>
          <a:prstGeom prst="rect">
            <a:avLst/>
          </a:prstGeom>
        </p:spPr>
      </p:pic>
      <p:pic>
        <p:nvPicPr>
          <p:cNvPr id="22" name="Picture 4" descr="@sttp">
            <a:extLst>
              <a:ext uri="{FF2B5EF4-FFF2-40B4-BE49-F238E27FC236}">
                <a16:creationId xmlns:a16="http://schemas.microsoft.com/office/drawing/2014/main" id="{E3362D5F-968D-4179-A816-C96325C4B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576" y="2715745"/>
            <a:ext cx="1426508" cy="1426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Arrow: Right 23">
            <a:extLst>
              <a:ext uri="{FF2B5EF4-FFF2-40B4-BE49-F238E27FC236}">
                <a16:creationId xmlns:a16="http://schemas.microsoft.com/office/drawing/2014/main" id="{5993ADDF-0866-4104-8E86-C2AA7F03B2EC}"/>
              </a:ext>
            </a:extLst>
          </p:cNvPr>
          <p:cNvSpPr/>
          <p:nvPr/>
        </p:nvSpPr>
        <p:spPr>
          <a:xfrm rot="10800000" flipH="1">
            <a:off x="5873063" y="3170353"/>
            <a:ext cx="1218922" cy="429859"/>
          </a:xfrm>
          <a:prstGeom prst="rightArrow">
            <a:avLst>
              <a:gd name="adj1" fmla="val 67736"/>
              <a:gd name="adj2" fmla="val 71251"/>
            </a:avLst>
          </a:prstGeom>
          <a:gradFill>
            <a:gsLst>
              <a:gs pos="100000">
                <a:srgbClr val="9FE64F"/>
              </a:gs>
              <a:gs pos="55000">
                <a:srgbClr val="7DCD54"/>
              </a:gs>
              <a:gs pos="18000">
                <a:srgbClr val="4FB33D"/>
              </a:gs>
            </a:gsLst>
            <a:lin ang="189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EC2A3ED3-104A-42C3-9B3B-1AAE08CA672D}"/>
              </a:ext>
            </a:extLst>
          </p:cNvPr>
          <p:cNvSpPr/>
          <p:nvPr/>
        </p:nvSpPr>
        <p:spPr>
          <a:xfrm rot="10800000" flipH="1">
            <a:off x="3084341" y="3170353"/>
            <a:ext cx="1218922" cy="429859"/>
          </a:xfrm>
          <a:prstGeom prst="rightArrow">
            <a:avLst>
              <a:gd name="adj1" fmla="val 67736"/>
              <a:gd name="adj2" fmla="val 71251"/>
            </a:avLst>
          </a:prstGeom>
          <a:gradFill>
            <a:gsLst>
              <a:gs pos="100000">
                <a:srgbClr val="9FE64F"/>
              </a:gs>
              <a:gs pos="55000">
                <a:srgbClr val="7DCD54"/>
              </a:gs>
              <a:gs pos="18000">
                <a:srgbClr val="4FB33D"/>
              </a:gs>
            </a:gsLst>
            <a:lin ang="189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979862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D3144BB-F279-48C9-B87D-1F465EF07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Demodulated Radio Frequency (~300kSPS)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379598-FC78-487C-AD6B-05C71670D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NASPI Meeting - April 17, 2019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5CDE5C-27AA-492E-B8D5-452D9A40FC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755" y="2487129"/>
            <a:ext cx="3218288" cy="18837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3F57911-17C4-4C29-9A5C-A39E819980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4468" y="843136"/>
            <a:ext cx="5975485" cy="547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9186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D93995E-FC83-44E6-B0B3-B46B3F6BD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Speed Graph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6E1152-B01D-4FAA-839B-B7F32FFF1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NASPI Meeting - April 17, 2019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2C6B24-2B80-4F66-889D-778D554F79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7038" y="857537"/>
            <a:ext cx="6977924" cy="5498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7431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6873"/>
            <a:ext cx="12192000" cy="533400"/>
          </a:xfrm>
        </p:spPr>
        <p:txBody>
          <a:bodyPr/>
          <a:lstStyle/>
          <a:p>
            <a:r>
              <a:rPr lang="en-US" dirty="0"/>
              <a:t>Project Partners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73" y="819897"/>
            <a:ext cx="5188085" cy="178997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19" y="2711667"/>
            <a:ext cx="5289290" cy="347403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5013" y="963038"/>
            <a:ext cx="6606987" cy="541830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7CE92E13-6E9F-436F-B90F-47ED5D51D104}"/>
              </a:ext>
            </a:extLst>
          </p:cNvPr>
          <p:cNvGrpSpPr/>
          <p:nvPr/>
        </p:nvGrpSpPr>
        <p:grpSpPr>
          <a:xfrm>
            <a:off x="9977320" y="6307244"/>
            <a:ext cx="1554495" cy="604532"/>
            <a:chOff x="9977320" y="6307244"/>
            <a:chExt cx="1554495" cy="604532"/>
          </a:xfrm>
        </p:grpSpPr>
        <p:pic>
          <p:nvPicPr>
            <p:cNvPr id="10" name="Picture 4" descr="@sttp">
              <a:extLst>
                <a:ext uri="{FF2B5EF4-FFF2-40B4-BE49-F238E27FC236}">
                  <a16:creationId xmlns:a16="http://schemas.microsoft.com/office/drawing/2014/main" id="{6E99F35E-555A-4747-86A5-6FF8C3C2F5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77320" y="6307244"/>
              <a:ext cx="604532" cy="604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060BE8A-DB56-43B1-B6A9-1A2B01EA7C40}"/>
                </a:ext>
              </a:extLst>
            </p:cNvPr>
            <p:cNvSpPr txBox="1"/>
            <p:nvPr/>
          </p:nvSpPr>
          <p:spPr>
            <a:xfrm>
              <a:off x="10529618" y="6413748"/>
              <a:ext cx="10021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IEEE 2664</a:t>
              </a:r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9DEE43-CC07-4D94-BBA6-76ABB86A1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NASPI Meeting - April 17,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685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DC5D7D9-F7FF-4099-946A-0452F83BCF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1998" y="863497"/>
            <a:ext cx="5138219" cy="817592"/>
          </a:xfrm>
        </p:spPr>
        <p:txBody>
          <a:bodyPr/>
          <a:lstStyle/>
          <a:p>
            <a:r>
              <a:rPr lang="en-US" u="sng" dirty="0"/>
              <a:t>IEEE C37.118 / IEC 61850-90-5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4813145-22B2-456F-8666-37EE984A7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Protocol Difference: Frames vs Atomic Packets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BB659F-AC70-4F48-BFDC-4ED536CD59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821" y="1489075"/>
            <a:ext cx="2314575" cy="48672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683D38E-1019-44E8-841F-6C340FFBE0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6195" y="1561733"/>
            <a:ext cx="2343150" cy="15144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B94ADA1-0FA6-4F64-B2CD-DB95D8F6A8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6075" y="1979271"/>
            <a:ext cx="2343150" cy="15144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0CB9930-DE4E-4639-852D-56DA0A814F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5955" y="2387191"/>
            <a:ext cx="2343150" cy="15144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A40252E-3DE0-4D45-90CB-AD79A132D8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6195" y="3959041"/>
            <a:ext cx="2343150" cy="15144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814AC5E-4469-4DFA-B489-E557755A0F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6075" y="4376579"/>
            <a:ext cx="2343150" cy="15144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6FA5A75-6C9D-42BB-8ACF-2483C78218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5955" y="4784499"/>
            <a:ext cx="2343150" cy="1514475"/>
          </a:xfrm>
          <a:prstGeom prst="rect">
            <a:avLst/>
          </a:prstGeom>
        </p:spPr>
      </p:pic>
      <p:sp>
        <p:nvSpPr>
          <p:cNvPr id="14" name="Left Brace 13">
            <a:extLst>
              <a:ext uri="{FF2B5EF4-FFF2-40B4-BE49-F238E27FC236}">
                <a16:creationId xmlns:a16="http://schemas.microsoft.com/office/drawing/2014/main" id="{BD5FA02E-EDAF-48B8-911E-D71CA1DAD87E}"/>
              </a:ext>
            </a:extLst>
          </p:cNvPr>
          <p:cNvSpPr/>
          <p:nvPr/>
        </p:nvSpPr>
        <p:spPr>
          <a:xfrm>
            <a:off x="1330626" y="1905127"/>
            <a:ext cx="413195" cy="1228747"/>
          </a:xfrm>
          <a:prstGeom prst="leftBrace">
            <a:avLst>
              <a:gd name="adj1" fmla="val 15674"/>
              <a:gd name="adj2" fmla="val 50000"/>
            </a:avLst>
          </a:prstGeom>
          <a:ln w="28575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Left Brace 14">
            <a:extLst>
              <a:ext uri="{FF2B5EF4-FFF2-40B4-BE49-F238E27FC236}">
                <a16:creationId xmlns:a16="http://schemas.microsoft.com/office/drawing/2014/main" id="{293B5300-91EB-486B-8190-065B8A178C25}"/>
              </a:ext>
            </a:extLst>
          </p:cNvPr>
          <p:cNvSpPr/>
          <p:nvPr/>
        </p:nvSpPr>
        <p:spPr>
          <a:xfrm>
            <a:off x="1330624" y="3342667"/>
            <a:ext cx="413195" cy="1290704"/>
          </a:xfrm>
          <a:prstGeom prst="leftBrace">
            <a:avLst>
              <a:gd name="adj1" fmla="val 15674"/>
              <a:gd name="adj2" fmla="val 50000"/>
            </a:avLst>
          </a:prstGeom>
          <a:ln w="28575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Left Brace 15">
            <a:extLst>
              <a:ext uri="{FF2B5EF4-FFF2-40B4-BE49-F238E27FC236}">
                <a16:creationId xmlns:a16="http://schemas.microsoft.com/office/drawing/2014/main" id="{4672AD04-A6C3-4BD4-8F86-707825A3DFE8}"/>
              </a:ext>
            </a:extLst>
          </p:cNvPr>
          <p:cNvSpPr/>
          <p:nvPr/>
        </p:nvSpPr>
        <p:spPr>
          <a:xfrm>
            <a:off x="1330625" y="4842164"/>
            <a:ext cx="413195" cy="1363059"/>
          </a:xfrm>
          <a:prstGeom prst="leftBrace">
            <a:avLst>
              <a:gd name="adj1" fmla="val 15674"/>
              <a:gd name="adj2" fmla="val 50000"/>
            </a:avLst>
          </a:prstGeom>
          <a:ln w="28575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FF0BDC1-4192-4334-80CC-3258B90787EC}"/>
              </a:ext>
            </a:extLst>
          </p:cNvPr>
          <p:cNvSpPr txBox="1"/>
          <p:nvPr/>
        </p:nvSpPr>
        <p:spPr>
          <a:xfrm>
            <a:off x="395069" y="2263513"/>
            <a:ext cx="1093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MTU Fragment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AB91DA8-8880-435F-B4D7-1D59E138BF96}"/>
              </a:ext>
            </a:extLst>
          </p:cNvPr>
          <p:cNvSpPr txBox="1"/>
          <p:nvPr/>
        </p:nvSpPr>
        <p:spPr>
          <a:xfrm>
            <a:off x="394678" y="3740323"/>
            <a:ext cx="1093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MTU Fragment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BAA80D-4A6A-4FE7-B0A4-71192AE2F380}"/>
              </a:ext>
            </a:extLst>
          </p:cNvPr>
          <p:cNvSpPr txBox="1"/>
          <p:nvPr/>
        </p:nvSpPr>
        <p:spPr>
          <a:xfrm>
            <a:off x="394677" y="5300076"/>
            <a:ext cx="1093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MTU Fragment</a:t>
            </a:r>
          </a:p>
        </p:txBody>
      </p:sp>
      <p:sp>
        <p:nvSpPr>
          <p:cNvPr id="20" name="Content Placeholder 1">
            <a:extLst>
              <a:ext uri="{FF2B5EF4-FFF2-40B4-BE49-F238E27FC236}">
                <a16:creationId xmlns:a16="http://schemas.microsoft.com/office/drawing/2014/main" id="{D459CD66-5A8F-45E2-A528-024736D00789}"/>
              </a:ext>
            </a:extLst>
          </p:cNvPr>
          <p:cNvSpPr txBox="1">
            <a:spLocks/>
          </p:cNvSpPr>
          <p:nvPr/>
        </p:nvSpPr>
        <p:spPr>
          <a:xfrm>
            <a:off x="6401807" y="863497"/>
            <a:ext cx="3428776" cy="817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1313" indent="-34131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Tx/>
              <a:buBlip>
                <a:blip r:embed="rId5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3088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7900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4075" indent="-2270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7438" indent="-2333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79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55713" indent="-1682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›"/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u="sng" dirty="0"/>
              <a:t>STTP – IEEE 2664</a:t>
            </a:r>
          </a:p>
          <a:p>
            <a:endParaRPr lang="en-US" dirty="0"/>
          </a:p>
        </p:txBody>
      </p:sp>
      <p:sp>
        <p:nvSpPr>
          <p:cNvPr id="21" name="Left Brace 20">
            <a:extLst>
              <a:ext uri="{FF2B5EF4-FFF2-40B4-BE49-F238E27FC236}">
                <a16:creationId xmlns:a16="http://schemas.microsoft.com/office/drawing/2014/main" id="{9F870E78-D0CC-4F44-BD9B-A4694F3E795A}"/>
              </a:ext>
            </a:extLst>
          </p:cNvPr>
          <p:cNvSpPr/>
          <p:nvPr/>
        </p:nvSpPr>
        <p:spPr>
          <a:xfrm>
            <a:off x="5905719" y="2148555"/>
            <a:ext cx="413195" cy="1434400"/>
          </a:xfrm>
          <a:prstGeom prst="leftBrace">
            <a:avLst>
              <a:gd name="adj1" fmla="val 15674"/>
              <a:gd name="adj2" fmla="val 50000"/>
            </a:avLst>
          </a:prstGeom>
          <a:ln w="28575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39320A1-7DD4-4D5B-BE13-AC9CCE1459B5}"/>
              </a:ext>
            </a:extLst>
          </p:cNvPr>
          <p:cNvSpPr txBox="1"/>
          <p:nvPr/>
        </p:nvSpPr>
        <p:spPr>
          <a:xfrm>
            <a:off x="5055516" y="2667512"/>
            <a:ext cx="1093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MTU</a:t>
            </a:r>
          </a:p>
        </p:txBody>
      </p:sp>
      <p:sp>
        <p:nvSpPr>
          <p:cNvPr id="23" name="Left Brace 22">
            <a:extLst>
              <a:ext uri="{FF2B5EF4-FFF2-40B4-BE49-F238E27FC236}">
                <a16:creationId xmlns:a16="http://schemas.microsoft.com/office/drawing/2014/main" id="{89CDCE7B-4172-41F5-8BF7-D32F2A4E8196}"/>
              </a:ext>
            </a:extLst>
          </p:cNvPr>
          <p:cNvSpPr/>
          <p:nvPr/>
        </p:nvSpPr>
        <p:spPr>
          <a:xfrm>
            <a:off x="5905719" y="4486456"/>
            <a:ext cx="413195" cy="1434400"/>
          </a:xfrm>
          <a:prstGeom prst="leftBrace">
            <a:avLst>
              <a:gd name="adj1" fmla="val 15674"/>
              <a:gd name="adj2" fmla="val 50000"/>
            </a:avLst>
          </a:prstGeom>
          <a:ln w="28575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349F20D-7851-4E13-B3B6-DDBB68303EE7}"/>
              </a:ext>
            </a:extLst>
          </p:cNvPr>
          <p:cNvSpPr txBox="1"/>
          <p:nvPr/>
        </p:nvSpPr>
        <p:spPr>
          <a:xfrm>
            <a:off x="5065029" y="5023412"/>
            <a:ext cx="1093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MTU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EB159BF-9AA9-47CA-A62D-FBC76CAEB8E1}"/>
              </a:ext>
            </a:extLst>
          </p:cNvPr>
          <p:cNvSpPr txBox="1"/>
          <p:nvPr/>
        </p:nvSpPr>
        <p:spPr>
          <a:xfrm rot="5400000">
            <a:off x="2443080" y="3576411"/>
            <a:ext cx="47372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Synchronized Frame of Measurements</a:t>
            </a:r>
            <a:br>
              <a:rPr lang="en-US" sz="2000" dirty="0"/>
            </a:br>
            <a:r>
              <a:rPr lang="en-US" sz="2000" dirty="0"/>
              <a:t>with Fixed Configuration</a:t>
            </a:r>
          </a:p>
        </p:txBody>
      </p:sp>
      <p:sp>
        <p:nvSpPr>
          <p:cNvPr id="26" name="Left Brace 25">
            <a:extLst>
              <a:ext uri="{FF2B5EF4-FFF2-40B4-BE49-F238E27FC236}">
                <a16:creationId xmlns:a16="http://schemas.microsoft.com/office/drawing/2014/main" id="{E4C0C2AB-EFAF-4C02-BB9F-61D0E8429754}"/>
              </a:ext>
            </a:extLst>
          </p:cNvPr>
          <p:cNvSpPr/>
          <p:nvPr/>
        </p:nvSpPr>
        <p:spPr>
          <a:xfrm rot="10800000">
            <a:off x="4064004" y="1979271"/>
            <a:ext cx="413195" cy="4168286"/>
          </a:xfrm>
          <a:prstGeom prst="leftBrace">
            <a:avLst>
              <a:gd name="adj1" fmla="val 14017"/>
              <a:gd name="adj2" fmla="val 54925"/>
            </a:avLst>
          </a:prstGeom>
          <a:ln w="28575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980F57C-0670-4A37-B8C3-F1BB4F04180D}"/>
              </a:ext>
            </a:extLst>
          </p:cNvPr>
          <p:cNvCxnSpPr>
            <a:cxnSpLocks/>
          </p:cNvCxnSpPr>
          <p:nvPr/>
        </p:nvCxnSpPr>
        <p:spPr>
          <a:xfrm flipH="1">
            <a:off x="10098005" y="1916202"/>
            <a:ext cx="467366" cy="751310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2CC379B5-58B4-4586-A87C-0F7E691F7525}"/>
              </a:ext>
            </a:extLst>
          </p:cNvPr>
          <p:cNvSpPr txBox="1"/>
          <p:nvPr/>
        </p:nvSpPr>
        <p:spPr>
          <a:xfrm>
            <a:off x="10031973" y="1286018"/>
            <a:ext cx="1658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Individual Measurements</a:t>
            </a:r>
          </a:p>
        </p:txBody>
      </p:sp>
      <p:sp>
        <p:nvSpPr>
          <p:cNvPr id="38" name="Left Brace 37">
            <a:extLst>
              <a:ext uri="{FF2B5EF4-FFF2-40B4-BE49-F238E27FC236}">
                <a16:creationId xmlns:a16="http://schemas.microsoft.com/office/drawing/2014/main" id="{EA5E18CF-CF51-4131-8F5D-4B5835B81E84}"/>
              </a:ext>
            </a:extLst>
          </p:cNvPr>
          <p:cNvSpPr/>
          <p:nvPr/>
        </p:nvSpPr>
        <p:spPr>
          <a:xfrm rot="10800000">
            <a:off x="10069105" y="4343402"/>
            <a:ext cx="413195" cy="1861728"/>
          </a:xfrm>
          <a:prstGeom prst="leftBrace">
            <a:avLst>
              <a:gd name="adj1" fmla="val 15650"/>
              <a:gd name="adj2" fmla="val 50000"/>
            </a:avLst>
          </a:prstGeom>
          <a:ln w="28575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746AA28-3DEB-4801-BB57-EFD8EE521286}"/>
              </a:ext>
            </a:extLst>
          </p:cNvPr>
          <p:cNvSpPr txBox="1"/>
          <p:nvPr/>
        </p:nvSpPr>
        <p:spPr>
          <a:xfrm>
            <a:off x="10393399" y="4812131"/>
            <a:ext cx="18432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 Packet, Several Unsynchronized Measurements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EF4E4584-F30D-448B-BEFA-06A0F3BE327B}"/>
              </a:ext>
            </a:extLst>
          </p:cNvPr>
          <p:cNvCxnSpPr>
            <a:cxnSpLocks/>
          </p:cNvCxnSpPr>
          <p:nvPr/>
        </p:nvCxnSpPr>
        <p:spPr>
          <a:xfrm flipH="1">
            <a:off x="9629192" y="1894114"/>
            <a:ext cx="550506" cy="382555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020959EB-4D7F-468B-856E-0F46910F5CB9}"/>
              </a:ext>
            </a:extLst>
          </p:cNvPr>
          <p:cNvCxnSpPr>
            <a:cxnSpLocks/>
          </p:cNvCxnSpPr>
          <p:nvPr/>
        </p:nvCxnSpPr>
        <p:spPr>
          <a:xfrm flipH="1">
            <a:off x="8897531" y="1698171"/>
            <a:ext cx="1160869" cy="234178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D09E193E-D49E-45EB-8E8F-8DA78FD01157}"/>
              </a:ext>
            </a:extLst>
          </p:cNvPr>
          <p:cNvSpPr txBox="1"/>
          <p:nvPr/>
        </p:nvSpPr>
        <p:spPr>
          <a:xfrm>
            <a:off x="10470213" y="3090464"/>
            <a:ext cx="16588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Measurements  in one packet may differ from another</a:t>
            </a:r>
          </a:p>
        </p:txBody>
      </p:sp>
      <p:sp>
        <p:nvSpPr>
          <p:cNvPr id="66" name="Arrow: Bent-Up 65">
            <a:extLst>
              <a:ext uri="{FF2B5EF4-FFF2-40B4-BE49-F238E27FC236}">
                <a16:creationId xmlns:a16="http://schemas.microsoft.com/office/drawing/2014/main" id="{86515038-BDC0-424B-AE70-DC88B084BDBA}"/>
              </a:ext>
            </a:extLst>
          </p:cNvPr>
          <p:cNvSpPr/>
          <p:nvPr/>
        </p:nvSpPr>
        <p:spPr>
          <a:xfrm rot="16200000">
            <a:off x="10968155" y="2706905"/>
            <a:ext cx="314110" cy="483606"/>
          </a:xfrm>
          <a:prstGeom prst="bentUpArrow">
            <a:avLst/>
          </a:prstGeom>
          <a:solidFill>
            <a:schemeClr val="tx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Arrow: Bent-Up 67">
            <a:extLst>
              <a:ext uri="{FF2B5EF4-FFF2-40B4-BE49-F238E27FC236}">
                <a16:creationId xmlns:a16="http://schemas.microsoft.com/office/drawing/2014/main" id="{99291829-C1B3-47A1-98E1-380FDDC419E0}"/>
              </a:ext>
            </a:extLst>
          </p:cNvPr>
          <p:cNvSpPr/>
          <p:nvPr/>
        </p:nvSpPr>
        <p:spPr>
          <a:xfrm rot="5400000" flipV="1">
            <a:off x="10963038" y="4190746"/>
            <a:ext cx="314110" cy="483606"/>
          </a:xfrm>
          <a:prstGeom prst="bentUpArrow">
            <a:avLst/>
          </a:prstGeom>
          <a:solidFill>
            <a:schemeClr val="tx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Footer Placeholder 4">
            <a:extLst>
              <a:ext uri="{FF2B5EF4-FFF2-40B4-BE49-F238E27FC236}">
                <a16:creationId xmlns:a16="http://schemas.microsoft.com/office/drawing/2014/main" id="{8428333D-B921-41A3-B624-BCB2683F5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58202" y="6356350"/>
            <a:ext cx="9505665" cy="365125"/>
          </a:xfrm>
        </p:spPr>
        <p:txBody>
          <a:bodyPr/>
          <a:lstStyle>
            <a:lvl1pPr>
              <a:defRPr>
                <a:solidFill>
                  <a:srgbClr val="767474"/>
                </a:solidFill>
              </a:defRPr>
            </a:lvl1pPr>
          </a:lstStyle>
          <a:p>
            <a:r>
              <a:rPr lang="en-US"/>
              <a:t>NASPI Meeting - April 17, 2019</a:t>
            </a:r>
            <a:endParaRPr lang="en-US" dirty="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967FC39-E68D-409F-9609-97AD4D5AF549}"/>
              </a:ext>
            </a:extLst>
          </p:cNvPr>
          <p:cNvGrpSpPr/>
          <p:nvPr/>
        </p:nvGrpSpPr>
        <p:grpSpPr>
          <a:xfrm>
            <a:off x="9977320" y="6307244"/>
            <a:ext cx="1554495" cy="604532"/>
            <a:chOff x="9977320" y="6307244"/>
            <a:chExt cx="1554495" cy="604532"/>
          </a:xfrm>
        </p:grpSpPr>
        <p:pic>
          <p:nvPicPr>
            <p:cNvPr id="37" name="Picture 4" descr="@sttp">
              <a:extLst>
                <a:ext uri="{FF2B5EF4-FFF2-40B4-BE49-F238E27FC236}">
                  <a16:creationId xmlns:a16="http://schemas.microsoft.com/office/drawing/2014/main" id="{2BE2A5BA-8E9B-41A1-AD68-20B067C96D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77320" y="6307244"/>
              <a:ext cx="604532" cy="604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3279561-C5BD-47DF-BFC0-971E5ED833FE}"/>
                </a:ext>
              </a:extLst>
            </p:cNvPr>
            <p:cNvSpPr txBox="1"/>
            <p:nvPr/>
          </p:nvSpPr>
          <p:spPr>
            <a:xfrm>
              <a:off x="10529618" y="6413748"/>
              <a:ext cx="10021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IEEE 2664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244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/>
      <p:bldP spid="18" grpId="0"/>
      <p:bldP spid="19" grpId="0"/>
      <p:bldP spid="20" grpId="0"/>
      <p:bldP spid="21" grpId="0" animBg="1"/>
      <p:bldP spid="22" grpId="0"/>
      <p:bldP spid="23" grpId="0" animBg="1"/>
      <p:bldP spid="24" grpId="0"/>
      <p:bldP spid="25" grpId="0"/>
      <p:bldP spid="26" grpId="0" animBg="1"/>
      <p:bldP spid="31" grpId="0"/>
      <p:bldP spid="38" grpId="0" animBg="1"/>
      <p:bldP spid="39" grpId="0"/>
      <p:bldP spid="63" grpId="0"/>
      <p:bldP spid="66" grpId="0" animBg="1"/>
      <p:bldP spid="6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B41C13E-9645-4649-A72C-8033D4D8F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Protocol Difference: Data Packets Allow for Compression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CF3FE0C-2A09-49E1-A194-CE135C88A7E7}"/>
              </a:ext>
            </a:extLst>
          </p:cNvPr>
          <p:cNvGrpSpPr/>
          <p:nvPr/>
        </p:nvGrpSpPr>
        <p:grpSpPr>
          <a:xfrm>
            <a:off x="1306045" y="1948533"/>
            <a:ext cx="704313" cy="3099557"/>
            <a:chOff x="2680442" y="1821491"/>
            <a:chExt cx="704313" cy="309955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95DD51F-42A6-4BD0-B057-C2320D4234C0}"/>
                </a:ext>
              </a:extLst>
            </p:cNvPr>
            <p:cNvSpPr/>
            <p:nvPr/>
          </p:nvSpPr>
          <p:spPr>
            <a:xfrm>
              <a:off x="2680442" y="1828759"/>
              <a:ext cx="704313" cy="3092289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tx2">
                    <a:lumMod val="20000"/>
                    <a:lumOff val="80000"/>
                  </a:schemeClr>
                </a:gs>
                <a:gs pos="83000">
                  <a:schemeClr val="tx2">
                    <a:lumMod val="20000"/>
                    <a:lumOff val="80000"/>
                  </a:schemeClr>
                </a:gs>
                <a:gs pos="100000">
                  <a:schemeClr val="tx2">
                    <a:lumMod val="40000"/>
                    <a:lumOff val="60000"/>
                  </a:schemeClr>
                </a:gs>
              </a:gsLst>
              <a:lin ang="54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Arrow: Right 10">
              <a:extLst>
                <a:ext uri="{FF2B5EF4-FFF2-40B4-BE49-F238E27FC236}">
                  <a16:creationId xmlns:a16="http://schemas.microsoft.com/office/drawing/2014/main" id="{85481714-7022-46E9-8F11-B6795673F4F7}"/>
                </a:ext>
              </a:extLst>
            </p:cNvPr>
            <p:cNvSpPr/>
            <p:nvPr/>
          </p:nvSpPr>
          <p:spPr>
            <a:xfrm>
              <a:off x="2825220" y="4496528"/>
              <a:ext cx="431675" cy="28184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BA6D2D1-0552-41EB-9B87-16225014EF4C}"/>
                </a:ext>
              </a:extLst>
            </p:cNvPr>
            <p:cNvSpPr txBox="1"/>
            <p:nvPr/>
          </p:nvSpPr>
          <p:spPr>
            <a:xfrm rot="16200000">
              <a:off x="1695079" y="2928177"/>
              <a:ext cx="267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STTP Commands</a:t>
              </a:r>
            </a:p>
          </p:txBody>
        </p:sp>
        <p:sp>
          <p:nvSpPr>
            <p:cNvPr id="13" name="Arrow: Right 12">
              <a:extLst>
                <a:ext uri="{FF2B5EF4-FFF2-40B4-BE49-F238E27FC236}">
                  <a16:creationId xmlns:a16="http://schemas.microsoft.com/office/drawing/2014/main" id="{92A9AC13-2E90-4E0A-8A61-D8D6C62E5E3B}"/>
                </a:ext>
              </a:extLst>
            </p:cNvPr>
            <p:cNvSpPr/>
            <p:nvPr/>
          </p:nvSpPr>
          <p:spPr>
            <a:xfrm rot="10800000">
              <a:off x="2799939" y="1990909"/>
              <a:ext cx="431675" cy="28184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235B73BD-A3C3-4BF5-9AE9-DC565B9DCC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500" y="1458133"/>
            <a:ext cx="9043569" cy="442253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39B67A7-7DA8-43DB-AF3C-F1C1AFEFB88E}"/>
              </a:ext>
            </a:extLst>
          </p:cNvPr>
          <p:cNvSpPr/>
          <p:nvPr/>
        </p:nvSpPr>
        <p:spPr>
          <a:xfrm>
            <a:off x="6646460" y="4367174"/>
            <a:ext cx="3405116" cy="3651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chemeClr val="tx1"/>
                </a:solidFill>
              </a:rPr>
              <a:t>Pass Payload to Compression Algorithm</a:t>
            </a:r>
          </a:p>
        </p:txBody>
      </p:sp>
      <p:pic>
        <p:nvPicPr>
          <p:cNvPr id="16" name="Picture 4" descr="@sttp">
            <a:extLst>
              <a:ext uri="{FF2B5EF4-FFF2-40B4-BE49-F238E27FC236}">
                <a16:creationId xmlns:a16="http://schemas.microsoft.com/office/drawing/2014/main" id="{EF12CC35-C846-4C83-BD5C-60B510890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7056" y="6301192"/>
            <a:ext cx="604532" cy="604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261E5245-9D3F-4119-903B-CD05FB65B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58202" y="6356350"/>
            <a:ext cx="9505665" cy="365125"/>
          </a:xfrm>
        </p:spPr>
        <p:txBody>
          <a:bodyPr/>
          <a:lstStyle>
            <a:lvl1pPr>
              <a:defRPr>
                <a:solidFill>
                  <a:srgbClr val="767474"/>
                </a:solidFill>
              </a:defRPr>
            </a:lvl1pPr>
          </a:lstStyle>
          <a:p>
            <a:r>
              <a:rPr lang="en-US"/>
              <a:t>NASPI Meeting - April 17,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741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CF0DF0F-C8D9-4543-B1FB-D2785A027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6493" y="1536191"/>
            <a:ext cx="7923035" cy="4615031"/>
          </a:xfrm>
        </p:spPr>
        <p:txBody>
          <a:bodyPr/>
          <a:lstStyle/>
          <a:p>
            <a:r>
              <a:rPr lang="en-US" sz="3200" dirty="0"/>
              <a:t>Digital Fault Recorders (DFRs) capture and analyze point-on-wave data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Sampling rates often range from 5 to 15kHz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GPA’s tool suite includes software for analyzing captured data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CB503F-AFE4-4F3E-B926-F0A79E23A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NASPI Meeting - April 17, 2019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0E6B957-7E58-47FB-8F8D-FC180BF21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DFR Sampling Rates</a:t>
            </a:r>
          </a:p>
        </p:txBody>
      </p:sp>
    </p:spTree>
    <p:extLst>
      <p:ext uri="{BB962C8B-B14F-4D97-AF65-F5344CB8AC3E}">
        <p14:creationId xmlns:p14="http://schemas.microsoft.com/office/powerpoint/2010/main" val="3891218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close up of a computer&#10;&#10;Description automatically generated">
            <a:extLst>
              <a:ext uri="{FF2B5EF4-FFF2-40B4-BE49-F238E27FC236}">
                <a16:creationId xmlns:a16="http://schemas.microsoft.com/office/drawing/2014/main" id="{B97CEE11-9D7D-4835-9C76-F062E07D71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223" y="1114425"/>
            <a:ext cx="6618817" cy="4964113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B630F4-EDB6-4425-B399-181854D30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NASPI Meeting - April 17, 2019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815DECA-5C70-446E-8E41-BE5B29547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 DFR in GPA Test Rack</a:t>
            </a:r>
          </a:p>
        </p:txBody>
      </p:sp>
    </p:spTree>
    <p:extLst>
      <p:ext uri="{BB962C8B-B14F-4D97-AF65-F5344CB8AC3E}">
        <p14:creationId xmlns:p14="http://schemas.microsoft.com/office/powerpoint/2010/main" val="4258136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GPA’s Disturbance Monitoring Tool Suite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021" y="1110816"/>
            <a:ext cx="7709957" cy="5086652"/>
          </a:xfrm>
          <a:prstGeom prst="rect">
            <a:avLst/>
          </a:prstGeom>
        </p:spPr>
      </p:pic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9EFE83F-05B4-4C62-B450-458F4DBB0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58202" y="6356350"/>
            <a:ext cx="9505665" cy="365125"/>
          </a:xfrm>
        </p:spPr>
        <p:txBody>
          <a:bodyPr/>
          <a:lstStyle>
            <a:lvl1pPr>
              <a:defRPr>
                <a:solidFill>
                  <a:srgbClr val="767474"/>
                </a:solidFill>
              </a:defRPr>
            </a:lvl1pPr>
          </a:lstStyle>
          <a:p>
            <a:r>
              <a:rPr lang="en-US"/>
              <a:t>NASPI Meeting - April 17,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465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379" y="203864"/>
            <a:ext cx="11032958" cy="597087"/>
          </a:xfrm>
        </p:spPr>
        <p:txBody>
          <a:bodyPr/>
          <a:lstStyle/>
          <a:p>
            <a:r>
              <a:rPr lang="en-US" dirty="0"/>
              <a:t>Open PQ Dashboard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894" y="1736060"/>
            <a:ext cx="3037936" cy="4365690"/>
          </a:xfrm>
        </p:spPr>
        <p:txBody>
          <a:bodyPr>
            <a:normAutofit/>
          </a:bodyPr>
          <a:lstStyle/>
          <a:p>
            <a:r>
              <a:rPr lang="en-US" sz="2200" dirty="0"/>
              <a:t>The display layer for openXDA data</a:t>
            </a:r>
          </a:p>
          <a:p>
            <a:r>
              <a:rPr lang="en-US" sz="2200" dirty="0"/>
              <a:t>Drill-down from wide-area data displays all the way to waveforms</a:t>
            </a:r>
          </a:p>
          <a:p>
            <a:r>
              <a:rPr lang="en-US" sz="2200" dirty="0"/>
              <a:t>Complements traditional vendor-provided waveform analysis tools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1741" y="1060264"/>
            <a:ext cx="4347771" cy="23318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02" y="979648"/>
            <a:ext cx="1905000" cy="295275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Disturbance Analytic and Visualization Software System</a:t>
            </a:r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8647380" y="1390560"/>
            <a:ext cx="2895600" cy="4711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1313" indent="-34131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Tx/>
              <a:buBlip>
                <a:blip r:embed="rId5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3088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7900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4075" indent="-2270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7438" indent="-2333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79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55713" indent="-1682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›"/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700"/>
              </a:spcBef>
            </a:pPr>
            <a:r>
              <a:rPr lang="en-US" sz="2400" dirty="0"/>
              <a:t>Ability to manually override automated results and add notes</a:t>
            </a:r>
          </a:p>
          <a:p>
            <a:pPr marL="0" indent="0">
              <a:spcBef>
                <a:spcPts val="700"/>
              </a:spcBef>
              <a:buNone/>
            </a:pPr>
            <a:r>
              <a:rPr lang="en-US" sz="2400" dirty="0"/>
              <a:t> </a:t>
            </a:r>
          </a:p>
        </p:txBody>
      </p:sp>
      <p:sp>
        <p:nvSpPr>
          <p:cNvPr id="11" name="Text Placeholder 7"/>
          <p:cNvSpPr txBox="1">
            <a:spLocks/>
          </p:cNvSpPr>
          <p:nvPr/>
        </p:nvSpPr>
        <p:spPr>
          <a:xfrm>
            <a:off x="8625234" y="1027868"/>
            <a:ext cx="3370053" cy="453593"/>
          </a:xfrm>
          <a:prstGeom prst="rect">
            <a:avLst/>
          </a:prstGeom>
        </p:spPr>
        <p:txBody>
          <a:bodyPr/>
          <a:lstStyle>
            <a:lvl1pPr marL="341313" indent="-34131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Tx/>
              <a:buBlip>
                <a:blip r:embed="rId5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3088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7900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4075" indent="-2270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7438" indent="-2333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79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55713" indent="-1682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›"/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Recent Improvements</a:t>
            </a:r>
          </a:p>
        </p:txBody>
      </p:sp>
      <p:sp>
        <p:nvSpPr>
          <p:cNvPr id="12" name="Text Placeholder 7"/>
          <p:cNvSpPr txBox="1">
            <a:spLocks/>
          </p:cNvSpPr>
          <p:nvPr/>
        </p:nvSpPr>
        <p:spPr>
          <a:xfrm>
            <a:off x="498894" y="1425842"/>
            <a:ext cx="1855863" cy="453593"/>
          </a:xfrm>
          <a:prstGeom prst="rect">
            <a:avLst/>
          </a:prstGeom>
        </p:spPr>
        <p:txBody>
          <a:bodyPr/>
          <a:lstStyle>
            <a:lvl1pPr marL="341313" indent="-34131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Tx/>
              <a:buBlip>
                <a:blip r:embed="rId5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3088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7900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4075" indent="-2270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7438" indent="-2333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79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55713" indent="-1682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›"/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Features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00F85A7-0963-4DBE-A0AA-9D1E6D9A97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950" y="3515503"/>
            <a:ext cx="4279351" cy="245097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D87B2A3-5268-4636-9F62-9249AE5C30E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8907" y="3429000"/>
            <a:ext cx="3124199" cy="251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7570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0EDBFB5-5D79-4E47-A8E5-39AF0B86FF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2312" y="1677659"/>
            <a:ext cx="9037444" cy="3502682"/>
          </a:xfrm>
        </p:spPr>
        <p:txBody>
          <a:bodyPr>
            <a:normAutofit/>
          </a:bodyPr>
          <a:lstStyle/>
          <a:p>
            <a:r>
              <a:rPr lang="en-US" sz="3600" dirty="0"/>
              <a:t>Synchrophasor and SCADA</a:t>
            </a:r>
          </a:p>
          <a:p>
            <a:pPr lvl="1"/>
            <a:r>
              <a:rPr lang="en-US" sz="3200" dirty="0"/>
              <a:t>Example: Recent EIDSN Testing</a:t>
            </a:r>
          </a:p>
          <a:p>
            <a:r>
              <a:rPr lang="en-US" sz="3600" dirty="0"/>
              <a:t>88kSPS Range (44kHz * 2 signals, ~155 PMUs)</a:t>
            </a:r>
          </a:p>
          <a:p>
            <a:pPr lvl="1"/>
            <a:r>
              <a:rPr lang="en-US" sz="3200" dirty="0"/>
              <a:t>Example: CD Quality Music</a:t>
            </a:r>
          </a:p>
          <a:p>
            <a:r>
              <a:rPr lang="en-US" sz="3600" dirty="0"/>
              <a:t>300kSPS Range (~525 PMUs)</a:t>
            </a:r>
          </a:p>
          <a:p>
            <a:pPr lvl="1"/>
            <a:r>
              <a:rPr lang="en-US" sz="3200" dirty="0"/>
              <a:t>Example: Demodulated Radio Frequency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195436-2E5D-4013-A949-3A90559CC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NASPI Meeting - April 17, 2019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F80E90C-CA08-4847-9BB8-8A98A9B5D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STTP for High-Resolution Data Transfer</a:t>
            </a:r>
          </a:p>
        </p:txBody>
      </p:sp>
    </p:spTree>
    <p:extLst>
      <p:ext uri="{BB962C8B-B14F-4D97-AF65-F5344CB8AC3E}">
        <p14:creationId xmlns:p14="http://schemas.microsoft.com/office/powerpoint/2010/main" val="1523582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rrow: Curved Down 12">
            <a:extLst>
              <a:ext uri="{FF2B5EF4-FFF2-40B4-BE49-F238E27FC236}">
                <a16:creationId xmlns:a16="http://schemas.microsoft.com/office/drawing/2014/main" id="{3C2A9DDF-9B1C-430D-8951-3AFC034BF64D}"/>
              </a:ext>
            </a:extLst>
          </p:cNvPr>
          <p:cNvSpPr/>
          <p:nvPr/>
        </p:nvSpPr>
        <p:spPr>
          <a:xfrm rot="21160840" flipH="1" flipV="1">
            <a:off x="8376362" y="4712662"/>
            <a:ext cx="2261795" cy="678365"/>
          </a:xfrm>
          <a:prstGeom prst="curvedDownArrow">
            <a:avLst>
              <a:gd name="adj1" fmla="val 20206"/>
              <a:gd name="adj2" fmla="val 64441"/>
              <a:gd name="adj3" fmla="val 292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Arrow: Curved Down 9">
            <a:extLst>
              <a:ext uri="{FF2B5EF4-FFF2-40B4-BE49-F238E27FC236}">
                <a16:creationId xmlns:a16="http://schemas.microsoft.com/office/drawing/2014/main" id="{C3B1A883-AEF2-4BC8-927F-30055B0CEE3B}"/>
              </a:ext>
            </a:extLst>
          </p:cNvPr>
          <p:cNvSpPr/>
          <p:nvPr/>
        </p:nvSpPr>
        <p:spPr>
          <a:xfrm rot="20561646" flipH="1">
            <a:off x="6053715" y="2785300"/>
            <a:ext cx="2310625" cy="678366"/>
          </a:xfrm>
          <a:prstGeom prst="curvedDownArrow">
            <a:avLst>
              <a:gd name="adj1" fmla="val 20206"/>
              <a:gd name="adj2" fmla="val 64441"/>
              <a:gd name="adj3" fmla="val 292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95F70EB-D41B-4E4A-9091-78B911FB8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STTP over EIDSN Demonstration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464FEEF-29DA-4135-ABF1-3B2F94138211}"/>
              </a:ext>
            </a:extLst>
          </p:cNvPr>
          <p:cNvSpPr txBox="1">
            <a:spLocks/>
          </p:cNvSpPr>
          <p:nvPr/>
        </p:nvSpPr>
        <p:spPr>
          <a:xfrm>
            <a:off x="99242" y="1193369"/>
            <a:ext cx="5186502" cy="51470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1313" indent="-34131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Tx/>
              <a:buBlip>
                <a:blip r:embed="rId2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3088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7900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4075" indent="-2270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7438" indent="-2333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79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55713" indent="-1682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›"/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Purpose</a:t>
            </a:r>
            <a:br>
              <a:rPr lang="en-US" sz="3200" dirty="0"/>
            </a:br>
            <a:r>
              <a:rPr lang="en-US" i="1" dirty="0"/>
              <a:t>To compare STTP protocol performance to IEEE C37.118</a:t>
            </a:r>
            <a:br>
              <a:rPr lang="en-US" i="1" dirty="0"/>
            </a:br>
            <a:br>
              <a:rPr lang="en-US" i="1" dirty="0"/>
            </a:br>
            <a:endParaRPr lang="en-US" i="1" dirty="0">
              <a:sym typeface="Wingdings" panose="05000000000000000000" pitchFamily="2" charset="2"/>
            </a:endParaRPr>
          </a:p>
          <a:p>
            <a:r>
              <a:rPr lang="en-US" sz="3200" dirty="0">
                <a:sym typeface="Wingdings" panose="05000000000000000000" pitchFamily="2" charset="2"/>
              </a:rPr>
              <a:t>Approach</a:t>
            </a:r>
          </a:p>
          <a:p>
            <a:pPr lvl="1"/>
            <a:r>
              <a:rPr lang="en-US" sz="2800" dirty="0">
                <a:sym typeface="Wingdings" panose="05000000000000000000" pitchFamily="2" charset="2"/>
              </a:rPr>
              <a:t>Use the EIDSN as the transport layer</a:t>
            </a:r>
          </a:p>
          <a:p>
            <a:pPr lvl="1"/>
            <a:r>
              <a:rPr lang="en-US" sz="2800" dirty="0">
                <a:sym typeface="Wingdings" panose="05000000000000000000" pitchFamily="2" charset="2"/>
              </a:rPr>
              <a:t>Use GPA’s secure gateway, SIEGate as the test application</a:t>
            </a:r>
          </a:p>
          <a:p>
            <a:pPr lvl="1"/>
            <a:r>
              <a:rPr lang="en-US" sz="2800" dirty="0">
                <a:sym typeface="Wingdings" panose="05000000000000000000" pitchFamily="2" charset="2"/>
              </a:rPr>
              <a:t>Test performance at differing data volumes</a:t>
            </a:r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F4914303-0E0E-4A9D-95B6-ED42D2E22DE9}"/>
              </a:ext>
            </a:extLst>
          </p:cNvPr>
          <p:cNvSpPr/>
          <p:nvPr/>
        </p:nvSpPr>
        <p:spPr>
          <a:xfrm>
            <a:off x="7140771" y="3339305"/>
            <a:ext cx="2636174" cy="1321820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close up of a sign&#10;&#10;Description generated with high confidence">
            <a:extLst>
              <a:ext uri="{FF2B5EF4-FFF2-40B4-BE49-F238E27FC236}">
                <a16:creationId xmlns:a16="http://schemas.microsoft.com/office/drawing/2014/main" id="{9BD2C2D0-006E-440B-95C3-2F7FCBC542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955" y="3658441"/>
            <a:ext cx="1300008" cy="568114"/>
          </a:xfrm>
          <a:prstGeom prst="rect">
            <a:avLst/>
          </a:prstGeom>
        </p:spPr>
      </p:pic>
      <p:pic>
        <p:nvPicPr>
          <p:cNvPr id="3074" name="Picture 2" descr="Image result for tva">
            <a:extLst>
              <a:ext uri="{FF2B5EF4-FFF2-40B4-BE49-F238E27FC236}">
                <a16:creationId xmlns:a16="http://schemas.microsoft.com/office/drawing/2014/main" id="{E1565E03-6A7A-47BA-9615-1E51909A5E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9"/>
          <a:stretch/>
        </p:blipFill>
        <p:spPr bwMode="auto">
          <a:xfrm>
            <a:off x="10111782" y="3671966"/>
            <a:ext cx="835670" cy="81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3AE3886-AF5B-4354-8055-5FBF7118FB49}"/>
              </a:ext>
            </a:extLst>
          </p:cNvPr>
          <p:cNvSpPr txBox="1"/>
          <p:nvPr/>
        </p:nvSpPr>
        <p:spPr>
          <a:xfrm>
            <a:off x="9888989" y="3219489"/>
            <a:ext cx="1385725" cy="36933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Publisher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3D47F00-991A-4C68-9DAB-EF9C941CCF12}"/>
              </a:ext>
            </a:extLst>
          </p:cNvPr>
          <p:cNvSpPr txBox="1"/>
          <p:nvPr/>
        </p:nvSpPr>
        <p:spPr>
          <a:xfrm>
            <a:off x="5699233" y="4523664"/>
            <a:ext cx="1385725" cy="36933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/>
          </a:lstStyle>
          <a:p>
            <a:r>
              <a:rPr lang="en-US" dirty="0"/>
              <a:t>Subscriber</a:t>
            </a:r>
          </a:p>
        </p:txBody>
      </p:sp>
      <p:sp>
        <p:nvSpPr>
          <p:cNvPr id="16" name="Speech Bubble: Rectangle 15">
            <a:extLst>
              <a:ext uri="{FF2B5EF4-FFF2-40B4-BE49-F238E27FC236}">
                <a16:creationId xmlns:a16="http://schemas.microsoft.com/office/drawing/2014/main" id="{F6F17984-E802-40CC-9CDA-3D70C7BFBDA6}"/>
              </a:ext>
            </a:extLst>
          </p:cNvPr>
          <p:cNvSpPr/>
          <p:nvPr/>
        </p:nvSpPr>
        <p:spPr>
          <a:xfrm>
            <a:off x="5615067" y="5091636"/>
            <a:ext cx="1099335" cy="710238"/>
          </a:xfrm>
          <a:prstGeom prst="wedgeRectCallout">
            <a:avLst>
              <a:gd name="adj1" fmla="val -9440"/>
              <a:gd name="adj2" fmla="val -864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Metrics Captured</a:t>
            </a:r>
          </a:p>
        </p:txBody>
      </p:sp>
      <p:sp>
        <p:nvSpPr>
          <p:cNvPr id="19" name="Speech Bubble: Rectangle 18">
            <a:extLst>
              <a:ext uri="{FF2B5EF4-FFF2-40B4-BE49-F238E27FC236}">
                <a16:creationId xmlns:a16="http://schemas.microsoft.com/office/drawing/2014/main" id="{D79B9165-A2E3-48E2-B3F0-0DF167687E64}"/>
              </a:ext>
            </a:extLst>
          </p:cNvPr>
          <p:cNvSpPr/>
          <p:nvPr/>
        </p:nvSpPr>
        <p:spPr>
          <a:xfrm>
            <a:off x="10672154" y="2338798"/>
            <a:ext cx="1099335" cy="710238"/>
          </a:xfrm>
          <a:prstGeom prst="wedgeRectCallout">
            <a:avLst>
              <a:gd name="adj1" fmla="val -32805"/>
              <a:gd name="adj2" fmla="val 870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Metrics Captured</a:t>
            </a:r>
          </a:p>
        </p:txBody>
      </p:sp>
      <p:pic>
        <p:nvPicPr>
          <p:cNvPr id="1026" name="Picture 2" descr="SIEGate">
            <a:extLst>
              <a:ext uri="{FF2B5EF4-FFF2-40B4-BE49-F238E27FC236}">
                <a16:creationId xmlns:a16="http://schemas.microsoft.com/office/drawing/2014/main" id="{9585F147-A874-41DA-9CB2-16DEAF3CF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357" y="969388"/>
            <a:ext cx="285750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C52F9B2-E676-4E77-BFF7-9E70E73951FB}"/>
              </a:ext>
            </a:extLst>
          </p:cNvPr>
          <p:cNvSpPr txBox="1"/>
          <p:nvPr/>
        </p:nvSpPr>
        <p:spPr>
          <a:xfrm>
            <a:off x="6928043" y="1789702"/>
            <a:ext cx="3104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New version with STTP deployed at both SPP and TVA</a:t>
            </a:r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AC9AD64D-8ABD-4EC9-932A-6AA76E0A4213}"/>
              </a:ext>
            </a:extLst>
          </p:cNvPr>
          <p:cNvSpPr/>
          <p:nvPr/>
        </p:nvSpPr>
        <p:spPr>
          <a:xfrm rot="2217487">
            <a:off x="6951726" y="1697324"/>
            <a:ext cx="104199" cy="734084"/>
          </a:xfrm>
          <a:prstGeom prst="downArrow">
            <a:avLst/>
          </a:prstGeom>
          <a:solidFill>
            <a:srgbClr val="E80E2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1EEACE95-15E8-4FB0-89A4-8BDA71C4B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58202" y="6356350"/>
            <a:ext cx="9505665" cy="365125"/>
          </a:xfrm>
        </p:spPr>
        <p:txBody>
          <a:bodyPr/>
          <a:lstStyle>
            <a:lvl1pPr>
              <a:defRPr>
                <a:solidFill>
                  <a:srgbClr val="767474"/>
                </a:solidFill>
              </a:defRPr>
            </a:lvl1pPr>
          </a:lstStyle>
          <a:p>
            <a:r>
              <a:rPr lang="en-US"/>
              <a:t>ASP Project Demo - April 2, 2019 (** DRAFT for REVIEW **)</a:t>
            </a:r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6D81B8A-03A6-44E9-8C81-B05079D05D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581" y="3808775"/>
            <a:ext cx="1287592" cy="650234"/>
          </a:xfrm>
          <a:prstGeom prst="rect">
            <a:avLst/>
          </a:prstGeom>
        </p:spPr>
      </p:pic>
      <p:sp>
        <p:nvSpPr>
          <p:cNvPr id="26" name="Arrow: Down 25">
            <a:extLst>
              <a:ext uri="{FF2B5EF4-FFF2-40B4-BE49-F238E27FC236}">
                <a16:creationId xmlns:a16="http://schemas.microsoft.com/office/drawing/2014/main" id="{25D5B58C-0DDB-4565-A673-424C9AF19CF1}"/>
              </a:ext>
            </a:extLst>
          </p:cNvPr>
          <p:cNvSpPr/>
          <p:nvPr/>
        </p:nvSpPr>
        <p:spPr>
          <a:xfrm rot="19382513" flipH="1">
            <a:off x="9904577" y="1688388"/>
            <a:ext cx="104199" cy="734084"/>
          </a:xfrm>
          <a:prstGeom prst="downArrow">
            <a:avLst/>
          </a:prstGeom>
          <a:solidFill>
            <a:srgbClr val="E80E2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B99D81E-2188-4448-B202-3E0DEB2152F7}"/>
              </a:ext>
            </a:extLst>
          </p:cNvPr>
          <p:cNvGrpSpPr/>
          <p:nvPr/>
        </p:nvGrpSpPr>
        <p:grpSpPr>
          <a:xfrm>
            <a:off x="9977320" y="6307244"/>
            <a:ext cx="1554495" cy="604532"/>
            <a:chOff x="9977320" y="6307244"/>
            <a:chExt cx="1554495" cy="604532"/>
          </a:xfrm>
        </p:grpSpPr>
        <p:pic>
          <p:nvPicPr>
            <p:cNvPr id="15" name="Picture 4" descr="@sttp">
              <a:extLst>
                <a:ext uri="{FF2B5EF4-FFF2-40B4-BE49-F238E27FC236}">
                  <a16:creationId xmlns:a16="http://schemas.microsoft.com/office/drawing/2014/main" id="{F9F57DBA-D56B-4978-825C-04B3688125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77320" y="6307244"/>
              <a:ext cx="604532" cy="604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77E8DC3-232D-4207-9E57-408D635F0E2A}"/>
                </a:ext>
              </a:extLst>
            </p:cNvPr>
            <p:cNvSpPr txBox="1"/>
            <p:nvPr/>
          </p:nvSpPr>
          <p:spPr>
            <a:xfrm>
              <a:off x="10529618" y="6413748"/>
              <a:ext cx="10021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IEEE 2664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871B6162-40DC-49AA-99EF-9BCE33A3F9B6}"/>
              </a:ext>
            </a:extLst>
          </p:cNvPr>
          <p:cNvSpPr txBox="1"/>
          <p:nvPr/>
        </p:nvSpPr>
        <p:spPr>
          <a:xfrm>
            <a:off x="801461" y="2498156"/>
            <a:ext cx="46910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hlinkClick r:id="rId8"/>
              </a:rPr>
              <a:t>https://www.osti.gov/search/semantic:1504742</a:t>
            </a:r>
            <a:br>
              <a:rPr lang="en-US" dirty="0">
                <a:hlinkClick r:id="rId9"/>
              </a:rPr>
            </a:br>
            <a:r>
              <a:rPr lang="en-US" dirty="0">
                <a:hlinkClick r:id="rId9"/>
              </a:rPr>
              <a:t>https://github.com/sttp/dotnetapi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953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911353AB0363428E7E058438AB7EBD" ma:contentTypeVersion="6" ma:contentTypeDescription="Create a new document." ma:contentTypeScope="" ma:versionID="5ffc872398c1a31f883d688afddd2155">
  <xsd:schema xmlns:xsd="http://www.w3.org/2001/XMLSchema" xmlns:xs="http://www.w3.org/2001/XMLSchema" xmlns:p="http://schemas.microsoft.com/office/2006/metadata/properties" xmlns:ns2="567ab282-dc60-4c67-86a6-4d7df5d91971" targetNamespace="http://schemas.microsoft.com/office/2006/metadata/properties" ma:root="true" ma:fieldsID="7ae3e83053523b3ab53d2f2b70c06e95" ns2:_="">
    <xsd:import namespace="567ab282-dc60-4c67-86a6-4d7df5d9197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7ab282-dc60-4c67-86a6-4d7df5d9197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9BEA53A-BC2B-4EB7-9784-E04A1C521E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67ab282-dc60-4c67-86a6-4d7df5d9197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0B4537D-99BD-4DFC-A989-5297331B8001}">
  <ds:schemaRefs>
    <ds:schemaRef ds:uri="http://www.w3.org/XML/1998/namespace"/>
    <ds:schemaRef ds:uri="http://purl.org/dc/elements/1.1/"/>
    <ds:schemaRef ds:uri="http://schemas.microsoft.com/office/2006/metadata/properties"/>
    <ds:schemaRef ds:uri="http://purl.org/dc/dcmitype/"/>
    <ds:schemaRef ds:uri="567ab282-dc60-4c67-86a6-4d7df5d91971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DF61AAF1-A936-4D5F-9B2E-413489B8880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4402</TotalTime>
  <Words>491</Words>
  <Application>Microsoft Office PowerPoint</Application>
  <PresentationFormat>Widescreen</PresentationFormat>
  <Paragraphs>110</Paragraphs>
  <Slides>15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Wingdings</vt:lpstr>
      <vt:lpstr>Office Theme</vt:lpstr>
      <vt:lpstr>A Practical Approach to Streaming Point-On-Wave Data</vt:lpstr>
      <vt:lpstr>Protocol Difference: Frames vs Atomic Packets</vt:lpstr>
      <vt:lpstr>Protocol Difference: Data Packets Allow for Compression</vt:lpstr>
      <vt:lpstr>DFR Sampling Rates</vt:lpstr>
      <vt:lpstr>APP DFR in GPA Test Rack</vt:lpstr>
      <vt:lpstr>GPA’s Disturbance Monitoring Tool Suite</vt:lpstr>
      <vt:lpstr>Open PQ Dashboard </vt:lpstr>
      <vt:lpstr>Using STTP for High-Resolution Data Transfer</vt:lpstr>
      <vt:lpstr>STTP over EIDSN Demonstration</vt:lpstr>
      <vt:lpstr>Lossless compression enables greater STTP throughput</vt:lpstr>
      <vt:lpstr>Lossless compression requires more CPU cycles</vt:lpstr>
      <vt:lpstr>CD Quality Audio (~88kSPS)</vt:lpstr>
      <vt:lpstr>Demodulated Radio Frequency (~300kSPS)</vt:lpstr>
      <vt:lpstr>High Speed Graph</vt:lpstr>
      <vt:lpstr>Project Partners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Russell Robertson</dc:creator>
  <cp:lastModifiedBy>J. Ritchie Carroll</cp:lastModifiedBy>
  <cp:revision>328</cp:revision>
  <cp:lastPrinted>2019-04-01T14:14:43Z</cp:lastPrinted>
  <dcterms:created xsi:type="dcterms:W3CDTF">2017-03-19T13:38:12Z</dcterms:created>
  <dcterms:modified xsi:type="dcterms:W3CDTF">2019-04-12T16:31:36Z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0x010100DD911353AB0363428E7E058438AB7EBD</vt:lpwstr>
  </property>
</Properties>
</file>