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544" r:id="rId2"/>
    <p:sldId id="535" r:id="rId3"/>
    <p:sldId id="540" r:id="rId4"/>
    <p:sldId id="550" r:id="rId5"/>
    <p:sldId id="542" r:id="rId6"/>
    <p:sldId id="547" r:id="rId7"/>
    <p:sldId id="548" r:id="rId8"/>
    <p:sldId id="549" r:id="rId9"/>
    <p:sldId id="545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8000"/>
    <a:srgbClr val="47AA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7931" autoAdjust="0"/>
  </p:normalViewPr>
  <p:slideViewPr>
    <p:cSldViewPr>
      <p:cViewPr>
        <p:scale>
          <a:sx n="80" d="100"/>
          <a:sy n="80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48E72409-327F-4A78-AE0B-01239462E047}" type="datetimeFigureOut">
              <a:rPr lang="en-US" smtClean="0"/>
              <a:pPr/>
              <a:t>9/7/2011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4C6DB431-A318-4478-BF31-A2DDDA6FFC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670733F9-9839-4D38-9AE7-2735D0A3BE95}" type="datetimeFigureOut">
              <a:rPr lang="en-US" smtClean="0"/>
              <a:pPr/>
              <a:t>9/7/2011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AFAF0525-434C-4C79-941F-903B002EBD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28"/>
                </a:solidFill>
              </a:defRPr>
            </a:lvl1pPr>
            <a:lvl2pPr>
              <a:defRPr>
                <a:solidFill>
                  <a:srgbClr val="000028"/>
                </a:solidFill>
              </a:defRPr>
            </a:lvl2pPr>
            <a:lvl3pPr>
              <a:defRPr>
                <a:solidFill>
                  <a:srgbClr val="000028"/>
                </a:solidFill>
              </a:defRPr>
            </a:lvl3pPr>
            <a:lvl4pPr>
              <a:defRPr>
                <a:solidFill>
                  <a:srgbClr val="000028"/>
                </a:solidFill>
              </a:defRPr>
            </a:lvl4pPr>
            <a:lvl5pPr>
              <a:defRPr>
                <a:solidFill>
                  <a:srgbClr val="000028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654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10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533400" y="1219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599"/>
            <a:ext cx="8305800" cy="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Click to edit the title text format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ackground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6248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780E0DF-5CC9-46FB-BE0C-6EF85F390E34}" type="slidenum">
              <a:rPr lang="en-US" sz="1600" smtClean="0">
                <a:latin typeface="Futura Md BT" pitchFamily="34" charset="0"/>
              </a:rPr>
              <a:pPr/>
              <a:t>‹#›</a:t>
            </a:fld>
            <a:endParaRPr lang="en-US" sz="1600" dirty="0">
              <a:latin typeface="Futura Md B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413956"/>
            <a:ext cx="15135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© 2011 Grid Protection Alliance.</a:t>
            </a:r>
            <a:r>
              <a:rPr lang="en-US" sz="700" baseline="0" dirty="0" smtClean="0"/>
              <a:t>  </a:t>
            </a:r>
            <a:endParaRPr lang="en-US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Futura Md BT" pitchFamily="34" charset="0"/>
          <a:ea typeface="ヒラギノ角ゴ Pro W3" pitchFamily="-107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667000"/>
            <a:ext cx="7648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Share, and be rewarded tenfold …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Definition of Open Source Software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Free re-distribution without royalties or licensing fees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Source code must be made available for no more than the cost of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Modification of the software or the development of derivative products is allowed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543800" cy="4114800"/>
          </a:xfrm>
        </p:spPr>
        <p:txBody>
          <a:bodyPr/>
          <a:lstStyle/>
          <a:p>
            <a:r>
              <a:rPr lang="en-US" sz="2800" dirty="0" smtClean="0"/>
              <a:t>Less Secure</a:t>
            </a:r>
            <a:br>
              <a:rPr lang="en-US" sz="2800" dirty="0" smtClean="0"/>
            </a:br>
            <a:r>
              <a:rPr lang="en-US" sz="2800" dirty="0" smtClean="0"/>
              <a:t>		</a:t>
            </a:r>
          </a:p>
          <a:p>
            <a:r>
              <a:rPr lang="en-US" sz="2800" dirty="0" smtClean="0"/>
              <a:t>Low quality and low performance</a:t>
            </a:r>
            <a:br>
              <a:rPr lang="en-US" sz="2800" dirty="0" smtClean="0"/>
            </a:br>
            <a:r>
              <a:rPr lang="en-GB" sz="2800" b="1" dirty="0" smtClean="0">
                <a:solidFill>
                  <a:srgbClr val="000000"/>
                </a:solidFill>
                <a:latin typeface="Arial" charset="0"/>
              </a:rPr>
              <a:t> 		</a:t>
            </a:r>
            <a:endParaRPr lang="en-US" sz="2400" b="1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2800" dirty="0" smtClean="0"/>
              <a:t>Most developers are college students</a:t>
            </a:r>
            <a:br>
              <a:rPr lang="en-US" sz="2800" dirty="0" smtClean="0"/>
            </a:br>
            <a:r>
              <a:rPr lang="en-GB" sz="2800" b="1" dirty="0" smtClean="0">
                <a:solidFill>
                  <a:srgbClr val="000000"/>
                </a:solidFill>
                <a:latin typeface="Arial" charset="0"/>
              </a:rPr>
              <a:t> 		</a:t>
            </a:r>
            <a:endParaRPr lang="en-US" sz="2400" b="1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2800" dirty="0" smtClean="0"/>
              <a:t>Unsupported</a:t>
            </a:r>
            <a:br>
              <a:rPr lang="en-US" sz="2800" dirty="0" smtClean="0"/>
            </a:br>
            <a:r>
              <a:rPr lang="en-GB" sz="2800" b="1" dirty="0" smtClean="0">
                <a:solidFill>
                  <a:srgbClr val="000000"/>
                </a:solidFill>
                <a:latin typeface="Arial" charset="0"/>
              </a:rPr>
              <a:t> 		</a:t>
            </a:r>
            <a:endParaRPr lang="en-US" sz="2400" dirty="0" smtClean="0"/>
          </a:p>
          <a:p>
            <a:r>
              <a:rPr lang="en-US" sz="2800" dirty="0" smtClean="0"/>
              <a:t>Open Source is no cost</a:t>
            </a:r>
            <a:br>
              <a:rPr lang="en-US" sz="2800" dirty="0" smtClean="0"/>
            </a:br>
            <a:r>
              <a:rPr lang="en-GB" sz="2800" b="1" dirty="0" smtClean="0">
                <a:solidFill>
                  <a:srgbClr val="000000"/>
                </a:solidFill>
                <a:latin typeface="Arial" charset="0"/>
              </a:rPr>
              <a:t> 		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System vs. 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 open system employees a modular design and uses consensus based standards for its key interfaces</a:t>
            </a:r>
          </a:p>
          <a:p>
            <a:r>
              <a:rPr lang="en-US" sz="2800" dirty="0" smtClean="0"/>
              <a:t>Open systems are critically necessary to support interoperability</a:t>
            </a:r>
          </a:p>
          <a:p>
            <a:r>
              <a:rPr lang="en-US" sz="2800" dirty="0" smtClean="0"/>
              <a:t>Open Systems and Open Source Software are dovetail strategies for reducing vendor dependencies</a:t>
            </a:r>
          </a:p>
          <a:p>
            <a:r>
              <a:rPr lang="en-US" u="sng" dirty="0" smtClean="0"/>
              <a:t>They are not the same thing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172200"/>
            <a:ext cx="2382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From David A. Wheeler Presentation, 11/4/2009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Value (development)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dirty="0" smtClean="0"/>
              <a:t>External knowledge base</a:t>
            </a:r>
          </a:p>
          <a:p>
            <a:pPr lvl="1"/>
            <a:r>
              <a:rPr lang="en-US" dirty="0" smtClean="0"/>
              <a:t>Early engagement of experts</a:t>
            </a:r>
          </a:p>
          <a:p>
            <a:r>
              <a:rPr lang="en-US" dirty="0" smtClean="0"/>
              <a:t>External technical support and code review</a:t>
            </a:r>
          </a:p>
          <a:p>
            <a:pPr lvl="1"/>
            <a:r>
              <a:rPr lang="en-US" dirty="0" smtClean="0"/>
              <a:t>Many eyes find bugs quickly</a:t>
            </a:r>
          </a:p>
          <a:p>
            <a:r>
              <a:rPr lang="en-US" dirty="0" smtClean="0"/>
              <a:t>External development resources</a:t>
            </a:r>
          </a:p>
          <a:p>
            <a:pPr lvl="1"/>
            <a:r>
              <a:rPr lang="en-US" dirty="0" smtClean="0"/>
              <a:t>Voluntary</a:t>
            </a:r>
          </a:p>
          <a:p>
            <a:pPr lvl="1"/>
            <a:r>
              <a:rPr lang="en-US" dirty="0" smtClean="0"/>
              <a:t>Cost-share partnerships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DOD creates 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dirty="0" smtClean="0"/>
              <a:t>Thorough community evaluation lowers risk (especially security risk) and improves quality</a:t>
            </a:r>
          </a:p>
          <a:p>
            <a:r>
              <a:rPr lang="en-US" dirty="0" smtClean="0"/>
              <a:t>Lower development costs</a:t>
            </a:r>
          </a:p>
          <a:p>
            <a:r>
              <a:rPr lang="en-US" dirty="0" smtClean="0"/>
              <a:t>Agility improved to quickly adapt software to new threats or DOD priorities</a:t>
            </a:r>
          </a:p>
          <a:p>
            <a:r>
              <a:rPr lang="en-US" dirty="0" smtClean="0"/>
              <a:t>Lower TCO</a:t>
            </a:r>
          </a:p>
          <a:p>
            <a:r>
              <a:rPr lang="en-US" dirty="0" smtClean="0"/>
              <a:t>Control – Freedom from vendor lock in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172200"/>
            <a:ext cx="2382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From David A. Wheeler Presentation, 11/4/2009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“vendors” use 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Competitive Advantages – innovation, time, quality and lower costs.</a:t>
            </a:r>
          </a:p>
          <a:p>
            <a:r>
              <a:rPr lang="en-US" dirty="0" smtClean="0"/>
              <a:t>Creates a focus on meeting marketplace needs rather than lower level issues</a:t>
            </a:r>
          </a:p>
          <a:p>
            <a:r>
              <a:rPr lang="en-US" dirty="0" smtClean="0"/>
              <a:t>First-mover advantage – First one in defines the architecture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velopment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528496"/>
            <a:ext cx="7956990" cy="403410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OSS Development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724400"/>
            <a:ext cx="3291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28650" indent="-628650"/>
            <a:r>
              <a:rPr lang="en-US" sz="2000" b="1" dirty="0" smtClean="0"/>
              <a:t>Goal: Active Community </a:t>
            </a:r>
          </a:p>
          <a:p>
            <a:pPr marL="688975" indent="-688975"/>
            <a:r>
              <a:rPr lang="en-US" sz="2000" b="1" dirty="0" smtClean="0"/>
              <a:t>	Development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2438400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(includes users</a:t>
            </a:r>
          </a:p>
          <a:p>
            <a:r>
              <a:rPr lang="en-US" sz="1200" dirty="0" smtClean="0"/>
              <a:t>  as developers)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6172200"/>
            <a:ext cx="23823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From David A. Wheeler Presentation, 11/4/2009</a:t>
            </a:r>
            <a:endParaRPr lang="en-US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8382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Some OSS communities</a:t>
            </a:r>
            <a:endParaRPr lang="en-US" dirty="0"/>
          </a:p>
        </p:txBody>
      </p:sp>
      <p:pic>
        <p:nvPicPr>
          <p:cNvPr id="13315" name="Picture 5" descr="Machine generated alternative text: The Apache Software Foundation&#10;Community-led development since 1999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066800"/>
            <a:ext cx="4267200" cy="80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981200"/>
            <a:ext cx="2438400" cy="91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4343400"/>
            <a:ext cx="26765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3048000"/>
            <a:ext cx="4505325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2133600"/>
            <a:ext cx="2044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4267200"/>
            <a:ext cx="28575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0200" y="3124200"/>
            <a:ext cx="2662237" cy="91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0" y="5181600"/>
            <a:ext cx="4572000" cy="79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PA-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GPA-presentation</Template>
  <TotalTime>3625</TotalTime>
  <Words>255</Words>
  <Application>Microsoft Office PowerPoint</Application>
  <PresentationFormat>On-screen Show (4:3)</PresentationFormat>
  <Paragraphs>45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GPA-presentation</vt:lpstr>
      <vt:lpstr>Open Source</vt:lpstr>
      <vt:lpstr>Definition of Open Source Software</vt:lpstr>
      <vt:lpstr>Open Source Myths</vt:lpstr>
      <vt:lpstr>Open System vs. Open Source</vt:lpstr>
      <vt:lpstr>Open Source Value (development)</vt:lpstr>
      <vt:lpstr>Why DOD creates OSS</vt:lpstr>
      <vt:lpstr>Why should “vendors” use OSS</vt:lpstr>
      <vt:lpstr>OSS Development Model</vt:lpstr>
      <vt:lpstr>Some OSS communities</vt:lpstr>
    </vt:vector>
  </TitlesOfParts>
  <Company>Tennessee Valley Authority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frrobert</dc:creator>
  <cp:lastModifiedBy>Russell</cp:lastModifiedBy>
  <cp:revision>244</cp:revision>
  <dcterms:created xsi:type="dcterms:W3CDTF">2006-10-18T19:51:51Z</dcterms:created>
  <dcterms:modified xsi:type="dcterms:W3CDTF">2011-09-07T12:23:37Z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TC011367941033</vt:lpwstr>
  </property>
</Properties>
</file>