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70" r:id="rId4"/>
    <p:sldId id="279" r:id="rId5"/>
    <p:sldId id="265" r:id="rId6"/>
    <p:sldId id="271" r:id="rId7"/>
    <p:sldId id="257" r:id="rId8"/>
    <p:sldId id="280" r:id="rId9"/>
    <p:sldId id="277" r:id="rId10"/>
    <p:sldId id="273" r:id="rId11"/>
    <p:sldId id="274" r:id="rId12"/>
    <p:sldId id="275" r:id="rId13"/>
    <p:sldId id="276" r:id="rId14"/>
    <p:sldId id="260" r:id="rId15"/>
    <p:sldId id="278" r:id="rId1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EEEEEE"/>
    <a:srgbClr val="000000"/>
    <a:srgbClr val="47AAF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43" autoAdjust="0"/>
    <p:restoredTop sz="84368" autoAdjust="0"/>
  </p:normalViewPr>
  <p:slideViewPr>
    <p:cSldViewPr>
      <p:cViewPr>
        <p:scale>
          <a:sx n="70" d="100"/>
          <a:sy n="70" d="100"/>
        </p:scale>
        <p:origin x="-15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0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388"/>
          </a:xfrm>
          <a:prstGeom prst="rect">
            <a:avLst/>
          </a:prstGeom>
        </p:spPr>
        <p:txBody>
          <a:bodyPr vert="horz" lIns="95711" tIns="47855" rIns="95711" bIns="4785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388"/>
          </a:xfrm>
          <a:prstGeom prst="rect">
            <a:avLst/>
          </a:prstGeom>
        </p:spPr>
        <p:txBody>
          <a:bodyPr vert="horz" lIns="95711" tIns="47855" rIns="95711" bIns="47855" rtlCol="0"/>
          <a:lstStyle>
            <a:lvl1pPr algn="r">
              <a:defRPr sz="1300"/>
            </a:lvl1pPr>
          </a:lstStyle>
          <a:p>
            <a:fld id="{48E72409-327F-4A78-AE0B-01239462E047}" type="datetimeFigureOut">
              <a:rPr lang="en-US" smtClean="0"/>
              <a:pPr/>
              <a:t>9/7/2011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69920" cy="480388"/>
          </a:xfrm>
          <a:prstGeom prst="rect">
            <a:avLst/>
          </a:prstGeom>
        </p:spPr>
        <p:txBody>
          <a:bodyPr vert="horz" lIns="95711" tIns="47855" rIns="95711" bIns="4785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173"/>
            <a:ext cx="3169920" cy="480388"/>
          </a:xfrm>
          <a:prstGeom prst="rect">
            <a:avLst/>
          </a:prstGeom>
        </p:spPr>
        <p:txBody>
          <a:bodyPr vert="horz" lIns="95711" tIns="47855" rIns="95711" bIns="47855" rtlCol="0" anchor="b"/>
          <a:lstStyle>
            <a:lvl1pPr algn="r">
              <a:defRPr sz="1300"/>
            </a:lvl1pPr>
          </a:lstStyle>
          <a:p>
            <a:fld id="{4C6DB431-A318-4478-BF31-A2DDDA6FFC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5711" tIns="47855" rIns="95711" bIns="4785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5711" tIns="47855" rIns="95711" bIns="47855" rtlCol="0"/>
          <a:lstStyle>
            <a:lvl1pPr algn="r">
              <a:defRPr sz="1300"/>
            </a:lvl1pPr>
          </a:lstStyle>
          <a:p>
            <a:fld id="{670733F9-9839-4D38-9AE7-2735D0A3BE95}" type="datetimeFigureOut">
              <a:rPr lang="en-US" smtClean="0"/>
              <a:pPr/>
              <a:t>9/7/2011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2188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711" tIns="47855" rIns="95711" bIns="4785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5711" tIns="47855" rIns="95711" bIns="4785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5711" tIns="47855" rIns="95711" bIns="4785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5711" tIns="47855" rIns="95711" bIns="47855" rtlCol="0" anchor="b"/>
          <a:lstStyle>
            <a:lvl1pPr algn="r">
              <a:defRPr sz="1300"/>
            </a:lvl1pPr>
          </a:lstStyle>
          <a:p>
            <a:fld id="{AFAF0525-434C-4C79-941F-903B002EBD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39338" indent="-239338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F0525-434C-4C79-941F-903B002EBD6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F0525-434C-4C79-941F-903B002EBD6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AF0525-434C-4C79-941F-903B002EBD6E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343400"/>
          </a:xfrm>
        </p:spPr>
        <p:txBody>
          <a:bodyPr/>
          <a:lstStyle>
            <a:lvl1pPr marL="285750" indent="-285750">
              <a:buSzPct val="120000"/>
              <a:buFont typeface="Arial" pitchFamily="34" charset="0"/>
              <a:buChar char="•"/>
              <a:defRPr sz="2400" b="1">
                <a:solidFill>
                  <a:srgbClr val="000028"/>
                </a:solidFill>
              </a:defRPr>
            </a:lvl1pPr>
            <a:lvl2pPr marL="571500" indent="-285750">
              <a:defRPr sz="2000" b="0">
                <a:solidFill>
                  <a:srgbClr val="000028"/>
                </a:solidFill>
              </a:defRPr>
            </a:lvl2pPr>
            <a:lvl3pPr marL="857250" indent="-228600">
              <a:defRPr sz="1600" b="0">
                <a:solidFill>
                  <a:srgbClr val="000028"/>
                </a:solidFill>
              </a:defRPr>
            </a:lvl3pPr>
            <a:lvl4pPr marL="1200150" indent="-285750">
              <a:defRPr sz="1400" b="0">
                <a:solidFill>
                  <a:srgbClr val="000028"/>
                </a:solidFill>
              </a:defRPr>
            </a:lvl4pPr>
            <a:lvl5pPr marL="1485900" indent="-228600">
              <a:defRPr sz="1200">
                <a:solidFill>
                  <a:srgbClr val="000028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1148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1480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3048000" y="6324600"/>
            <a:ext cx="343478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openPG Demonstration – August 2, 2011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3434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6544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9101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background.png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83159" y="6520934"/>
            <a:ext cx="187904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baseline="0" dirty="0" smtClean="0"/>
              <a:t>Copyright </a:t>
            </a:r>
            <a:r>
              <a:rPr lang="en-US" sz="600" dirty="0" smtClean="0"/>
              <a:t>© 2011 Grid Protection Alliance, Inc.</a:t>
            </a:r>
            <a:r>
              <a:rPr lang="en-US" sz="600" baseline="0" dirty="0" smtClean="0"/>
              <a:t>  </a:t>
            </a:r>
            <a:endParaRPr lang="en-US" sz="600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57200" y="6172200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C2F55A1A-6839-4B3B-BE7F-17636DD3CEA8}" type="slidenum">
              <a:rPr lang="en-US" smtClean="0">
                <a:latin typeface="+mn-lt"/>
              </a:rPr>
              <a:pPr/>
              <a:t>‹#›</a:t>
            </a:fld>
            <a:endParaRPr lang="en-US" dirty="0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</p:sldLayoutIdLst>
  <p:timing>
    <p:tnLst>
      <p:par>
        <p:cTn id="1" dur="indefinite" restart="never" nodeType="tmRoot"/>
      </p:par>
    </p:tnLst>
  </p:timing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Futura Md BT" pitchFamily="34" charset="0"/>
          <a:ea typeface="ヒラギノ角ゴ Pro W3" pitchFamily="-107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ヒラギノ角ゴ Pro W3" pitchFamily="-107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ヒラギノ角ゴ Pro W3" pitchFamily="-107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ヒラギノ角ゴ Pro W3" pitchFamily="-107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107" charset="0"/>
          <a:ea typeface="ヒラギノ角ゴ Pro W3" pitchFamily="-107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4961"/>
          </a:solidFill>
          <a:latin typeface="Arial" pitchFamily="-107" charset="0"/>
          <a:ea typeface="ヒラギノ角ゴ Pro W3" pitchFamily="-107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4961"/>
          </a:solidFill>
          <a:latin typeface="Arial" pitchFamily="-107" charset="0"/>
          <a:ea typeface="ヒラギノ角ゴ Pro W3" pitchFamily="-107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4961"/>
          </a:solidFill>
          <a:latin typeface="Arial" pitchFamily="-107" charset="0"/>
          <a:ea typeface="ヒラギノ角ゴ Pro W3" pitchFamily="-107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rgbClr val="004961"/>
          </a:solidFill>
          <a:latin typeface="Arial" pitchFamily="-107" charset="0"/>
          <a:ea typeface="ヒラギノ角ゴ Pro W3" pitchFamily="-107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lang="en-US" sz="2400" b="1" kern="1200" dirty="0" smtClean="0">
          <a:solidFill>
            <a:srgbClr val="000028"/>
          </a:solidFill>
          <a:latin typeface="Arial"/>
          <a:ea typeface="ヒラギノ角ゴ Pro W3" pitchFamily="-107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lang="en-US" sz="2000" b="0" kern="1200" dirty="0" smtClean="0">
          <a:solidFill>
            <a:srgbClr val="000028"/>
          </a:solidFill>
          <a:latin typeface="Arial"/>
          <a:ea typeface="ヒラギノ角ゴ Pro W3" pitchFamily="-107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lang="en-US" sz="1600" b="1" kern="1200" dirty="0" smtClean="0">
          <a:solidFill>
            <a:srgbClr val="000028"/>
          </a:solidFill>
          <a:latin typeface="Arial"/>
          <a:ea typeface="ヒラギノ角ゴ Pro W3" pitchFamily="-107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lang="en-US" sz="1400" b="1" kern="1200" dirty="0" smtClean="0">
          <a:solidFill>
            <a:srgbClr val="000028"/>
          </a:solidFill>
          <a:latin typeface="Arial"/>
          <a:ea typeface="ヒラギノ角ゴ Pro W3" pitchFamily="-107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lang="en-US" sz="1200" b="1" kern="1200" dirty="0" smtClean="0">
          <a:solidFill>
            <a:srgbClr val="000028"/>
          </a:solidFill>
          <a:latin typeface="Arial"/>
          <a:ea typeface="ヒラギノ角ゴ Pro W3" pitchFamily="-107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114800"/>
            <a:ext cx="6400800" cy="1752600"/>
          </a:xfrm>
        </p:spPr>
        <p:txBody>
          <a:bodyPr/>
          <a:lstStyle/>
          <a:p>
            <a:r>
              <a:rPr lang="en-US" sz="1800" dirty="0" smtClean="0"/>
              <a:t>September 7, 2011</a:t>
            </a:r>
          </a:p>
          <a:p>
            <a:r>
              <a:rPr lang="en-US" dirty="0" smtClean="0"/>
              <a:t>Russell Robertson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1219200"/>
            <a:ext cx="6781800" cy="2667000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dirty="0" smtClean="0"/>
              <a:t>GPA Product Roadmap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362200" y="609600"/>
            <a:ext cx="4566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GPA User’s Forum 2011 – Atlanta, Georgia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pic>
        <p:nvPicPr>
          <p:cNvPr id="5" name="Picture 4" descr="Project Timeline 2011 07 2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00200" y="1187896"/>
            <a:ext cx="6172200" cy="45271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SIEGate Design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010400" cy="4343400"/>
          </a:xfrm>
        </p:spPr>
        <p:txBody>
          <a:bodyPr/>
          <a:lstStyle/>
          <a:p>
            <a:r>
              <a:rPr lang="en-US" sz="2800" b="0" dirty="0" smtClean="0">
                <a:latin typeface="+mn-lt"/>
              </a:rPr>
              <a:t>Driven by Use </a:t>
            </a:r>
            <a:r>
              <a:rPr lang="en-US" sz="2800" b="0" dirty="0">
                <a:latin typeface="+mn-lt"/>
              </a:rPr>
              <a:t>C</a:t>
            </a:r>
            <a:r>
              <a:rPr lang="en-US" sz="2800" b="0" dirty="0" smtClean="0">
                <a:latin typeface="+mn-lt"/>
              </a:rPr>
              <a:t>ases – what are the data and the data exchange requirements.</a:t>
            </a:r>
          </a:p>
          <a:p>
            <a:r>
              <a:rPr lang="en-US" sz="2800" b="0" dirty="0" smtClean="0">
                <a:latin typeface="+mn-lt"/>
              </a:rPr>
              <a:t>Mitigating Security </a:t>
            </a:r>
            <a:r>
              <a:rPr lang="en-US" sz="2800" b="0" dirty="0">
                <a:latin typeface="+mn-lt"/>
              </a:rPr>
              <a:t>T</a:t>
            </a:r>
            <a:r>
              <a:rPr lang="en-US" sz="2800" b="0" dirty="0" smtClean="0">
                <a:latin typeface="+mn-lt"/>
              </a:rPr>
              <a:t>hreats</a:t>
            </a:r>
          </a:p>
          <a:p>
            <a:pPr lvl="1"/>
            <a:r>
              <a:rPr lang="en-US" sz="2400" dirty="0" smtClean="0">
                <a:latin typeface="+mn-lt"/>
              </a:rPr>
              <a:t>“Who” NIST 800-82 (from amateur hackers to nation states)</a:t>
            </a:r>
          </a:p>
          <a:p>
            <a:pPr lvl="1"/>
            <a:r>
              <a:rPr lang="en-US" sz="2400" dirty="0" smtClean="0">
                <a:latin typeface="+mn-lt"/>
              </a:rPr>
              <a:t>“How” </a:t>
            </a:r>
          </a:p>
          <a:p>
            <a:r>
              <a:rPr lang="en-US" sz="2800" b="0" dirty="0" smtClean="0">
                <a:latin typeface="+mn-lt"/>
              </a:rPr>
              <a:t>Providing Real-Time Performance</a:t>
            </a:r>
          </a:p>
          <a:p>
            <a:r>
              <a:rPr lang="en-US" sz="2800" b="0" dirty="0" smtClean="0">
                <a:latin typeface="+mn-lt"/>
              </a:rPr>
              <a:t>Documentation of Vulnerabilities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/>
          <a:lstStyle/>
          <a:p>
            <a:r>
              <a:rPr lang="en-US" sz="3200" dirty="0" smtClean="0"/>
              <a:t>SIEGate High Level Requirement Categories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447800"/>
            <a:ext cx="4038600" cy="4114800"/>
          </a:xfrm>
        </p:spPr>
        <p:txBody>
          <a:bodyPr/>
          <a:lstStyle/>
          <a:p>
            <a:r>
              <a:rPr lang="en-US" dirty="0" smtClean="0"/>
              <a:t>Operational</a:t>
            </a:r>
          </a:p>
          <a:p>
            <a:pPr lvl="1"/>
            <a:r>
              <a:rPr lang="en-US" dirty="0" smtClean="0"/>
              <a:t>Data Classes</a:t>
            </a:r>
          </a:p>
          <a:p>
            <a:pPr lvl="1"/>
            <a:r>
              <a:rPr lang="en-US" dirty="0" err="1" smtClean="0"/>
              <a:t>QoS</a:t>
            </a:r>
            <a:r>
              <a:rPr lang="en-US" dirty="0" smtClean="0"/>
              <a:t>/Performance</a:t>
            </a:r>
          </a:p>
          <a:p>
            <a:pPr lvl="1"/>
            <a:r>
              <a:rPr lang="en-US" dirty="0" smtClean="0"/>
              <a:t>Availability</a:t>
            </a:r>
          </a:p>
          <a:p>
            <a:pPr lvl="1"/>
            <a:r>
              <a:rPr lang="en-US" dirty="0" smtClean="0"/>
              <a:t>Scalability</a:t>
            </a:r>
          </a:p>
          <a:p>
            <a:pPr lvl="0">
              <a:defRPr/>
            </a:pPr>
            <a:r>
              <a:rPr lang="en-US" dirty="0" smtClean="0"/>
              <a:t>System Integration</a:t>
            </a:r>
          </a:p>
          <a:p>
            <a:pPr lvl="1">
              <a:defRPr/>
            </a:pPr>
            <a:r>
              <a:rPr lang="en-US" dirty="0" smtClean="0"/>
              <a:t>Data Interfaces</a:t>
            </a:r>
          </a:p>
          <a:p>
            <a:pPr lvl="1">
              <a:defRPr/>
            </a:pPr>
            <a:r>
              <a:rPr lang="en-US" dirty="0" smtClean="0"/>
              <a:t>Secure Logging</a:t>
            </a:r>
          </a:p>
          <a:p>
            <a:pPr lvl="1">
              <a:defRPr/>
            </a:pPr>
            <a:r>
              <a:rPr lang="en-US" dirty="0" smtClean="0"/>
              <a:t>Alarming and Notifications</a:t>
            </a:r>
          </a:p>
          <a:p>
            <a:pPr lvl="1">
              <a:defRPr/>
            </a:pPr>
            <a:r>
              <a:rPr lang="en-US" dirty="0" smtClean="0"/>
              <a:t>Interoperability</a:t>
            </a:r>
          </a:p>
          <a:p>
            <a:pPr marL="285750" lvl="1" indent="0">
              <a:buNone/>
              <a:defRPr/>
            </a:pPr>
            <a:endParaRPr lang="en-US" dirty="0" smtClean="0"/>
          </a:p>
          <a:p>
            <a:pPr lvl="1">
              <a:defRPr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114801"/>
          </a:xfrm>
        </p:spPr>
        <p:txBody>
          <a:bodyPr/>
          <a:lstStyle/>
          <a:p>
            <a:pPr marL="285750" lvl="0" indent="-285750">
              <a:buSzPct val="120000"/>
              <a:defRPr/>
            </a:pPr>
            <a:r>
              <a:rPr lang="en-US" dirty="0"/>
              <a:t>Security</a:t>
            </a:r>
          </a:p>
          <a:p>
            <a:pPr marL="571500" lvl="1"/>
            <a:r>
              <a:rPr lang="en-US" dirty="0"/>
              <a:t>Compliance</a:t>
            </a:r>
          </a:p>
          <a:p>
            <a:pPr marL="571500" lvl="1"/>
            <a:r>
              <a:rPr lang="en-US" dirty="0"/>
              <a:t>Administrator Access</a:t>
            </a:r>
          </a:p>
          <a:p>
            <a:pPr marL="571500" lvl="1"/>
            <a:r>
              <a:rPr lang="en-US" dirty="0"/>
              <a:t>Data Security</a:t>
            </a:r>
          </a:p>
          <a:p>
            <a:pPr marL="571500" lvl="1"/>
            <a:r>
              <a:rPr lang="en-US" dirty="0"/>
              <a:t>Key Management</a:t>
            </a:r>
          </a:p>
          <a:p>
            <a:pPr marL="571500" lvl="1"/>
            <a:r>
              <a:rPr lang="en-US" dirty="0" smtClean="0"/>
              <a:t>Failure Management</a:t>
            </a:r>
          </a:p>
          <a:p>
            <a:pPr lvl="0" indent="-285750">
              <a:defRPr/>
            </a:pPr>
            <a:r>
              <a:rPr lang="en-US" dirty="0" smtClean="0"/>
              <a:t>Administrative</a:t>
            </a:r>
            <a:endParaRPr lang="en-US" dirty="0"/>
          </a:p>
          <a:p>
            <a:pPr marL="571500" lvl="1">
              <a:defRPr/>
            </a:pPr>
            <a:r>
              <a:rPr lang="en-US" dirty="0"/>
              <a:t>Configuration</a:t>
            </a:r>
          </a:p>
          <a:p>
            <a:pPr marL="571500" lvl="1">
              <a:defRPr/>
            </a:pPr>
            <a:r>
              <a:rPr lang="en-US" dirty="0"/>
              <a:t>Monitoring</a:t>
            </a:r>
          </a:p>
          <a:p>
            <a:pPr marL="571500" lvl="1">
              <a:defRPr/>
            </a:pPr>
            <a:r>
              <a:rPr lang="en-US" dirty="0" smtClean="0"/>
              <a:t>Backup </a:t>
            </a:r>
            <a:r>
              <a:rPr lang="en-US" dirty="0"/>
              <a:t>and </a:t>
            </a:r>
            <a:r>
              <a:rPr lang="en-US" dirty="0" smtClean="0"/>
              <a:t>Restore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81302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SIEGate Data Classes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0" y="1524000"/>
            <a:ext cx="5181600" cy="4114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Real-Time Measurements</a:t>
            </a:r>
          </a:p>
          <a:p>
            <a:pPr lvl="1"/>
            <a:r>
              <a:rPr lang="en-US" dirty="0" smtClean="0"/>
              <a:t>Phasor Data</a:t>
            </a:r>
          </a:p>
          <a:p>
            <a:pPr lvl="1"/>
            <a:r>
              <a:rPr lang="en-US" dirty="0" smtClean="0"/>
              <a:t>SCADA Data</a:t>
            </a:r>
          </a:p>
          <a:p>
            <a:r>
              <a:rPr lang="en-US" dirty="0" smtClean="0"/>
              <a:t>Batch Data </a:t>
            </a:r>
          </a:p>
          <a:p>
            <a:pPr lvl="1"/>
            <a:r>
              <a:rPr lang="en-US" dirty="0" smtClean="0"/>
              <a:t>Disturbance Data</a:t>
            </a:r>
          </a:p>
          <a:p>
            <a:pPr lvl="1"/>
            <a:r>
              <a:rPr lang="en-US" dirty="0" smtClean="0"/>
              <a:t>Planning Data</a:t>
            </a:r>
          </a:p>
          <a:p>
            <a:r>
              <a:rPr lang="en-US" dirty="0" smtClean="0"/>
              <a:t>Alarm Data</a:t>
            </a:r>
          </a:p>
          <a:p>
            <a:pPr lvl="1"/>
            <a:r>
              <a:rPr lang="en-US" dirty="0" smtClean="0"/>
              <a:t>SIEGate status and security alarms</a:t>
            </a:r>
          </a:p>
          <a:p>
            <a:pPr lvl="1"/>
            <a:r>
              <a:rPr lang="en-US" dirty="0" smtClean="0"/>
              <a:t>Alarm data from other system</a:t>
            </a:r>
            <a:br>
              <a:rPr lang="en-US" dirty="0" smtClean="0"/>
            </a:br>
            <a:r>
              <a:rPr lang="en-US" dirty="0" smtClean="0">
                <a:solidFill>
                  <a:srgbClr val="0000FF"/>
                </a:solidFill>
              </a:rPr>
              <a:t/>
            </a:r>
            <a:br>
              <a:rPr lang="en-US" dirty="0" smtClean="0">
                <a:solidFill>
                  <a:srgbClr val="0000FF"/>
                </a:solidFill>
              </a:rPr>
            </a:b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53074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openPDA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Purpose</a:t>
            </a:r>
          </a:p>
          <a:p>
            <a:pPr lvl="1"/>
            <a:r>
              <a:rPr lang="en-US" dirty="0" smtClean="0"/>
              <a:t>An implementation of the time-series framework to  provide </a:t>
            </a:r>
            <a:r>
              <a:rPr lang="en-US" smtClean="0"/>
              <a:t>a </a:t>
            </a:r>
            <a:r>
              <a:rPr lang="en-US" smtClean="0"/>
              <a:t/>
            </a:r>
            <a:br>
              <a:rPr lang="en-US" smtClean="0"/>
            </a:br>
            <a:r>
              <a:rPr lang="en-US" u="sng" smtClean="0"/>
              <a:t>real-time</a:t>
            </a:r>
            <a:r>
              <a:rPr lang="en-US" smtClean="0"/>
              <a:t> </a:t>
            </a:r>
            <a:r>
              <a:rPr lang="en-US" dirty="0" smtClean="0"/>
              <a:t>calculation platform for </a:t>
            </a:r>
            <a:r>
              <a:rPr lang="en-US" dirty="0" err="1" smtClean="0"/>
              <a:t>phasor</a:t>
            </a:r>
            <a:r>
              <a:rPr lang="en-US" dirty="0" smtClean="0"/>
              <a:t> data that would include fundamental calculation functions</a:t>
            </a:r>
          </a:p>
          <a:p>
            <a:pPr lvl="1"/>
            <a:r>
              <a:rPr lang="en-US" dirty="0" smtClean="0"/>
              <a:t>Would include an equation parser</a:t>
            </a:r>
          </a:p>
          <a:p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A proposal seeking a sponsor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openHistorian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</a:p>
          <a:p>
            <a:pPr lvl="1"/>
            <a:r>
              <a:rPr lang="en-US" dirty="0" smtClean="0"/>
              <a:t>Based on TVA’s simple historian system</a:t>
            </a:r>
          </a:p>
          <a:p>
            <a:pPr lvl="1"/>
            <a:r>
              <a:rPr lang="en-US" dirty="0" smtClean="0"/>
              <a:t>In use at TVA generation facilities since the late ‘90s</a:t>
            </a:r>
          </a:p>
          <a:p>
            <a:r>
              <a:rPr lang="en-US" dirty="0" smtClean="0"/>
              <a:t>Status</a:t>
            </a:r>
          </a:p>
          <a:p>
            <a:pPr lvl="1"/>
            <a:r>
              <a:rPr lang="en-US" dirty="0" smtClean="0"/>
              <a:t>An </a:t>
            </a:r>
            <a:r>
              <a:rPr lang="en-US" dirty="0" err="1" smtClean="0"/>
              <a:t>archiver</a:t>
            </a:r>
            <a:r>
              <a:rPr lang="en-US" dirty="0" smtClean="0"/>
              <a:t> and simple data extraction tool released as part of openPDC</a:t>
            </a:r>
          </a:p>
          <a:p>
            <a:pPr lvl="1"/>
            <a:r>
              <a:rPr lang="en-US" dirty="0" smtClean="0"/>
              <a:t>Looking for sponsors to create a open source project</a:t>
            </a:r>
          </a:p>
          <a:p>
            <a:pPr lvl="2"/>
            <a:r>
              <a:rPr lang="en-US" dirty="0" smtClean="0"/>
              <a:t>Development of a server component</a:t>
            </a:r>
          </a:p>
          <a:p>
            <a:pPr lvl="2"/>
            <a:r>
              <a:rPr lang="en-US" dirty="0" smtClean="0"/>
              <a:t>Ability to support more fundamental data types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Grid Protection Alliance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09800"/>
            <a:ext cx="8229600" cy="4114800"/>
          </a:xfrm>
        </p:spPr>
        <p:txBody>
          <a:bodyPr/>
          <a:lstStyle/>
          <a:p>
            <a:r>
              <a:rPr lang="en-US" sz="2800" dirty="0" smtClean="0"/>
              <a:t>Mission – to improve the reliability and resiliency of the electric grid </a:t>
            </a:r>
            <a:br>
              <a:rPr lang="en-US" sz="2800" dirty="0" smtClean="0"/>
            </a:br>
            <a:endParaRPr lang="en-US" sz="2800" dirty="0" smtClean="0"/>
          </a:p>
          <a:p>
            <a:r>
              <a:rPr lang="en-US" sz="2800" dirty="0" smtClean="0"/>
              <a:t>Purpose – to advance the technology of the electric grid by providing services and systems that create lasting value for electric energy producers, transmission &amp; distribution companies, and consumers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295400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9900"/>
                </a:solidFill>
              </a:rPr>
              <a:t>GPA is a not-for-profit company that builds collaborative efforts among government, regulators, vendors, grid owners and grid operators.</a:t>
            </a:r>
            <a:endParaRPr lang="en-US" dirty="0">
              <a:solidFill>
                <a:srgbClr val="00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8229600" cy="944562"/>
          </a:xfrm>
        </p:spPr>
        <p:txBody>
          <a:bodyPr/>
          <a:lstStyle/>
          <a:p>
            <a:r>
              <a:rPr lang="en-US" dirty="0" smtClean="0"/>
              <a:t>GPA’s Open Source Products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143000"/>
            <a:ext cx="5638800" cy="4876800"/>
          </a:xfrm>
        </p:spPr>
        <p:txBody>
          <a:bodyPr/>
          <a:lstStyle/>
          <a:p>
            <a:r>
              <a:rPr lang="en-US" sz="2200" b="1" dirty="0" smtClean="0"/>
              <a:t>openPDC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008000"/>
                </a:solidFill>
              </a:rPr>
              <a:t>– </a:t>
            </a:r>
            <a:r>
              <a:rPr lang="en-US" sz="1800" dirty="0" smtClean="0">
                <a:solidFill>
                  <a:srgbClr val="008000"/>
                </a:solidFill>
              </a:rPr>
              <a:t>Major performance improvements provided with Version 1.4 SP1</a:t>
            </a:r>
          </a:p>
          <a:p>
            <a:r>
              <a:rPr lang="en-US" sz="2000" b="1" dirty="0" smtClean="0"/>
              <a:t>openPG</a:t>
            </a:r>
            <a:r>
              <a:rPr lang="en-US" sz="2000" dirty="0" smtClean="0">
                <a:solidFill>
                  <a:srgbClr val="008000"/>
                </a:solidFill>
              </a:rPr>
              <a:t> – </a:t>
            </a:r>
            <a:r>
              <a:rPr lang="en-US" sz="1800" dirty="0" smtClean="0">
                <a:solidFill>
                  <a:srgbClr val="008000"/>
                </a:solidFill>
              </a:rPr>
              <a:t>A phasor gateway.  Alpha version released in June 2011.</a:t>
            </a:r>
          </a:p>
          <a:p>
            <a:r>
              <a:rPr lang="en-US" sz="2000" b="1" dirty="0" smtClean="0"/>
              <a:t>PMU Connection Tester </a:t>
            </a:r>
            <a:r>
              <a:rPr lang="en-US" sz="1800" dirty="0" smtClean="0">
                <a:solidFill>
                  <a:srgbClr val="008000"/>
                </a:solidFill>
              </a:rPr>
              <a:t>– The standard for phasor system testing and turn-up.</a:t>
            </a:r>
            <a:br>
              <a:rPr lang="en-US" sz="1800" dirty="0" smtClean="0">
                <a:solidFill>
                  <a:srgbClr val="008000"/>
                </a:solidFill>
              </a:rPr>
            </a:br>
            <a:r>
              <a:rPr lang="en-US" sz="1800" dirty="0" smtClean="0">
                <a:solidFill>
                  <a:srgbClr val="008000"/>
                </a:solidFill>
              </a:rPr>
              <a:t/>
            </a:r>
            <a:br>
              <a:rPr lang="en-US" sz="1800" dirty="0" smtClean="0">
                <a:solidFill>
                  <a:srgbClr val="008000"/>
                </a:solidFill>
              </a:rPr>
            </a:br>
            <a:r>
              <a:rPr lang="en-US" sz="1800" dirty="0" smtClean="0">
                <a:solidFill>
                  <a:srgbClr val="008000"/>
                </a:solidFill>
              </a:rPr>
              <a:t>____________</a:t>
            </a:r>
          </a:p>
          <a:p>
            <a:r>
              <a:rPr lang="en-US" sz="2000" b="1" dirty="0" smtClean="0"/>
              <a:t>openPDA</a:t>
            </a:r>
            <a:r>
              <a:rPr lang="en-US" sz="2000" dirty="0" smtClean="0">
                <a:solidFill>
                  <a:srgbClr val="008000"/>
                </a:solidFill>
              </a:rPr>
              <a:t>– </a:t>
            </a:r>
            <a:r>
              <a:rPr lang="en-US" sz="1800" dirty="0" smtClean="0">
                <a:solidFill>
                  <a:srgbClr val="008000"/>
                </a:solidFill>
              </a:rPr>
              <a:t>A phasor data analyzer, targeted for 2012</a:t>
            </a:r>
          </a:p>
          <a:p>
            <a:r>
              <a:rPr lang="en-US" sz="2200" b="1" dirty="0" smtClean="0"/>
              <a:t>openHistorian</a:t>
            </a:r>
            <a:r>
              <a:rPr lang="en-US" sz="2200" dirty="0" smtClean="0"/>
              <a:t> </a:t>
            </a:r>
            <a:r>
              <a:rPr lang="en-US" sz="2200" dirty="0" smtClean="0">
                <a:solidFill>
                  <a:srgbClr val="008000"/>
                </a:solidFill>
              </a:rPr>
              <a:t>– </a:t>
            </a:r>
            <a:r>
              <a:rPr lang="en-US" sz="1800" dirty="0" smtClean="0">
                <a:solidFill>
                  <a:srgbClr val="008000"/>
                </a:solidFill>
              </a:rPr>
              <a:t>An expansion of a component of the openPDC</a:t>
            </a:r>
          </a:p>
          <a:p>
            <a:r>
              <a:rPr lang="en-US" sz="2200" dirty="0" smtClean="0"/>
              <a:t>SIEGate </a:t>
            </a:r>
            <a:r>
              <a:rPr lang="en-US" sz="1800" dirty="0" smtClean="0">
                <a:solidFill>
                  <a:srgbClr val="008000"/>
                </a:solidFill>
              </a:rPr>
              <a:t>– A DOE Project to deliver an enhanced gateway in late 2013.</a:t>
            </a:r>
            <a:endParaRPr lang="en-US" sz="2200" dirty="0" smtClean="0">
              <a:solidFill>
                <a:srgbClr val="008000"/>
              </a:solidFill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</a:rPr>
              <a:t/>
            </a:r>
            <a:br>
              <a:rPr lang="en-US" sz="1800" dirty="0" smtClean="0">
                <a:solidFill>
                  <a:srgbClr val="008000"/>
                </a:solidFill>
              </a:rPr>
            </a:br>
            <a:r>
              <a:rPr lang="en-US" sz="1800" dirty="0" smtClean="0">
                <a:solidFill>
                  <a:srgbClr val="008000"/>
                </a:solidFill>
              </a:rPr>
              <a:t/>
            </a:r>
            <a:br>
              <a:rPr lang="en-US" sz="1800" dirty="0" smtClean="0">
                <a:solidFill>
                  <a:srgbClr val="008000"/>
                </a:solidFill>
              </a:rPr>
            </a:br>
            <a:endParaRPr lang="en-US" sz="2400" dirty="0" smtClean="0">
              <a:solidFill>
                <a:srgbClr val="00800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7" name="Picture 3" descr="LeftPanel_lar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43000"/>
            <a:ext cx="2830281" cy="478472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GPA’s Development Framework</a:t>
            </a:r>
            <a:endParaRPr lang="en-US" dirty="0"/>
          </a:p>
        </p:txBody>
      </p:sp>
      <p:pic>
        <p:nvPicPr>
          <p:cNvPr id="5" name="Picture 4" descr="Framework 201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76400" y="1219200"/>
            <a:ext cx="5597451" cy="47485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openPG</a:t>
            </a:r>
            <a:r>
              <a:rPr lang="en-US" dirty="0" smtClean="0"/>
              <a:t> Development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752600"/>
            <a:ext cx="6019800" cy="4343400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openPG – Alpha Version </a:t>
            </a:r>
            <a:r>
              <a:rPr lang="en-US" b="0" dirty="0" smtClean="0">
                <a:latin typeface="+mn-lt"/>
              </a:rPr>
              <a:t>(June 2011)</a:t>
            </a:r>
            <a:br>
              <a:rPr lang="en-US" b="0" dirty="0" smtClean="0">
                <a:latin typeface="+mn-lt"/>
              </a:rPr>
            </a:br>
            <a:r>
              <a:rPr lang="en-US" b="0" dirty="0" smtClean="0">
                <a:solidFill>
                  <a:srgbClr val="0000FF"/>
                </a:solidFill>
                <a:latin typeface="+mn-lt"/>
              </a:rPr>
              <a:t>________ Plans</a:t>
            </a:r>
          </a:p>
          <a:p>
            <a:r>
              <a:rPr lang="en-US" dirty="0" smtClean="0">
                <a:latin typeface="+mn-lt"/>
              </a:rPr>
              <a:t>openPG </a:t>
            </a:r>
            <a:r>
              <a:rPr lang="en-US" b="0" dirty="0" smtClean="0">
                <a:latin typeface="+mn-lt"/>
              </a:rPr>
              <a:t>– Beta Version (September 2011)</a:t>
            </a:r>
          </a:p>
          <a:p>
            <a:r>
              <a:rPr lang="en-US" dirty="0" smtClean="0">
                <a:latin typeface="+mn-lt"/>
              </a:rPr>
              <a:t>openPG 1.0 </a:t>
            </a:r>
            <a:r>
              <a:rPr lang="en-US" b="0" dirty="0" smtClean="0">
                <a:latin typeface="+mn-lt"/>
              </a:rPr>
              <a:t>(January 2012)</a:t>
            </a:r>
          </a:p>
          <a:p>
            <a:r>
              <a:rPr lang="en-US" dirty="0" smtClean="0">
                <a:latin typeface="+mn-lt"/>
              </a:rPr>
              <a:t>EntergyPG Security Testing </a:t>
            </a:r>
            <a:r>
              <a:rPr lang="en-US" b="0" dirty="0" smtClean="0">
                <a:latin typeface="+mn-lt"/>
              </a:rPr>
              <a:t>(2012)</a:t>
            </a:r>
          </a:p>
          <a:p>
            <a:r>
              <a:rPr lang="en-US" dirty="0" err="1" smtClean="0">
                <a:latin typeface="+mn-lt"/>
              </a:rPr>
              <a:t>openPG</a:t>
            </a:r>
            <a:r>
              <a:rPr lang="en-US" dirty="0" smtClean="0">
                <a:latin typeface="+mn-lt"/>
              </a:rPr>
              <a:t> 1.1 </a:t>
            </a:r>
            <a:r>
              <a:rPr lang="en-US" b="0" dirty="0" smtClean="0">
                <a:latin typeface="+mn-lt"/>
              </a:rPr>
              <a:t>(June 2012)</a:t>
            </a:r>
          </a:p>
          <a:p>
            <a:r>
              <a:rPr lang="en-US" dirty="0" err="1" smtClean="0">
                <a:latin typeface="+mn-lt"/>
              </a:rPr>
              <a:t>openPG</a:t>
            </a:r>
            <a:r>
              <a:rPr lang="en-US" dirty="0" smtClean="0">
                <a:latin typeface="+mn-lt"/>
              </a:rPr>
              <a:t> 1.2</a:t>
            </a:r>
            <a:r>
              <a:rPr lang="en-US" b="0" dirty="0" smtClean="0">
                <a:latin typeface="+mn-lt"/>
              </a:rPr>
              <a:t> (January 2013)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openPDC Focus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371600"/>
            <a:ext cx="5410200" cy="5029200"/>
          </a:xfrm>
        </p:spPr>
        <p:txBody>
          <a:bodyPr/>
          <a:lstStyle/>
          <a:p>
            <a:r>
              <a:rPr lang="en-US" dirty="0" smtClean="0"/>
              <a:t>2010</a:t>
            </a:r>
          </a:p>
          <a:p>
            <a:pPr lvl="1"/>
            <a:r>
              <a:rPr lang="en-US" dirty="0" smtClean="0"/>
              <a:t>Installation streamlining</a:t>
            </a:r>
          </a:p>
          <a:p>
            <a:pPr lvl="1"/>
            <a:r>
              <a:rPr lang="en-US" dirty="0" smtClean="0"/>
              <a:t>Configuration tools</a:t>
            </a:r>
          </a:p>
          <a:p>
            <a:r>
              <a:rPr lang="en-US" dirty="0" smtClean="0"/>
              <a:t>2011</a:t>
            </a:r>
          </a:p>
          <a:p>
            <a:pPr lvl="1"/>
            <a:r>
              <a:rPr lang="en-US" dirty="0" smtClean="0"/>
              <a:t>Performance improvement</a:t>
            </a:r>
          </a:p>
          <a:p>
            <a:pPr lvl="1"/>
            <a:r>
              <a:rPr lang="en-US" dirty="0" smtClean="0"/>
              <a:t>Integration features</a:t>
            </a:r>
          </a:p>
          <a:p>
            <a:pPr lvl="1"/>
            <a:r>
              <a:rPr lang="en-US" dirty="0" smtClean="0"/>
              <a:t>Improved alarming</a:t>
            </a:r>
          </a:p>
          <a:p>
            <a:pPr lvl="1"/>
            <a:r>
              <a:rPr lang="en-US" dirty="0" smtClean="0"/>
              <a:t>Features targeted for TOs/ </a:t>
            </a:r>
            <a:r>
              <a:rPr lang="en-US" dirty="0" err="1" smtClean="0"/>
              <a:t>TOps</a:t>
            </a:r>
            <a:endParaRPr lang="en-US" dirty="0" smtClean="0"/>
          </a:p>
          <a:p>
            <a:r>
              <a:rPr lang="en-US" dirty="0" smtClean="0"/>
              <a:t>2012</a:t>
            </a:r>
          </a:p>
          <a:p>
            <a:pPr lvl="1"/>
            <a:r>
              <a:rPr lang="en-US" dirty="0" smtClean="0"/>
              <a:t>TSF restructuring and security testing</a:t>
            </a:r>
          </a:p>
          <a:p>
            <a:pPr lvl="1"/>
            <a:r>
              <a:rPr lang="en-US" dirty="0" smtClean="0"/>
              <a:t>Customer-driven improvements</a:t>
            </a:r>
          </a:p>
          <a:p>
            <a:pPr lvl="1"/>
            <a:r>
              <a:rPr lang="en-US" dirty="0" smtClean="0"/>
              <a:t>New protocols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openPDC Roadmap</a:t>
            </a:r>
            <a:endParaRPr lang="en-US" dirty="0"/>
          </a:p>
        </p:txBody>
      </p:sp>
      <p:pic>
        <p:nvPicPr>
          <p:cNvPr id="6" name="Picture 5" descr="FeatureMap 2011 0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7498" y="1304628"/>
            <a:ext cx="7312102" cy="46389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So, what’s the difference in the</a:t>
            </a:r>
            <a:br>
              <a:rPr lang="en-US" dirty="0" smtClean="0"/>
            </a:br>
            <a:r>
              <a:rPr lang="en-US" dirty="0" smtClean="0"/>
              <a:t>openPDC and </a:t>
            </a:r>
            <a:r>
              <a:rPr lang="en-US" dirty="0" err="1" smtClean="0"/>
              <a:t>openPG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openPDC is a general purpose system.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openPG</a:t>
            </a:r>
            <a:r>
              <a:rPr lang="en-US" dirty="0" smtClean="0"/>
              <a:t> is a special purpose </a:t>
            </a:r>
            <a:r>
              <a:rPr lang="en-US" smtClean="0"/>
              <a:t>system that </a:t>
            </a:r>
            <a:r>
              <a:rPr lang="en-US" dirty="0" smtClean="0"/>
              <a:t>is purposely limited in functionality to optimize performance and ensure good security.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295400" y="3581400"/>
            <a:ext cx="6477000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0000"/>
                </a:solidFill>
              </a:rPr>
              <a:t/>
            </a:r>
            <a:br>
              <a:rPr lang="en-US" sz="2400" i="1" dirty="0" smtClean="0">
                <a:solidFill>
                  <a:srgbClr val="FF0000"/>
                </a:solidFill>
              </a:rPr>
            </a:br>
            <a:r>
              <a:rPr lang="en-US" sz="2800" i="1" dirty="0" smtClean="0">
                <a:solidFill>
                  <a:srgbClr val="FF0000"/>
                </a:solidFill>
              </a:rPr>
              <a:t>The openPDC includes a gateway.</a:t>
            </a:r>
            <a:br>
              <a:rPr lang="en-US" sz="2800" i="1" dirty="0" smtClean="0">
                <a:solidFill>
                  <a:srgbClr val="FF0000"/>
                </a:solidFill>
              </a:rPr>
            </a:br>
            <a:endParaRPr lang="en-US" sz="2800" i="1" dirty="0" smtClean="0">
              <a:solidFill>
                <a:srgbClr val="FF0000"/>
              </a:solidFill>
            </a:endParaRPr>
          </a:p>
          <a:p>
            <a:pPr algn="ctr"/>
            <a:r>
              <a:rPr lang="en-US" sz="2800" i="1" dirty="0" smtClean="0">
                <a:solidFill>
                  <a:srgbClr val="FF0000"/>
                </a:solidFill>
              </a:rPr>
              <a:t>The </a:t>
            </a:r>
            <a:r>
              <a:rPr lang="en-US" sz="2800" i="1" dirty="0" err="1" smtClean="0">
                <a:solidFill>
                  <a:srgbClr val="FF0000"/>
                </a:solidFill>
              </a:rPr>
              <a:t>openPG</a:t>
            </a:r>
            <a:r>
              <a:rPr lang="en-US" sz="2800" i="1" dirty="0" smtClean="0">
                <a:solidFill>
                  <a:srgbClr val="FF0000"/>
                </a:solidFill>
              </a:rPr>
              <a:t> does not include a PDC.</a:t>
            </a:r>
          </a:p>
          <a:p>
            <a:pPr algn="ctr"/>
            <a:endParaRPr lang="en-US" sz="2400" i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Secure Information Gateway</a:t>
            </a:r>
            <a:br>
              <a:rPr lang="en-US" dirty="0" smtClean="0"/>
            </a:br>
            <a:r>
              <a:rPr lang="en-US" sz="2800" dirty="0" smtClean="0">
                <a:solidFill>
                  <a:schemeClr val="bg1">
                    <a:lumMod val="65000"/>
                  </a:schemeClr>
                </a:solidFill>
              </a:rPr>
              <a:t>for Electric Grid Operations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696200" cy="4343400"/>
          </a:xfrm>
        </p:spPr>
        <p:txBody>
          <a:bodyPr/>
          <a:lstStyle/>
          <a:p>
            <a:r>
              <a:rPr lang="en-US" dirty="0" smtClean="0"/>
              <a:t>DOE Project </a:t>
            </a:r>
            <a:r>
              <a:rPr lang="en-US" b="0" dirty="0" smtClean="0"/>
              <a:t>– 2011 through 2013</a:t>
            </a:r>
          </a:p>
          <a:p>
            <a:r>
              <a:rPr lang="en-US" dirty="0" smtClean="0"/>
              <a:t>Project Partners </a:t>
            </a:r>
            <a:r>
              <a:rPr lang="en-US" b="0" dirty="0" smtClean="0"/>
              <a:t>– GPA, UIUC, PJM, </a:t>
            </a:r>
            <a:br>
              <a:rPr lang="en-US" b="0" dirty="0" smtClean="0"/>
            </a:br>
            <a:r>
              <a:rPr lang="en-US" b="0" dirty="0" smtClean="0"/>
              <a:t>Alstom Grid, PNNL</a:t>
            </a:r>
          </a:p>
          <a:p>
            <a:r>
              <a:rPr lang="en-US" dirty="0" smtClean="0"/>
              <a:t>Benefits </a:t>
            </a:r>
          </a:p>
          <a:p>
            <a:pPr lvl="1"/>
            <a:r>
              <a:rPr lang="en-US" sz="2400" dirty="0" smtClean="0"/>
              <a:t>Improved security posture for control centers</a:t>
            </a:r>
            <a:endParaRPr lang="en-US" sz="3200" dirty="0" smtClean="0"/>
          </a:p>
          <a:p>
            <a:pPr lvl="1"/>
            <a:r>
              <a:rPr lang="en-US" sz="2400" dirty="0" smtClean="0"/>
              <a:t>Reduced configuration and operating</a:t>
            </a:r>
            <a:endParaRPr lang="en-US" sz="3200" dirty="0" smtClean="0"/>
          </a:p>
          <a:p>
            <a:pPr lvl="1"/>
            <a:r>
              <a:rPr lang="en-US" sz="2400" dirty="0" smtClean="0"/>
              <a:t>Closed technology gap by providing a gateway for all types of data exchange to support real-time grid operations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PA-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GPA-presentation</Template>
  <TotalTime>15910</TotalTime>
  <Words>370</Words>
  <Application>Microsoft Office PowerPoint</Application>
  <PresentationFormat>On-screen Show (4:3)</PresentationFormat>
  <Paragraphs>110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GPA-presentation</vt:lpstr>
      <vt:lpstr>Slide 1</vt:lpstr>
      <vt:lpstr>Grid Protection Alliance</vt:lpstr>
      <vt:lpstr>GPA’s Open Source Products</vt:lpstr>
      <vt:lpstr>GPA’s Development Framework</vt:lpstr>
      <vt:lpstr>openPG Development Schedule</vt:lpstr>
      <vt:lpstr>openPDC Focus Areas</vt:lpstr>
      <vt:lpstr>openPDC Roadmap</vt:lpstr>
      <vt:lpstr>So, what’s the difference in the openPDC and openPG?</vt:lpstr>
      <vt:lpstr>Secure Information Gateway for Electric Grid Operations</vt:lpstr>
      <vt:lpstr>Schedule</vt:lpstr>
      <vt:lpstr>SIEGate Design Considerations</vt:lpstr>
      <vt:lpstr>SIEGate High Level Requirement Categories</vt:lpstr>
      <vt:lpstr>SIEGate Data Classes</vt:lpstr>
      <vt:lpstr>openPDA</vt:lpstr>
      <vt:lpstr>openHistorian</vt:lpstr>
    </vt:vector>
  </TitlesOfParts>
  <Company>Tennessee Valley Authority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frrobert</dc:creator>
  <cp:lastModifiedBy>Russell</cp:lastModifiedBy>
  <cp:revision>474</cp:revision>
  <dcterms:created xsi:type="dcterms:W3CDTF">2006-10-18T19:51:51Z</dcterms:created>
  <dcterms:modified xsi:type="dcterms:W3CDTF">2011-09-07T16:46:30Z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TC011367941033</vt:lpwstr>
  </property>
</Properties>
</file>