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6" r:id="rId2"/>
    <p:sldId id="375" r:id="rId3"/>
    <p:sldId id="405" r:id="rId4"/>
    <p:sldId id="404" r:id="rId5"/>
    <p:sldId id="397" r:id="rId6"/>
    <p:sldId id="438" r:id="rId7"/>
    <p:sldId id="396" r:id="rId8"/>
    <p:sldId id="439" r:id="rId9"/>
    <p:sldId id="376" r:id="rId10"/>
    <p:sldId id="373" r:id="rId11"/>
    <p:sldId id="374" r:id="rId12"/>
    <p:sldId id="377" r:id="rId13"/>
    <p:sldId id="383" r:id="rId14"/>
    <p:sldId id="431" r:id="rId15"/>
    <p:sldId id="430" r:id="rId16"/>
    <p:sldId id="399" r:id="rId17"/>
    <p:sldId id="400" r:id="rId18"/>
    <p:sldId id="401" r:id="rId19"/>
    <p:sldId id="381" r:id="rId20"/>
    <p:sldId id="382" r:id="rId21"/>
    <p:sldId id="428" r:id="rId22"/>
    <p:sldId id="398" r:id="rId23"/>
    <p:sldId id="422" r:id="rId24"/>
    <p:sldId id="402" r:id="rId25"/>
    <p:sldId id="379" r:id="rId26"/>
    <p:sldId id="413" r:id="rId27"/>
    <p:sldId id="417" r:id="rId28"/>
    <p:sldId id="409" r:id="rId29"/>
    <p:sldId id="410" r:id="rId30"/>
    <p:sldId id="411" r:id="rId31"/>
    <p:sldId id="412" r:id="rId3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EEEEEE"/>
    <a:srgbClr val="000000"/>
    <a:srgbClr val="47AA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3" autoAdjust="0"/>
    <p:restoredTop sz="89950" autoAdjust="0"/>
  </p:normalViewPr>
  <p:slideViewPr>
    <p:cSldViewPr>
      <p:cViewPr>
        <p:scale>
          <a:sx n="80" d="100"/>
          <a:sy n="80" d="100"/>
        </p:scale>
        <p:origin x="-6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r">
              <a:defRPr sz="1200"/>
            </a:lvl1pPr>
          </a:lstStyle>
          <a:p>
            <a:fld id="{48E72409-327F-4A78-AE0B-01239462E047}" type="datetimeFigureOut">
              <a:rPr lang="en-US" smtClean="0"/>
              <a:pPr/>
              <a:t>9/7/2011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r">
              <a:defRPr sz="1200"/>
            </a:lvl1pPr>
          </a:lstStyle>
          <a:p>
            <a:fld id="{4C6DB431-A318-4478-BF31-A2DDDA6FFC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r">
              <a:defRPr sz="1200"/>
            </a:lvl1pPr>
          </a:lstStyle>
          <a:p>
            <a:fld id="{670733F9-9839-4D38-9AE7-2735D0A3BE95}" type="datetimeFigureOut">
              <a:rPr lang="en-US" smtClean="0"/>
              <a:pPr/>
              <a:t>9/7/2011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2" rIns="91406" bIns="457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06" tIns="45702" rIns="91406" bIns="457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r">
              <a:defRPr sz="1200"/>
            </a:lvl1pPr>
          </a:lstStyle>
          <a:p>
            <a:fld id="{AFAF0525-434C-4C79-941F-903B002EB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72" indent="-228572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72" indent="-22857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91426-F43D-4CDF-B788-7A638907567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91426-F43D-4CDF-B788-7A638907567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91426-F43D-4CDF-B788-7A638907567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91426-F43D-4CDF-B788-7A638907567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7628, August</a:t>
            </a:r>
            <a:r>
              <a:rPr lang="en-US" baseline="0" dirty="0" smtClean="0"/>
              <a:t> 2010  Interfaces 6 and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would you want a gateway?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0525-434C-4C79-941F-903B002EBD6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343400"/>
          </a:xfrm>
        </p:spPr>
        <p:txBody>
          <a:bodyPr/>
          <a:lstStyle>
            <a:lvl1pPr marL="285750" indent="-285750">
              <a:buSzPct val="120000"/>
              <a:buFont typeface="Arial" pitchFamily="34" charset="0"/>
              <a:buChar char="•"/>
              <a:defRPr sz="2400" b="1">
                <a:solidFill>
                  <a:srgbClr val="000028"/>
                </a:solidFill>
              </a:defRPr>
            </a:lvl1pPr>
            <a:lvl2pPr marL="571500" indent="-285750">
              <a:defRPr sz="2000" b="0">
                <a:solidFill>
                  <a:srgbClr val="000028"/>
                </a:solidFill>
              </a:defRPr>
            </a:lvl2pPr>
            <a:lvl3pPr marL="857250" indent="-228600">
              <a:defRPr sz="1600" b="0">
                <a:solidFill>
                  <a:srgbClr val="000028"/>
                </a:solidFill>
              </a:defRPr>
            </a:lvl3pPr>
            <a:lvl4pPr marL="1200150" indent="-285750">
              <a:defRPr sz="1400" b="0">
                <a:solidFill>
                  <a:srgbClr val="000028"/>
                </a:solidFill>
              </a:defRPr>
            </a:lvl4pPr>
            <a:lvl5pPr marL="1485900" indent="-228600">
              <a:defRPr sz="1200">
                <a:solidFill>
                  <a:srgbClr val="00002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0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5867400"/>
            <a:ext cx="9144000" cy="1066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20934"/>
            <a:ext cx="18790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aseline="0" dirty="0" smtClean="0"/>
              <a:t>Copyright </a:t>
            </a:r>
            <a:r>
              <a:rPr lang="en-US" sz="600" dirty="0" smtClean="0"/>
              <a:t>© 2011 Grid Protection Alliance, Inc.</a:t>
            </a:r>
            <a:r>
              <a:rPr lang="en-US" sz="600" baseline="0" dirty="0" smtClean="0"/>
              <a:t>  </a:t>
            </a:r>
            <a:endParaRPr lang="en-US" sz="6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6172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2F55A1A-6839-4B3B-BE7F-17636DD3CEA8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13" name="Picture 12" descr="openPG-Title_GPA_tranparent.g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162800" y="6288353"/>
            <a:ext cx="1613030" cy="5696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Futura Md BT" pitchFamily="34" charset="0"/>
          <a:ea typeface="ヒラギノ角ゴ Pro W3" pitchFamily="-107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 W3" pitchFamily="-10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 W3" pitchFamily="-10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 W3" pitchFamily="-10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 W3" pitchFamily="-10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4961"/>
          </a:solidFill>
          <a:latin typeface="Arial" pitchFamily="-107" charset="0"/>
          <a:ea typeface="ヒラギノ角ゴ Pro W3" pitchFamily="-10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4961"/>
          </a:solidFill>
          <a:latin typeface="Arial" pitchFamily="-107" charset="0"/>
          <a:ea typeface="ヒラギノ角ゴ Pro W3" pitchFamily="-10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4961"/>
          </a:solidFill>
          <a:latin typeface="Arial" pitchFamily="-107" charset="0"/>
          <a:ea typeface="ヒラギノ角ゴ Pro W3" pitchFamily="-10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4961"/>
          </a:solidFill>
          <a:latin typeface="Arial" pitchFamily="-107" charset="0"/>
          <a:ea typeface="ヒラギノ角ゴ Pro W3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en-US" sz="2400" b="1" kern="1200" dirty="0" smtClean="0">
          <a:solidFill>
            <a:srgbClr val="000028"/>
          </a:solidFill>
          <a:latin typeface="Arial"/>
          <a:ea typeface="ヒラギノ角ゴ Pro W3" pitchFamily="-107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en-US" sz="2000" b="0" kern="1200" dirty="0" smtClean="0">
          <a:solidFill>
            <a:srgbClr val="000028"/>
          </a:solidFill>
          <a:latin typeface="Arial"/>
          <a:ea typeface="ヒラギノ角ゴ Pro W3" pitchFamily="-107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en-US" sz="1600" b="1" kern="1200" dirty="0" smtClean="0">
          <a:solidFill>
            <a:srgbClr val="000028"/>
          </a:solidFill>
          <a:latin typeface="Arial"/>
          <a:ea typeface="ヒラギノ角ゴ Pro W3" pitchFamily="-107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en-US" sz="1400" b="1" kern="1200" dirty="0" smtClean="0">
          <a:solidFill>
            <a:srgbClr val="000028"/>
          </a:solidFill>
          <a:latin typeface="Arial"/>
          <a:ea typeface="ヒラギノ角ゴ Pro W3" pitchFamily="-107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lang="en-US" sz="1200" b="1" kern="1200" dirty="0" smtClean="0">
          <a:solidFill>
            <a:srgbClr val="000028"/>
          </a:solidFill>
          <a:latin typeface="Arial"/>
          <a:ea typeface="ヒラギノ角ゴ Pro W3" pitchFamily="-107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enpg.codeplex.com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/>
          <a:p>
            <a:r>
              <a:rPr lang="en-US" sz="1800" dirty="0" smtClean="0"/>
              <a:t>September 7, 2011</a:t>
            </a:r>
          </a:p>
          <a:p>
            <a:r>
              <a:rPr lang="en-US" dirty="0" smtClean="0"/>
              <a:t>Russell Robertson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219200"/>
            <a:ext cx="6781800" cy="2667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openPG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609600"/>
            <a:ext cx="456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GPA User’s Forum 2011 – Atlanta, Georgia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openPG - High Level Functionality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C00000"/>
                </a:solidFill>
                <a:latin typeface="+mn-lt"/>
              </a:rPr>
              <a:t>Reliably exchange high-sample rate signal values </a:t>
            </a:r>
            <a:r>
              <a:rPr lang="en-US" b="0" dirty="0" smtClean="0">
                <a:latin typeface="+mn-lt"/>
              </a:rPr>
              <a:t>and timestamps (measurements) with other gateways so that this information moves between each owner’s Phasor Data Concentrators with minimum time delay.</a:t>
            </a:r>
          </a:p>
          <a:p>
            <a:pPr lvl="0"/>
            <a:r>
              <a:rPr lang="en-US" b="0" dirty="0" smtClean="0">
                <a:latin typeface="+mn-lt"/>
              </a:rPr>
              <a:t>Enable gateway administrators to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easily select </a:t>
            </a:r>
            <a:r>
              <a:rPr lang="en-US" b="0" dirty="0" smtClean="0">
                <a:latin typeface="+mn-lt"/>
              </a:rPr>
              <a:t>the measurement points which are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to be made available </a:t>
            </a:r>
            <a:r>
              <a:rPr lang="en-US" b="0" dirty="0" smtClean="0">
                <a:latin typeface="+mn-lt"/>
              </a:rPr>
              <a:t>to owners of other gateways.</a:t>
            </a:r>
          </a:p>
          <a:p>
            <a:pPr lvl="0"/>
            <a:r>
              <a:rPr lang="en-US" b="0" dirty="0" smtClean="0">
                <a:latin typeface="+mn-lt"/>
              </a:rPr>
              <a:t>Enable gateway administrators 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easily select </a:t>
            </a:r>
            <a:r>
              <a:rPr lang="en-US" b="0" dirty="0" smtClean="0">
                <a:latin typeface="+mn-lt"/>
              </a:rPr>
              <a:t>the points that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they chose to consume </a:t>
            </a:r>
            <a:r>
              <a:rPr lang="en-US" b="0" dirty="0" smtClean="0">
                <a:latin typeface="+mn-lt"/>
              </a:rPr>
              <a:t>(i.e., the subset of the points made available to them) from other gateways.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openPG - High Level Functionality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 smtClean="0">
                <a:latin typeface="+mn-lt"/>
              </a:rPr>
              <a:t>Detect, log and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alarm</a:t>
            </a:r>
            <a:r>
              <a:rPr lang="en-US" b="0" dirty="0" smtClean="0">
                <a:latin typeface="+mn-lt"/>
              </a:rPr>
              <a:t> on communications issues.</a:t>
            </a:r>
          </a:p>
          <a:p>
            <a:pPr lvl="0"/>
            <a:r>
              <a:rPr lang="en-US" b="0" dirty="0" smtClean="0">
                <a:latin typeface="+mn-lt"/>
              </a:rPr>
              <a:t>Be implementable as a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high-availability</a:t>
            </a:r>
            <a:r>
              <a:rPr lang="en-US" dirty="0" smtClean="0">
                <a:latin typeface="+mn-lt"/>
              </a:rPr>
              <a:t> </a:t>
            </a:r>
            <a:r>
              <a:rPr lang="en-US" b="0" dirty="0" smtClean="0">
                <a:latin typeface="+mn-lt"/>
              </a:rPr>
              <a:t>solution that can meet NERC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CIP compliance </a:t>
            </a:r>
            <a:r>
              <a:rPr lang="en-US" b="0" dirty="0" smtClean="0">
                <a:latin typeface="+mn-lt"/>
              </a:rPr>
              <a:t>requirements.</a:t>
            </a:r>
          </a:p>
          <a:p>
            <a:pPr lvl="0"/>
            <a:r>
              <a:rPr lang="en-US" b="0" dirty="0" smtClean="0">
                <a:latin typeface="+mn-lt"/>
              </a:rPr>
              <a:t>Support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encrypted communication </a:t>
            </a:r>
            <a:r>
              <a:rPr lang="en-US" b="0" dirty="0" smtClean="0">
                <a:latin typeface="+mn-lt"/>
              </a:rPr>
              <a:t>among gateways as well as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minimize bandwidth </a:t>
            </a:r>
            <a:r>
              <a:rPr lang="en-US" b="0" dirty="0" smtClean="0">
                <a:latin typeface="+mn-lt"/>
              </a:rPr>
              <a:t>requirements for gateway-to-gateway data exchange.</a:t>
            </a:r>
          </a:p>
          <a:p>
            <a:pPr lvl="0"/>
            <a:r>
              <a:rPr lang="en-US" b="0" dirty="0" smtClean="0">
                <a:latin typeface="+mn-lt"/>
              </a:rPr>
              <a:t>Utilize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standard communications, networking and server hardware</a:t>
            </a:r>
            <a:r>
              <a:rPr lang="en-US" dirty="0" smtClean="0">
                <a:latin typeface="+mn-lt"/>
              </a:rPr>
              <a:t>.</a:t>
            </a:r>
          </a:p>
          <a:p>
            <a:pPr lvl="0"/>
            <a:r>
              <a:rPr lang="en-US" b="0" dirty="0" smtClean="0">
                <a:latin typeface="+mn-lt"/>
              </a:rPr>
              <a:t>Be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easily extensible </a:t>
            </a:r>
            <a:r>
              <a:rPr lang="en-US" b="0" dirty="0" smtClean="0">
                <a:latin typeface="+mn-lt"/>
              </a:rPr>
              <a:t>to support the development of custom interfaces to the gateway owner’s internal infrastructure and/or new phasor data protocols.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openPG Architecture</a:t>
            </a:r>
            <a:endParaRPr lang="en-US" dirty="0"/>
          </a:p>
        </p:txBody>
      </p:sp>
      <p:pic>
        <p:nvPicPr>
          <p:cNvPr id="5" name="Picture 4" descr="openPG Archite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8137150" cy="400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openPG Data Exchange</a:t>
            </a:r>
            <a:br>
              <a:rPr lang="en-US" dirty="0" smtClean="0"/>
            </a:br>
            <a:r>
              <a:rPr lang="en-US" sz="2800" dirty="0" smtClean="0"/>
              <a:t>GPA’s Gateway Exchange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a TCP command channel and an UDP data channel.</a:t>
            </a:r>
          </a:p>
          <a:p>
            <a:r>
              <a:rPr lang="en-US" dirty="0" smtClean="0"/>
              <a:t>Command Channel</a:t>
            </a:r>
          </a:p>
          <a:p>
            <a:pPr lvl="1"/>
            <a:r>
              <a:rPr lang="en-US" dirty="0" smtClean="0"/>
              <a:t>Authenticates other gateways</a:t>
            </a:r>
          </a:p>
          <a:p>
            <a:pPr lvl="1"/>
            <a:r>
              <a:rPr lang="en-US" dirty="0" smtClean="0"/>
              <a:t>Exchanges metadata on points</a:t>
            </a:r>
          </a:p>
          <a:p>
            <a:pPr lvl="1"/>
            <a:r>
              <a:rPr lang="en-US" dirty="0" smtClean="0"/>
              <a:t>Requests points for subscription</a:t>
            </a:r>
          </a:p>
          <a:p>
            <a:r>
              <a:rPr lang="en-US" dirty="0" smtClean="0"/>
              <a:t>Data Channel</a:t>
            </a:r>
          </a:p>
          <a:p>
            <a:pPr lvl="1"/>
            <a:r>
              <a:rPr lang="en-US" dirty="0" smtClean="0"/>
              <a:t>Protocol is a 9-byte packet for phasor data</a:t>
            </a:r>
          </a:p>
          <a:p>
            <a:pPr lvl="2"/>
            <a:r>
              <a:rPr lang="en-US" dirty="0" smtClean="0"/>
              <a:t>Point ID, Time, Value, and Quality Flags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257800"/>
            <a:ext cx="8153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Data exchange efficiency is among the most important design considerations for a phasor gateway. 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Subscription Process – Setup</a:t>
            </a:r>
            <a:br>
              <a:rPr lang="en-US" dirty="0" smtClean="0"/>
            </a:br>
            <a:r>
              <a:rPr lang="en-US" sz="2800" dirty="0" smtClean="0"/>
              <a:t>(OpenPG 1.0)</a:t>
            </a:r>
            <a:endParaRPr lang="en-US" dirty="0"/>
          </a:p>
        </p:txBody>
      </p:sp>
      <p:pic>
        <p:nvPicPr>
          <p:cNvPr id="4" name="Picture 3" descr="openPG - Subscription Setu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073" y="1885734"/>
            <a:ext cx="7725854" cy="308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Subscription Process – Step 0</a:t>
            </a:r>
            <a:endParaRPr lang="en-US" dirty="0"/>
          </a:p>
        </p:txBody>
      </p:sp>
      <p:pic>
        <p:nvPicPr>
          <p:cNvPr id="4" name="Picture 3" descr="openPG - Subprocess 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231" y="1957182"/>
            <a:ext cx="7973538" cy="2943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Subscription Process – Step 1</a:t>
            </a:r>
            <a:endParaRPr lang="en-US" dirty="0"/>
          </a:p>
        </p:txBody>
      </p:sp>
      <p:pic>
        <p:nvPicPr>
          <p:cNvPr id="4" name="Picture 3" descr="openPG - Subprocess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546" y="1399891"/>
            <a:ext cx="8106907" cy="4058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Subscription Process – Step 2</a:t>
            </a:r>
            <a:endParaRPr lang="en-US" dirty="0"/>
          </a:p>
        </p:txBody>
      </p:sp>
      <p:pic>
        <p:nvPicPr>
          <p:cNvPr id="5" name="Picture 4" descr="openPG - Subprocess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757" y="1371600"/>
            <a:ext cx="6949043" cy="446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PG - Subprocess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156368"/>
            <a:ext cx="6934200" cy="4896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Subscription Process – Step 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5562600"/>
            <a:ext cx="2590800" cy="685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Phasor Data Stream Established.</a:t>
            </a:r>
          </a:p>
          <a:p>
            <a:pPr marL="225425" indent="-225425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openPG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343400"/>
          </a:xfrm>
        </p:spPr>
        <p:txBody>
          <a:bodyPr/>
          <a:lstStyle/>
          <a:p>
            <a:r>
              <a:rPr lang="en-US" dirty="0" smtClean="0"/>
              <a:t>All the inputs of the openPDC, including: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r>
              <a:rPr lang="en-US" b="0" u="sng" dirty="0" smtClean="0"/>
              <a:t>Frame-based Protocols</a:t>
            </a:r>
          </a:p>
          <a:p>
            <a:pPr lvl="2"/>
            <a:r>
              <a:rPr lang="en-US" sz="2000" dirty="0" smtClean="0"/>
              <a:t>IEEE C37.118 up to 120 samples per second</a:t>
            </a:r>
          </a:p>
          <a:p>
            <a:pPr lvl="2"/>
            <a:r>
              <a:rPr lang="en-US" sz="2000" dirty="0" smtClean="0"/>
              <a:t>IEEE 1344</a:t>
            </a:r>
          </a:p>
          <a:p>
            <a:pPr lvl="2"/>
            <a:r>
              <a:rPr lang="en-US" sz="2000" dirty="0" smtClean="0"/>
              <a:t>BPA Stream</a:t>
            </a:r>
          </a:p>
          <a:p>
            <a:pPr lvl="2"/>
            <a:r>
              <a:rPr lang="en-US" sz="2000" dirty="0" err="1" smtClean="0"/>
              <a:t>Macrodyne</a:t>
            </a:r>
            <a:endParaRPr lang="en-US" sz="2000" dirty="0" smtClean="0"/>
          </a:p>
          <a:p>
            <a:pPr lvl="2"/>
            <a:r>
              <a:rPr lang="en-US" sz="2000" dirty="0" smtClean="0"/>
              <a:t>SEL Fast Message</a:t>
            </a:r>
            <a:br>
              <a:rPr lang="en-US" sz="2000" dirty="0" smtClean="0"/>
            </a:br>
            <a:endParaRPr lang="en-US" sz="2000" dirty="0" smtClean="0"/>
          </a:p>
          <a:p>
            <a:pPr marL="285750" lvl="2" indent="0">
              <a:buNone/>
            </a:pPr>
            <a:r>
              <a:rPr lang="en-US" sz="2000" u="sng" dirty="0" smtClean="0"/>
              <a:t>Point-based Protocols</a:t>
            </a:r>
          </a:p>
          <a:p>
            <a:pPr lvl="2"/>
            <a:r>
              <a:rPr lang="en-US" sz="2000" dirty="0" smtClean="0"/>
              <a:t>GPA’s Time-series Data Transport Protocol (TDTP) used for PDC to PDC communication</a:t>
            </a:r>
          </a:p>
          <a:p>
            <a:pPr lvl="2"/>
            <a:r>
              <a:rPr lang="en-US" sz="2000" dirty="0" smtClean="0"/>
              <a:t>GPA’s Gateway Exchange Protocol (GEP)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Phasor 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Creates a hardened security buffer between critical internal systems and external ones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Provides encryption to protect the confidentiality of reliability and market sensitive BES data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Facilitates and reduces the cost of phasor data exchange -- both the phasor data itself and the configuration information for this data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105400"/>
            <a:ext cx="6477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</a:rPr>
              <a:t>openPG</a:t>
            </a:r>
            <a:r>
              <a:rPr lang="en-US" sz="2400" i="1" dirty="0" smtClean="0">
                <a:solidFill>
                  <a:srgbClr val="FF0000"/>
                </a:solidFill>
              </a:rPr>
              <a:t> development is funded </a:t>
            </a:r>
            <a:br>
              <a:rPr lang="en-US" sz="2400" i="1" dirty="0" smtClean="0">
                <a:solidFill>
                  <a:srgbClr val="FF0000"/>
                </a:solidFill>
              </a:rPr>
            </a:br>
            <a:r>
              <a:rPr lang="en-US" sz="2400" i="1" dirty="0" smtClean="0">
                <a:solidFill>
                  <a:srgbClr val="FF0000"/>
                </a:solidFill>
              </a:rPr>
              <a:t>by NERC in 2011 and 2012.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openPG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2667000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Point Based Data</a:t>
            </a:r>
          </a:p>
          <a:p>
            <a:pPr lvl="1"/>
            <a:r>
              <a:rPr lang="en-US" dirty="0" smtClean="0">
                <a:latin typeface="+mn-lt"/>
              </a:rPr>
              <a:t>Time-series Data Transport Protocol (TDTP)</a:t>
            </a:r>
          </a:p>
          <a:p>
            <a:pPr lvl="1"/>
            <a:r>
              <a:rPr lang="en-US" dirty="0" smtClean="0">
                <a:latin typeface="+mn-lt"/>
              </a:rPr>
              <a:t>Gateway Exchange Protocol (GEP)</a:t>
            </a:r>
          </a:p>
          <a:p>
            <a:r>
              <a:rPr lang="en-US" sz="2800" dirty="0" smtClean="0">
                <a:latin typeface="+mn-lt"/>
              </a:rPr>
              <a:t>ADO adapter for MS </a:t>
            </a:r>
            <a:r>
              <a:rPr lang="en-US" sz="2800" dirty="0" err="1" smtClean="0">
                <a:latin typeface="+mn-lt"/>
              </a:rPr>
              <a:t>SQLserver</a:t>
            </a:r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Mirrored C37.118</a:t>
            </a:r>
          </a:p>
          <a:p>
            <a:r>
              <a:rPr lang="en-US" sz="2800" dirty="0" smtClean="0">
                <a:latin typeface="+mn-lt"/>
              </a:rPr>
              <a:t>API for development of custom interfaces</a:t>
            </a:r>
          </a:p>
          <a:p>
            <a:endParaRPr lang="en-US" sz="28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620161"/>
            <a:ext cx="86868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</a:rPr>
              <a:t>Typically a gateway is paired with a Phasor Data Concentrator that</a:t>
            </a:r>
            <a:br>
              <a:rPr lang="en-US" sz="2000" i="1" dirty="0" smtClean="0">
                <a:solidFill>
                  <a:srgbClr val="FF0000"/>
                </a:solidFill>
              </a:rPr>
            </a:br>
            <a:r>
              <a:rPr lang="en-US" sz="2000" i="1" dirty="0" smtClean="0">
                <a:solidFill>
                  <a:srgbClr val="FF0000"/>
                </a:solidFill>
              </a:rPr>
              <a:t> time-aligns gateway data with internal phasor data.</a:t>
            </a:r>
            <a:br>
              <a:rPr lang="en-US" sz="2000" i="1" dirty="0" smtClean="0">
                <a:solidFill>
                  <a:srgbClr val="FF0000"/>
                </a:solidFill>
              </a:rPr>
            </a:b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br>
              <a:rPr lang="en-US" sz="2000" i="1" dirty="0" smtClean="0">
                <a:solidFill>
                  <a:srgbClr val="FF0000"/>
                </a:solidFill>
              </a:rPr>
            </a:br>
            <a:r>
              <a:rPr lang="en-US" sz="2000" i="1" dirty="0" smtClean="0">
                <a:solidFill>
                  <a:srgbClr val="FF0000"/>
                </a:solidFill>
              </a:rPr>
              <a:t> Version 1.5 of the openPDC will be able to consume both TDTP and GEP.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PG - Mirrored C37.1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143000"/>
            <a:ext cx="6457004" cy="5006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Mirrored C37.118 Output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29400" y="1524000"/>
            <a:ext cx="2286000" cy="1524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Administrator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authorizes an input Device Group for subscription.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447800"/>
            <a:ext cx="2286000" cy="20574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Outputs can be produced both in both point based protocols (or accessed via an API) or as a reconstituted C37.118 stream.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3276600"/>
            <a:ext cx="4876800" cy="3200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Pros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Allows the openPG to be quickly integrated with any phasor device at any level in the infrastructure</a:t>
            </a:r>
          </a:p>
          <a:p>
            <a:pPr marL="225425" indent="-225425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25425" indent="-225425"/>
            <a:r>
              <a:rPr lang="en-US" b="1" dirty="0" smtClean="0">
                <a:solidFill>
                  <a:schemeClr val="tx1"/>
                </a:solidFill>
              </a:rPr>
              <a:t>Cons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Can result in the transfer of more measurements than necessary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More complex network/firewall configuration</a:t>
            </a:r>
          </a:p>
          <a:p>
            <a:pPr marL="225425" indent="-225425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Output (Subscriber)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Problem – The need for an application to import phasor data directly from the openPG.</a:t>
            </a:r>
            <a:endParaRPr lang="en-US" dirty="0"/>
          </a:p>
        </p:txBody>
      </p:sp>
      <p:pic>
        <p:nvPicPr>
          <p:cNvPr id="6" name="Picture 5" descr="openPG Architecture API Develop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7180976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Output (Subscriber) API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2286000"/>
            <a:ext cx="4038600" cy="3810000"/>
          </a:xfrm>
        </p:spPr>
        <p:txBody>
          <a:bodyPr/>
          <a:lstStyle/>
          <a:p>
            <a:r>
              <a:rPr lang="en-US" dirty="0" smtClean="0"/>
              <a:t>Attach to events</a:t>
            </a:r>
          </a:p>
          <a:p>
            <a:r>
              <a:rPr lang="en-US" dirty="0" smtClean="0"/>
              <a:t>Initialize</a:t>
            </a:r>
          </a:p>
          <a:p>
            <a:r>
              <a:rPr lang="en-US" dirty="0" smtClean="0"/>
              <a:t>Connect to openPG</a:t>
            </a:r>
          </a:p>
          <a:p>
            <a:r>
              <a:rPr lang="en-US" dirty="0" smtClean="0"/>
              <a:t>Get metadata</a:t>
            </a:r>
          </a:p>
          <a:p>
            <a:r>
              <a:rPr lang="en-US" dirty="0" smtClean="0"/>
              <a:t>Provide openPG list of desired points</a:t>
            </a:r>
          </a:p>
          <a:p>
            <a:r>
              <a:rPr lang="en-US" dirty="0" smtClean="0"/>
              <a:t>Subscribe (get data)</a:t>
            </a:r>
          </a:p>
          <a:p>
            <a:r>
              <a:rPr lang="en-US" dirty="0" smtClean="0"/>
              <a:t>Provide data to application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4038600" cy="3810001"/>
          </a:xfrm>
        </p:spPr>
        <p:txBody>
          <a:bodyPr/>
          <a:lstStyle/>
          <a:p>
            <a:r>
              <a:rPr lang="en-US" dirty="0" smtClean="0"/>
              <a:t>Read configured list of desired points</a:t>
            </a:r>
            <a:br>
              <a:rPr lang="en-US" dirty="0" smtClean="0"/>
            </a:br>
            <a:r>
              <a:rPr lang="en-US" b="0" dirty="0" smtClean="0"/>
              <a:t>(provided by openPG Manager extension)</a:t>
            </a:r>
          </a:p>
          <a:p>
            <a:r>
              <a:rPr lang="en-US" dirty="0" smtClean="0"/>
              <a:t>Points are received by adapter on change</a:t>
            </a:r>
          </a:p>
          <a:p>
            <a:r>
              <a:rPr lang="en-US" dirty="0" smtClean="0"/>
              <a:t>Provide data to a service and port in custom format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8647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 1</a:t>
            </a:r>
            <a:r>
              <a:rPr lang="en-US" dirty="0" smtClean="0"/>
              <a:t> – Use the openPG API to allow the application to consume GEP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2864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 2</a:t>
            </a:r>
            <a:r>
              <a:rPr lang="en-US" dirty="0" smtClean="0"/>
              <a:t> – Use the openPG adapter template to develop a custom output or action adapter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2209800"/>
            <a:ext cx="403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4400" y="2209800"/>
            <a:ext cx="403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openPG Security Profile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752600"/>
            <a:ext cx="7010400" cy="3276600"/>
          </a:xfrm>
        </p:spPr>
        <p:txBody>
          <a:bodyPr/>
          <a:lstStyle/>
          <a:p>
            <a:r>
              <a:rPr lang="en-US" sz="3200" dirty="0" smtClean="0"/>
              <a:t>Availability – </a:t>
            </a:r>
            <a:r>
              <a:rPr lang="en-US" sz="3200" dirty="0" smtClean="0">
                <a:solidFill>
                  <a:srgbClr val="0000FF"/>
                </a:solidFill>
              </a:rPr>
              <a:t>HIGH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Integrity – </a:t>
            </a:r>
            <a:r>
              <a:rPr lang="en-US" sz="3200" dirty="0" smtClean="0">
                <a:solidFill>
                  <a:srgbClr val="0000FF"/>
                </a:solidFill>
              </a:rPr>
              <a:t>HIGH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Confidentiality – </a:t>
            </a:r>
            <a:r>
              <a:rPr lang="en-US" sz="3200" dirty="0" smtClean="0">
                <a:solidFill>
                  <a:srgbClr val="0000FF"/>
                </a:solidFill>
              </a:rPr>
              <a:t>MODERATE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openPG</a:t>
            </a:r>
            <a:r>
              <a:rPr lang="en-US" dirty="0" smtClean="0"/>
              <a:t> Encryption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openPG</a:t>
            </a:r>
            <a:r>
              <a:rPr lang="en-US" sz="2400" dirty="0" smtClean="0"/>
              <a:t> Version 1.1)</a:t>
            </a:r>
            <a:endParaRPr lang="en-US" sz="2400" dirty="0"/>
          </a:p>
        </p:txBody>
      </p:sp>
      <p:pic>
        <p:nvPicPr>
          <p:cNvPr id="5" name="Picture 4" descr="openPG - Security Phas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524000"/>
            <a:ext cx="6204044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200400"/>
            <a:ext cx="8153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The openPG will be security tested by the University of Illinois Information Trust Institute in early 2012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1371600"/>
            <a:ext cx="6172200" cy="2667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openPG Throughput Exercise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Demonstration Setup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openPG API &amp; Throughput Demo</a:t>
            </a:r>
            <a:endParaRPr lang="en-US" dirty="0"/>
          </a:p>
        </p:txBody>
      </p:sp>
      <p:pic>
        <p:nvPicPr>
          <p:cNvPr id="4" name="Picture 3" descr="SCE openPG Dem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8066377" cy="3872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openPG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590800"/>
            <a:ext cx="3015983" cy="216240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304800"/>
            <a:ext cx="6096000" cy="1143000"/>
          </a:xfrm>
        </p:spPr>
        <p:txBody>
          <a:bodyPr/>
          <a:lstStyle/>
          <a:p>
            <a:r>
              <a:rPr lang="en-US" b="1" dirty="0" smtClean="0"/>
              <a:t>openPG as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Publisher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600" y="2895600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endCxn id="37" idx="3"/>
          </p:cNvCxnSpPr>
          <p:nvPr/>
        </p:nvCxnSpPr>
        <p:spPr>
          <a:xfrm rot="16200000" flipV="1">
            <a:off x="1714500" y="1257300"/>
            <a:ext cx="2514600" cy="18288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30" idx="3"/>
          </p:cNvCxnSpPr>
          <p:nvPr/>
        </p:nvCxnSpPr>
        <p:spPr>
          <a:xfrm rot="10800000">
            <a:off x="2057400" y="1828800"/>
            <a:ext cx="1828800" cy="16002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34" idx="3"/>
          </p:cNvCxnSpPr>
          <p:nvPr/>
        </p:nvCxnSpPr>
        <p:spPr>
          <a:xfrm rot="10800000">
            <a:off x="2057400" y="2667000"/>
            <a:ext cx="1828800" cy="7620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35" idx="3"/>
          </p:cNvCxnSpPr>
          <p:nvPr/>
        </p:nvCxnSpPr>
        <p:spPr>
          <a:xfrm rot="10800000" flipV="1">
            <a:off x="2057400" y="3429000"/>
            <a:ext cx="1828800" cy="762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36" idx="3"/>
          </p:cNvCxnSpPr>
          <p:nvPr/>
        </p:nvCxnSpPr>
        <p:spPr>
          <a:xfrm rot="10800000" flipV="1">
            <a:off x="2057400" y="3429000"/>
            <a:ext cx="1828800" cy="16002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38200" y="1447800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0" y="4800600"/>
            <a:ext cx="1752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Gateway Exchange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Protocol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8200" y="2286000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8200" y="3124200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8200" y="4648200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" y="533400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1295400" y="3962400"/>
            <a:ext cx="312906" cy="551021"/>
            <a:chOff x="7315200" y="1447800"/>
            <a:chExt cx="312906" cy="551021"/>
          </a:xfrm>
        </p:grpSpPr>
        <p:sp>
          <p:nvSpPr>
            <p:cNvPr id="45" name="TextBox 44"/>
            <p:cNvSpPr txBox="1"/>
            <p:nvPr/>
          </p:nvSpPr>
          <p:spPr>
            <a:xfrm>
              <a:off x="7315200" y="14478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ym typeface="Webdings"/>
                </a:rPr>
                <a:t></a:t>
              </a:r>
              <a:endParaRPr lang="en-US" sz="1000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15200" y="16002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ym typeface="Webdings"/>
                </a:rPr>
                <a:t></a:t>
              </a:r>
              <a:endParaRPr lang="en-US" sz="1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15200" y="17526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ym typeface="Webdings"/>
                </a:rPr>
                <a:t></a:t>
              </a:r>
              <a:endParaRPr lang="en-US" sz="1000" dirty="0" smtClean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858000" y="3162300"/>
            <a:ext cx="6096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270130" y="1371600"/>
            <a:ext cx="459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 Song @44.1Khz with 2 channels =</a:t>
            </a:r>
          </a:p>
          <a:p>
            <a:pPr algn="ctr"/>
            <a:r>
              <a:rPr lang="en-US" sz="2400" dirty="0" smtClean="0"/>
              <a:t>88,200 values / sec , or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~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150 PMUs @ 30 samples / sec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openPG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019197"/>
            <a:ext cx="3015983" cy="2162403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7086600" y="3352800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10400" y="3276600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096000" cy="1143000"/>
          </a:xfrm>
        </p:spPr>
        <p:txBody>
          <a:bodyPr/>
          <a:lstStyle/>
          <a:p>
            <a:r>
              <a:rPr lang="en-US" b="1" dirty="0" smtClean="0"/>
              <a:t>openPG as </a:t>
            </a:r>
            <a:r>
              <a:rPr lang="en-US" b="1" dirty="0" smtClean="0">
                <a:solidFill>
                  <a:srgbClr val="C00000"/>
                </a:solidFill>
              </a:rPr>
              <a:t>Subscriber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685800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endCxn id="8" idx="3"/>
          </p:cNvCxnSpPr>
          <p:nvPr/>
        </p:nvCxnSpPr>
        <p:spPr>
          <a:xfrm rot="16200000" flipV="1">
            <a:off x="1238250" y="1466850"/>
            <a:ext cx="2857500" cy="1828800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2" idx="3"/>
          </p:cNvCxnSpPr>
          <p:nvPr/>
        </p:nvCxnSpPr>
        <p:spPr>
          <a:xfrm rot="16200000" flipV="1">
            <a:off x="1466850" y="1847850"/>
            <a:ext cx="2247900" cy="1676400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1676400" y="2209800"/>
            <a:ext cx="1752600" cy="1600200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752600" y="2819400"/>
            <a:ext cx="1524000" cy="1143000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57400" y="4800600"/>
            <a:ext cx="1752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Gateway Exchange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Protocol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34200" y="3200400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1066800" y="3733800"/>
            <a:ext cx="312906" cy="551021"/>
            <a:chOff x="7315200" y="1447800"/>
            <a:chExt cx="312906" cy="551021"/>
          </a:xfrm>
        </p:grpSpPr>
        <p:sp>
          <p:nvSpPr>
            <p:cNvPr id="45" name="TextBox 44"/>
            <p:cNvSpPr txBox="1"/>
            <p:nvPr/>
          </p:nvSpPr>
          <p:spPr>
            <a:xfrm>
              <a:off x="7315200" y="14478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ym typeface="Webdings"/>
                </a:rPr>
                <a:t></a:t>
              </a:r>
              <a:endParaRPr lang="en-US" sz="1000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15200" y="16002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ym typeface="Webdings"/>
                </a:rPr>
                <a:t></a:t>
              </a:r>
              <a:endParaRPr lang="en-US" sz="1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15200" y="17526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ym typeface="Webdings"/>
                </a:rPr>
                <a:t></a:t>
              </a:r>
              <a:endParaRPr lang="en-US" sz="1000" dirty="0" smtClean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62000" y="1295400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" y="1905000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2514600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3124200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4419600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0800000">
            <a:off x="1752600" y="3352800"/>
            <a:ext cx="1600200" cy="762000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7" idx="3"/>
          </p:cNvCxnSpPr>
          <p:nvPr/>
        </p:nvCxnSpPr>
        <p:spPr>
          <a:xfrm rot="10800000" flipV="1">
            <a:off x="1752600" y="4267200"/>
            <a:ext cx="1600200" cy="419100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6" idx="1"/>
          </p:cNvCxnSpPr>
          <p:nvPr/>
        </p:nvCxnSpPr>
        <p:spPr>
          <a:xfrm rot="10800000">
            <a:off x="6400800" y="3581400"/>
            <a:ext cx="5334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0" y="1524000"/>
            <a:ext cx="459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 Song @44.1Khz with 2 channels =</a:t>
            </a:r>
          </a:p>
          <a:p>
            <a:pPr algn="ctr"/>
            <a:r>
              <a:rPr lang="en-US" sz="2400" dirty="0" smtClean="0"/>
              <a:t>88,200 values / sec, or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~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150 PMUs @ 30 samples / sec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PDC vs. Phasor Gateway</a:t>
            </a:r>
            <a:br>
              <a:rPr lang="en-US" sz="2800" dirty="0" smtClean="0"/>
            </a:br>
            <a:r>
              <a:rPr lang="en-US" sz="4800" dirty="0" smtClean="0"/>
              <a:t>Distinguishing Features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 smtClean="0"/>
              <a:t>PDC </a:t>
            </a:r>
            <a:r>
              <a:rPr lang="en-US" sz="2800" dirty="0" smtClean="0"/>
              <a:t>– </a:t>
            </a:r>
            <a:r>
              <a:rPr lang="en-US" sz="2800" b="1" i="1" dirty="0" smtClean="0"/>
              <a:t>optimized for time-alignment of many inputs</a:t>
            </a:r>
          </a:p>
          <a:p>
            <a:pPr lvl="1"/>
            <a:r>
              <a:rPr lang="en-US" sz="2400" dirty="0" smtClean="0"/>
              <a:t>Accepts inputs from PMUs and other IEDs using the broadest range of formats and protocols</a:t>
            </a:r>
          </a:p>
          <a:p>
            <a:pPr lvl="1"/>
            <a:r>
              <a:rPr lang="en-US" sz="2400" dirty="0" smtClean="0"/>
              <a:t>Provides time-alignment of data</a:t>
            </a:r>
          </a:p>
          <a:p>
            <a:pPr lvl="1"/>
            <a:r>
              <a:rPr lang="en-US" sz="2400" dirty="0" smtClean="0"/>
              <a:t>Allows implementation of adapters that require rapid access to time-aligned data</a:t>
            </a:r>
          </a:p>
          <a:p>
            <a:pPr lvl="1"/>
            <a:r>
              <a:rPr lang="en-US" sz="2400" dirty="0" smtClean="0"/>
              <a:t>Publishes multiple time-concentrated streams </a:t>
            </a:r>
          </a:p>
          <a:p>
            <a:pPr lvl="1"/>
            <a:r>
              <a:rPr lang="en-US" sz="2400" dirty="0" smtClean="0"/>
              <a:t>Reports and alarms on quality of measurements (signals) and input device status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b="1" dirty="0" smtClean="0"/>
              <a:t>Phasor Gateway </a:t>
            </a:r>
            <a:r>
              <a:rPr lang="en-US" sz="2800" i="1" dirty="0" smtClean="0"/>
              <a:t>– </a:t>
            </a:r>
            <a:r>
              <a:rPr lang="en-US" sz="2800" b="1" i="1" dirty="0" smtClean="0"/>
              <a:t>optimized for directed data transfer of granular information that facilitates a security-layered network design</a:t>
            </a:r>
          </a:p>
          <a:p>
            <a:pPr lvl="1"/>
            <a:r>
              <a:rPr lang="en-US" sz="2400" dirty="0" smtClean="0"/>
              <a:t>Manages asynchronous communication of specific measurements (signals) with other gateways</a:t>
            </a:r>
          </a:p>
          <a:p>
            <a:pPr lvl="1"/>
            <a:r>
              <a:rPr lang="en-US" sz="2400" dirty="0" smtClean="0"/>
              <a:t>Can effectively manage the joining of two semantic models</a:t>
            </a:r>
            <a:endParaRPr lang="en-US" sz="2000" dirty="0" smtClean="0"/>
          </a:p>
          <a:p>
            <a:pPr lvl="1"/>
            <a:r>
              <a:rPr lang="en-US" sz="2400" dirty="0" smtClean="0"/>
              <a:t>Reports and alarms on status of communication of data with other gateways</a:t>
            </a:r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penPG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762071"/>
            <a:ext cx="3015983" cy="216240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Raw openPG Capability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Publication Only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endCxn id="37" idx="3"/>
          </p:cNvCxnSpPr>
          <p:nvPr/>
        </p:nvCxnSpPr>
        <p:spPr>
          <a:xfrm rot="16200000" flipV="1">
            <a:off x="1485900" y="1428571"/>
            <a:ext cx="2514600" cy="18288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30" idx="3"/>
          </p:cNvCxnSpPr>
          <p:nvPr/>
        </p:nvCxnSpPr>
        <p:spPr>
          <a:xfrm rot="10800000">
            <a:off x="1828800" y="2000071"/>
            <a:ext cx="1828800" cy="16002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34" idx="3"/>
          </p:cNvCxnSpPr>
          <p:nvPr/>
        </p:nvCxnSpPr>
        <p:spPr>
          <a:xfrm rot="10800000">
            <a:off x="1828800" y="2838271"/>
            <a:ext cx="1828800" cy="7620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35" idx="3"/>
          </p:cNvCxnSpPr>
          <p:nvPr/>
        </p:nvCxnSpPr>
        <p:spPr>
          <a:xfrm rot="10800000" flipV="1">
            <a:off x="1828800" y="3600271"/>
            <a:ext cx="1828800" cy="762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36" idx="3"/>
          </p:cNvCxnSpPr>
          <p:nvPr/>
        </p:nvCxnSpPr>
        <p:spPr>
          <a:xfrm rot="10800000" flipV="1">
            <a:off x="1828800" y="3600271"/>
            <a:ext cx="1828800" cy="16002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9600" y="1619071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7400" y="4971871"/>
            <a:ext cx="1752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Gateway Exchange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Protocol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2457271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9600" y="3295471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9600" y="4819471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9600" y="704671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1066800" y="4133671"/>
            <a:ext cx="312906" cy="551021"/>
            <a:chOff x="7315200" y="1447800"/>
            <a:chExt cx="312906" cy="551021"/>
          </a:xfrm>
        </p:grpSpPr>
        <p:sp>
          <p:nvSpPr>
            <p:cNvPr id="45" name="TextBox 44"/>
            <p:cNvSpPr txBox="1"/>
            <p:nvPr/>
          </p:nvSpPr>
          <p:spPr>
            <a:xfrm>
              <a:off x="7315200" y="14478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ym typeface="Webdings"/>
                </a:rPr>
                <a:t></a:t>
              </a:r>
              <a:endParaRPr lang="en-US" sz="1000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15200" y="16002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ym typeface="Webdings"/>
                </a:rPr>
                <a:t></a:t>
              </a:r>
              <a:endParaRPr lang="en-US" sz="1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15200" y="17526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ym typeface="Webdings"/>
                </a:rPr>
                <a:t></a:t>
              </a:r>
              <a:endParaRPr lang="en-US" sz="1000" dirty="0" smtClean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826881" y="1466671"/>
            <a:ext cx="506100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thickThin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CPU Bound to 3.5 million values / sec</a:t>
            </a:r>
          </a:p>
          <a:p>
            <a:pPr algn="ctr"/>
            <a:r>
              <a:rPr lang="en-US" sz="2000" b="1" dirty="0" smtClean="0"/>
              <a:t>with 1 Input Song and 40 Clients, or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~</a:t>
            </a:r>
            <a:r>
              <a:rPr lang="en-US" sz="2400" b="1" dirty="0" smtClean="0">
                <a:solidFill>
                  <a:srgbClr val="0000FF"/>
                </a:solidFill>
              </a:rPr>
              <a:t> 5,800 PMUs @ 30 samples / sec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3066871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629400" y="3333571"/>
            <a:ext cx="6096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68126" y="5429071"/>
            <a:ext cx="271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Test Hardware</a:t>
            </a:r>
          </a:p>
          <a:p>
            <a:r>
              <a:rPr lang="en-US" b="1" dirty="0" smtClean="0"/>
              <a:t>Intel i5 – 64bit OS, 2.6 GHz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openPG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961868"/>
            <a:ext cx="3015983" cy="21624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628471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endCxn id="8" idx="3"/>
          </p:cNvCxnSpPr>
          <p:nvPr/>
        </p:nvCxnSpPr>
        <p:spPr>
          <a:xfrm rot="16200000" flipV="1">
            <a:off x="1162050" y="1409521"/>
            <a:ext cx="2857500" cy="1828800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2" idx="3"/>
          </p:cNvCxnSpPr>
          <p:nvPr/>
        </p:nvCxnSpPr>
        <p:spPr>
          <a:xfrm rot="16200000" flipV="1">
            <a:off x="1390650" y="1790521"/>
            <a:ext cx="2247900" cy="1676400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1600200" y="2152471"/>
            <a:ext cx="1752600" cy="1600200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676400" y="2762071"/>
            <a:ext cx="1524000" cy="1143000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81200" y="4743271"/>
            <a:ext cx="1752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Gateway Exchange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Protocol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990600" y="3676471"/>
            <a:ext cx="312906" cy="551021"/>
            <a:chOff x="7315200" y="1447800"/>
            <a:chExt cx="312906" cy="551021"/>
          </a:xfrm>
        </p:grpSpPr>
        <p:sp>
          <p:nvSpPr>
            <p:cNvPr id="45" name="TextBox 44"/>
            <p:cNvSpPr txBox="1"/>
            <p:nvPr/>
          </p:nvSpPr>
          <p:spPr>
            <a:xfrm>
              <a:off x="7315200" y="14478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ym typeface="Webdings"/>
                </a:rPr>
                <a:t></a:t>
              </a:r>
              <a:endParaRPr lang="en-US" sz="1000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15200" y="16002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ym typeface="Webdings"/>
                </a:rPr>
                <a:t></a:t>
              </a:r>
              <a:endParaRPr lang="en-US" sz="1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15200" y="17526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ym typeface="Webdings"/>
                </a:rPr>
                <a:t></a:t>
              </a:r>
              <a:endParaRPr lang="en-US" sz="1000" dirty="0" smtClean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85800" y="1238071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" y="1847671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" y="2457271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" y="3066871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800" y="4362271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Song </a:t>
            </a:r>
            <a:r>
              <a:rPr lang="en-US" dirty="0" smtClean="0">
                <a:solidFill>
                  <a:schemeClr val="tx1"/>
                </a:solidFill>
                <a:sym typeface="Webdings"/>
              </a:rPr>
              <a:t>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0800000">
            <a:off x="1676400" y="3295471"/>
            <a:ext cx="1600200" cy="762000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7" idx="3"/>
          </p:cNvCxnSpPr>
          <p:nvPr/>
        </p:nvCxnSpPr>
        <p:spPr>
          <a:xfrm rot="10800000" flipV="1">
            <a:off x="1676400" y="4209871"/>
            <a:ext cx="1600200" cy="419100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itle 3"/>
          <p:cNvSpPr>
            <a:spLocks noGrp="1"/>
          </p:cNvSpPr>
          <p:nvPr>
            <p:ph type="title"/>
          </p:nvPr>
        </p:nvSpPr>
        <p:spPr>
          <a:xfrm>
            <a:off x="2209800" y="399871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Raw openPG Capability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C00000"/>
                </a:solidFill>
              </a:rPr>
              <a:t>Subscription Only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5995" y="1676400"/>
            <a:ext cx="506100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CPU Bound to 2.6 million values / sec </a:t>
            </a:r>
          </a:p>
          <a:p>
            <a:pPr algn="ctr"/>
            <a:r>
              <a:rPr lang="en-US" sz="2000" b="1" dirty="0" smtClean="0"/>
              <a:t>with 30 Input Songs and 5 Clients, or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~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4,400 PMUs @ 30 samples / sec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10400" y="3295471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34200" y="3219271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58000" y="3143071"/>
            <a:ext cx="1219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Gateway Clients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40" idx="1"/>
          </p:cNvCxnSpPr>
          <p:nvPr/>
        </p:nvCxnSpPr>
        <p:spPr>
          <a:xfrm rot="10800000">
            <a:off x="6324600" y="3524071"/>
            <a:ext cx="5334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63326" y="5276671"/>
            <a:ext cx="271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Test Hardware</a:t>
            </a:r>
          </a:p>
          <a:p>
            <a:r>
              <a:rPr lang="en-US" b="1" dirty="0" smtClean="0"/>
              <a:t>Intel i5 – 64bit OS, 2.6 GHz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ISTIR - Figur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164049"/>
            <a:ext cx="7867066" cy="5693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openPG Use Cases – NISTIR* Context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667952"/>
            <a:ext cx="533400" cy="38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01352"/>
            <a:ext cx="533400" cy="38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810000"/>
            <a:ext cx="533400" cy="38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609600" y="1295400"/>
            <a:ext cx="5410200" cy="4343400"/>
            <a:chOff x="609600" y="1295400"/>
            <a:chExt cx="5410200" cy="4343400"/>
          </a:xfrm>
        </p:grpSpPr>
        <p:sp>
          <p:nvSpPr>
            <p:cNvPr id="5" name="Rectangle 4"/>
            <p:cNvSpPr/>
            <p:nvPr/>
          </p:nvSpPr>
          <p:spPr>
            <a:xfrm>
              <a:off x="609600" y="1295400"/>
              <a:ext cx="1905000" cy="1219200"/>
            </a:xfrm>
            <a:prstGeom prst="rect">
              <a:avLst/>
            </a:prstGeom>
            <a:solidFill>
              <a:srgbClr val="FFFF66"/>
            </a:solidFill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39. Wide Area Measurement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4800" y="4267200"/>
              <a:ext cx="1905000" cy="1371600"/>
            </a:xfrm>
            <a:prstGeom prst="rect">
              <a:avLst/>
            </a:prstGeom>
            <a:solidFill>
              <a:srgbClr val="FFFF66"/>
            </a:solidFill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37. Transmission SCADA &amp; Advanced Apps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4343400"/>
              <a:ext cx="1905000" cy="1219200"/>
            </a:xfrm>
            <a:prstGeom prst="rect">
              <a:avLst/>
            </a:prstGeom>
            <a:solidFill>
              <a:srgbClr val="FFFF66"/>
            </a:solidFill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31. ISO/RTO Operators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14800" y="2819400"/>
              <a:ext cx="1905000" cy="1219200"/>
            </a:xfrm>
            <a:prstGeom prst="rect">
              <a:avLst/>
            </a:prstGeom>
            <a:solidFill>
              <a:srgbClr val="FFFF66"/>
            </a:solidFill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29. Distribution SCADA &amp; DMS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" y="2743200"/>
              <a:ext cx="1905000" cy="1371600"/>
            </a:xfrm>
            <a:prstGeom prst="rect">
              <a:avLst/>
            </a:prstGeom>
            <a:solidFill>
              <a:srgbClr val="FFFF66"/>
            </a:solidFill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30. Energy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Management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Systems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72200" y="6626423"/>
            <a:ext cx="2388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*NISTIR 7628, August 2010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22860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for security assessment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openPG Business Case</a:t>
            </a:r>
            <a:endParaRPr lang="en-US" dirty="0"/>
          </a:p>
        </p:txBody>
      </p:sp>
      <p:pic>
        <p:nvPicPr>
          <p:cNvPr id="1026" name="Picture 2" descr="C:\Users\Russell\Documents\GPA\Products - Services\openPG\Requirements\Images\openPG, Brochure, Page 1 2011 07 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3633027" cy="4800600"/>
          </a:xfrm>
          <a:prstGeom prst="rect">
            <a:avLst/>
          </a:prstGeom>
          <a:noFill/>
        </p:spPr>
      </p:pic>
      <p:pic>
        <p:nvPicPr>
          <p:cNvPr id="1027" name="Picture 3" descr="C:\Users\Russell\Documents\GPA\Products - Services\openPG\Requirements\Images\openPG, Brochure, Page 2 2011 07 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3657600" cy="48785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59904" y="5833646"/>
            <a:ext cx="3740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See: </a:t>
            </a:r>
            <a:r>
              <a:rPr lang="en-US" sz="1600" i="1" dirty="0" smtClean="0">
                <a:hlinkClick r:id="rId5"/>
              </a:rPr>
              <a:t>openPG.codeplex.com</a:t>
            </a:r>
            <a:r>
              <a:rPr lang="en-US" sz="1600" i="1" dirty="0" smtClean="0"/>
              <a:t> for a copy.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590800"/>
            <a:ext cx="58674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2000" b="1" dirty="0" smtClean="0"/>
              <a:t>An edge device for the security perimeter</a:t>
            </a:r>
            <a:br>
              <a:rPr lang="en-US" sz="2000" b="1" dirty="0" smtClean="0"/>
            </a:br>
            <a:endParaRPr lang="en-US" sz="2000" b="1" dirty="0" smtClean="0"/>
          </a:p>
          <a:p>
            <a:pPr marL="287338" indent="-287338">
              <a:buFont typeface="Arial" pitchFamily="34" charset="0"/>
              <a:buChar char="•"/>
            </a:pPr>
            <a:r>
              <a:rPr lang="en-US" sz="2000" b="1" dirty="0" smtClean="0"/>
              <a:t>Lowers the cost of configuration management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openPG Value for NERCnet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315200" cy="4343400"/>
          </a:xfrm>
        </p:spPr>
        <p:txBody>
          <a:bodyPr/>
          <a:lstStyle/>
          <a:p>
            <a:r>
              <a:rPr lang="en-US" dirty="0" smtClean="0"/>
              <a:t>Lower cost – purchase only capacity needed</a:t>
            </a:r>
          </a:p>
          <a:p>
            <a:pPr lvl="1"/>
            <a:r>
              <a:rPr lang="en-US" dirty="0" smtClean="0"/>
              <a:t>Subscription to points can be dynamic</a:t>
            </a:r>
          </a:p>
          <a:p>
            <a:pPr lvl="1"/>
            <a:r>
              <a:rPr lang="en-US" dirty="0" smtClean="0"/>
              <a:t>Avoids having to exchange all points all the time</a:t>
            </a:r>
          </a:p>
          <a:p>
            <a:r>
              <a:rPr lang="en-US" dirty="0" smtClean="0"/>
              <a:t>Network use </a:t>
            </a:r>
            <a:r>
              <a:rPr lang="en-US" dirty="0" smtClean="0"/>
              <a:t>enforcement</a:t>
            </a:r>
            <a:endParaRPr lang="en-US" dirty="0" smtClean="0"/>
          </a:p>
          <a:p>
            <a:pPr lvl="1"/>
            <a:r>
              <a:rPr lang="en-US" dirty="0" smtClean="0"/>
              <a:t>openPG can enforce maximum </a:t>
            </a:r>
            <a:r>
              <a:rPr lang="en-US" dirty="0" smtClean="0"/>
              <a:t>subscription </a:t>
            </a:r>
            <a:r>
              <a:rPr lang="en-US" dirty="0" smtClean="0"/>
              <a:t>limits</a:t>
            </a:r>
          </a:p>
          <a:p>
            <a:pPr lvl="2"/>
            <a:r>
              <a:rPr lang="en-US" dirty="0" smtClean="0"/>
              <a:t>By gateway association</a:t>
            </a:r>
          </a:p>
          <a:p>
            <a:pPr lvl="2"/>
            <a:r>
              <a:rPr lang="en-US" dirty="0" smtClean="0"/>
              <a:t>In total.</a:t>
            </a:r>
          </a:p>
          <a:p>
            <a:r>
              <a:rPr lang="en-US" dirty="0" smtClean="0"/>
              <a:t>Fair billing with low administrative costs</a:t>
            </a:r>
          </a:p>
          <a:p>
            <a:pPr lvl="1"/>
            <a:r>
              <a:rPr lang="en-US" dirty="0" smtClean="0"/>
              <a:t>openPG provides billing metrics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openPG is “Registry” Indifferent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r>
              <a:rPr lang="en-US" sz="2800" b="0" dirty="0" smtClean="0"/>
              <a:t>Recognition that each entity needs the option to operate within its own name space. </a:t>
            </a:r>
          </a:p>
          <a:p>
            <a:r>
              <a:rPr lang="en-US" sz="2800" b="0" dirty="0" smtClean="0"/>
              <a:t>openPG allows easy exchange of phasor meta data among entities without the need for a common naming schema</a:t>
            </a:r>
          </a:p>
          <a:p>
            <a:r>
              <a:rPr lang="en-US" sz="2800" b="0" dirty="0" smtClean="0"/>
              <a:t>Redundant measurements can be published and subscribed</a:t>
            </a:r>
          </a:p>
          <a:p>
            <a:r>
              <a:rPr lang="en-US" sz="2800" b="0" dirty="0" smtClean="0"/>
              <a:t>openPG can easily be integrated with enterprise or vendor modeling systems – or a regional naming service (the NASPInet vision)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C37.118 Does Not Scale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theory, C37.118-2005 can scale to the 64K UDP packet limit.</a:t>
            </a:r>
          </a:p>
          <a:p>
            <a:r>
              <a:rPr lang="en-US" dirty="0" smtClean="0"/>
              <a:t>In practice, UDP has been found to frequently be throttled to 16K packet sizes – around 130 PMUs.</a:t>
            </a:r>
          </a:p>
          <a:p>
            <a:r>
              <a:rPr lang="en-US" dirty="0" smtClean="0"/>
              <a:t>61850-90-5 </a:t>
            </a:r>
            <a:r>
              <a:rPr lang="en-US" dirty="0" smtClean="0"/>
              <a:t>is likely to </a:t>
            </a:r>
            <a:r>
              <a:rPr lang="en-US" dirty="0" smtClean="0"/>
              <a:t>hit this limit sooner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sz="2400" dirty="0" smtClean="0"/>
              <a:t>Add configuration complexity through use of multiple output streams</a:t>
            </a:r>
          </a:p>
          <a:p>
            <a:pPr lvl="1"/>
            <a:r>
              <a:rPr lang="en-US" sz="2400" dirty="0" smtClean="0"/>
              <a:t>Implement the </a:t>
            </a:r>
            <a:r>
              <a:rPr lang="en-US" sz="2400" dirty="0" err="1" smtClean="0"/>
              <a:t>openPG</a:t>
            </a:r>
            <a:r>
              <a:rPr lang="en-US" sz="2400" dirty="0" smtClean="0"/>
              <a:t> which has been designed for very-high volume </a:t>
            </a:r>
            <a:r>
              <a:rPr lang="en-US" sz="2400" dirty="0" err="1" smtClean="0"/>
              <a:t>phasor</a:t>
            </a:r>
            <a:r>
              <a:rPr lang="en-US" sz="2400" dirty="0" smtClean="0"/>
              <a:t> traffic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application of the openPG</a:t>
            </a:r>
            <a:endParaRPr lang="en-US" dirty="0"/>
          </a:p>
        </p:txBody>
      </p:sp>
      <p:pic>
        <p:nvPicPr>
          <p:cNvPr id="7" name="Picture 6" descr="openPG Overview (bus use case) no (c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8381326" cy="352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A-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GPA-presentation</Template>
  <TotalTime>15087</TotalTime>
  <Words>1078</Words>
  <Application>Microsoft Office PowerPoint</Application>
  <PresentationFormat>On-screen Show (4:3)</PresentationFormat>
  <Paragraphs>225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GPA-presentation</vt:lpstr>
      <vt:lpstr>Slide 1</vt:lpstr>
      <vt:lpstr>A Phasor Gateway</vt:lpstr>
      <vt:lpstr>PDC vs. Phasor Gateway Distinguishing Features</vt:lpstr>
      <vt:lpstr>openPG Use Cases – NISTIR* Context</vt:lpstr>
      <vt:lpstr>openPG Business Case</vt:lpstr>
      <vt:lpstr>openPG Value for NERCnet</vt:lpstr>
      <vt:lpstr>The openPG is “Registry” Indifferent </vt:lpstr>
      <vt:lpstr>C37.118 Does Not Scale Well</vt:lpstr>
      <vt:lpstr>Typical application of the openPG</vt:lpstr>
      <vt:lpstr>openPG - High Level Functionality </vt:lpstr>
      <vt:lpstr>openPG - High Level Functionality </vt:lpstr>
      <vt:lpstr>openPG Architecture</vt:lpstr>
      <vt:lpstr>openPG Data Exchange GPA’s Gateway Exchange Protocol</vt:lpstr>
      <vt:lpstr>Subscription Process – Setup (OpenPG 1.0)</vt:lpstr>
      <vt:lpstr>Subscription Process – Step 0</vt:lpstr>
      <vt:lpstr>Subscription Process – Step 1</vt:lpstr>
      <vt:lpstr>Subscription Process – Step 2</vt:lpstr>
      <vt:lpstr>Subscription Process – Step 3</vt:lpstr>
      <vt:lpstr>openPG Inputs</vt:lpstr>
      <vt:lpstr>openPG Outputs</vt:lpstr>
      <vt:lpstr>Mirrored C37.118 Output</vt:lpstr>
      <vt:lpstr>The Output (Subscriber) API</vt:lpstr>
      <vt:lpstr>The Output (Subscriber) API</vt:lpstr>
      <vt:lpstr>openPG Security Profile</vt:lpstr>
      <vt:lpstr>openPG Encryption (openPG Version 1.1)</vt:lpstr>
      <vt:lpstr>Slide 26</vt:lpstr>
      <vt:lpstr>The Demonstration Setup openPG API &amp; Throughput Demo</vt:lpstr>
      <vt:lpstr>openPG as Publisher</vt:lpstr>
      <vt:lpstr>openPG as Subscriber</vt:lpstr>
      <vt:lpstr>Raw openPG Capability Publication Only</vt:lpstr>
      <vt:lpstr>Raw openPG Capability Subscription Only</vt:lpstr>
    </vt:vector>
  </TitlesOfParts>
  <Company>Tennessee Valley Authority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frrobert</dc:creator>
  <cp:lastModifiedBy>Russell</cp:lastModifiedBy>
  <cp:revision>430</cp:revision>
  <dcterms:created xsi:type="dcterms:W3CDTF">2006-10-18T19:51:51Z</dcterms:created>
  <dcterms:modified xsi:type="dcterms:W3CDTF">2011-09-07T12:55:01Z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TC011367941033</vt:lpwstr>
  </property>
</Properties>
</file>