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63" r:id="rId3"/>
    <p:sldId id="264" r:id="rId4"/>
    <p:sldId id="266" r:id="rId5"/>
    <p:sldId id="257" r:id="rId6"/>
    <p:sldId id="273" r:id="rId7"/>
    <p:sldId id="275" r:id="rId8"/>
    <p:sldId id="271" r:id="rId9"/>
    <p:sldId id="268" r:id="rId10"/>
    <p:sldId id="267" r:id="rId11"/>
    <p:sldId id="269" r:id="rId12"/>
    <p:sldId id="270" r:id="rId13"/>
    <p:sldId id="259" r:id="rId14"/>
    <p:sldId id="260" r:id="rId15"/>
    <p:sldId id="272" r:id="rId16"/>
    <p:sldId id="276" r:id="rId17"/>
    <p:sldId id="277" r:id="rId18"/>
    <p:sldId id="278" r:id="rId19"/>
    <p:sldId id="261" r:id="rId20"/>
    <p:sldId id="262"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46" autoAdjust="0"/>
  </p:normalViewPr>
  <p:slideViewPr>
    <p:cSldViewPr>
      <p:cViewPr>
        <p:scale>
          <a:sx n="60" d="100"/>
          <a:sy n="60" d="100"/>
        </p:scale>
        <p:origin x="-143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A6EC6-5EAC-4B61-B383-CAA6B9F14659}" type="datetimeFigureOut">
              <a:rPr lang="en-US" smtClean="0"/>
              <a:pPr/>
              <a:t>9/7/2011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2787B2-B4BD-49CA-A93B-0FD486657BE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6390" indent="-226390">
              <a:buAutoNum type="arabicPeriod"/>
            </a:pPr>
            <a:r>
              <a:rPr lang="en-US" dirty="0" smtClean="0"/>
              <a:t>I would like to welcome you today to the time-series framework tutorial and openPDC overview</a:t>
            </a:r>
          </a:p>
          <a:p>
            <a:pPr marL="226390" indent="-226390">
              <a:buAutoNum type="arabicPeriod"/>
            </a:pPr>
            <a:r>
              <a:rPr lang="en-US" dirty="0" smtClean="0"/>
              <a:t>I</a:t>
            </a:r>
            <a:r>
              <a:rPr lang="en-US" baseline="0" dirty="0" smtClean="0"/>
              <a:t> am extremely honored to have so many of you turn out today to learn about these tools that are being widely applied in the power industry</a:t>
            </a:r>
          </a:p>
          <a:p>
            <a:pPr marL="683590" lvl="1" indent="-226390">
              <a:buAutoNum type="arabicPeriod"/>
            </a:pPr>
            <a:r>
              <a:rPr lang="en-US" baseline="0" dirty="0" smtClean="0"/>
              <a:t>You showed up despite the remnants of Tropical Depression Lee drenching the area with around 8 inches of rain</a:t>
            </a:r>
          </a:p>
          <a:p>
            <a:pPr marL="683590" lvl="1" indent="-226390">
              <a:buAutoNum type="arabicPeriod"/>
            </a:pPr>
            <a:r>
              <a:rPr lang="en-US" baseline="0" dirty="0" smtClean="0"/>
              <a:t>I also know many of have traveled very far, even internationally from different sides of the globe, to make this event</a:t>
            </a:r>
          </a:p>
          <a:p>
            <a:pPr marL="683590" lvl="1" indent="-226390">
              <a:buAutoNum type="arabicPeriod"/>
            </a:pPr>
            <a:r>
              <a:rPr lang="en-US" baseline="0" dirty="0" smtClean="0"/>
              <a:t>This helps remind me that the work we are trying to do has very far reaching effects and that the problems we are trying to solve are not solely a technology issue – but a human one.</a:t>
            </a:r>
          </a:p>
          <a:p>
            <a:pPr marL="683590" lvl="1" indent="-226390">
              <a:buAutoNum type="arabicPeriod"/>
            </a:pPr>
            <a:r>
              <a:rPr lang="en-US" baseline="0" dirty="0" smtClean="0"/>
              <a:t>So with that</a:t>
            </a:r>
          </a:p>
          <a:p>
            <a:pPr marL="226390" indent="-226390">
              <a:buAutoNum type="arabicPeriod"/>
            </a:pPr>
            <a:r>
              <a:rPr lang="en-US" baseline="0" dirty="0" smtClean="0"/>
              <a:t>I would like to take a moment to thank and recognize Southern Company for hosting this inaugural event, we certainly appreciate their continued support for these activities through offering their time and facilities to make events like this possible.</a:t>
            </a:r>
          </a:p>
          <a:p>
            <a:pPr marL="226390" indent="-226390">
              <a:buAutoNum type="arabicPeriod"/>
            </a:pPr>
            <a:r>
              <a:rPr lang="en-US" baseline="0" dirty="0" smtClean="0"/>
              <a:t>Today, although I have an agenda, I want this session – our first official training session – to meet you needs. A such I want this to be a dynamic session:</a:t>
            </a:r>
          </a:p>
          <a:p>
            <a:pPr marL="683590" lvl="1" indent="-226390">
              <a:buAutoNum type="arabicPeriod"/>
            </a:pPr>
            <a:r>
              <a:rPr lang="en-US" baseline="0" dirty="0" smtClean="0"/>
              <a:t>If you don’t understand something, stop me so we can all get on the same page</a:t>
            </a:r>
          </a:p>
          <a:p>
            <a:pPr marL="683590" lvl="1" indent="-226390">
              <a:buAutoNum type="arabicPeriod"/>
            </a:pPr>
            <a:r>
              <a:rPr lang="en-US" baseline="0" dirty="0" smtClean="0"/>
              <a:t>If you have a question, ask it, and we’ll temporarily deviate from the course and explain</a:t>
            </a:r>
          </a:p>
          <a:p>
            <a:pPr marL="683590" lvl="1" indent="-226390">
              <a:buAutoNum type="arabicPeriod"/>
            </a:pPr>
            <a:r>
              <a:rPr lang="en-US" baseline="0" dirty="0" smtClean="0"/>
              <a:t>My goal for you at the end of the day, is that you have a more complete understanding of these tools and the benefits they provide</a:t>
            </a:r>
          </a:p>
          <a:p>
            <a:pPr marL="226390" indent="-226390">
              <a:buAutoNum type="arabicPeriod"/>
            </a:pPr>
            <a:r>
              <a:rPr lang="en-US" baseline="0" dirty="0" smtClean="0"/>
              <a:t>You are all here for a purpose, I assume by being here that you all want to understand more about the Time-series Framework and how it’s being applied on the industry</a:t>
            </a:r>
          </a:p>
          <a:p>
            <a:pPr marL="226390" indent="-226390">
              <a:buAutoNum type="arabicPeriod"/>
            </a:pPr>
            <a:r>
              <a:rPr lang="en-US" baseline="0" dirty="0" smtClean="0"/>
              <a:t>But for some of you, I know you have a very specific goal in mind – so let’s take a moment to introduce each other and talk about what your goals are for being here.</a:t>
            </a:r>
          </a:p>
          <a:p>
            <a:pPr marL="226390" indent="-226390">
              <a:buAutoNum type="arabicPeriod"/>
            </a:pPr>
            <a:r>
              <a:rPr lang="en-US" baseline="0" dirty="0" smtClean="0"/>
              <a:t>I’m going to have Andrew to take notes on your goals, desires and potential questions as we go around the room to each person and get your name, your company, and your desired goals for this training.</a:t>
            </a:r>
          </a:p>
          <a:p>
            <a:pPr marL="226390" indent="-226390">
              <a:buAutoNum type="arabicPeriod"/>
            </a:pPr>
            <a:r>
              <a:rPr lang="en-US" baseline="0" dirty="0" smtClean="0"/>
              <a:t>If your goal is just to learn, that’s OK, but if you have something specific, please let us know so we can make sure that topic gets covered</a:t>
            </a:r>
          </a:p>
          <a:p>
            <a:pPr marL="226390" indent="-226390">
              <a:buAutoNum type="arabicPeriod"/>
            </a:pPr>
            <a:r>
              <a:rPr lang="en-US" baseline="0" dirty="0" smtClean="0"/>
              <a:t>And I’ll start with myself, my name is James Ritchie Carroll, I am the senior system’s architect at the Grid Protection Alliance, my goal for today is to make sure you leave here understanding more about the Time-series Framework and the applications that are built on top of it, such as the openPDC and open Phasor Gateway.</a:t>
            </a:r>
          </a:p>
          <a:p>
            <a:pPr marL="226390" indent="-226390">
              <a:buNone/>
            </a:pPr>
            <a:endParaRPr lang="en-US" baseline="0" dirty="0" smtClean="0"/>
          </a:p>
        </p:txBody>
      </p:sp>
      <p:sp>
        <p:nvSpPr>
          <p:cNvPr id="4" name="Slide Number Placeholder 3"/>
          <p:cNvSpPr>
            <a:spLocks noGrp="1"/>
          </p:cNvSpPr>
          <p:nvPr>
            <p:ph type="sldNum" sz="quarter" idx="10"/>
          </p:nvPr>
        </p:nvSpPr>
        <p:spPr/>
        <p:txBody>
          <a:bodyPr/>
          <a:lstStyle/>
          <a:p>
            <a:fld id="{AFAF0525-434C-4C79-941F-903B002EBD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&lt;Open</a:t>
            </a:r>
            <a:r>
              <a:rPr lang="en-US" baseline="0" dirty="0" smtClean="0"/>
              <a:t> SQL Server and explain the “Nodes” table&gt;</a:t>
            </a:r>
            <a:endParaRPr lang="en-US" dirty="0" smtClean="0"/>
          </a:p>
          <a:p>
            <a:endParaRPr lang="en-US" dirty="0" smtClean="0"/>
          </a:p>
          <a:p>
            <a:r>
              <a:rPr lang="en-US" dirty="0" smtClean="0"/>
              <a:t>&lt;Make sure to refer back to prior slide to show all the “</a:t>
            </a:r>
            <a:r>
              <a:rPr lang="en-US" dirty="0" err="1" smtClean="0"/>
              <a:t>NodeID</a:t>
            </a:r>
            <a:r>
              <a:rPr lang="en-US" dirty="0" smtClean="0"/>
              <a:t>” columns in the tables&gt;</a:t>
            </a:r>
          </a:p>
          <a:p>
            <a:endParaRPr lang="en-US" dirty="0" smtClean="0"/>
          </a:p>
          <a:p>
            <a:r>
              <a:rPr lang="en-US" dirty="0" smtClean="0"/>
              <a:t>&lt;Open openPDC Manager and go to the nodes</a:t>
            </a:r>
            <a:r>
              <a:rPr lang="en-US" baseline="0" dirty="0" smtClean="0"/>
              <a:t> screen, </a:t>
            </a:r>
            <a:r>
              <a:rPr lang="en-US" baseline="0" dirty="0" smtClean="0"/>
              <a:t>add </a:t>
            </a:r>
            <a:r>
              <a:rPr lang="en-US" baseline="0" dirty="0" smtClean="0"/>
              <a:t>a new node (copy connection fields from existing node to notepad) and show operation of </a:t>
            </a:r>
            <a:r>
              <a:rPr lang="en-US" baseline="0" dirty="0" err="1" smtClean="0"/>
              <a:t>internode</a:t>
            </a:r>
            <a:r>
              <a:rPr lang="en-US" baseline="0" dirty="0" smtClean="0"/>
              <a:t> connectivity&gt;</a:t>
            </a:r>
            <a:endParaRPr lang="en-US" dirty="0" smtClean="0"/>
          </a:p>
        </p:txBody>
      </p:sp>
      <p:sp>
        <p:nvSpPr>
          <p:cNvPr id="4" name="Slide Number Placeholder 3"/>
          <p:cNvSpPr>
            <a:spLocks noGrp="1"/>
          </p:cNvSpPr>
          <p:nvPr>
            <p:ph type="sldNum" sz="quarter" idx="10"/>
          </p:nvPr>
        </p:nvSpPr>
        <p:spPr/>
        <p:txBody>
          <a:bodyPr/>
          <a:lstStyle/>
          <a:p>
            <a:fld id="{CC2787B2-B4BD-49CA-A93B-0FD486657BE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&lt;Find </a:t>
            </a:r>
            <a:r>
              <a:rPr lang="en-US" dirty="0" err="1" smtClean="0"/>
              <a:t>IMeasurement</a:t>
            </a:r>
            <a:r>
              <a:rPr lang="en-US" dirty="0" smtClean="0"/>
              <a:t> in the TSF code and show the key fields&gt;</a:t>
            </a:r>
          </a:p>
          <a:p>
            <a:endParaRPr lang="en-US" dirty="0" smtClean="0"/>
          </a:p>
          <a:p>
            <a:r>
              <a:rPr lang="en-US" dirty="0" smtClean="0"/>
              <a:t>&lt;Discuss</a:t>
            </a:r>
            <a:r>
              <a:rPr lang="en-US" baseline="0" dirty="0" smtClean="0"/>
              <a:t> the adder and </a:t>
            </a:r>
            <a:r>
              <a:rPr lang="en-US" baseline="0" dirty="0" smtClean="0"/>
              <a:t>multiplier</a:t>
            </a:r>
            <a:r>
              <a:rPr lang="en-US" baseline="0" dirty="0" smtClean="0"/>
              <a:t>, how it’s used in practice and how it relates to the </a:t>
            </a:r>
            <a:r>
              <a:rPr lang="en-US" baseline="0" dirty="0" err="1" smtClean="0"/>
              <a:t>AdjustedValue</a:t>
            </a:r>
            <a:r>
              <a:rPr lang="en-US" baseline="0" dirty="0" smtClean="0"/>
              <a:t>&gt;</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two way measurements are identified in the time-series framework.</a:t>
            </a:r>
          </a:p>
          <a:p>
            <a:endParaRPr lang="en-US" dirty="0" smtClean="0"/>
          </a:p>
          <a:p>
            <a:r>
              <a:rPr lang="en-US" dirty="0" smtClean="0"/>
              <a:t>First, using a Guid</a:t>
            </a:r>
            <a:r>
              <a:rPr lang="en-US" baseline="0" dirty="0" smtClean="0"/>
              <a:t> – again, that statistically unique in the world identifier</a:t>
            </a:r>
          </a:p>
          <a:p>
            <a:endParaRPr lang="en-US" baseline="0" dirty="0" smtClean="0"/>
          </a:p>
          <a:p>
            <a:r>
              <a:rPr lang="en-US" baseline="0" dirty="0" smtClean="0"/>
              <a:t>Second, using a measurement “Key” – the measurement key is basically a string identifier consisting of a “source” for the measurement and a simple numeric ID separated by a colon.</a:t>
            </a:r>
          </a:p>
          <a:p>
            <a:endParaRPr lang="en-US" baseline="0" dirty="0" smtClean="0"/>
          </a:p>
          <a:p>
            <a:r>
              <a:rPr lang="en-US" baseline="0" dirty="0" smtClean="0"/>
              <a:t>The numeric ID is basically an auto-incremented integer, like 1, 2, 3, 4, 5.</a:t>
            </a:r>
          </a:p>
          <a:p>
            <a:endParaRPr lang="en-US" baseline="0" dirty="0" smtClean="0"/>
          </a:p>
          <a:p>
            <a:r>
              <a:rPr lang="en-US" baseline="0" dirty="0" smtClean="0"/>
              <a:t>The source can also be thought of as a destination depending on your perspective – for example, if the historian in your system which archives points is the primary interface in your infrastructure the, measurement key source can be thought of as the historian instance associated with the given point.</a:t>
            </a:r>
          </a:p>
          <a:p>
            <a:endParaRPr lang="en-US" baseline="0" dirty="0" smtClean="0"/>
          </a:p>
          <a:p>
            <a:r>
              <a:rPr lang="en-US" baseline="0" dirty="0" smtClean="0"/>
              <a:t>The Guid’s are used programmatically to uniquely identify measurements in the system, or said another way, if you are writing code that expects a certain set of measurements, used Guid’s are your lookup key – it is faster and more efficient.</a:t>
            </a:r>
          </a:p>
          <a:p>
            <a:endParaRPr lang="en-US" baseline="0" dirty="0" smtClean="0"/>
          </a:p>
          <a:p>
            <a:r>
              <a:rPr lang="en-US" baseline="0" dirty="0" smtClean="0"/>
              <a:t>On the other hand, the measurement keys are used whenever a human is interacting with the system – generally speaking Guid’s and humans don’t mix well. It’s very big number, coded in Hexadecimal, that is practically impossible to remember and annoying to copy and paste.</a:t>
            </a:r>
          </a:p>
          <a:p>
            <a:endParaRPr lang="en-US" baseline="0" dirty="0" smtClean="0"/>
          </a:p>
          <a:p>
            <a:r>
              <a:rPr lang="en-US" dirty="0" smtClean="0"/>
              <a:t>Measurement keys are short mnemonics</a:t>
            </a:r>
            <a:r>
              <a:rPr lang="en-US" baseline="0" dirty="0" smtClean="0"/>
              <a:t> that are easy to remember and have context based on their source – perfect for identification.</a:t>
            </a:r>
          </a:p>
          <a:p>
            <a:endParaRPr lang="en-US" baseline="0" dirty="0" smtClean="0"/>
          </a:p>
          <a:p>
            <a:r>
              <a:rPr lang="en-US" baseline="0" dirty="0" smtClean="0"/>
              <a:t>The real thing to remember is this:</a:t>
            </a:r>
          </a:p>
          <a:p>
            <a:endParaRPr lang="en-US" baseline="0" dirty="0" smtClean="0"/>
          </a:p>
          <a:p>
            <a:r>
              <a:rPr lang="en-US" baseline="0" dirty="0" smtClean="0"/>
              <a:t>	Guid’s are for computers, measurement keys are for humans</a:t>
            </a:r>
          </a:p>
          <a:p>
            <a:endParaRPr lang="en-US" baseline="0" dirty="0" smtClean="0"/>
          </a:p>
          <a:p>
            <a:r>
              <a:rPr lang="en-US" baseline="0" dirty="0" smtClean="0"/>
              <a:t>&lt;Click over to the TSF code and show the code for </a:t>
            </a:r>
            <a:r>
              <a:rPr lang="en-US" baseline="0" dirty="0" err="1" smtClean="0"/>
              <a:t>MeasurementKey</a:t>
            </a:r>
            <a:r>
              <a:rPr lang="en-US" baseline="0" dirty="0" smtClean="0"/>
              <a:t> – point out some key fields and how things are “optimized” with Guid relations&gt;</a:t>
            </a:r>
          </a:p>
          <a:p>
            <a:endParaRPr lang="en-US" baseline="0" dirty="0" smtClean="0"/>
          </a:p>
          <a:p>
            <a:r>
              <a:rPr lang="en-US" baseline="0" dirty="0" smtClean="0"/>
              <a:t>On the next section, we’ll explain why this “source” is important in Synchrophasor world…</a:t>
            </a:r>
          </a:p>
          <a:p>
            <a:endParaRPr lang="en-US" baseline="0" dirty="0" smtClean="0"/>
          </a:p>
          <a:p>
            <a:r>
              <a:rPr lang="en-US" baseline="0" dirty="0" smtClean="0"/>
              <a:t>&lt;Click over SQL Server and open the “</a:t>
            </a:r>
            <a:r>
              <a:rPr lang="en-US" baseline="0" dirty="0" err="1" smtClean="0"/>
              <a:t>ActiveMeasurements</a:t>
            </a:r>
            <a:r>
              <a:rPr lang="en-US" baseline="0" dirty="0" smtClean="0"/>
              <a:t>” view to show a full example of well defined system measurements&gt;</a:t>
            </a:r>
          </a:p>
          <a:p>
            <a:endParaRPr lang="en-US" baseline="0" dirty="0" smtClean="0"/>
          </a:p>
          <a:p>
            <a:r>
              <a:rPr lang="en-US" baseline="0" dirty="0" smtClean="0"/>
              <a:t>In the time-series framework, measurements are everything – this table is basically the center of the universe.</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stress tested the time-series</a:t>
            </a:r>
            <a:r>
              <a:rPr lang="en-US" baseline="0" dirty="0" smtClean="0"/>
              <a:t> framework to process over 3.5 million input measurements per second.</a:t>
            </a:r>
          </a:p>
          <a:p>
            <a:endParaRPr lang="en-US" baseline="0" dirty="0" smtClean="0"/>
          </a:p>
          <a:p>
            <a:r>
              <a:rPr lang="en-US" baseline="0" dirty="0" smtClean="0"/>
              <a:t>There’s no hard disk that exists today that archive data that fast, so in this case the d</a:t>
            </a:r>
            <a:r>
              <a:rPr lang="en-US" dirty="0" smtClean="0"/>
              <a:t>isk becomes a bottleneck in a system.</a:t>
            </a:r>
          </a:p>
          <a:p>
            <a:endParaRPr lang="en-US" dirty="0" smtClean="0"/>
          </a:p>
          <a:p>
            <a:r>
              <a:rPr lang="en-US" dirty="0" smtClean="0"/>
              <a:t>Creating</a:t>
            </a:r>
            <a:r>
              <a:rPr lang="en-US" baseline="0" dirty="0" smtClean="0"/>
              <a:t> a “distributed archive”</a:t>
            </a:r>
            <a:r>
              <a:rPr lang="en-US" dirty="0" smtClean="0"/>
              <a:t> is the way we have overcome the “maximum” number of points that can be archived per second.</a:t>
            </a:r>
          </a:p>
          <a:p>
            <a:endParaRPr lang="en-US" dirty="0" smtClean="0"/>
          </a:p>
          <a:p>
            <a:r>
              <a:rPr lang="en-US" dirty="0" smtClean="0"/>
              <a:t>&lt;</a:t>
            </a:r>
            <a:r>
              <a:rPr lang="en-US" dirty="0" err="1" smtClean="0"/>
              <a:t>MeasurementKey</a:t>
            </a:r>
            <a:r>
              <a:rPr lang="en-US" baseline="0" dirty="0" smtClean="0"/>
              <a:t> “source” describes the “destination” archive here&gt;</a:t>
            </a:r>
            <a:endParaRPr lang="en-US" dirty="0" smtClean="0"/>
          </a:p>
          <a:p>
            <a:endParaRPr lang="en-US" dirty="0" smtClean="0"/>
          </a:p>
          <a:p>
            <a:r>
              <a:rPr lang="en-US" dirty="0" smtClean="0"/>
              <a:t>&lt;Point out how this can apply to “any” historian or archive&gt;</a:t>
            </a:r>
          </a:p>
          <a:p>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&lt;Run</a:t>
            </a:r>
            <a:r>
              <a:rPr lang="en-US" baseline="0" dirty="0" smtClean="0"/>
              <a:t> the openPDC Manager and demo the deployment of an existing custom action adapter “calculation” from openPDC&gt;</a:t>
            </a:r>
            <a:endParaRPr lang="en-US" dirty="0" smtClean="0"/>
          </a:p>
          <a:p>
            <a:endParaRPr lang="en-US" dirty="0" smtClean="0"/>
          </a:p>
          <a:p>
            <a:r>
              <a:rPr lang="en-US" dirty="0" smtClean="0"/>
              <a:t>&lt;Mak</a:t>
            </a:r>
            <a:r>
              <a:rPr lang="en-US" baseline="0" dirty="0" smtClean="0"/>
              <a:t>e sure and pull up “help me choose” dialogs to explain “lag time” and “lead time” in detail – mention that these apply to all “concentrators” such as a PDC output stream – the actual “data concentrator” of a PDC&gt;</a:t>
            </a:r>
          </a:p>
          <a:p>
            <a:endParaRPr lang="en-US" baseline="0" dirty="0" smtClean="0"/>
          </a:p>
          <a:p>
            <a:r>
              <a:rPr lang="en-US" baseline="0" dirty="0" smtClean="0"/>
              <a:t>&lt;Mention that the new UI layer has a new custom adapter deployment screen we will demo in a few minutes to show you how this screen is now easier to use&gt;</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standard diagram used to understand the Time-series</a:t>
            </a:r>
            <a:r>
              <a:rPr lang="en-US" baseline="0" dirty="0" smtClean="0"/>
              <a:t> framework.</a:t>
            </a:r>
          </a:p>
          <a:p>
            <a:endParaRPr lang="en-US" baseline="0" dirty="0" smtClean="0"/>
          </a:p>
          <a:p>
            <a:r>
              <a:rPr lang="en-US" baseline="0" dirty="0" smtClean="0"/>
              <a:t>This image is affectionately know as the “tie-fighter”.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 more technically accurate diagram of this same interface layer.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call this the “</a:t>
            </a:r>
            <a:r>
              <a:rPr lang="en-US" baseline="0" dirty="0" err="1" smtClean="0"/>
              <a:t>Iaon</a:t>
            </a:r>
            <a:r>
              <a:rPr lang="en-US" baseline="0" dirty="0" smtClean="0"/>
              <a:t>” [</a:t>
            </a:r>
            <a:r>
              <a:rPr lang="en-US" baseline="0" dirty="0" err="1" smtClean="0"/>
              <a:t>yo</a:t>
            </a:r>
            <a:r>
              <a:rPr lang="en-US" baseline="0" dirty="0" smtClean="0"/>
              <a:t>-wan] adapter layer. I for input, A for action, O for output and n </a:t>
            </a:r>
            <a:r>
              <a:rPr lang="en-US" baseline="0" dirty="0" smtClean="0"/>
              <a:t>from interface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Notice the measurement flows – simultaneous measurement deployment to multiple destinations.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&lt;Explain how the openPDC and openPG are “instances” of the Time-series framework – other apps can be created on this same framework – the only thing that makes the openPDC a “phasor data concentrator” is its phasor protocol implementations and measurement mapping to these protocols</a:t>
            </a:r>
            <a:r>
              <a:rPr lang="en-US" baseline="0" dirty="0" smtClean="0"/>
              <a:t>&gt;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openPDC </a:t>
            </a:r>
            <a:r>
              <a:rPr lang="en-US" baseline="0" dirty="0" err="1" smtClean="0"/>
              <a:t>PhasorMeasurementMapper</a:t>
            </a:r>
            <a:r>
              <a:rPr lang="en-US" baseline="0" dirty="0" smtClean="0"/>
              <a:t> is an </a:t>
            </a:r>
            <a:r>
              <a:rPr lang="en-US" baseline="0" dirty="0" err="1" smtClean="0"/>
              <a:t>InputAdapter</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openPDC </a:t>
            </a:r>
            <a:r>
              <a:rPr lang="en-US" baseline="0" dirty="0" err="1" smtClean="0"/>
              <a:t>PhasorDataConcentrator</a:t>
            </a:r>
            <a:r>
              <a:rPr lang="en-US" baseline="0" dirty="0" smtClean="0"/>
              <a:t> is an </a:t>
            </a:r>
            <a:r>
              <a:rPr lang="en-US" baseline="0" dirty="0" err="1" smtClean="0"/>
              <a:t>ActionAdapter</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&lt;Pull this open from image</a:t>
            </a:r>
            <a:r>
              <a:rPr lang="en-US" baseline="0" dirty="0" smtClean="0"/>
              <a:t> on desktop so it can be scrolled through vertically and explained slowly&gt;</a:t>
            </a:r>
          </a:p>
          <a:p>
            <a:endParaRPr lang="en-US" baseline="0" dirty="0" smtClean="0"/>
          </a:p>
          <a:p>
            <a:r>
              <a:rPr lang="en-US" baseline="0" dirty="0" smtClean="0"/>
              <a:t>This describes the “relationship” between the adapters and the intended use cases.</a:t>
            </a:r>
          </a:p>
          <a:p>
            <a:endParaRPr lang="en-US" baseline="0" dirty="0" smtClean="0"/>
          </a:p>
          <a:p>
            <a:r>
              <a:rPr lang="en-US" baseline="0" dirty="0" smtClean="0"/>
              <a:t>Note that the “Sorted” base classes represent the desired state.</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&lt;Click open code for </a:t>
            </a:r>
            <a:r>
              <a:rPr lang="en-US" dirty="0" err="1" smtClean="0"/>
              <a:t>CalculatedMeasurementBase</a:t>
            </a:r>
            <a:r>
              <a:rPr lang="en-US" baseline="0" dirty="0" smtClean="0"/>
              <a:t> and show “</a:t>
            </a:r>
            <a:r>
              <a:rPr lang="en-US" baseline="0" dirty="0" err="1" smtClean="0"/>
              <a:t>SignalType</a:t>
            </a:r>
            <a:r>
              <a:rPr lang="en-US" baseline="0" dirty="0" smtClean="0"/>
              <a:t>” mapping&gt;</a:t>
            </a:r>
            <a:endParaRPr lang="en-US" dirty="0" smtClean="0"/>
          </a:p>
          <a:p>
            <a:endParaRPr lang="en-US" dirty="0" smtClean="0"/>
          </a:p>
          <a:p>
            <a:r>
              <a:rPr lang="en-US" dirty="0" smtClean="0"/>
              <a:t>&lt;Run</a:t>
            </a:r>
            <a:r>
              <a:rPr lang="en-US" baseline="0" dirty="0" smtClean="0"/>
              <a:t> the openPG Manager and demo the new custom action adapter screen&gt;</a:t>
            </a:r>
          </a:p>
          <a:p>
            <a:endParaRPr lang="en-US" baseline="0" dirty="0" smtClean="0"/>
          </a:p>
          <a:p>
            <a:r>
              <a:rPr lang="en-US" baseline="0" dirty="0" smtClean="0"/>
              <a:t>&lt;Open simple average calculator and walk through this slowly – these are good examples of calculation cases involving instantaneous and windowed data&gt;</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little</a:t>
            </a:r>
            <a:r>
              <a:rPr lang="en-US" baseline="0" dirty="0" smtClean="0"/>
              <a:t> code to be found in openPDC.exe – everyone begins there as an obvious starting point, but </a:t>
            </a:r>
            <a:r>
              <a:rPr lang="en-US" baseline="0" dirty="0" smtClean="0"/>
              <a:t>the actual code is in the base classes found in the Time-series Framework.</a:t>
            </a:r>
            <a:endParaRPr lang="en-US" baseline="0" dirty="0" smtClean="0"/>
          </a:p>
          <a:p>
            <a:endParaRPr lang="en-US" baseline="0" dirty="0" smtClean="0"/>
          </a:p>
          <a:p>
            <a:r>
              <a:rPr lang="en-US" baseline="0" dirty="0" smtClean="0"/>
              <a:t>Everything most always goes back to the Time-series framework.</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When we first released the openPDC as open source from TVA, everything came</a:t>
            </a:r>
            <a:r>
              <a:rPr lang="en-US" baseline="0" dirty="0" smtClean="0"/>
              <a:t> as one very large open source project under the openPDC umbrella.</a:t>
            </a:r>
          </a:p>
          <a:p>
            <a:endParaRPr lang="en-US" baseline="0" dirty="0" smtClean="0"/>
          </a:p>
          <a:p>
            <a:r>
              <a:rPr lang="en-US" baseline="0" dirty="0" smtClean="0"/>
              <a:t>Even then, however, the code was segregated into several major solutions, each with many, many projects representing assemblies as executables or DLL’s.</a:t>
            </a:r>
          </a:p>
          <a:p>
            <a:endParaRPr lang="en-US" baseline="0" dirty="0" smtClean="0"/>
          </a:p>
          <a:p>
            <a:r>
              <a:rPr lang="en-US" baseline="0" dirty="0" smtClean="0"/>
              <a:t>After a while, we realized that other people were starting to dissect and use the code more widely – many times very specific parts of the code.</a:t>
            </a:r>
          </a:p>
          <a:p>
            <a:endParaRPr lang="en-US" baseline="0" dirty="0" smtClean="0"/>
          </a:p>
          <a:p>
            <a:r>
              <a:rPr lang="en-US" baseline="0" dirty="0" smtClean="0"/>
              <a:t>So we went ahead and broke the code up into multiple open source projects to help people using the code be able to target specific areas for development.</a:t>
            </a:r>
          </a:p>
          <a:p>
            <a:endParaRPr lang="en-US" baseline="0" dirty="0" smtClean="0"/>
          </a:p>
          <a:p>
            <a:r>
              <a:rPr lang="en-US" baseline="0" dirty="0" smtClean="0"/>
              <a:t>To date the open source projects are as follows:</a:t>
            </a:r>
          </a:p>
          <a:p>
            <a:endParaRPr lang="en-US" baseline="0" dirty="0" smtClean="0"/>
          </a:p>
          <a:p>
            <a:r>
              <a:rPr lang="en-US" baseline="0" dirty="0" smtClean="0"/>
              <a:t>	The TVA Code Library</a:t>
            </a:r>
          </a:p>
          <a:p>
            <a:r>
              <a:rPr lang="en-US" baseline="0" dirty="0" smtClean="0"/>
              <a:t>	The Time-series Framework</a:t>
            </a:r>
          </a:p>
          <a:p>
            <a:r>
              <a:rPr lang="en-US" baseline="0" dirty="0" smtClean="0"/>
              <a:t>	The openPDC</a:t>
            </a:r>
          </a:p>
          <a:p>
            <a:r>
              <a:rPr lang="en-US" baseline="0" dirty="0" smtClean="0"/>
              <a:t>	The PMU Connection Tester</a:t>
            </a:r>
          </a:p>
          <a:p>
            <a:r>
              <a:rPr lang="en-US" baseline="0" dirty="0" smtClean="0"/>
              <a:t>	and now also the open Phasor Gateway</a:t>
            </a:r>
          </a:p>
          <a:p>
            <a:endParaRPr lang="en-US" baseline="0" dirty="0" smtClean="0"/>
          </a:p>
          <a:p>
            <a:r>
              <a:rPr lang="en-US" baseline="0" dirty="0" smtClean="0"/>
              <a:t>Note that these are listed in dependent order, that is, each project listed depends on the prior.</a:t>
            </a:r>
          </a:p>
          <a:p>
            <a:endParaRPr lang="en-US" baseline="0" dirty="0" smtClean="0"/>
          </a:p>
          <a:p>
            <a:r>
              <a:rPr lang="en-US" baseline="0" dirty="0" smtClean="0"/>
              <a:t>For example, the PMU connection tester depends on code in the openPDC, the openPDC is built on the time-series framework and all code depends on the TVA code library.</a:t>
            </a:r>
          </a:p>
          <a:p>
            <a:endParaRPr lang="en-US" baseline="0" dirty="0" smtClean="0"/>
          </a:p>
          <a:p>
            <a:r>
              <a:rPr lang="en-US" baseline="0" dirty="0" smtClean="0"/>
              <a:t>Each of these open source projects are hosted on CodePlex, one of the many sites dedicated to freely hosting open source code. We’ll talk a little later about all the benefits this brings to the developers as well the community using the open source projects.</a:t>
            </a:r>
          </a:p>
          <a:p>
            <a:endParaRPr lang="en-US" baseline="0" dirty="0" smtClean="0"/>
          </a:p>
          <a:p>
            <a:r>
              <a:rPr lang="en-US" baseline="0" dirty="0" smtClean="0"/>
              <a:t>I’ll take a moment and talk about each project, starting with the TVA Code Library.</a:t>
            </a:r>
          </a:p>
          <a:p>
            <a:endParaRPr lang="en-US" baseline="0" dirty="0" smtClean="0"/>
          </a:p>
          <a:p>
            <a:r>
              <a:rPr lang="en-US" baseline="0" dirty="0" smtClean="0"/>
              <a:t>This particular project contains very fundamental, low-level components used to simplify and speed development for most any .NET based project. </a:t>
            </a:r>
          </a:p>
          <a:p>
            <a:endParaRPr lang="en-US" baseline="0" dirty="0" smtClean="0"/>
          </a:p>
          <a:p>
            <a:r>
              <a:rPr lang="en-US" baseline="0" dirty="0" smtClean="0"/>
              <a:t>The library is very extensive and as open source projects go, extremely very well documented.</a:t>
            </a:r>
          </a:p>
          <a:p>
            <a:endParaRPr lang="en-US" baseline="0" dirty="0" smtClean="0"/>
          </a:p>
          <a:p>
            <a:r>
              <a:rPr lang="en-US" baseline="0" dirty="0" smtClean="0"/>
              <a:t>The components included contain items to abstract and speed complex development of things like sockets, multi-threading, encryption and compression – just to name a few.</a:t>
            </a:r>
          </a:p>
          <a:p>
            <a:endParaRPr lang="en-US" baseline="0" dirty="0" smtClean="0"/>
          </a:p>
          <a:p>
            <a:r>
              <a:rPr lang="en-US" baseline="0" dirty="0" smtClean="0"/>
              <a:t>To give you a sense of scale, we had been developing the TVA Code Library from within TVA for over seven years. The openPDC used so much of this library, it didn’t make sense to only open source the parts that openPDC used, so end the end we open sourced the entire project.</a:t>
            </a:r>
          </a:p>
          <a:p>
            <a:endParaRPr lang="en-US" baseline="0" dirty="0" smtClean="0"/>
          </a:p>
          <a:p>
            <a:r>
              <a:rPr lang="en-US" baseline="0" dirty="0" smtClean="0"/>
              <a:t>Not to pick on Matt, especially since he wasn’t the only one to ever ask this question, but he was the first since PNNL had preliminary access to the open source code for review - one of the most common questions asked about the code library is why does it contain a media library for reading and writing WAV files as well as producing songs?</a:t>
            </a:r>
          </a:p>
          <a:p>
            <a:endParaRPr lang="en-US" baseline="0" dirty="0" smtClean="0"/>
          </a:p>
          <a:p>
            <a:r>
              <a:rPr lang="en-US" baseline="0" dirty="0" smtClean="0"/>
              <a:t>The simple answer, again, is that this library contained “everything” we used inside TVA, as well as it was a holding place for a lot our personal coding interests – in this case, a personal one for me, since this code was an experiment in the representation of energy as waves.</a:t>
            </a:r>
          </a:p>
          <a:p>
            <a:endParaRPr lang="en-US" baseline="0" dirty="0" smtClean="0"/>
          </a:p>
          <a:p>
            <a:r>
              <a:rPr lang="en-US" baseline="0" dirty="0" smtClean="0"/>
              <a:t>The only requirement for code to go into this library was that it had to be component level code that could easily be reused elsewhere.</a:t>
            </a:r>
          </a:p>
          <a:p>
            <a:endParaRPr lang="en-US" baseline="0" dirty="0" smtClean="0"/>
          </a:p>
          <a:p>
            <a:r>
              <a:rPr lang="en-US" baseline="0" dirty="0" smtClean="0"/>
              <a:t>Even so, just so you know, I am happy to report that media code in the library was finally put to good use in testing throughput for the new open phasor gateway – and we’ll demonstrate that tomorrow for you around lunch time.</a:t>
            </a:r>
          </a:p>
          <a:p>
            <a:endParaRPr lang="en-US" baseline="0" dirty="0" smtClean="0"/>
          </a:p>
          <a:p>
            <a:r>
              <a:rPr lang="en-US" baseline="0" dirty="0" smtClean="0"/>
              <a:t>To this day, TVA still maintains the code library as an independent open source project that’s used for all new code development from within TVA.</a:t>
            </a:r>
          </a:p>
          <a:p>
            <a:endParaRPr lang="en-US" baseline="0" dirty="0" smtClean="0"/>
          </a:p>
          <a:p>
            <a:r>
              <a:rPr lang="en-US" baseline="0" dirty="0" smtClean="0"/>
              <a:t>TVA has representation here today and they’ll be talking more about the code library in tomorrow’s user forum, but I will add this – this library code and the openPDC as well as the other open source projects listed here have a very firm foundation in operational code.</a:t>
            </a:r>
          </a:p>
          <a:p>
            <a:endParaRPr lang="en-US" baseline="0" dirty="0" smtClean="0"/>
          </a:p>
          <a:p>
            <a:r>
              <a:rPr lang="en-US" baseline="0" dirty="0" smtClean="0"/>
              <a:t>This code was intended for use in production environments that had demanding 24x7 uptime requirements, the standard 5 nines of reliability – that is 99.999% of uptime.  I’ll pick on Andrew here, my human calculator – do you know what that comes out to be in minutes per year?</a:t>
            </a:r>
          </a:p>
          <a:p>
            <a:endParaRPr lang="en-US" baseline="0" dirty="0" smtClean="0"/>
          </a:p>
          <a:p>
            <a:r>
              <a:rPr lang="en-US" baseline="0" dirty="0" smtClean="0"/>
              <a:t>The other thing that happens when you make a project open source is that you are forced to make sure the exposed code is of the highest quality because if there are any serious flaws, people will move on and do something different. There is little tolerance for code that does not work - the code has to be useful or people will find another way to accomplish their goals.</a:t>
            </a:r>
          </a:p>
          <a:p>
            <a:endParaRPr lang="en-US" baseline="0" dirty="0" smtClean="0"/>
          </a:p>
          <a:p>
            <a:r>
              <a:rPr lang="en-US" baseline="0" dirty="0" smtClean="0"/>
              <a:t>The second project is the Time-series framework – one of the reasons you are here today. To sum this project up in one sentence: the time-series framework open source project is intended to manage time-series data in real-time. Just that simple. It is “the” foundational layer for all other systems being developed by GPA.</a:t>
            </a:r>
          </a:p>
          <a:p>
            <a:endParaRPr lang="en-US" baseline="0" dirty="0" smtClean="0"/>
          </a:p>
          <a:p>
            <a:r>
              <a:rPr lang="en-US" baseline="0" dirty="0" smtClean="0"/>
              <a:t>I know for many of you, this is the code layer that’s being utilized to expand your own synchrophasor projects within your infrastructures – and I am anxious to hear about many of those in tomorrow’s user’s forum.</a:t>
            </a:r>
          </a:p>
          <a:p>
            <a:endParaRPr lang="en-US" baseline="0" dirty="0" smtClean="0"/>
          </a:p>
          <a:p>
            <a:r>
              <a:rPr lang="en-US" baseline="0" dirty="0" smtClean="0"/>
              <a:t>This library contains the infamous “Input”, “Action” and “Output” interfaces – which we’ll discuss in more detail after while. It also contains a full API library for publication and subscription of time-series values that can consumed in real-time by other applications.</a:t>
            </a:r>
          </a:p>
          <a:p>
            <a:endParaRPr lang="en-US" baseline="0" dirty="0" smtClean="0"/>
          </a:p>
          <a:p>
            <a:r>
              <a:rPr lang="en-US" baseline="0" dirty="0" smtClean="0"/>
              <a:t>The next project is the openPDC. We have tried to narrow this project down over the past couple of years to code that is “specific” to synchrophasors. If you are looking for something that used to be in the project but is no longer there, start navigating up the chain.</a:t>
            </a:r>
          </a:p>
          <a:p>
            <a:endParaRPr lang="en-US" baseline="0" dirty="0" smtClean="0"/>
          </a:p>
          <a:p>
            <a:r>
              <a:rPr lang="en-US" baseline="0" dirty="0" smtClean="0"/>
              <a:t>Then there is the PMU connection tester, a very widely used application used to test connectivity to PDCs and PMUs.</a:t>
            </a:r>
          </a:p>
          <a:p>
            <a:endParaRPr lang="en-US" baseline="0" dirty="0" smtClean="0"/>
          </a:p>
          <a:p>
            <a:r>
              <a:rPr lang="en-US" baseline="0" dirty="0" smtClean="0"/>
              <a:t>The newest project on this list the open phasor gateway. This project is being developed to exchange signal-level data between controls centers.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2787B2-B4BD-49CA-A93B-0FD486657BE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CodePlex is Microsoft's open source project hosting web site.</a:t>
            </a:r>
          </a:p>
          <a:p>
            <a:endParaRPr lang="en-US" dirty="0" smtClean="0"/>
          </a:p>
          <a:p>
            <a:r>
              <a:rPr lang="en-US" dirty="0" smtClean="0"/>
              <a:t>Anyone can use CodePlex to create new projects to share with the world</a:t>
            </a:r>
            <a:r>
              <a:rPr lang="en-US" baseline="0" dirty="0" smtClean="0"/>
              <a:t> as well as </a:t>
            </a:r>
            <a:r>
              <a:rPr lang="en-US" dirty="0" smtClean="0"/>
              <a:t>join others who have already started their own projects.</a:t>
            </a:r>
          </a:p>
          <a:p>
            <a:endParaRPr lang="en-US" dirty="0" smtClean="0"/>
          </a:p>
          <a:p>
            <a:r>
              <a:rPr lang="en-US" dirty="0" smtClean="0"/>
              <a:t>It’s primary function is allow uploads and downloads of open source software and an allow for community feedback.</a:t>
            </a:r>
          </a:p>
          <a:p>
            <a:endParaRPr lang="en-US" dirty="0" smtClean="0"/>
          </a:p>
          <a:p>
            <a:r>
              <a:rPr lang="en-US" dirty="0" smtClean="0"/>
              <a:t>CodePlex currently</a:t>
            </a:r>
            <a:r>
              <a:rPr lang="en-US" baseline="0" dirty="0" smtClean="0"/>
              <a:t> hosts </a:t>
            </a:r>
            <a:r>
              <a:rPr lang="en-US" dirty="0" smtClean="0"/>
              <a:t>over 20,000 projects</a:t>
            </a:r>
            <a:r>
              <a:rPr lang="en-US" baseline="0" dirty="0" smtClean="0"/>
              <a:t> and </a:t>
            </a:r>
            <a:r>
              <a:rPr lang="en-US" dirty="0" smtClean="0"/>
              <a:t>is one of the fastest growing and most popular open source project hosting sites.</a:t>
            </a:r>
          </a:p>
          <a:p>
            <a:endParaRPr lang="en-US" dirty="0" smtClean="0"/>
          </a:p>
          <a:p>
            <a:r>
              <a:rPr lang="en-US" dirty="0" smtClean="0"/>
              <a:t>But they are not the only one,</a:t>
            </a:r>
            <a:r>
              <a:rPr lang="en-US" baseline="0" dirty="0" smtClean="0"/>
              <a:t> w</a:t>
            </a:r>
            <a:r>
              <a:rPr lang="en-US" dirty="0" smtClean="0"/>
              <a:t>e had several very good open source hosting sites to choose</a:t>
            </a:r>
            <a:r>
              <a:rPr lang="en-US" baseline="0" dirty="0" smtClean="0"/>
              <a:t> from, but here are some of the reasons we chose </a:t>
            </a:r>
            <a:r>
              <a:rPr lang="en-US" dirty="0" smtClean="0"/>
              <a:t>CodePlex:</a:t>
            </a:r>
          </a:p>
          <a:p>
            <a:endParaRPr lang="en-US" dirty="0" smtClean="0"/>
          </a:p>
          <a:p>
            <a:r>
              <a:rPr lang="en-US" dirty="0" smtClean="0"/>
              <a:t>Team Foundation Server project source control </a:t>
            </a:r>
          </a:p>
          <a:p>
            <a:pPr lvl="1"/>
            <a:r>
              <a:rPr lang="en-US" dirty="0" smtClean="0"/>
              <a:t>This directly integrates with Visual Studio for check-in</a:t>
            </a:r>
            <a:r>
              <a:rPr lang="en-US" baseline="0" dirty="0" smtClean="0"/>
              <a:t> and check-out of code, code conflict resolution and the ability to “shelve” code ideas or work without breaking the build.</a:t>
            </a:r>
          </a:p>
          <a:p>
            <a:pPr lvl="1"/>
            <a:endParaRPr lang="en-US" baseline="0" dirty="0" smtClean="0"/>
          </a:p>
          <a:p>
            <a:pPr lvl="1"/>
            <a:r>
              <a:rPr lang="en-US" baseline="0" dirty="0" smtClean="0"/>
              <a:t>&lt;Click over to visual studio and show how “editing code” changes icon from locked to checked-out – right click and show one would check-in and then undo check-out&gt;</a:t>
            </a:r>
          </a:p>
          <a:p>
            <a:pPr lvl="1"/>
            <a:endParaRPr lang="en-US" baseline="0" dirty="0" smtClean="0"/>
          </a:p>
          <a:p>
            <a:pPr lvl="1"/>
            <a:r>
              <a:rPr lang="en-US" baseline="0" dirty="0" smtClean="0"/>
              <a:t>This nice thing is that all of this happens “on the cloud” so you can check-in and check-out code from anywhere.</a:t>
            </a:r>
          </a:p>
          <a:p>
            <a:pPr lvl="1"/>
            <a:endParaRPr lang="en-US" baseline="0" dirty="0" smtClean="0"/>
          </a:p>
          <a:p>
            <a:pPr lvl="1"/>
            <a:r>
              <a:rPr lang="en-US" baseline="0" dirty="0" smtClean="0"/>
              <a:t>&lt;Now click over to CodePlex and demonstrate browse code showing all the source code history&gt;</a:t>
            </a:r>
            <a:endParaRPr lang="en-US" dirty="0" smtClean="0"/>
          </a:p>
          <a:p>
            <a:endParaRPr lang="en-US" dirty="0" smtClean="0"/>
          </a:p>
          <a:p>
            <a:r>
              <a:rPr lang="en-US" dirty="0" smtClean="0"/>
              <a:t>Project contributor forks or patches </a:t>
            </a:r>
          </a:p>
          <a:p>
            <a:pPr lvl="1"/>
            <a:r>
              <a:rPr lang="en-US" dirty="0" smtClean="0"/>
              <a:t>This feature</a:t>
            </a:r>
            <a:r>
              <a:rPr lang="en-US" baseline="0" dirty="0" smtClean="0"/>
              <a:t> </a:t>
            </a:r>
            <a:r>
              <a:rPr lang="en-US" dirty="0" smtClean="0"/>
              <a:t>allows contributors to suggest formal code updates even</a:t>
            </a:r>
            <a:r>
              <a:rPr lang="en-US" baseline="0" dirty="0" smtClean="0"/>
              <a:t> if they don’t have check-in rights. Even so, GPA very methodically analyzes each code check in – all code is code reviewed for accuracy and consistency both in function and style. </a:t>
            </a:r>
          </a:p>
          <a:p>
            <a:pPr lvl="1"/>
            <a:endParaRPr lang="en-US" baseline="0" dirty="0" smtClean="0"/>
          </a:p>
          <a:p>
            <a:pPr lvl="1"/>
            <a:r>
              <a:rPr lang="en-US" baseline="0" dirty="0" smtClean="0"/>
              <a:t>To date, GPA is the primary code contributor and most code suggestions come in from the lively discussion boards – but we hope that as others being using the code more heavily, more user code level contributions will flow in.</a:t>
            </a:r>
            <a:endParaRPr lang="en-US" dirty="0" smtClean="0"/>
          </a:p>
          <a:p>
            <a:pPr lvl="1"/>
            <a:endParaRPr lang="en-US" dirty="0" smtClean="0"/>
          </a:p>
          <a:p>
            <a:r>
              <a:rPr lang="en-US" dirty="0" smtClean="0"/>
              <a:t>Project release downloads </a:t>
            </a:r>
          </a:p>
          <a:p>
            <a:pPr lvl="1"/>
            <a:r>
              <a:rPr lang="en-US" dirty="0" smtClean="0"/>
              <a:t>This CodePlex</a:t>
            </a:r>
            <a:r>
              <a:rPr lang="en-US" baseline="0" dirty="0" smtClean="0"/>
              <a:t> feature </a:t>
            </a:r>
            <a:r>
              <a:rPr lang="en-US" dirty="0" smtClean="0"/>
              <a:t>allows us to control major releases and track downloads – as simple as this may sound, it</a:t>
            </a:r>
            <a:r>
              <a:rPr lang="en-US" baseline="0" dirty="0" smtClean="0"/>
              <a:t> is very important for users to be able to come to the site and download the latest recommended build without having to download all the source code and build it for themselves.</a:t>
            </a:r>
          </a:p>
          <a:p>
            <a:pPr lvl="1"/>
            <a:endParaRPr lang="en-US" baseline="0" dirty="0" smtClean="0"/>
          </a:p>
          <a:p>
            <a:pPr lvl="1"/>
            <a:r>
              <a:rPr lang="en-US" baseline="0" dirty="0" smtClean="0"/>
              <a:t>&lt;Click over to CodePlex and show released and recommended downloads, then show how to access planned release downloads&gt;</a:t>
            </a:r>
          </a:p>
          <a:p>
            <a:pPr lvl="1"/>
            <a:endParaRPr lang="en-US" baseline="0" dirty="0" smtClean="0"/>
          </a:p>
          <a:p>
            <a:pPr lvl="1"/>
            <a:r>
              <a:rPr lang="en-US" baseline="0" dirty="0" smtClean="0"/>
              <a:t>&lt;Click over to home page and show how you can access nightly builds link at any time so you can installation binaries from last night&gt;</a:t>
            </a:r>
          </a:p>
          <a:p>
            <a:pPr lvl="1"/>
            <a:endParaRPr lang="en-US" baseline="0" dirty="0" smtClean="0"/>
          </a:p>
          <a:p>
            <a:pPr lvl="1"/>
            <a:r>
              <a:rPr lang="en-US" baseline="0" dirty="0" smtClean="0"/>
              <a:t>Of course, please use the nightly builds at your own risk. Unlike the official release builds, these may not be fully tested.</a:t>
            </a:r>
            <a:endParaRPr lang="en-US" dirty="0" smtClean="0"/>
          </a:p>
          <a:p>
            <a:endParaRPr lang="en-US" dirty="0" smtClean="0"/>
          </a:p>
          <a:p>
            <a:r>
              <a:rPr lang="en-US" dirty="0" smtClean="0"/>
              <a:t>Discussion forums &amp; mailing lists </a:t>
            </a:r>
          </a:p>
          <a:p>
            <a:pPr lvl="1"/>
            <a:r>
              <a:rPr lang="en-US" dirty="0" smtClean="0"/>
              <a:t>This allows users to help users and request community help</a:t>
            </a:r>
          </a:p>
          <a:p>
            <a:pPr lvl="1"/>
            <a:endParaRPr lang="en-US" dirty="0" smtClean="0"/>
          </a:p>
          <a:p>
            <a:pPr lvl="1"/>
            <a:r>
              <a:rPr lang="en-US" dirty="0" smtClean="0"/>
              <a:t>&lt;Click over to show the</a:t>
            </a:r>
            <a:r>
              <a:rPr lang="en-US" baseline="0" dirty="0" smtClean="0"/>
              <a:t> activity on this board, how to post new questions and answer other user’s queries&gt;</a:t>
            </a:r>
            <a:endParaRPr lang="en-US" dirty="0" smtClean="0"/>
          </a:p>
          <a:p>
            <a:pPr lvl="1"/>
            <a:endParaRPr lang="en-US" dirty="0" smtClean="0"/>
          </a:p>
          <a:p>
            <a:r>
              <a:rPr lang="en-US" dirty="0" smtClean="0"/>
              <a:t>Wiki and documentation pages </a:t>
            </a:r>
          </a:p>
          <a:p>
            <a:pPr lvl="1"/>
            <a:r>
              <a:rPr lang="en-US" dirty="0" smtClean="0"/>
              <a:t>This allows up-to-date online documentation – we’ll go over this in a little more detail</a:t>
            </a:r>
            <a:r>
              <a:rPr lang="en-US" baseline="0" dirty="0" smtClean="0"/>
              <a:t> on the next slide since this is very critical in your ability to find help.</a:t>
            </a:r>
            <a:endParaRPr lang="en-US" dirty="0" smtClean="0"/>
          </a:p>
          <a:p>
            <a:pPr lvl="1"/>
            <a:endParaRPr lang="en-US" dirty="0" smtClean="0"/>
          </a:p>
          <a:p>
            <a:r>
              <a:rPr lang="en-US" dirty="0" smtClean="0"/>
              <a:t>Bug and feature request tracker</a:t>
            </a:r>
          </a:p>
          <a:p>
            <a:pPr lvl="1"/>
            <a:r>
              <a:rPr lang="en-US" dirty="0" smtClean="0"/>
              <a:t>This allows users to post newly discovered issues for resolution as well as to post new</a:t>
            </a:r>
            <a:r>
              <a:rPr lang="en-US" baseline="0" dirty="0" smtClean="0"/>
              <a:t> feature requests.</a:t>
            </a:r>
          </a:p>
          <a:p>
            <a:pPr lvl="1"/>
            <a:endParaRPr lang="en-US" baseline="0" dirty="0" smtClean="0"/>
          </a:p>
          <a:p>
            <a:pPr lvl="1"/>
            <a:r>
              <a:rPr lang="en-US" baseline="0" dirty="0" smtClean="0"/>
              <a:t>&lt;Click over to show detailed tracking and show all the items that have been resolved&gt;</a:t>
            </a:r>
          </a:p>
          <a:p>
            <a:pPr lvl="1"/>
            <a:endParaRPr lang="en-US" baseline="0" dirty="0" smtClean="0"/>
          </a:p>
          <a:p>
            <a:pPr lvl="1"/>
            <a:r>
              <a:rPr lang="en-US" baseline="0" dirty="0" smtClean="0"/>
              <a:t>We really do pay attention to this list – we also take note of the “votes” on certain items to help use realize user importance of features and issues.</a:t>
            </a: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&lt;Make</a:t>
            </a:r>
            <a:r>
              <a:rPr lang="en-US" baseline="0" dirty="0" smtClean="0"/>
              <a:t> sure this slide is very interactive, taking time to navigate through many screens including the “Adapter Connection String Syntax” and clicking through to a “Help Me Choose Diagram”.&gt;</a:t>
            </a:r>
          </a:p>
          <a:p>
            <a:endParaRPr lang="en-US" baseline="0" dirty="0" smtClean="0"/>
          </a:p>
          <a:p>
            <a:r>
              <a:rPr lang="en-US" baseline="0" dirty="0" smtClean="0"/>
              <a:t>&lt;Take time to pull up some code, showing the formal XML documentation in a synchrophasor example – then click though the online link so user’s can see how the XML code documentation is turned into formal documentation.&gt;</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in case some of you may not have setup and used the openPDC, I’m going walk through this process in real-time to show you how easy it is to get things up an running.</a:t>
            </a:r>
          </a:p>
          <a:p>
            <a:endParaRPr lang="en-US" baseline="0" dirty="0" smtClean="0"/>
          </a:p>
          <a:p>
            <a:r>
              <a:rPr lang="en-US" baseline="0" dirty="0" smtClean="0"/>
              <a:t>&lt;Explain each step slowly and carefully&gt;</a:t>
            </a:r>
          </a:p>
          <a:p>
            <a:endParaRPr lang="en-US" baseline="0" dirty="0" smtClean="0"/>
          </a:p>
          <a:p>
            <a:r>
              <a:rPr lang="en-US" baseline="0" dirty="0" smtClean="0"/>
              <a:t>&lt;Stop on screen show installation options – explain that you can install the openPDC Service and the openPDC Manager and tools on different machines so that the management tools can be on IT operator boxes and the openPDC service running in a secured environment&gt;</a:t>
            </a:r>
          </a:p>
          <a:p>
            <a:endParaRPr lang="en-US" baseline="0" dirty="0" smtClean="0"/>
          </a:p>
          <a:p>
            <a:r>
              <a:rPr lang="en-US" baseline="0" dirty="0" smtClean="0"/>
              <a:t>&lt;Note carefully the database options, local installed database required for “new” databases unless you select </a:t>
            </a:r>
            <a:r>
              <a:rPr lang="en-US" baseline="0" dirty="0" err="1" smtClean="0"/>
              <a:t>SQLite</a:t>
            </a:r>
            <a:r>
              <a:rPr lang="en-US" baseline="0" dirty="0" smtClean="0"/>
              <a:t> or Access&gt;</a:t>
            </a:r>
          </a:p>
          <a:p>
            <a:endParaRPr lang="en-US" baseline="0" dirty="0" smtClean="0"/>
          </a:p>
          <a:p>
            <a:r>
              <a:rPr lang="en-US" baseline="0" dirty="0" smtClean="0"/>
              <a:t>&lt;Oracle is being added for the next release&gt;</a:t>
            </a:r>
          </a:p>
          <a:p>
            <a:endParaRPr lang="en-US" baseline="0" dirty="0" smtClean="0"/>
          </a:p>
          <a:p>
            <a:r>
              <a:rPr lang="en-US" baseline="0" dirty="0" smtClean="0"/>
              <a:t>&lt;At a high-level, explain how XML file and Web Service are available to openPDC Service but database is available to both manager and service&gt;</a:t>
            </a:r>
          </a:p>
          <a:p>
            <a:endParaRPr lang="en-US" baseline="0" dirty="0" smtClean="0"/>
          </a:p>
          <a:p>
            <a:r>
              <a:rPr lang="en-US" baseline="0" dirty="0" smtClean="0"/>
              <a:t>&lt;Carefully go through screens in detail explaining their purpose and functionality&gt;</a:t>
            </a:r>
          </a:p>
          <a:p>
            <a:endParaRPr lang="en-US" baseline="0" dirty="0" smtClean="0"/>
          </a:p>
          <a:p>
            <a:r>
              <a:rPr lang="en-US" baseline="0" dirty="0" smtClean="0"/>
              <a:t>&lt;On output stream configuration screen, stop and explain wizard, devices, renaming fields mentioning new features to accommodate spaces in acronyms to comply with EI naming convention&gt;</a:t>
            </a:r>
          </a:p>
          <a:p>
            <a:endParaRPr lang="en-US" baseline="0" dirty="0" smtClean="0"/>
          </a:p>
          <a:p>
            <a:r>
              <a:rPr lang="en-US" baseline="0" dirty="0" smtClean="0"/>
              <a:t>&lt;Click over to PMU Connection Tester connected to openPDC to show concentration in action&gt;</a:t>
            </a:r>
          </a:p>
          <a:p>
            <a:endParaRPr lang="en-US" baseline="0" dirty="0" smtClean="0"/>
          </a:p>
          <a:p>
            <a:r>
              <a:rPr lang="en-US" baseline="0" dirty="0" smtClean="0"/>
              <a:t>&lt;Make sure to end on screen for Access Control talking about AD/</a:t>
            </a:r>
            <a:r>
              <a:rPr lang="en-US" baseline="0" dirty="0" err="1" smtClean="0"/>
              <a:t>Ldap</a:t>
            </a:r>
            <a:r>
              <a:rPr lang="en-US" baseline="0" dirty="0" smtClean="0"/>
              <a:t> Integration – demo setting up Administrators auth&gt;</a:t>
            </a:r>
          </a:p>
        </p:txBody>
      </p:sp>
      <p:sp>
        <p:nvSpPr>
          <p:cNvPr id="4" name="Slide Number Placeholder 3"/>
          <p:cNvSpPr>
            <a:spLocks noGrp="1"/>
          </p:cNvSpPr>
          <p:nvPr>
            <p:ph type="sldNum" sz="quarter" idx="10"/>
          </p:nvPr>
        </p:nvSpPr>
        <p:spPr/>
        <p:txBody>
          <a:bodyPr/>
          <a:lstStyle/>
          <a:p>
            <a:fld id="{CC2787B2-B4BD-49CA-A93B-0FD486657BE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&lt;Jump back to a screen in manager to demo contextual “help me choose” dialogs&gt;</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&lt;Go to output</a:t>
            </a:r>
            <a:r>
              <a:rPr lang="en-US" baseline="0" dirty="0" smtClean="0"/>
              <a:t> stream configuration and explain / show down-sampling options in context of multiple source connections.&gt;</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Since the openPDC is installed as a Windows service, it can be easily deployed in a clustered environment.</a:t>
            </a:r>
          </a:p>
          <a:p>
            <a:endParaRPr lang="en-US" dirty="0" smtClean="0"/>
          </a:p>
          <a:p>
            <a:r>
              <a:rPr lang="en-US" dirty="0" smtClean="0"/>
              <a:t>This includes both a fail-over cluster mode as well as a load-balanced</a:t>
            </a:r>
            <a:r>
              <a:rPr lang="en-US" baseline="0" dirty="0" smtClean="0"/>
              <a:t> clustered mode.</a:t>
            </a:r>
          </a:p>
          <a:p>
            <a:endParaRPr lang="en-US" baseline="0" dirty="0" smtClean="0"/>
          </a:p>
          <a:p>
            <a:r>
              <a:rPr lang="en-US" baseline="0" dirty="0" smtClean="0"/>
              <a:t>The most common deployment is the “fail-over cluster”. In this mode you have two running machines running, each of the machines are “hot” but only will be “active”.</a:t>
            </a:r>
          </a:p>
          <a:p>
            <a:endParaRPr lang="en-US" baseline="0" dirty="0" smtClean="0"/>
          </a:p>
          <a:p>
            <a:r>
              <a:rPr lang="en-US" baseline="0" dirty="0" smtClean="0"/>
              <a:t>Each box has a physical unique IP, but there is a third IP which represents a “virtual IP” that will be associated with the “active” box. This is the IP used for configuration when accessing the machine.</a:t>
            </a:r>
          </a:p>
          <a:p>
            <a:endParaRPr lang="en-US" baseline="0" dirty="0" smtClean="0"/>
          </a:p>
          <a:p>
            <a:r>
              <a:rPr lang="en-US" baseline="0" dirty="0" smtClean="0"/>
              <a:t>In fail-over mode, each box will have the openPDC installed with identical configurations – again, the openPDC will only be running on one box at a time.</a:t>
            </a:r>
          </a:p>
          <a:p>
            <a:endParaRPr lang="en-US" baseline="0" dirty="0" smtClean="0"/>
          </a:p>
          <a:p>
            <a:r>
              <a:rPr lang="en-US" baseline="0" dirty="0" smtClean="0"/>
              <a:t>When you need to take one of the boxes down for maintenance, or one of the boxes has an issue or failure, the other stand-by system will take over operations. Moving from one computer to the other is called a “fail-over” operation.</a:t>
            </a:r>
          </a:p>
          <a:p>
            <a:endParaRPr lang="en-US" baseline="0" dirty="0" smtClean="0"/>
          </a:p>
          <a:p>
            <a:r>
              <a:rPr lang="en-US" baseline="0" dirty="0" smtClean="0"/>
              <a:t>The load balanced cluster configuration basically defines a “farm” of computers which can all be active at one time. In this mode any number of machines can go offline so long as the remaining boxes can service the load.</a:t>
            </a:r>
          </a:p>
          <a:p>
            <a:endParaRPr lang="en-US" baseline="0" dirty="0" smtClean="0"/>
          </a:p>
          <a:p>
            <a:r>
              <a:rPr lang="en-US" baseline="0" dirty="0" smtClean="0"/>
              <a:t>Like before, each box has a physical unique IP, but there is another IP which represents the “virtual IP” of the cluster which is used to access the “least loaded” system in the cluster.</a:t>
            </a:r>
          </a:p>
          <a:p>
            <a:endParaRPr lang="en-US" baseline="0" dirty="0" smtClean="0"/>
          </a:p>
          <a:p>
            <a:r>
              <a:rPr lang="en-US" dirty="0" smtClean="0"/>
              <a:t>In load-balanced mode, each box will have the openPDC installed with either identical</a:t>
            </a:r>
            <a:r>
              <a:rPr lang="en-US" baseline="0" dirty="0" smtClean="0"/>
              <a:t> listening mode configurations (all devices connect “to” openPDC cluster) or </a:t>
            </a:r>
            <a:r>
              <a:rPr lang="en-US" dirty="0" smtClean="0"/>
              <a:t>similar</a:t>
            </a:r>
            <a:r>
              <a:rPr lang="en-US" baseline="0" dirty="0" smtClean="0"/>
              <a:t> cooperative connectivity mode </a:t>
            </a:r>
            <a:r>
              <a:rPr lang="en-US" dirty="0" smtClean="0"/>
              <a:t>configurations (all </a:t>
            </a:r>
            <a:r>
              <a:rPr lang="en-US" dirty="0" err="1" smtClean="0"/>
              <a:t>openPDC’s</a:t>
            </a:r>
            <a:r>
              <a:rPr lang="en-US" dirty="0" smtClean="0"/>
              <a:t> cooperatively connect</a:t>
            </a:r>
            <a:r>
              <a:rPr lang="en-US" baseline="0" dirty="0" smtClean="0"/>
              <a:t> to field devices)</a:t>
            </a:r>
            <a:r>
              <a:rPr lang="en-US" dirty="0" smtClean="0"/>
              <a:t>.</a:t>
            </a:r>
          </a:p>
          <a:p>
            <a:endParaRPr lang="en-US" dirty="0" smtClean="0"/>
          </a:p>
          <a:p>
            <a:r>
              <a:rPr lang="en-US" dirty="0" smtClean="0"/>
              <a:t>Actual implementation of individual openPDC configurations in this mode (such as, one node or multi-node) will depend on the desired network topology and how</a:t>
            </a:r>
            <a:r>
              <a:rPr lang="en-US" baseline="0" dirty="0" smtClean="0"/>
              <a:t> the field devices are deployed.</a:t>
            </a:r>
          </a:p>
          <a:p>
            <a:endParaRPr lang="en-US" baseline="0" dirty="0" smtClean="0"/>
          </a:p>
          <a:p>
            <a:r>
              <a:rPr lang="en-US" baseline="0" dirty="0" smtClean="0"/>
              <a:t>There are a variety of configurations that can be established using a load-balanced cluster to create an extremely scalable deployment – but these deployments are generally more advanced to setup and configure.</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Time-series Framework is database agnostic. Technically,</a:t>
            </a:r>
            <a:r>
              <a:rPr lang="en-US" baseline="0" dirty="0" smtClean="0"/>
              <a:t> the time-series framework doesn’t need a database to operate – it will happily use an XML file or web service for configuration.</a:t>
            </a:r>
          </a:p>
          <a:p>
            <a:endParaRPr lang="en-US" baseline="0" dirty="0" smtClean="0"/>
          </a:p>
          <a:p>
            <a:r>
              <a:rPr lang="en-US" baseline="0" dirty="0" smtClean="0"/>
              <a:t>However, the XML file and/or web service are generally created from a back end system somewhere.</a:t>
            </a:r>
          </a:p>
          <a:p>
            <a:endParaRPr lang="en-US" baseline="0" dirty="0" smtClean="0"/>
          </a:p>
          <a:p>
            <a:r>
              <a:rPr lang="en-US" baseline="0" dirty="0" smtClean="0"/>
              <a:t>It is this ability to read its configuration from an XML file that allows the openPDC or any TSF application to be able to come online using the last known good configuration when a database is offline – which can happen often in an production environment such as when a database is offline for maintenance.</a:t>
            </a:r>
          </a:p>
          <a:p>
            <a:endParaRPr lang="en-US" baseline="0" dirty="0" smtClean="0"/>
          </a:p>
          <a:p>
            <a:r>
              <a:rPr lang="en-US" baseline="0" dirty="0" smtClean="0"/>
              <a:t>&lt;Click over to file system, navigate to openPDC configuration cache – show and open SystemConfiguration.xml – highlight schema and data instances so that it is understood that this is a serialization of the database configuration&gt;</a:t>
            </a:r>
          </a:p>
          <a:p>
            <a:endParaRPr lang="en-US" baseline="0" dirty="0" smtClean="0"/>
          </a:p>
          <a:p>
            <a:r>
              <a:rPr lang="en-US" baseline="0" dirty="0" smtClean="0"/>
              <a:t>This is exactly the content that would be delivered when using a web service based configuration.</a:t>
            </a:r>
          </a:p>
          <a:p>
            <a:endParaRPr lang="en-US" baseline="0" dirty="0" smtClean="0"/>
          </a:p>
          <a:p>
            <a:r>
              <a:rPr lang="en-US" baseline="0" dirty="0" smtClean="0"/>
              <a:t>As mentioned during setup, although the openPDC service can run without access to a database, the openPDC Manager cannot – it expects a database for storage of configuration information.</a:t>
            </a:r>
          </a:p>
          <a:p>
            <a:endParaRPr lang="en-US" baseline="0" dirty="0" smtClean="0"/>
          </a:p>
          <a:p>
            <a:r>
              <a:rPr lang="en-US" dirty="0" smtClean="0"/>
              <a:t>Regardless of deployment strategy, a database normally exists somewhere</a:t>
            </a:r>
            <a:r>
              <a:rPr lang="en-US" baseline="0" dirty="0" smtClean="0"/>
              <a:t> in the openPDC system configuration.</a:t>
            </a:r>
          </a:p>
          <a:p>
            <a:endParaRPr lang="en-US" baseline="0" dirty="0" smtClean="0"/>
          </a:p>
          <a:p>
            <a:r>
              <a:rPr lang="en-US" dirty="0" smtClean="0"/>
              <a:t>The TSF</a:t>
            </a:r>
            <a:r>
              <a:rPr lang="en-US" baseline="0" dirty="0" smtClean="0"/>
              <a:t> and apps built off of it like the openPDC, are all </a:t>
            </a:r>
            <a:r>
              <a:rPr lang="en-US" dirty="0" smtClean="0"/>
              <a:t>designed to work with practically any modern relational database system.</a:t>
            </a:r>
          </a:p>
          <a:p>
            <a:endParaRPr lang="en-US" dirty="0" smtClean="0"/>
          </a:p>
          <a:p>
            <a:r>
              <a:rPr lang="en-US" dirty="0" smtClean="0"/>
              <a:t>As</a:t>
            </a:r>
            <a:r>
              <a:rPr lang="en-US" baseline="0" dirty="0" smtClean="0"/>
              <a:t> you may have noticed during the setup, scripts and/or data structures for several common databases are provided:</a:t>
            </a:r>
          </a:p>
          <a:p>
            <a:endParaRPr lang="en-US" baseline="0" dirty="0" smtClean="0"/>
          </a:p>
          <a:p>
            <a:r>
              <a:rPr lang="en-US" baseline="0" dirty="0" smtClean="0"/>
              <a:t>	SQL Server</a:t>
            </a:r>
          </a:p>
          <a:p>
            <a:r>
              <a:rPr lang="en-US" baseline="0" dirty="0" smtClean="0"/>
              <a:t>	</a:t>
            </a:r>
            <a:r>
              <a:rPr lang="en-US" baseline="0" dirty="0" err="1" smtClean="0"/>
              <a:t>MySQL</a:t>
            </a:r>
            <a:endParaRPr lang="en-US" baseline="0" dirty="0" smtClean="0"/>
          </a:p>
          <a:p>
            <a:r>
              <a:rPr lang="en-US" baseline="0" dirty="0" smtClean="0"/>
              <a:t>	</a:t>
            </a:r>
            <a:r>
              <a:rPr lang="en-US" baseline="0" dirty="0" err="1" smtClean="0"/>
              <a:t>SQLite</a:t>
            </a:r>
            <a:endParaRPr lang="en-US" baseline="0" dirty="0" smtClean="0"/>
          </a:p>
          <a:p>
            <a:r>
              <a:rPr lang="en-US" baseline="0" dirty="0" smtClean="0"/>
              <a:t>	Access</a:t>
            </a:r>
          </a:p>
          <a:p>
            <a:r>
              <a:rPr lang="en-US" baseline="0" dirty="0" smtClean="0"/>
              <a:t>	and Oracle will be available in the next release</a:t>
            </a:r>
          </a:p>
          <a:p>
            <a:endParaRPr lang="en-US" baseline="0" dirty="0" smtClean="0"/>
          </a:p>
          <a:p>
            <a:r>
              <a:rPr lang="en-US" dirty="0" smtClean="0"/>
              <a:t>Scripts for </a:t>
            </a:r>
            <a:r>
              <a:rPr lang="en-US" dirty="0" err="1" smtClean="0"/>
              <a:t>PostgreSQL</a:t>
            </a:r>
            <a:r>
              <a:rPr lang="en-US" baseline="0" dirty="0" smtClean="0"/>
              <a:t> are being considered for a future release if there is any demand.</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533400" y="1676400"/>
            <a:ext cx="8229600" cy="4343400"/>
          </a:xfrm>
        </p:spPr>
        <p:txBody>
          <a:bodyPr/>
          <a:lstStyle>
            <a:lvl1pPr marL="285750" indent="-285750">
              <a:buSzPct val="120000"/>
              <a:buFont typeface="Arial" pitchFamily="34" charset="0"/>
              <a:buChar char="•"/>
              <a:defRPr sz="2400" b="1">
                <a:solidFill>
                  <a:srgbClr val="000028"/>
                </a:solidFill>
              </a:defRPr>
            </a:lvl1pPr>
            <a:lvl2pPr marL="571500" indent="-285750">
              <a:defRPr sz="2000" b="0">
                <a:solidFill>
                  <a:srgbClr val="000028"/>
                </a:solidFill>
              </a:defRPr>
            </a:lvl2pPr>
            <a:lvl3pPr marL="857250" indent="-228600">
              <a:defRPr sz="1600" b="0">
                <a:solidFill>
                  <a:srgbClr val="000028"/>
                </a:solidFill>
              </a:defRPr>
            </a:lvl3pPr>
            <a:lvl4pPr marL="1200150" indent="-285750">
              <a:defRPr sz="1400" b="0">
                <a:solidFill>
                  <a:srgbClr val="000028"/>
                </a:solidFill>
              </a:defRPr>
            </a:lvl4pPr>
            <a:lvl5pPr marL="1485900" indent="-228600">
              <a:defRPr sz="1200">
                <a:solidFill>
                  <a:srgbClr val="0000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148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114801"/>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p:nvSpPr>
        <p:spPr>
          <a:xfrm>
            <a:off x="3048000" y="6324600"/>
            <a:ext cx="3434786" cy="307777"/>
          </a:xfrm>
          <a:prstGeom prst="rect">
            <a:avLst/>
          </a:prstGeom>
          <a:noFill/>
        </p:spPr>
        <p:txBody>
          <a:bodyPr wrap="none" rtlCol="0">
            <a:spAutoFit/>
          </a:bodyPr>
          <a:lstStyle/>
          <a:p>
            <a:r>
              <a:rPr lang="en-US" sz="1400" dirty="0" smtClean="0"/>
              <a:t>openPG Demonstration – August 2, 2011</a:t>
            </a:r>
            <a:endParaRPr lang="en-US" sz="140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434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3654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910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ackground.png"/>
          <p:cNvPicPr>
            <a:picLocks noChangeAspect="1"/>
          </p:cNvPicPr>
          <p:nvPr/>
        </p:nvPicPr>
        <p:blipFill>
          <a:blip r:embed="rId8" cstate="print"/>
          <a:srcRect/>
          <a:stretch>
            <a:fillRect/>
          </a:stretch>
        </p:blipFill>
        <p:spPr bwMode="auto">
          <a:xfrm>
            <a:off x="0" y="0"/>
            <a:ext cx="9144000" cy="69342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Box 6"/>
          <p:cNvSpPr txBox="1"/>
          <p:nvPr/>
        </p:nvSpPr>
        <p:spPr>
          <a:xfrm>
            <a:off x="483159" y="6520934"/>
            <a:ext cx="1879041" cy="184666"/>
          </a:xfrm>
          <a:prstGeom prst="rect">
            <a:avLst/>
          </a:prstGeom>
          <a:noFill/>
        </p:spPr>
        <p:txBody>
          <a:bodyPr wrap="none" rtlCol="0">
            <a:spAutoFit/>
          </a:bodyPr>
          <a:lstStyle/>
          <a:p>
            <a:r>
              <a:rPr lang="en-US" sz="600" baseline="0" dirty="0" smtClean="0"/>
              <a:t>Copyright </a:t>
            </a:r>
            <a:r>
              <a:rPr lang="en-US" sz="600" dirty="0" smtClean="0"/>
              <a:t>© 2011 Grid Protection Alliance, Inc.</a:t>
            </a:r>
            <a:r>
              <a:rPr lang="en-US" sz="600" baseline="0" dirty="0" smtClean="0"/>
              <a:t>  </a:t>
            </a:r>
            <a:endParaRPr lang="en-US" sz="600" dirty="0"/>
          </a:p>
        </p:txBody>
      </p:sp>
      <p:sp>
        <p:nvSpPr>
          <p:cNvPr id="10" name="TextBox 9"/>
          <p:cNvSpPr txBox="1"/>
          <p:nvPr/>
        </p:nvSpPr>
        <p:spPr>
          <a:xfrm>
            <a:off x="457200" y="6172200"/>
            <a:ext cx="466794" cy="369332"/>
          </a:xfrm>
          <a:prstGeom prst="rect">
            <a:avLst/>
          </a:prstGeom>
          <a:noFill/>
        </p:spPr>
        <p:txBody>
          <a:bodyPr wrap="none" rtlCol="0">
            <a:spAutoFit/>
          </a:bodyPr>
          <a:lstStyle/>
          <a:p>
            <a:fld id="{C2F55A1A-6839-4B3B-BE7F-17636DD3CEA8}" type="slidenum">
              <a:rPr lang="en-US" smtClean="0">
                <a:latin typeface="+mn-lt"/>
              </a:rPr>
              <a:pPr/>
              <a:t>‹#›</a:t>
            </a:fld>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457200" rtl="0" eaLnBrk="1" fontAlgn="base" hangingPunct="1">
        <a:spcBef>
          <a:spcPct val="0"/>
        </a:spcBef>
        <a:spcAft>
          <a:spcPct val="0"/>
        </a:spcAft>
        <a:defRPr sz="4000" kern="1200">
          <a:solidFill>
            <a:schemeClr val="tx1"/>
          </a:solidFill>
          <a:latin typeface="Futura Md BT" pitchFamily="34" charset="0"/>
          <a:ea typeface="ヒラギノ角ゴ Pro W3" pitchFamily="-107" charset="-128"/>
          <a:cs typeface="Arial"/>
        </a:defRPr>
      </a:lvl1pPr>
      <a:lvl2pPr algn="ctr" defTabSz="457200" rtl="0" eaLnBrk="1" fontAlgn="base" hangingPunct="1">
        <a:spcBef>
          <a:spcPct val="0"/>
        </a:spcBef>
        <a:spcAft>
          <a:spcPct val="0"/>
        </a:spcAft>
        <a:defRPr sz="4400">
          <a:solidFill>
            <a:schemeClr val="tx1"/>
          </a:solidFill>
          <a:latin typeface="Arial" pitchFamily="-107" charset="0"/>
          <a:ea typeface="ヒラギノ角ゴ Pro W3" pitchFamily="-107" charset="-128"/>
        </a:defRPr>
      </a:lvl2pPr>
      <a:lvl3pPr algn="ctr" defTabSz="457200" rtl="0" eaLnBrk="1" fontAlgn="base" hangingPunct="1">
        <a:spcBef>
          <a:spcPct val="0"/>
        </a:spcBef>
        <a:spcAft>
          <a:spcPct val="0"/>
        </a:spcAft>
        <a:defRPr sz="4400">
          <a:solidFill>
            <a:schemeClr val="tx1"/>
          </a:solidFill>
          <a:latin typeface="Arial" pitchFamily="-107" charset="0"/>
          <a:ea typeface="ヒラギノ角ゴ Pro W3" pitchFamily="-107" charset="-128"/>
        </a:defRPr>
      </a:lvl3pPr>
      <a:lvl4pPr algn="ctr" defTabSz="457200" rtl="0" eaLnBrk="1" fontAlgn="base" hangingPunct="1">
        <a:spcBef>
          <a:spcPct val="0"/>
        </a:spcBef>
        <a:spcAft>
          <a:spcPct val="0"/>
        </a:spcAft>
        <a:defRPr sz="4400">
          <a:solidFill>
            <a:schemeClr val="tx1"/>
          </a:solidFill>
          <a:latin typeface="Arial" pitchFamily="-107" charset="0"/>
          <a:ea typeface="ヒラギノ角ゴ Pro W3" pitchFamily="-107" charset="-128"/>
        </a:defRPr>
      </a:lvl4pPr>
      <a:lvl5pPr algn="ctr" defTabSz="457200" rtl="0" eaLnBrk="1" fontAlgn="base" hangingPunct="1">
        <a:spcBef>
          <a:spcPct val="0"/>
        </a:spcBef>
        <a:spcAft>
          <a:spcPct val="0"/>
        </a:spcAft>
        <a:defRPr sz="4400">
          <a:solidFill>
            <a:schemeClr val="tx1"/>
          </a:solidFill>
          <a:latin typeface="Arial" pitchFamily="-107" charset="0"/>
          <a:ea typeface="ヒラギノ角ゴ Pro W3" pitchFamily="-107" charset="-128"/>
        </a:defRPr>
      </a:lvl5pPr>
      <a:lvl6pPr marL="457200" algn="ctr" defTabSz="457200" rtl="0" eaLnBrk="1" fontAlgn="base" hangingPunct="1">
        <a:spcBef>
          <a:spcPct val="0"/>
        </a:spcBef>
        <a:spcAft>
          <a:spcPct val="0"/>
        </a:spcAft>
        <a:defRPr sz="4400">
          <a:solidFill>
            <a:srgbClr val="004961"/>
          </a:solidFill>
          <a:latin typeface="Arial" pitchFamily="-107" charset="0"/>
          <a:ea typeface="ヒラギノ角ゴ Pro W3" pitchFamily="-107" charset="-128"/>
        </a:defRPr>
      </a:lvl6pPr>
      <a:lvl7pPr marL="914400" algn="ctr" defTabSz="457200" rtl="0" eaLnBrk="1" fontAlgn="base" hangingPunct="1">
        <a:spcBef>
          <a:spcPct val="0"/>
        </a:spcBef>
        <a:spcAft>
          <a:spcPct val="0"/>
        </a:spcAft>
        <a:defRPr sz="4400">
          <a:solidFill>
            <a:srgbClr val="004961"/>
          </a:solidFill>
          <a:latin typeface="Arial" pitchFamily="-107" charset="0"/>
          <a:ea typeface="ヒラギノ角ゴ Pro W3" pitchFamily="-107" charset="-128"/>
        </a:defRPr>
      </a:lvl7pPr>
      <a:lvl8pPr marL="1371600" algn="ctr" defTabSz="457200" rtl="0" eaLnBrk="1" fontAlgn="base" hangingPunct="1">
        <a:spcBef>
          <a:spcPct val="0"/>
        </a:spcBef>
        <a:spcAft>
          <a:spcPct val="0"/>
        </a:spcAft>
        <a:defRPr sz="4400">
          <a:solidFill>
            <a:srgbClr val="004961"/>
          </a:solidFill>
          <a:latin typeface="Arial" pitchFamily="-107" charset="0"/>
          <a:ea typeface="ヒラギノ角ゴ Pro W3" pitchFamily="-107" charset="-128"/>
        </a:defRPr>
      </a:lvl8pPr>
      <a:lvl9pPr marL="1828800" algn="ctr" defTabSz="457200" rtl="0" eaLnBrk="1" fontAlgn="base" hangingPunct="1">
        <a:spcBef>
          <a:spcPct val="0"/>
        </a:spcBef>
        <a:spcAft>
          <a:spcPct val="0"/>
        </a:spcAft>
        <a:defRPr sz="4400">
          <a:solidFill>
            <a:srgbClr val="004961"/>
          </a:solidFill>
          <a:latin typeface="Arial" pitchFamily="-107" charset="0"/>
          <a:ea typeface="ヒラギノ角ゴ Pro W3" pitchFamily="-107" charset="-128"/>
        </a:defRPr>
      </a:lvl9pPr>
    </p:titleStyle>
    <p:bodyStyle>
      <a:lvl1pPr marL="342900" indent="-342900" algn="l" defTabSz="457200" rtl="0" eaLnBrk="1" fontAlgn="base" hangingPunct="1">
        <a:spcBef>
          <a:spcPct val="20000"/>
        </a:spcBef>
        <a:spcAft>
          <a:spcPct val="0"/>
        </a:spcAft>
        <a:buFont typeface="Arial" pitchFamily="34" charset="0"/>
        <a:buChar char="•"/>
        <a:defRPr lang="en-US" sz="2400" b="1" kern="1200" dirty="0" smtClean="0">
          <a:solidFill>
            <a:srgbClr val="000028"/>
          </a:solidFill>
          <a:latin typeface="Arial"/>
          <a:ea typeface="ヒラギノ角ゴ Pro W3" pitchFamily="-107" charset="-128"/>
          <a:cs typeface="Arial"/>
        </a:defRPr>
      </a:lvl1pPr>
      <a:lvl2pPr marL="742950" indent="-285750" algn="l" defTabSz="457200" rtl="0" eaLnBrk="1" fontAlgn="base" hangingPunct="1">
        <a:spcBef>
          <a:spcPct val="20000"/>
        </a:spcBef>
        <a:spcAft>
          <a:spcPct val="0"/>
        </a:spcAft>
        <a:buFont typeface="Arial" pitchFamily="34" charset="0"/>
        <a:buChar char="–"/>
        <a:defRPr lang="en-US" sz="2000" b="0" kern="1200" dirty="0" smtClean="0">
          <a:solidFill>
            <a:srgbClr val="000028"/>
          </a:solidFill>
          <a:latin typeface="Arial"/>
          <a:ea typeface="ヒラギノ角ゴ Pro W3" pitchFamily="-107" charset="-128"/>
          <a:cs typeface="Arial"/>
        </a:defRPr>
      </a:lvl2pPr>
      <a:lvl3pPr marL="1143000" indent="-228600" algn="l" defTabSz="457200" rtl="0" eaLnBrk="1" fontAlgn="base" hangingPunct="1">
        <a:spcBef>
          <a:spcPct val="20000"/>
        </a:spcBef>
        <a:spcAft>
          <a:spcPct val="0"/>
        </a:spcAft>
        <a:buFont typeface="Arial" pitchFamily="34" charset="0"/>
        <a:buChar char="•"/>
        <a:defRPr lang="en-US" sz="1600" b="1" kern="1200" dirty="0" smtClean="0">
          <a:solidFill>
            <a:srgbClr val="000028"/>
          </a:solidFill>
          <a:latin typeface="Arial"/>
          <a:ea typeface="ヒラギノ角ゴ Pro W3" pitchFamily="-107" charset="-128"/>
          <a:cs typeface="Arial"/>
        </a:defRPr>
      </a:lvl3pPr>
      <a:lvl4pPr marL="1600200" indent="-228600" algn="l" defTabSz="457200" rtl="0" eaLnBrk="1" fontAlgn="base" hangingPunct="1">
        <a:spcBef>
          <a:spcPct val="20000"/>
        </a:spcBef>
        <a:spcAft>
          <a:spcPct val="0"/>
        </a:spcAft>
        <a:buFont typeface="Arial" pitchFamily="34" charset="0"/>
        <a:buChar char="–"/>
        <a:defRPr lang="en-US" sz="1400" b="1" kern="1200" dirty="0" smtClean="0">
          <a:solidFill>
            <a:srgbClr val="000028"/>
          </a:solidFill>
          <a:latin typeface="Arial"/>
          <a:ea typeface="ヒラギノ角ゴ Pro W3" pitchFamily="-107" charset="-128"/>
          <a:cs typeface="Arial"/>
        </a:defRPr>
      </a:lvl4pPr>
      <a:lvl5pPr marL="2057400" indent="-228600" algn="l" defTabSz="457200" rtl="0" eaLnBrk="1" fontAlgn="base" hangingPunct="1">
        <a:spcBef>
          <a:spcPct val="20000"/>
        </a:spcBef>
        <a:spcAft>
          <a:spcPct val="0"/>
        </a:spcAft>
        <a:buFont typeface="Arial" pitchFamily="34" charset="0"/>
        <a:buChar char="»"/>
        <a:defRPr lang="en-US" sz="1200" b="1" kern="1200" dirty="0" smtClean="0">
          <a:solidFill>
            <a:srgbClr val="000028"/>
          </a:solidFill>
          <a:latin typeface="Arial"/>
          <a:ea typeface="ヒラギノ角ゴ Pro W3" pitchFamily="-107"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vacodelibrary.codeplex.com/" TargetMode="External"/><Relationship Id="rId7" Type="http://schemas.openxmlformats.org/officeDocument/2006/relationships/hyperlink" Target="http://openpg.codeplex.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pmuconnectiontester.codeplex.com/" TargetMode="External"/><Relationship Id="rId5" Type="http://schemas.openxmlformats.org/officeDocument/2006/relationships/hyperlink" Target="http://openpdc.codeplex.com/" TargetMode="External"/><Relationship Id="rId4" Type="http://schemas.openxmlformats.org/officeDocument/2006/relationships/hyperlink" Target="http://timeseriesframework.codeplex.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penpdc.codeplex.com/document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penpdc.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876800"/>
            <a:ext cx="6400800" cy="1219200"/>
          </a:xfrm>
        </p:spPr>
        <p:txBody>
          <a:bodyPr/>
          <a:lstStyle/>
          <a:p>
            <a:r>
              <a:rPr lang="en-US" sz="1800" dirty="0" smtClean="0"/>
              <a:t>September 6, 2011</a:t>
            </a:r>
          </a:p>
          <a:p>
            <a:r>
              <a:rPr lang="en-US" dirty="0" smtClean="0"/>
              <a:t>J. Ritchie Carroll</a:t>
            </a:r>
          </a:p>
        </p:txBody>
      </p:sp>
      <p:sp>
        <p:nvSpPr>
          <p:cNvPr id="5" name="Rectangle 4"/>
          <p:cNvSpPr/>
          <p:nvPr/>
        </p:nvSpPr>
        <p:spPr>
          <a:xfrm>
            <a:off x="1371600" y="1600200"/>
            <a:ext cx="6781800" cy="26670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Time-series Framework Tutorial</a:t>
            </a:r>
          </a:p>
        </p:txBody>
      </p:sp>
      <p:sp>
        <p:nvSpPr>
          <p:cNvPr id="4" name="TextBox 3"/>
          <p:cNvSpPr txBox="1"/>
          <p:nvPr/>
        </p:nvSpPr>
        <p:spPr>
          <a:xfrm>
            <a:off x="2362200" y="609600"/>
            <a:ext cx="4566443" cy="369332"/>
          </a:xfrm>
          <a:prstGeom prst="rect">
            <a:avLst/>
          </a:prstGeom>
          <a:noFill/>
        </p:spPr>
        <p:txBody>
          <a:bodyPr wrap="none" rtlCol="0">
            <a:spAutoFit/>
          </a:bodyPr>
          <a:lstStyle/>
          <a:p>
            <a:r>
              <a:rPr lang="en-US" dirty="0" smtClean="0"/>
              <a:t>GPA User’s Forum 2011 – Atlanta, Georgia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“Nodes”</a:t>
            </a:r>
            <a:endParaRPr lang="en-US" dirty="0"/>
          </a:p>
        </p:txBody>
      </p:sp>
      <p:sp>
        <p:nvSpPr>
          <p:cNvPr id="3" name="Content Placeholder 2"/>
          <p:cNvSpPr>
            <a:spLocks noGrp="1"/>
          </p:cNvSpPr>
          <p:nvPr>
            <p:ph idx="1"/>
          </p:nvPr>
        </p:nvSpPr>
        <p:spPr/>
        <p:txBody>
          <a:bodyPr/>
          <a:lstStyle/>
          <a:p>
            <a:r>
              <a:rPr lang="en-US" dirty="0" smtClean="0"/>
              <a:t>In its most simple form a “Node” is an instance of an openPDC (or other Time-series Framework app)</a:t>
            </a:r>
          </a:p>
          <a:p>
            <a:r>
              <a:rPr lang="en-US" dirty="0" smtClean="0"/>
              <a:t>A Node is identified by a uniquely generated Guid (a 128-bit randomly generated integer that is statistically going to be unique in the world)</a:t>
            </a:r>
          </a:p>
          <a:p>
            <a:r>
              <a:rPr lang="en-US" dirty="0" smtClean="0"/>
              <a:t>One configuration database is designed to hold any number of Nodes.</a:t>
            </a:r>
          </a:p>
          <a:p>
            <a:r>
              <a:rPr lang="en-US" dirty="0" smtClean="0"/>
              <a:t>The magic of “Nodes” allows a single openPDC Manager to manage any number of openPDC and TSF application instances.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“Measurements”</a:t>
            </a:r>
            <a:endParaRPr lang="en-US" dirty="0"/>
          </a:p>
        </p:txBody>
      </p:sp>
      <p:sp>
        <p:nvSpPr>
          <p:cNvPr id="3" name="Content Placeholder 2"/>
          <p:cNvSpPr>
            <a:spLocks noGrp="1"/>
          </p:cNvSpPr>
          <p:nvPr>
            <p:ph idx="1"/>
          </p:nvPr>
        </p:nvSpPr>
        <p:spPr/>
        <p:txBody>
          <a:bodyPr/>
          <a:lstStyle/>
          <a:p>
            <a:r>
              <a:rPr lang="en-US" dirty="0" smtClean="0"/>
              <a:t>A “measurement” as it is understood in the Time-series Framework has many aliases:</a:t>
            </a:r>
          </a:p>
          <a:p>
            <a:pPr lvl="1"/>
            <a:r>
              <a:rPr lang="en-US" dirty="0" smtClean="0"/>
              <a:t>Signal</a:t>
            </a:r>
          </a:p>
          <a:p>
            <a:pPr lvl="1"/>
            <a:r>
              <a:rPr lang="en-US" dirty="0" smtClean="0"/>
              <a:t>Point</a:t>
            </a:r>
          </a:p>
          <a:p>
            <a:pPr lvl="1"/>
            <a:r>
              <a:rPr lang="en-US" dirty="0" smtClean="0"/>
              <a:t>Tag</a:t>
            </a:r>
          </a:p>
          <a:p>
            <a:pPr lvl="1"/>
            <a:r>
              <a:rPr lang="en-US" dirty="0" smtClean="0"/>
              <a:t>Time-series Value</a:t>
            </a:r>
          </a:p>
          <a:p>
            <a:r>
              <a:rPr lang="en-US" dirty="0" smtClean="0"/>
              <a:t>The primary components of the measurement are:</a:t>
            </a:r>
          </a:p>
          <a:p>
            <a:pPr lvl="1"/>
            <a:r>
              <a:rPr lang="en-US" dirty="0" smtClean="0"/>
              <a:t>Timestamp</a:t>
            </a:r>
          </a:p>
          <a:p>
            <a:pPr lvl="1"/>
            <a:r>
              <a:rPr lang="en-US" dirty="0" smtClean="0"/>
              <a:t>Value</a:t>
            </a:r>
          </a:p>
          <a:p>
            <a:pPr lvl="1"/>
            <a:r>
              <a:rPr lang="en-US" dirty="0" smtClean="0"/>
              <a:t>Identification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Measurement Identification</a:t>
            </a:r>
            <a:endParaRPr lang="en-US" dirty="0"/>
          </a:p>
        </p:txBody>
      </p:sp>
      <p:sp>
        <p:nvSpPr>
          <p:cNvPr id="3" name="Content Placeholder 2"/>
          <p:cNvSpPr>
            <a:spLocks noGrp="1"/>
          </p:cNvSpPr>
          <p:nvPr>
            <p:ph idx="1"/>
          </p:nvPr>
        </p:nvSpPr>
        <p:spPr>
          <a:xfrm>
            <a:off x="457200" y="990600"/>
            <a:ext cx="8229600" cy="5562600"/>
          </a:xfrm>
        </p:spPr>
        <p:txBody>
          <a:bodyPr/>
          <a:lstStyle/>
          <a:p>
            <a:r>
              <a:rPr lang="en-US" dirty="0" smtClean="0"/>
              <a:t>Guid:</a:t>
            </a:r>
          </a:p>
          <a:p>
            <a:pPr lvl="1"/>
            <a:r>
              <a:rPr lang="en-US" dirty="0" smtClean="0"/>
              <a:t>128-bit randomly generated integer that is statistically going to be unique in the world, examples:</a:t>
            </a:r>
          </a:p>
          <a:p>
            <a:pPr lvl="2"/>
            <a:r>
              <a:rPr lang="en-US" dirty="0" smtClean="0"/>
              <a:t>7ACDEE91-661B-42A0-82C1-081090D0CA38</a:t>
            </a:r>
          </a:p>
          <a:p>
            <a:pPr lvl="2"/>
            <a:r>
              <a:rPr lang="en-US" dirty="0" smtClean="0"/>
              <a:t>532863E4-8C3A-4F84-8366-0C8A4711EA6F</a:t>
            </a:r>
          </a:p>
          <a:p>
            <a:pPr lvl="2"/>
            <a:r>
              <a:rPr lang="en-US" dirty="0" smtClean="0"/>
              <a:t>4E3548FD-470E-45DF-8C44-138936805BB6</a:t>
            </a:r>
          </a:p>
          <a:p>
            <a:r>
              <a:rPr lang="en-US" dirty="0" smtClean="0"/>
              <a:t>Measurement “Key”:</a:t>
            </a:r>
          </a:p>
          <a:p>
            <a:pPr lvl="1"/>
            <a:r>
              <a:rPr lang="en-US" dirty="0" smtClean="0"/>
              <a:t>Two part identifier represented by a “Source” string and a numeric “ID”, examples:</a:t>
            </a:r>
          </a:p>
          <a:p>
            <a:pPr lvl="2"/>
            <a:r>
              <a:rPr lang="en-US" dirty="0" smtClean="0"/>
              <a:t>PPA:2</a:t>
            </a:r>
          </a:p>
          <a:p>
            <a:pPr lvl="2"/>
            <a:r>
              <a:rPr lang="en-US" dirty="0" smtClean="0"/>
              <a:t>STAT:42</a:t>
            </a:r>
          </a:p>
          <a:p>
            <a:pPr lvl="2"/>
            <a:r>
              <a:rPr lang="en-US" dirty="0" smtClean="0"/>
              <a:t>SHELBY:39</a:t>
            </a:r>
          </a:p>
          <a:p>
            <a:r>
              <a:rPr lang="en-US" dirty="0" smtClean="0"/>
              <a:t>The best flattened representation of all measurements defined in the system can be found in the “</a:t>
            </a:r>
            <a:r>
              <a:rPr lang="en-US" dirty="0" err="1" smtClean="0"/>
              <a:t>ActiveMeasurements</a:t>
            </a:r>
            <a:r>
              <a:rPr lang="en-US" dirty="0" smtClean="0"/>
              <a:t>” view.</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Establishing a Distributed Archive</a:t>
            </a:r>
            <a:endParaRPr lang="en-US" dirty="0"/>
          </a:p>
        </p:txBody>
      </p:sp>
      <p:pic>
        <p:nvPicPr>
          <p:cNvPr id="20482" name="Picture 2" descr="openPDC Historian Distribution.png"/>
          <p:cNvPicPr>
            <a:picLocks noGrp="1" noChangeAspect="1" noChangeArrowheads="1"/>
          </p:cNvPicPr>
          <p:nvPr>
            <p:ph idx="1"/>
          </p:nvPr>
        </p:nvPicPr>
        <p:blipFill>
          <a:blip r:embed="rId3" cstate="print"/>
          <a:srcRect/>
          <a:stretch>
            <a:fillRect/>
          </a:stretch>
        </p:blipFill>
        <p:spPr bwMode="auto">
          <a:xfrm>
            <a:off x="838200" y="710418"/>
            <a:ext cx="7391400" cy="538558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Deploying Custom Calculations and Action Adapters</a:t>
            </a:r>
            <a:endParaRPr lang="en-US" dirty="0"/>
          </a:p>
        </p:txBody>
      </p:sp>
      <p:sp>
        <p:nvSpPr>
          <p:cNvPr id="3" name="Content Placeholder 2"/>
          <p:cNvSpPr>
            <a:spLocks noGrp="1"/>
          </p:cNvSpPr>
          <p:nvPr>
            <p:ph idx="1"/>
          </p:nvPr>
        </p:nvSpPr>
        <p:spPr/>
        <p:txBody>
          <a:bodyPr/>
          <a:lstStyle/>
          <a:p>
            <a:r>
              <a:rPr lang="en-US" dirty="0" smtClean="0"/>
              <a:t>Run openPDC Manager</a:t>
            </a:r>
          </a:p>
          <a:p>
            <a:r>
              <a:rPr lang="en-US" dirty="0" smtClean="0"/>
              <a:t>Navigate to “Adapters / Calculated Measurements”</a:t>
            </a:r>
          </a:p>
          <a:p>
            <a:r>
              <a:rPr lang="en-US" dirty="0" smtClean="0"/>
              <a:t>Populate required fields. Pay special attention to:</a:t>
            </a:r>
          </a:p>
          <a:p>
            <a:pPr lvl="1"/>
            <a:r>
              <a:rPr lang="en-US" dirty="0" smtClean="0"/>
              <a:t>Assembly Name (the DLL)</a:t>
            </a:r>
          </a:p>
          <a:p>
            <a:pPr lvl="1"/>
            <a:r>
              <a:rPr lang="en-US" dirty="0" smtClean="0"/>
              <a:t>Type Name</a:t>
            </a:r>
          </a:p>
          <a:p>
            <a:pPr lvl="1"/>
            <a:r>
              <a:rPr lang="en-US" dirty="0" smtClean="0"/>
              <a:t>Connection String</a:t>
            </a:r>
          </a:p>
          <a:p>
            <a:r>
              <a:rPr lang="en-US" dirty="0" smtClean="0"/>
              <a:t>Set an appropriate Lag Time / Lead Time</a:t>
            </a:r>
          </a:p>
          <a:p>
            <a:r>
              <a:rPr lang="en-US" dirty="0" smtClean="0"/>
              <a:t>Set appropriate “Use Local Clock as Real-time”</a:t>
            </a:r>
          </a:p>
          <a:p>
            <a:r>
              <a:rPr lang="en-US" dirty="0" smtClean="0"/>
              <a:t>Check “enabled”</a:t>
            </a:r>
          </a:p>
          <a:p>
            <a:r>
              <a:rPr lang="en-US" dirty="0" smtClean="0"/>
              <a:t>Save new record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715962"/>
          </a:xfrm>
        </p:spPr>
        <p:txBody>
          <a:bodyPr/>
          <a:lstStyle/>
          <a:p>
            <a:pPr eaLnBrk="1" hangingPunct="1"/>
            <a:r>
              <a:rPr lang="en-US" dirty="0" smtClean="0"/>
              <a:t>Scaling-out with Custom Adapters</a:t>
            </a:r>
          </a:p>
        </p:txBody>
      </p:sp>
      <p:pic>
        <p:nvPicPr>
          <p:cNvPr id="793626" name="Picture 26" descr="openPDC Data Flow"/>
          <p:cNvPicPr>
            <a:picLocks noChangeAspect="1" noChangeArrowheads="1"/>
          </p:cNvPicPr>
          <p:nvPr/>
        </p:nvPicPr>
        <p:blipFill>
          <a:blip r:embed="rId2" cstate="print"/>
          <a:srcRect/>
          <a:stretch>
            <a:fillRect/>
          </a:stretch>
        </p:blipFill>
        <p:spPr bwMode="auto">
          <a:xfrm>
            <a:off x="243358" y="840530"/>
            <a:ext cx="8597900" cy="5103070"/>
          </a:xfrm>
          <a:prstGeom prst="rect">
            <a:avLst/>
          </a:prstGeom>
          <a:noFill/>
          <a:ln w="9525">
            <a:noFill/>
            <a:miter lim="800000"/>
            <a:headEnd/>
            <a:tailEnd/>
          </a:ln>
        </p:spPr>
      </p:pic>
      <p:pic>
        <p:nvPicPr>
          <p:cNvPr id="793627" name="Picture 27" descr="openPDC Data Flow"/>
          <p:cNvPicPr>
            <a:picLocks noChangeAspect="1" noChangeArrowheads="1"/>
          </p:cNvPicPr>
          <p:nvPr/>
        </p:nvPicPr>
        <p:blipFill>
          <a:blip r:embed="rId2" cstate="print"/>
          <a:srcRect/>
          <a:stretch>
            <a:fillRect/>
          </a:stretch>
        </p:blipFill>
        <p:spPr bwMode="auto">
          <a:xfrm>
            <a:off x="648171" y="3418630"/>
            <a:ext cx="4142765" cy="2460298"/>
          </a:xfrm>
          <a:prstGeom prst="rect">
            <a:avLst/>
          </a:prstGeom>
          <a:noFill/>
          <a:ln w="9525">
            <a:noFill/>
            <a:miter lim="800000"/>
            <a:headEnd/>
            <a:tailEnd/>
          </a:ln>
        </p:spPr>
      </p:pic>
      <p:sp>
        <p:nvSpPr>
          <p:cNvPr id="793614" name="Oval 14"/>
          <p:cNvSpPr>
            <a:spLocks noChangeArrowheads="1"/>
          </p:cNvSpPr>
          <p:nvPr/>
        </p:nvSpPr>
        <p:spPr bwMode="auto">
          <a:xfrm>
            <a:off x="4566565" y="3724656"/>
            <a:ext cx="691235" cy="694944"/>
          </a:xfrm>
          <a:prstGeom prst="ellipse">
            <a:avLst/>
          </a:prstGeom>
          <a:solidFill>
            <a:srgbClr val="0099CC"/>
          </a:solidFill>
          <a:ln w="9525">
            <a:solidFill>
              <a:schemeClr val="tx1"/>
            </a:solidFill>
            <a:round/>
            <a:headEnd/>
            <a:tailEnd/>
          </a:ln>
        </p:spPr>
        <p:txBody>
          <a:bodyPr wrap="none" anchor="ctr"/>
          <a:lstStyle/>
          <a:p>
            <a:endParaRPr lang="en-US" dirty="0"/>
          </a:p>
        </p:txBody>
      </p:sp>
      <p:pic>
        <p:nvPicPr>
          <p:cNvPr id="793629" name="Picture 29" descr="openPDC Data Flow"/>
          <p:cNvPicPr>
            <a:picLocks noChangeAspect="1" noChangeArrowheads="1"/>
          </p:cNvPicPr>
          <p:nvPr/>
        </p:nvPicPr>
        <p:blipFill>
          <a:blip r:embed="rId2" cstate="print"/>
          <a:srcRect/>
          <a:stretch>
            <a:fillRect/>
          </a:stretch>
        </p:blipFill>
        <p:spPr bwMode="auto">
          <a:xfrm>
            <a:off x="4837583" y="764331"/>
            <a:ext cx="4077817" cy="2421638"/>
          </a:xfrm>
          <a:prstGeom prst="rect">
            <a:avLst/>
          </a:prstGeom>
          <a:noFill/>
          <a:ln w="9525">
            <a:noFill/>
            <a:miter lim="800000"/>
            <a:headEnd/>
            <a:tailEnd/>
          </a:ln>
        </p:spPr>
      </p:pic>
      <p:sp>
        <p:nvSpPr>
          <p:cNvPr id="793628" name="Oval 28"/>
          <p:cNvSpPr>
            <a:spLocks noChangeArrowheads="1"/>
          </p:cNvSpPr>
          <p:nvPr/>
        </p:nvSpPr>
        <p:spPr bwMode="auto">
          <a:xfrm>
            <a:off x="2709342" y="4800600"/>
            <a:ext cx="338658" cy="345948"/>
          </a:xfrm>
          <a:prstGeom prst="ellipse">
            <a:avLst/>
          </a:prstGeom>
          <a:solidFill>
            <a:srgbClr val="0099CC"/>
          </a:solidFill>
          <a:ln w="9525">
            <a:solidFill>
              <a:schemeClr val="tx1"/>
            </a:solidFill>
            <a:round/>
            <a:headEnd/>
            <a:tailEnd/>
          </a:ln>
        </p:spPr>
        <p:txBody>
          <a:bodyPr wrap="none" anchor="ctr"/>
          <a:lstStyle/>
          <a:p>
            <a:endParaRPr lang="en-US" dirty="0"/>
          </a:p>
        </p:txBody>
      </p:sp>
      <p:sp>
        <p:nvSpPr>
          <p:cNvPr id="793609" name="Oval 9"/>
          <p:cNvSpPr>
            <a:spLocks noChangeArrowheads="1"/>
          </p:cNvSpPr>
          <p:nvPr/>
        </p:nvSpPr>
        <p:spPr bwMode="auto">
          <a:xfrm>
            <a:off x="5943600" y="2514600"/>
            <a:ext cx="354122" cy="347472"/>
          </a:xfrm>
          <a:prstGeom prst="ellipse">
            <a:avLst/>
          </a:prstGeom>
          <a:solidFill>
            <a:srgbClr val="FFFF00"/>
          </a:solidFill>
          <a:ln w="9525">
            <a:solidFill>
              <a:schemeClr val="tx2">
                <a:lumMod val="60000"/>
                <a:lumOff val="40000"/>
              </a:schemeClr>
            </a:solidFill>
            <a:round/>
            <a:headEnd/>
            <a:tailEnd/>
          </a:ln>
        </p:spPr>
        <p:txBody>
          <a:bodyPr wrap="none" anchor="ctr"/>
          <a:lstStyle/>
          <a:p>
            <a:endParaRPr lang="en-US" dirty="0"/>
          </a:p>
        </p:txBody>
      </p:sp>
      <p:sp>
        <p:nvSpPr>
          <p:cNvPr id="793620" name="Oval 20"/>
          <p:cNvSpPr>
            <a:spLocks noChangeArrowheads="1"/>
          </p:cNvSpPr>
          <p:nvPr/>
        </p:nvSpPr>
        <p:spPr bwMode="auto">
          <a:xfrm>
            <a:off x="3581400" y="3734542"/>
            <a:ext cx="338658" cy="304800"/>
          </a:xfrm>
          <a:prstGeom prst="ellipse">
            <a:avLst/>
          </a:prstGeom>
          <a:solidFill>
            <a:srgbClr val="FFFF00"/>
          </a:solidFill>
          <a:ln w="9525">
            <a:solidFill>
              <a:schemeClr val="tx1"/>
            </a:solidFill>
            <a:round/>
            <a:headEnd/>
            <a:tailEnd/>
          </a:ln>
        </p:spPr>
        <p:txBody>
          <a:bodyPr wrap="none" anchor="ctr"/>
          <a:lstStyle/>
          <a:p>
            <a:endParaRPr lang="en-US" dirty="0"/>
          </a:p>
        </p:txBody>
      </p:sp>
      <p:sp>
        <p:nvSpPr>
          <p:cNvPr id="793630" name="AutoShape 30"/>
          <p:cNvSpPr>
            <a:spLocks noChangeArrowheads="1"/>
          </p:cNvSpPr>
          <p:nvPr/>
        </p:nvSpPr>
        <p:spPr bwMode="auto">
          <a:xfrm rot="-1674333">
            <a:off x="3960734" y="3061159"/>
            <a:ext cx="2039681" cy="542544"/>
          </a:xfrm>
          <a:prstGeom prst="rightArrow">
            <a:avLst>
              <a:gd name="adj1" fmla="val 39889"/>
              <a:gd name="adj2" fmla="val 53089"/>
            </a:avLst>
          </a:prstGeom>
          <a:solidFill>
            <a:srgbClr val="92D050"/>
          </a:solidFill>
          <a:ln w="9525">
            <a:solidFill>
              <a:schemeClr val="tx1"/>
            </a:solidFill>
            <a:miter lim="800000"/>
            <a:headEnd/>
            <a:tailEnd/>
          </a:ln>
        </p:spPr>
        <p:txBody>
          <a:bodyPr wrap="none" anchor="ctr"/>
          <a:lstStyle/>
          <a:p>
            <a:pPr algn="ctr"/>
            <a:endParaRPr lang="en-US" dirty="0"/>
          </a:p>
        </p:txBody>
      </p:sp>
      <p:sp>
        <p:nvSpPr>
          <p:cNvPr id="793632" name="Text Box 32"/>
          <p:cNvSpPr txBox="1">
            <a:spLocks noChangeArrowheads="1"/>
          </p:cNvSpPr>
          <p:nvPr/>
        </p:nvSpPr>
        <p:spPr bwMode="auto">
          <a:xfrm rot="-1700810">
            <a:off x="3885154" y="3199212"/>
            <a:ext cx="2048960" cy="338554"/>
          </a:xfrm>
          <a:prstGeom prst="rect">
            <a:avLst/>
          </a:prstGeom>
          <a:noFill/>
          <a:ln w="9525">
            <a:noFill/>
            <a:miter lim="800000"/>
            <a:headEnd/>
            <a:tailEnd/>
          </a:ln>
        </p:spPr>
        <p:txBody>
          <a:bodyPr wrap="square">
            <a:spAutoFit/>
          </a:bodyPr>
          <a:lstStyle/>
          <a:p>
            <a:pPr marL="219075" indent="-219075" algn="ctr"/>
            <a:r>
              <a:rPr lang="en-US" sz="1600" b="1" dirty="0"/>
              <a:t>Data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3614"/>
                                        </p:tgtEl>
                                        <p:attrNameLst>
                                          <p:attrName>style.visibility</p:attrName>
                                        </p:attrNameLst>
                                      </p:cBhvr>
                                      <p:to>
                                        <p:strVal val="visible"/>
                                      </p:to>
                                    </p:set>
                                    <p:anim calcmode="lin" valueType="num">
                                      <p:cBhvr additive="base">
                                        <p:cTn id="7" dur="500" fill="hold"/>
                                        <p:tgtEl>
                                          <p:spTgt spid="793614"/>
                                        </p:tgtEl>
                                        <p:attrNameLst>
                                          <p:attrName>ppt_x</p:attrName>
                                        </p:attrNameLst>
                                      </p:cBhvr>
                                      <p:tavLst>
                                        <p:tav tm="0">
                                          <p:val>
                                            <p:strVal val="#ppt_x"/>
                                          </p:val>
                                        </p:tav>
                                        <p:tav tm="100000">
                                          <p:val>
                                            <p:strVal val="#ppt_x"/>
                                          </p:val>
                                        </p:tav>
                                      </p:tavLst>
                                    </p:anim>
                                    <p:anim calcmode="lin" valueType="num">
                                      <p:cBhvr additive="base">
                                        <p:cTn id="8" dur="500" fill="hold"/>
                                        <p:tgtEl>
                                          <p:spTgt spid="7936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793626"/>
                                        </p:tgtEl>
                                      </p:cBhvr>
                                      <p:by x="50000" y="50000"/>
                                    </p:animScale>
                                  </p:childTnLst>
                                </p:cTn>
                              </p:par>
                              <p:par>
                                <p:cTn id="13" presetID="0" presetClass="path" presetSubtype="0" accel="50000" decel="50000" fill="hold" nodeType="withEffect">
                                  <p:stCondLst>
                                    <p:cond delay="0"/>
                                  </p:stCondLst>
                                  <p:childTnLst>
                                    <p:animMotion origin="layout" path="M 1.11111E-6 0.05503 L -0.20799 0.18173 " pathEditMode="relative" rAng="0" ptsTypes="AA">
                                      <p:cBhvr>
                                        <p:cTn id="14" dur="2000" fill="hold"/>
                                        <p:tgtEl>
                                          <p:spTgt spid="793626"/>
                                        </p:tgtEl>
                                        <p:attrNameLst>
                                          <p:attrName>ppt_x</p:attrName>
                                          <p:attrName>ppt_y</p:attrName>
                                        </p:attrNameLst>
                                      </p:cBhvr>
                                      <p:rCtr x="-104" y="63"/>
                                    </p:animMotion>
                                  </p:childTnLst>
                                </p:cTn>
                              </p:par>
                              <p:par>
                                <p:cTn id="15" presetID="1" presetClass="exit" presetSubtype="0" fill="hold" grpId="1" nodeType="withEffect">
                                  <p:stCondLst>
                                    <p:cond delay="0"/>
                                  </p:stCondLst>
                                  <p:childTnLst>
                                    <p:set>
                                      <p:cBhvr>
                                        <p:cTn id="16" dur="1" fill="hold">
                                          <p:stCondLst>
                                            <p:cond delay="0"/>
                                          </p:stCondLst>
                                        </p:cTn>
                                        <p:tgtEl>
                                          <p:spTgt spid="793614"/>
                                        </p:tgtEl>
                                        <p:attrNameLst>
                                          <p:attrName>style.visibility</p:attrName>
                                        </p:attrNameLst>
                                      </p:cBhvr>
                                      <p:to>
                                        <p:strVal val="hidden"/>
                                      </p:to>
                                    </p:set>
                                  </p:childTnLst>
                                </p:cTn>
                              </p:par>
                            </p:childTnLst>
                          </p:cTn>
                        </p:par>
                        <p:par>
                          <p:cTn id="17" fill="hold">
                            <p:stCondLst>
                              <p:cond delay="2000"/>
                            </p:stCondLst>
                            <p:childTnLst>
                              <p:par>
                                <p:cTn id="18" presetID="10" presetClass="exit" presetSubtype="0" fill="hold" nodeType="afterEffect">
                                  <p:stCondLst>
                                    <p:cond delay="0"/>
                                  </p:stCondLst>
                                  <p:childTnLst>
                                    <p:animEffect transition="out" filter="fade">
                                      <p:cBhvr>
                                        <p:cTn id="19" dur="500"/>
                                        <p:tgtEl>
                                          <p:spTgt spid="793626"/>
                                        </p:tgtEl>
                                      </p:cBhvr>
                                    </p:animEffect>
                                    <p:set>
                                      <p:cBhvr>
                                        <p:cTn id="20" dur="1" fill="hold">
                                          <p:stCondLst>
                                            <p:cond delay="499"/>
                                          </p:stCondLst>
                                        </p:cTn>
                                        <p:tgtEl>
                                          <p:spTgt spid="79362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93627"/>
                                        </p:tgtEl>
                                        <p:attrNameLst>
                                          <p:attrName>style.visibility</p:attrName>
                                        </p:attrNameLst>
                                      </p:cBhvr>
                                      <p:to>
                                        <p:strVal val="visible"/>
                                      </p:to>
                                    </p:set>
                                    <p:animEffect transition="in" filter="fade">
                                      <p:cBhvr>
                                        <p:cTn id="23" dur="500"/>
                                        <p:tgtEl>
                                          <p:spTgt spid="793627"/>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793628"/>
                                        </p:tgtEl>
                                        <p:attrNameLst>
                                          <p:attrName>style.visibility</p:attrName>
                                        </p:attrNameLst>
                                      </p:cBhvr>
                                      <p:to>
                                        <p:strVal val="visible"/>
                                      </p:to>
                                    </p:se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93629"/>
                                        </p:tgtEl>
                                        <p:attrNameLst>
                                          <p:attrName>style.visibility</p:attrName>
                                        </p:attrNameLst>
                                      </p:cBhvr>
                                      <p:to>
                                        <p:strVal val="visible"/>
                                      </p:to>
                                    </p:set>
                                    <p:animEffect transition="in" filter="fade">
                                      <p:cBhvr>
                                        <p:cTn id="29" dur="2000"/>
                                        <p:tgtEl>
                                          <p:spTgt spid="793629"/>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decel="50000" fill="hold" grpId="1" nodeType="clickEffect">
                                  <p:stCondLst>
                                    <p:cond delay="0"/>
                                  </p:stCondLst>
                                  <p:childTnLst>
                                    <p:animMotion origin="layout" path="M 1.66667E-6 1.50289E-6 L 0.45399 -0.39329 " pathEditMode="relative" ptsTypes="AA">
                                      <p:cBhvr>
                                        <p:cTn id="33" dur="2000" fill="hold"/>
                                        <p:tgtEl>
                                          <p:spTgt spid="793628"/>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93620"/>
                                        </p:tgtEl>
                                        <p:attrNameLst>
                                          <p:attrName>style.visibility</p:attrName>
                                        </p:attrNameLst>
                                      </p:cBhvr>
                                      <p:to>
                                        <p:strVal val="visible"/>
                                      </p:to>
                                    </p:set>
                                    <p:animEffect transition="in" filter="fade">
                                      <p:cBhvr>
                                        <p:cTn id="38" dur="2000"/>
                                        <p:tgtEl>
                                          <p:spTgt spid="7936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93609"/>
                                        </p:tgtEl>
                                        <p:attrNameLst>
                                          <p:attrName>style.visibility</p:attrName>
                                        </p:attrNameLst>
                                      </p:cBhvr>
                                      <p:to>
                                        <p:strVal val="visible"/>
                                      </p:to>
                                    </p:set>
                                    <p:animEffect transition="in" filter="fade">
                                      <p:cBhvr>
                                        <p:cTn id="43" dur="2000"/>
                                        <p:tgtEl>
                                          <p:spTgt spid="79360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93632"/>
                                        </p:tgtEl>
                                        <p:attrNameLst>
                                          <p:attrName>style.visibility</p:attrName>
                                        </p:attrNameLst>
                                      </p:cBhvr>
                                      <p:to>
                                        <p:strVal val="visible"/>
                                      </p:to>
                                    </p:set>
                                    <p:animEffect transition="in" filter="fade">
                                      <p:cBhvr>
                                        <p:cTn id="48" dur="2000"/>
                                        <p:tgtEl>
                                          <p:spTgt spid="7936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3630"/>
                                        </p:tgtEl>
                                        <p:attrNameLst>
                                          <p:attrName>style.visibility</p:attrName>
                                        </p:attrNameLst>
                                      </p:cBhvr>
                                      <p:to>
                                        <p:strVal val="visible"/>
                                      </p:to>
                                    </p:set>
                                    <p:animEffect transition="in" filter="fade">
                                      <p:cBhvr>
                                        <p:cTn id="51" dur="2000"/>
                                        <p:tgtEl>
                                          <p:spTgt spid="793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14" grpId="0" animBg="1"/>
      <p:bldP spid="793614" grpId="1" animBg="1"/>
      <p:bldP spid="793628" grpId="0" animBg="1"/>
      <p:bldP spid="793628" grpId="1" animBg="1"/>
      <p:bldP spid="793609" grpId="0" animBg="1"/>
      <p:bldP spid="793620" grpId="0" animBg="1"/>
      <p:bldP spid="793630" grpId="0" animBg="1"/>
      <p:bldP spid="7936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Overview of the </a:t>
            </a:r>
            <a:r>
              <a:rPr lang="en-US" dirty="0" err="1" smtClean="0"/>
              <a:t>Iaon</a:t>
            </a:r>
            <a:r>
              <a:rPr lang="en-US" dirty="0" smtClean="0"/>
              <a:t> Adapter Layer</a:t>
            </a:r>
            <a:endParaRPr lang="en-US" dirty="0"/>
          </a:p>
        </p:txBody>
      </p:sp>
      <p:pic>
        <p:nvPicPr>
          <p:cNvPr id="4" name="Content Placeholder 3" descr="IaonAdapters.png"/>
          <p:cNvPicPr>
            <a:picLocks noGrp="1" noChangeAspect="1"/>
          </p:cNvPicPr>
          <p:nvPr>
            <p:ph idx="1"/>
          </p:nvPr>
        </p:nvPicPr>
        <p:blipFill>
          <a:blip r:embed="rId3" cstate="print"/>
          <a:stretch>
            <a:fillRect/>
          </a:stretch>
        </p:blipFill>
        <p:spPr>
          <a:xfrm>
            <a:off x="457200" y="1219200"/>
            <a:ext cx="8323130" cy="4724400"/>
          </a:xfrm>
        </p:spPr>
      </p:pic>
      <p:pic>
        <p:nvPicPr>
          <p:cNvPr id="4098" name="Picture 2" descr="http://www.geardiary.com/wp-content/uploads/2009/12/darthvader_tie_fighter.jpg"/>
          <p:cNvPicPr>
            <a:picLocks noChangeAspect="1" noChangeArrowheads="1"/>
          </p:cNvPicPr>
          <p:nvPr/>
        </p:nvPicPr>
        <p:blipFill>
          <a:blip r:embed="rId4" cstate="print"/>
          <a:srcRect/>
          <a:stretch>
            <a:fillRect/>
          </a:stretch>
        </p:blipFill>
        <p:spPr bwMode="auto">
          <a:xfrm>
            <a:off x="1295400" y="1371600"/>
            <a:ext cx="6867525" cy="43786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aonAdapters(b).png"/>
          <p:cNvPicPr>
            <a:picLocks noGrp="1" noChangeAspect="1"/>
          </p:cNvPicPr>
          <p:nvPr>
            <p:ph idx="1"/>
          </p:nvPr>
        </p:nvPicPr>
        <p:blipFill>
          <a:blip r:embed="rId3" cstate="print"/>
          <a:stretch>
            <a:fillRect/>
          </a:stretch>
        </p:blipFill>
        <p:spPr>
          <a:xfrm>
            <a:off x="247204" y="381000"/>
            <a:ext cx="8688946" cy="5486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aonOverview.png"/>
          <p:cNvPicPr>
            <a:picLocks noGrp="1" noChangeAspect="1"/>
          </p:cNvPicPr>
          <p:nvPr>
            <p:ph idx="1"/>
          </p:nvPr>
        </p:nvPicPr>
        <p:blipFill>
          <a:blip r:embed="rId3" cstate="print"/>
          <a:stretch>
            <a:fillRect/>
          </a:stretch>
        </p:blipFill>
        <p:spPr>
          <a:xfrm>
            <a:off x="2209800" y="152400"/>
            <a:ext cx="4800600" cy="645958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New Adapters and Calculations </a:t>
            </a:r>
            <a:endParaRPr lang="en-US" dirty="0"/>
          </a:p>
        </p:txBody>
      </p:sp>
      <p:sp>
        <p:nvSpPr>
          <p:cNvPr id="3" name="Content Placeholder 2"/>
          <p:cNvSpPr>
            <a:spLocks noGrp="1"/>
          </p:cNvSpPr>
          <p:nvPr>
            <p:ph idx="1"/>
          </p:nvPr>
        </p:nvSpPr>
        <p:spPr>
          <a:xfrm>
            <a:off x="533400" y="1524000"/>
            <a:ext cx="8229600" cy="4800600"/>
          </a:xfrm>
        </p:spPr>
        <p:txBody>
          <a:bodyPr/>
          <a:lstStyle/>
          <a:p>
            <a:r>
              <a:rPr lang="en-US" dirty="0" smtClean="0"/>
              <a:t>Difference between a “calculated measurement” and a basic “custom action adapter” are known “signal types” – this is specific to synchrophasors</a:t>
            </a:r>
          </a:p>
          <a:p>
            <a:r>
              <a:rPr lang="en-US" dirty="0" smtClean="0"/>
              <a:t>Always refer to </a:t>
            </a:r>
            <a:r>
              <a:rPr lang="en-US" dirty="0" err="1" smtClean="0"/>
              <a:t>Iaon</a:t>
            </a:r>
            <a:r>
              <a:rPr lang="en-US" dirty="0" smtClean="0"/>
              <a:t> Overview Diagram to decide which base class is most appropriate for my custom adapter</a:t>
            </a:r>
          </a:p>
          <a:p>
            <a:r>
              <a:rPr lang="en-US" dirty="0" smtClean="0"/>
              <a:t>Know when to use sorted and non-sorted base classes – “to concentrate or not to concentrate, that is the question</a:t>
            </a:r>
            <a:r>
              <a:rPr lang="en-US" dirty="0" smtClean="0"/>
              <a:t>” – no need to waste CPU sorting if it’s not needed</a:t>
            </a:r>
            <a:endParaRPr lang="en-US" dirty="0" smtClean="0"/>
          </a:p>
          <a:p>
            <a:r>
              <a:rPr lang="en-US" dirty="0" smtClean="0"/>
              <a:t>Applying new attributes to enhance user experience for setting up new custom adapters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Multiple Open Source Projects</a:t>
            </a:r>
            <a:endParaRPr lang="en-US" dirty="0"/>
          </a:p>
        </p:txBody>
      </p:sp>
      <p:sp>
        <p:nvSpPr>
          <p:cNvPr id="3" name="Content Placeholder 2"/>
          <p:cNvSpPr>
            <a:spLocks noGrp="1"/>
          </p:cNvSpPr>
          <p:nvPr>
            <p:ph idx="1"/>
          </p:nvPr>
        </p:nvSpPr>
        <p:spPr>
          <a:xfrm>
            <a:off x="304800" y="1676400"/>
            <a:ext cx="8839200" cy="4343400"/>
          </a:xfrm>
        </p:spPr>
        <p:txBody>
          <a:bodyPr/>
          <a:lstStyle/>
          <a:p>
            <a:r>
              <a:rPr lang="en-US" dirty="0" smtClean="0"/>
              <a:t>The TVA Code Library</a:t>
            </a:r>
          </a:p>
          <a:p>
            <a:pPr lvl="1"/>
            <a:r>
              <a:rPr lang="en-US" dirty="0" smtClean="0">
                <a:hlinkClick r:id="rId3"/>
              </a:rPr>
              <a:t>http://tvacodelibrary.codeplex.com/</a:t>
            </a:r>
            <a:endParaRPr lang="en-US" dirty="0" smtClean="0"/>
          </a:p>
          <a:p>
            <a:r>
              <a:rPr lang="en-US" dirty="0" smtClean="0"/>
              <a:t>The Time-series Framework</a:t>
            </a:r>
          </a:p>
          <a:p>
            <a:pPr lvl="1"/>
            <a:r>
              <a:rPr lang="en-US" dirty="0" smtClean="0">
                <a:hlinkClick r:id="rId4"/>
              </a:rPr>
              <a:t>http://timeseriesframework.codeplex.com/</a:t>
            </a:r>
            <a:endParaRPr lang="en-US" dirty="0" smtClean="0"/>
          </a:p>
          <a:p>
            <a:r>
              <a:rPr lang="en-US" dirty="0" smtClean="0"/>
              <a:t>The Open Source Phasor Data Concentrator (openPDC)</a:t>
            </a:r>
          </a:p>
          <a:p>
            <a:pPr lvl="1"/>
            <a:r>
              <a:rPr lang="en-US" dirty="0" smtClean="0">
                <a:hlinkClick r:id="rId5"/>
              </a:rPr>
              <a:t>http://openpdc.codeplex.com/</a:t>
            </a:r>
            <a:endParaRPr lang="en-US" dirty="0" smtClean="0"/>
          </a:p>
          <a:p>
            <a:r>
              <a:rPr lang="en-US" dirty="0" smtClean="0"/>
              <a:t>The PMU Connection Tester</a:t>
            </a:r>
          </a:p>
          <a:p>
            <a:pPr lvl="1"/>
            <a:r>
              <a:rPr lang="en-US" dirty="0" smtClean="0">
                <a:hlinkClick r:id="rId6"/>
              </a:rPr>
              <a:t>http://pmuconnectiontester.codeplex.com/</a:t>
            </a:r>
            <a:endParaRPr lang="en-US" dirty="0" smtClean="0"/>
          </a:p>
          <a:p>
            <a:r>
              <a:rPr lang="en-US" dirty="0" smtClean="0"/>
              <a:t>The Open Source Phasor Gateway (openPG)</a:t>
            </a:r>
          </a:p>
          <a:p>
            <a:pPr lvl="1"/>
            <a:r>
              <a:rPr lang="en-US" dirty="0" smtClean="0">
                <a:hlinkClick r:id="rId7"/>
              </a:rPr>
              <a:t>http://openpg.codeplex.com/</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dirty="0" smtClean="0"/>
              <a:t>Extended Code Level Overview of Time-series Framework</a:t>
            </a:r>
            <a:endParaRPr lang="en-US" dirty="0"/>
          </a:p>
        </p:txBody>
      </p:sp>
      <p:sp>
        <p:nvSpPr>
          <p:cNvPr id="3" name="Content Placeholder 2"/>
          <p:cNvSpPr>
            <a:spLocks noGrp="1"/>
          </p:cNvSpPr>
          <p:nvPr>
            <p:ph idx="1"/>
          </p:nvPr>
        </p:nvSpPr>
        <p:spPr>
          <a:xfrm>
            <a:off x="533400" y="1295400"/>
            <a:ext cx="8229600" cy="5105400"/>
          </a:xfrm>
        </p:spPr>
        <p:txBody>
          <a:bodyPr/>
          <a:lstStyle/>
          <a:p>
            <a:r>
              <a:rPr lang="en-US" dirty="0" smtClean="0"/>
              <a:t>Code hierarchy and inheritance model</a:t>
            </a:r>
          </a:p>
          <a:p>
            <a:pPr lvl="1"/>
            <a:r>
              <a:rPr lang="en-US" dirty="0" smtClean="0"/>
              <a:t>Navigate through projects starting at openPDC.exe</a:t>
            </a:r>
          </a:p>
          <a:p>
            <a:r>
              <a:rPr lang="en-US" dirty="0" smtClean="0"/>
              <a:t>The </a:t>
            </a:r>
            <a:r>
              <a:rPr lang="en-US" dirty="0" err="1" smtClean="0"/>
              <a:t>Iaon</a:t>
            </a:r>
            <a:r>
              <a:rPr lang="en-US" dirty="0" smtClean="0"/>
              <a:t> adapter framework</a:t>
            </a:r>
          </a:p>
          <a:p>
            <a:pPr lvl="1"/>
            <a:r>
              <a:rPr lang="en-US" dirty="0" smtClean="0"/>
              <a:t>Discuss connection string implementation and initialization, as well as relationship to class properties</a:t>
            </a:r>
          </a:p>
          <a:p>
            <a:r>
              <a:rPr lang="en-US" dirty="0" smtClean="0"/>
              <a:t>The new extensible UI framework</a:t>
            </a:r>
          </a:p>
          <a:p>
            <a:pPr lvl="1"/>
            <a:r>
              <a:rPr lang="en-US" dirty="0" smtClean="0"/>
              <a:t>Discuss how the new UI framework can be used to create your own screens and deploy them by updating Menu.xml</a:t>
            </a:r>
          </a:p>
          <a:p>
            <a:r>
              <a:rPr lang="en-US" dirty="0" smtClean="0"/>
              <a:t>The new “historical access mode” of the framework</a:t>
            </a:r>
          </a:p>
          <a:p>
            <a:pPr lvl="1"/>
            <a:r>
              <a:rPr lang="en-US" dirty="0" smtClean="0"/>
              <a:t>Discuss how the framework is being “extended” to support historical playback through the pub/sub API’s</a:t>
            </a:r>
          </a:p>
          <a:p>
            <a:r>
              <a:rPr lang="en-US" dirty="0" smtClean="0"/>
              <a:t>The “phasor” specific code implementation</a:t>
            </a:r>
          </a:p>
          <a:p>
            <a:pPr lvl="1"/>
            <a:r>
              <a:rPr lang="en-US" dirty="0" smtClean="0"/>
              <a:t>Explore the synchrophasor specific code in openPDC</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Questions / Issues / Review</a:t>
            </a:r>
            <a:endParaRPr lang="en-US" dirty="0"/>
          </a:p>
        </p:txBody>
      </p:sp>
      <p:sp>
        <p:nvSpPr>
          <p:cNvPr id="3" name="Content Placeholder 2"/>
          <p:cNvSpPr>
            <a:spLocks noGrp="1"/>
          </p:cNvSpPr>
          <p:nvPr>
            <p:ph idx="1"/>
          </p:nvPr>
        </p:nvSpPr>
        <p:spPr>
          <a:xfrm>
            <a:off x="533400" y="1676400"/>
            <a:ext cx="8001000" cy="4343400"/>
          </a:xfrm>
        </p:spPr>
        <p:txBody>
          <a:bodyPr/>
          <a:lstStyle/>
          <a:p>
            <a:pPr>
              <a:buNone/>
            </a:pPr>
            <a:r>
              <a:rPr lang="en-US" sz="2800" dirty="0" smtClean="0"/>
              <a:t>	During this final free-form part of the day you are encouraged to discuss things that you still may be confused about, take time to ask questions about things you’ve wanted to know, discuss issues you may have encountered with any of the Time-series Framework related projects and simply review important issues from today’s training.</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Benefits of CodePlex Hosting</a:t>
            </a:r>
            <a:endParaRPr lang="en-US" dirty="0"/>
          </a:p>
        </p:txBody>
      </p:sp>
      <p:sp>
        <p:nvSpPr>
          <p:cNvPr id="3" name="Content Placeholder 2"/>
          <p:cNvSpPr>
            <a:spLocks noGrp="1"/>
          </p:cNvSpPr>
          <p:nvPr>
            <p:ph idx="1"/>
          </p:nvPr>
        </p:nvSpPr>
        <p:spPr>
          <a:xfrm>
            <a:off x="533400" y="1295400"/>
            <a:ext cx="8229600" cy="5105400"/>
          </a:xfrm>
        </p:spPr>
        <p:txBody>
          <a:bodyPr/>
          <a:lstStyle/>
          <a:p>
            <a:r>
              <a:rPr lang="en-US" dirty="0" smtClean="0"/>
              <a:t>Team Foundation Server project source control </a:t>
            </a:r>
          </a:p>
          <a:p>
            <a:pPr lvl="1"/>
            <a:r>
              <a:rPr lang="en-US" dirty="0" smtClean="0"/>
              <a:t>This directly integrates with Visual Studio</a:t>
            </a:r>
          </a:p>
          <a:p>
            <a:r>
              <a:rPr lang="en-US" dirty="0" smtClean="0"/>
              <a:t>Project contributor forks or patches </a:t>
            </a:r>
          </a:p>
          <a:p>
            <a:pPr lvl="1"/>
            <a:r>
              <a:rPr lang="en-US" dirty="0" smtClean="0"/>
              <a:t>This allows contributors to suggest formal code updates</a:t>
            </a:r>
          </a:p>
          <a:p>
            <a:r>
              <a:rPr lang="en-US" dirty="0" smtClean="0"/>
              <a:t>Project release downloads </a:t>
            </a:r>
          </a:p>
          <a:p>
            <a:pPr lvl="1"/>
            <a:r>
              <a:rPr lang="en-US" dirty="0" smtClean="0"/>
              <a:t>This allows us to control major releases and  track downloads</a:t>
            </a:r>
          </a:p>
          <a:p>
            <a:r>
              <a:rPr lang="en-US" dirty="0" smtClean="0"/>
              <a:t>Discussion forums &amp; mailing lists </a:t>
            </a:r>
          </a:p>
          <a:p>
            <a:pPr lvl="1"/>
            <a:r>
              <a:rPr lang="en-US" dirty="0" smtClean="0"/>
              <a:t>This allows users to help users and request community help</a:t>
            </a:r>
          </a:p>
          <a:p>
            <a:r>
              <a:rPr lang="en-US" dirty="0" smtClean="0"/>
              <a:t>Wiki and documentation pages </a:t>
            </a:r>
          </a:p>
          <a:p>
            <a:pPr lvl="1"/>
            <a:r>
              <a:rPr lang="en-US" dirty="0" smtClean="0"/>
              <a:t>This allows up-to-date online documentation </a:t>
            </a:r>
          </a:p>
          <a:p>
            <a:r>
              <a:rPr lang="en-US" dirty="0" smtClean="0"/>
              <a:t>Bug and feature request tracker</a:t>
            </a:r>
          </a:p>
          <a:p>
            <a:pPr lvl="1"/>
            <a:r>
              <a:rPr lang="en-US" dirty="0" smtClean="0"/>
              <a:t>This allows users to post issues for resolution</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Accessing Online Documentation</a:t>
            </a:r>
            <a:endParaRPr lang="en-US" dirty="0"/>
          </a:p>
        </p:txBody>
      </p:sp>
      <p:sp>
        <p:nvSpPr>
          <p:cNvPr id="3" name="Content Placeholder 2"/>
          <p:cNvSpPr>
            <a:spLocks noGrp="1"/>
          </p:cNvSpPr>
          <p:nvPr>
            <p:ph idx="1"/>
          </p:nvPr>
        </p:nvSpPr>
        <p:spPr>
          <a:xfrm>
            <a:off x="533400" y="1143000"/>
            <a:ext cx="8229600" cy="5181600"/>
          </a:xfrm>
        </p:spPr>
        <p:txBody>
          <a:bodyPr/>
          <a:lstStyle/>
          <a:p>
            <a:r>
              <a:rPr lang="en-US" dirty="0" smtClean="0"/>
              <a:t>All online documentation is continually updated by both GPA and contributors.</a:t>
            </a:r>
          </a:p>
          <a:p>
            <a:r>
              <a:rPr lang="en-US" dirty="0" smtClean="0"/>
              <a:t>Typically you need only go the project’s CodePlex site in question and click the “Documentation” tab to get started with system documentation.</a:t>
            </a:r>
          </a:p>
          <a:p>
            <a:r>
              <a:rPr lang="en-US" dirty="0" smtClean="0"/>
              <a:t>Here is the </a:t>
            </a:r>
            <a:r>
              <a:rPr lang="en-US" dirty="0" smtClean="0">
                <a:hlinkClick r:id="rId3"/>
              </a:rPr>
              <a:t>openPDC Documentation Link</a:t>
            </a:r>
            <a:r>
              <a:rPr lang="en-US" dirty="0" smtClean="0"/>
              <a:t> - on this page you can navigate to:</a:t>
            </a:r>
          </a:p>
          <a:p>
            <a:pPr lvl="1"/>
            <a:r>
              <a:rPr lang="en-US" dirty="0" smtClean="0"/>
              <a:t>Getting Started</a:t>
            </a:r>
          </a:p>
          <a:p>
            <a:pPr lvl="1"/>
            <a:r>
              <a:rPr lang="en-US" dirty="0" smtClean="0"/>
              <a:t>Frequently Asked Questions</a:t>
            </a:r>
          </a:p>
          <a:p>
            <a:pPr lvl="1"/>
            <a:r>
              <a:rPr lang="en-US" dirty="0" smtClean="0"/>
              <a:t>Major Component Overviews</a:t>
            </a:r>
          </a:p>
          <a:p>
            <a:pPr lvl="1"/>
            <a:r>
              <a:rPr lang="en-US" dirty="0" smtClean="0"/>
              <a:t>How-to Guides, etc.</a:t>
            </a:r>
          </a:p>
          <a:p>
            <a:r>
              <a:rPr lang="en-US" dirty="0" smtClean="0"/>
              <a:t>Also included are links to compiled formal library documentation.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and using the openPDC</a:t>
            </a:r>
            <a:endParaRPr lang="en-US" dirty="0"/>
          </a:p>
        </p:txBody>
      </p:sp>
      <p:sp>
        <p:nvSpPr>
          <p:cNvPr id="3" name="Content Placeholder 2"/>
          <p:cNvSpPr>
            <a:spLocks noGrp="1"/>
          </p:cNvSpPr>
          <p:nvPr>
            <p:ph idx="1"/>
          </p:nvPr>
        </p:nvSpPr>
        <p:spPr>
          <a:xfrm>
            <a:off x="533400" y="1447800"/>
            <a:ext cx="8229600" cy="4953000"/>
          </a:xfrm>
        </p:spPr>
        <p:txBody>
          <a:bodyPr/>
          <a:lstStyle/>
          <a:p>
            <a:r>
              <a:rPr lang="en-US" dirty="0" smtClean="0"/>
              <a:t>Go to web site: </a:t>
            </a:r>
            <a:r>
              <a:rPr lang="en-US" dirty="0" smtClean="0">
                <a:hlinkClick r:id="rId3"/>
              </a:rPr>
              <a:t>http://www.openpdc.com/</a:t>
            </a:r>
            <a:endParaRPr lang="en-US" dirty="0" smtClean="0"/>
          </a:p>
          <a:p>
            <a:r>
              <a:rPr lang="en-US" dirty="0" smtClean="0"/>
              <a:t>Click on “Downloads” tab</a:t>
            </a:r>
          </a:p>
          <a:p>
            <a:r>
              <a:rPr lang="en-US" dirty="0" smtClean="0"/>
              <a:t>Select desired release build</a:t>
            </a:r>
          </a:p>
          <a:p>
            <a:r>
              <a:rPr lang="en-US" dirty="0" smtClean="0"/>
              <a:t>Click on the “Recommended Download” link</a:t>
            </a:r>
          </a:p>
          <a:p>
            <a:r>
              <a:rPr lang="en-US" dirty="0" smtClean="0"/>
              <a:t>Save zip file onto your computer (Desktop is handy)</a:t>
            </a:r>
          </a:p>
          <a:p>
            <a:r>
              <a:rPr lang="en-US" dirty="0" smtClean="0"/>
              <a:t>Unzip the entire contents into their own folder</a:t>
            </a:r>
          </a:p>
          <a:p>
            <a:r>
              <a:rPr lang="en-US" dirty="0" smtClean="0"/>
              <a:t>Run “Setup.exe” in the root folder</a:t>
            </a:r>
          </a:p>
          <a:p>
            <a:r>
              <a:rPr lang="en-US" dirty="0" smtClean="0"/>
              <a:t>Select 32-bit or 64-bit installation</a:t>
            </a:r>
          </a:p>
          <a:p>
            <a:r>
              <a:rPr lang="en-US" dirty="0" smtClean="0"/>
              <a:t>If you have no database installed locally, you can use “</a:t>
            </a:r>
            <a:r>
              <a:rPr lang="en-US" dirty="0" err="1" smtClean="0"/>
              <a:t>SQLite</a:t>
            </a:r>
            <a:r>
              <a:rPr lang="en-US" dirty="0" smtClean="0"/>
              <a:t>” or “Access”. Note that Access only works  for a 32-bit install.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0"/>
            <a:ext cx="8229600" cy="1143000"/>
          </a:xfrm>
        </p:spPr>
        <p:txBody>
          <a:bodyPr/>
          <a:lstStyle/>
          <a:p>
            <a:r>
              <a:rPr lang="en-US" dirty="0" smtClean="0"/>
              <a:t>Contextual Help System</a:t>
            </a:r>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304800" y="2295525"/>
            <a:ext cx="8467249" cy="1752600"/>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4267200" y="1228725"/>
            <a:ext cx="4688934" cy="4714875"/>
          </a:xfrm>
          <a:prstGeom prst="rect">
            <a:avLst/>
          </a:prstGeom>
          <a:noFill/>
          <a:ln w="9525">
            <a:noFill/>
            <a:miter lim="800000"/>
            <a:headEnd/>
            <a:tailEnd/>
          </a:ln>
        </p:spPr>
      </p:pic>
      <p:sp>
        <p:nvSpPr>
          <p:cNvPr id="9" name="Right Arrow 8"/>
          <p:cNvSpPr/>
          <p:nvPr/>
        </p:nvSpPr>
        <p:spPr>
          <a:xfrm>
            <a:off x="3581400" y="3743325"/>
            <a:ext cx="9906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4800" y="4572000"/>
            <a:ext cx="3886200" cy="1015663"/>
          </a:xfrm>
          <a:prstGeom prst="rect">
            <a:avLst/>
          </a:prstGeom>
          <a:noFill/>
        </p:spPr>
        <p:txBody>
          <a:bodyPr wrap="square" rtlCol="0">
            <a:spAutoFit/>
          </a:bodyPr>
          <a:lstStyle/>
          <a:p>
            <a:pPr algn="ctr"/>
            <a:r>
              <a:rPr lang="en-US" sz="2000" dirty="0" smtClean="0"/>
              <a:t>Flow chart styled help dialogs guide users through selection of more advanced options…</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Multi-source Single-destination Configurations</a:t>
            </a:r>
            <a:endParaRPr lang="en-US" dirty="0"/>
          </a:p>
        </p:txBody>
      </p:sp>
      <p:sp>
        <p:nvSpPr>
          <p:cNvPr id="3" name="Content Placeholder 2"/>
          <p:cNvSpPr>
            <a:spLocks noGrp="1"/>
          </p:cNvSpPr>
          <p:nvPr>
            <p:ph idx="1"/>
          </p:nvPr>
        </p:nvSpPr>
        <p:spPr/>
        <p:txBody>
          <a:bodyPr/>
          <a:lstStyle/>
          <a:p>
            <a:r>
              <a:rPr lang="en-US" sz="2800" dirty="0" smtClean="0"/>
              <a:t>The “magic A/B” switch has recently been added to the openPDC to select the “best value” in phasor data systems that incorporate source device redundancy</a:t>
            </a:r>
            <a:br>
              <a:rPr lang="en-US" sz="2800" dirty="0" smtClean="0"/>
            </a:br>
            <a:endParaRPr lang="en-US" sz="2800" dirty="0"/>
          </a:p>
        </p:txBody>
      </p:sp>
      <p:pic>
        <p:nvPicPr>
          <p:cNvPr id="3074" name="Picture 6" descr="Registry-IDs.png"/>
          <p:cNvPicPr>
            <a:picLocks noChangeAspect="1" noChangeArrowheads="1"/>
          </p:cNvPicPr>
          <p:nvPr/>
        </p:nvPicPr>
        <p:blipFill>
          <a:blip r:embed="rId3" cstate="print"/>
          <a:srcRect/>
          <a:stretch>
            <a:fillRect/>
          </a:stretch>
        </p:blipFill>
        <p:spPr bwMode="auto">
          <a:xfrm>
            <a:off x="1524000" y="3581400"/>
            <a:ext cx="57118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14400"/>
          </a:xfrm>
        </p:spPr>
        <p:txBody>
          <a:bodyPr/>
          <a:lstStyle/>
          <a:p>
            <a:pPr eaLnBrk="1" hangingPunct="1"/>
            <a:r>
              <a:rPr lang="en-US" dirty="0" smtClean="0"/>
              <a:t>Clustered Deployments</a:t>
            </a:r>
          </a:p>
        </p:txBody>
      </p:sp>
      <p:pic>
        <p:nvPicPr>
          <p:cNvPr id="4099" name="Picture 4" descr="openPDC Redundancy"/>
          <p:cNvPicPr>
            <a:picLocks noChangeAspect="1" noChangeArrowheads="1"/>
          </p:cNvPicPr>
          <p:nvPr/>
        </p:nvPicPr>
        <p:blipFill>
          <a:blip r:embed="rId3" cstate="print"/>
          <a:srcRect/>
          <a:stretch>
            <a:fillRect/>
          </a:stretch>
        </p:blipFill>
        <p:spPr bwMode="auto">
          <a:xfrm>
            <a:off x="1563687" y="1068654"/>
            <a:ext cx="5827713" cy="5027346"/>
          </a:xfrm>
          <a:prstGeom prst="rect">
            <a:avLst/>
          </a:prstGeom>
          <a:noFill/>
          <a:ln w="9525">
            <a:noFill/>
            <a:miter lim="800000"/>
            <a:headEnd/>
            <a:tailEnd/>
          </a:ln>
        </p:spPr>
      </p:pic>
      <p:sp>
        <p:nvSpPr>
          <p:cNvPr id="4100" name="Text Box 5"/>
          <p:cNvSpPr txBox="1">
            <a:spLocks noChangeArrowheads="1"/>
          </p:cNvSpPr>
          <p:nvPr/>
        </p:nvSpPr>
        <p:spPr bwMode="auto">
          <a:xfrm>
            <a:off x="1258887" y="1678254"/>
            <a:ext cx="1524000" cy="830997"/>
          </a:xfrm>
          <a:prstGeom prst="rect">
            <a:avLst/>
          </a:prstGeom>
          <a:solidFill>
            <a:schemeClr val="bg1"/>
          </a:solidFill>
          <a:ln w="9525">
            <a:solidFill>
              <a:schemeClr val="tx1">
                <a:lumMod val="50000"/>
                <a:lumOff val="50000"/>
              </a:schemeClr>
            </a:solidFill>
            <a:miter lim="800000"/>
            <a:headEnd/>
            <a:tailEnd/>
          </a:ln>
        </p:spPr>
        <p:txBody>
          <a:bodyPr wrap="square">
            <a:spAutoFit/>
          </a:bodyPr>
          <a:lstStyle/>
          <a:p>
            <a:pPr marL="219075" indent="-219075"/>
            <a:r>
              <a:rPr lang="en-US" sz="2400" b="1" dirty="0"/>
              <a:t>Fail </a:t>
            </a:r>
            <a:r>
              <a:rPr lang="en-US" sz="2400" b="1" dirty="0" smtClean="0"/>
              <a:t>Over Cluster</a:t>
            </a:r>
            <a:endParaRPr lang="en-US" sz="2400" b="1" dirty="0"/>
          </a:p>
        </p:txBody>
      </p:sp>
      <p:sp>
        <p:nvSpPr>
          <p:cNvPr id="4101" name="Text Box 6"/>
          <p:cNvSpPr txBox="1">
            <a:spLocks noChangeArrowheads="1"/>
          </p:cNvSpPr>
          <p:nvPr/>
        </p:nvSpPr>
        <p:spPr bwMode="auto">
          <a:xfrm>
            <a:off x="1889124" y="3416906"/>
            <a:ext cx="5313363" cy="457200"/>
          </a:xfrm>
          <a:prstGeom prst="rect">
            <a:avLst/>
          </a:prstGeom>
          <a:noFill/>
          <a:ln w="9525">
            <a:noFill/>
            <a:miter lim="800000"/>
            <a:headEnd/>
            <a:tailEnd/>
          </a:ln>
        </p:spPr>
        <p:txBody>
          <a:bodyPr wrap="square">
            <a:spAutoFit/>
          </a:bodyPr>
          <a:lstStyle/>
          <a:p>
            <a:pPr marL="219075" indent="-219075" algn="ctr"/>
            <a:r>
              <a:rPr lang="en-US" sz="2400" b="1" dirty="0"/>
              <a:t>Load Balanced </a:t>
            </a:r>
            <a:r>
              <a:rPr lang="en-US" sz="2400" b="1" dirty="0" smtClean="0"/>
              <a:t>Cluster</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The Configuration Data Structure</a:t>
            </a:r>
            <a:endParaRPr lang="en-US" dirty="0"/>
          </a:p>
        </p:txBody>
      </p:sp>
      <p:pic>
        <p:nvPicPr>
          <p:cNvPr id="4" name="Content Placeholder 3" descr="Data Structure Relationship Diagram.png"/>
          <p:cNvPicPr>
            <a:picLocks noGrp="1" noChangeAspect="1"/>
          </p:cNvPicPr>
          <p:nvPr>
            <p:ph idx="1"/>
          </p:nvPr>
        </p:nvPicPr>
        <p:blipFill>
          <a:blip r:embed="rId3" cstate="print"/>
          <a:stretch>
            <a:fillRect/>
          </a:stretch>
        </p:blipFill>
        <p:spPr>
          <a:xfrm>
            <a:off x="838200" y="838200"/>
            <a:ext cx="7620000" cy="539633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PA Presentatio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GPA Presentation Theme</Template>
  <TotalTime>419</TotalTime>
  <Words>3876</Words>
  <Application>Microsoft Office PowerPoint</Application>
  <PresentationFormat>On-screen Show (4:3)</PresentationFormat>
  <Paragraphs>403</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GPA Presentation Theme</vt:lpstr>
      <vt:lpstr>Slide 1</vt:lpstr>
      <vt:lpstr>The Multiple Open Source Projects</vt:lpstr>
      <vt:lpstr>Benefits of CodePlex Hosting</vt:lpstr>
      <vt:lpstr>Accessing Online Documentation</vt:lpstr>
      <vt:lpstr>Setting up and using the openPDC</vt:lpstr>
      <vt:lpstr>Contextual Help System</vt:lpstr>
      <vt:lpstr>Multi-source Single-destination Configurations</vt:lpstr>
      <vt:lpstr>Clustered Deployments</vt:lpstr>
      <vt:lpstr>The Configuration Data Structure</vt:lpstr>
      <vt:lpstr>Understanding “Nodes”</vt:lpstr>
      <vt:lpstr>Understanding “Measurements”</vt:lpstr>
      <vt:lpstr>Measurement Identification</vt:lpstr>
      <vt:lpstr>Establishing a Distributed Archive</vt:lpstr>
      <vt:lpstr>Deploying Custom Calculations and Action Adapters</vt:lpstr>
      <vt:lpstr>Scaling-out with Custom Adapters</vt:lpstr>
      <vt:lpstr>Overview of the Iaon Adapter Layer</vt:lpstr>
      <vt:lpstr>Slide 17</vt:lpstr>
      <vt:lpstr>Slide 18</vt:lpstr>
      <vt:lpstr>Developing New Adapters and Calculations </vt:lpstr>
      <vt:lpstr>Extended Code Level Overview of Time-series Framework</vt:lpstr>
      <vt:lpstr>Formal Questions / Issues / Review</vt:lpstr>
    </vt:vector>
  </TitlesOfParts>
  <Company>Grid Protection Alliance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Ritchie Carroll</dc:creator>
  <cp:lastModifiedBy>James Ritchie Carroll</cp:lastModifiedBy>
  <cp:revision>65</cp:revision>
  <dcterms:created xsi:type="dcterms:W3CDTF">2011-09-06T00:17:50Z</dcterms:created>
  <dcterms:modified xsi:type="dcterms:W3CDTF">2011-09-07T10:47:27Z</dcterms:modified>
</cp:coreProperties>
</file>