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5"/>
  </p:sldMasterIdLst>
  <p:notesMasterIdLst>
    <p:notesMasterId r:id="rId28"/>
  </p:notesMasterIdLst>
  <p:handoutMasterIdLst>
    <p:handoutMasterId r:id="rId29"/>
  </p:handoutMasterIdLst>
  <p:sldIdLst>
    <p:sldId id="256" r:id="rId6"/>
    <p:sldId id="261" r:id="rId7"/>
    <p:sldId id="297" r:id="rId8"/>
    <p:sldId id="291" r:id="rId9"/>
    <p:sldId id="259" r:id="rId10"/>
    <p:sldId id="271" r:id="rId11"/>
    <p:sldId id="273" r:id="rId12"/>
    <p:sldId id="275" r:id="rId13"/>
    <p:sldId id="260" r:id="rId14"/>
    <p:sldId id="298" r:id="rId15"/>
    <p:sldId id="280" r:id="rId16"/>
    <p:sldId id="278" r:id="rId17"/>
    <p:sldId id="281" r:id="rId18"/>
    <p:sldId id="282" r:id="rId19"/>
    <p:sldId id="283" r:id="rId20"/>
    <p:sldId id="294" r:id="rId21"/>
    <p:sldId id="285" r:id="rId22"/>
    <p:sldId id="286" r:id="rId23"/>
    <p:sldId id="295" r:id="rId24"/>
    <p:sldId id="287" r:id="rId25"/>
    <p:sldId id="299" r:id="rId26"/>
    <p:sldId id="289" r:id="rId2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C19F"/>
    <a:srgbClr val="EBE6E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7" autoAdjust="0"/>
    <p:restoredTop sz="78087" autoAdjust="0"/>
  </p:normalViewPr>
  <p:slideViewPr>
    <p:cSldViewPr>
      <p:cViewPr varScale="1">
        <p:scale>
          <a:sx n="88" d="100"/>
          <a:sy n="88" d="100"/>
        </p:scale>
        <p:origin x="-1253"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398" y="-96"/>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423" cy="465138"/>
          </a:xfrm>
          <a:prstGeom prst="rect">
            <a:avLst/>
          </a:prstGeom>
        </p:spPr>
        <p:txBody>
          <a:bodyPr vert="horz" lIns="89714" tIns="44856" rIns="89714" bIns="44856" rtlCol="0"/>
          <a:lstStyle>
            <a:lvl1pPr algn="l">
              <a:defRPr sz="1100"/>
            </a:lvl1pPr>
          </a:lstStyle>
          <a:p>
            <a:pPr>
              <a:defRPr/>
            </a:pPr>
            <a:endParaRPr lang="en-US" dirty="0"/>
          </a:p>
        </p:txBody>
      </p:sp>
      <p:sp>
        <p:nvSpPr>
          <p:cNvPr id="3" name="Date Placeholder 2"/>
          <p:cNvSpPr>
            <a:spLocks noGrp="1"/>
          </p:cNvSpPr>
          <p:nvPr>
            <p:ph type="dt" sz="quarter" idx="1"/>
          </p:nvPr>
        </p:nvSpPr>
        <p:spPr>
          <a:xfrm>
            <a:off x="3884027" y="0"/>
            <a:ext cx="2972423" cy="465138"/>
          </a:xfrm>
          <a:prstGeom prst="rect">
            <a:avLst/>
          </a:prstGeom>
        </p:spPr>
        <p:txBody>
          <a:bodyPr vert="horz" lIns="89714" tIns="44856" rIns="89714" bIns="44856" rtlCol="0"/>
          <a:lstStyle>
            <a:lvl1pPr algn="r">
              <a:defRPr sz="1100"/>
            </a:lvl1pPr>
          </a:lstStyle>
          <a:p>
            <a:pPr>
              <a:defRPr/>
            </a:pPr>
            <a:fld id="{B69793AA-9BD7-421B-85BB-88B70C62EAD3}" type="datetimeFigureOut">
              <a:rPr lang="en-US"/>
              <a:pPr>
                <a:defRPr/>
              </a:pPr>
              <a:t>9/7/2011</a:t>
            </a:fld>
            <a:endParaRPr lang="en-US" dirty="0"/>
          </a:p>
        </p:txBody>
      </p:sp>
      <p:sp>
        <p:nvSpPr>
          <p:cNvPr id="4" name="Footer Placeholder 3"/>
          <p:cNvSpPr>
            <a:spLocks noGrp="1"/>
          </p:cNvSpPr>
          <p:nvPr>
            <p:ph type="ftr" sz="quarter" idx="2"/>
          </p:nvPr>
        </p:nvSpPr>
        <p:spPr>
          <a:xfrm>
            <a:off x="0" y="8829675"/>
            <a:ext cx="2972423" cy="465138"/>
          </a:xfrm>
          <a:prstGeom prst="rect">
            <a:avLst/>
          </a:prstGeom>
        </p:spPr>
        <p:txBody>
          <a:bodyPr vert="horz" lIns="89714" tIns="44856" rIns="89714" bIns="44856" rtlCol="0" anchor="b"/>
          <a:lstStyle>
            <a:lvl1pPr algn="l">
              <a:defRPr sz="1100"/>
            </a:lvl1pPr>
          </a:lstStyle>
          <a:p>
            <a:pPr>
              <a:defRPr/>
            </a:pPr>
            <a:endParaRPr lang="en-US" dirty="0"/>
          </a:p>
        </p:txBody>
      </p:sp>
      <p:sp>
        <p:nvSpPr>
          <p:cNvPr id="5" name="Slide Number Placeholder 4"/>
          <p:cNvSpPr>
            <a:spLocks noGrp="1"/>
          </p:cNvSpPr>
          <p:nvPr>
            <p:ph type="sldNum" sz="quarter" idx="3"/>
          </p:nvPr>
        </p:nvSpPr>
        <p:spPr>
          <a:xfrm>
            <a:off x="3884027" y="8829675"/>
            <a:ext cx="2972423" cy="465138"/>
          </a:xfrm>
          <a:prstGeom prst="rect">
            <a:avLst/>
          </a:prstGeom>
        </p:spPr>
        <p:txBody>
          <a:bodyPr vert="horz" lIns="89714" tIns="44856" rIns="89714" bIns="44856" rtlCol="0" anchor="b"/>
          <a:lstStyle>
            <a:lvl1pPr algn="r">
              <a:defRPr sz="1100"/>
            </a:lvl1pPr>
          </a:lstStyle>
          <a:p>
            <a:pPr>
              <a:defRPr/>
            </a:pPr>
            <a:fld id="{EBAF40F6-660B-4B44-9DF7-A465354A07D3}" type="slidenum">
              <a:rPr lang="en-US"/>
              <a:pPr>
                <a:defRPr/>
              </a:pPr>
              <a:t>‹#›</a:t>
            </a:fld>
            <a:endParaRPr lang="en-US" dirty="0"/>
          </a:p>
        </p:txBody>
      </p:sp>
    </p:spTree>
    <p:extLst>
      <p:ext uri="{BB962C8B-B14F-4D97-AF65-F5344CB8AC3E}">
        <p14:creationId xmlns:p14="http://schemas.microsoft.com/office/powerpoint/2010/main" xmlns="" val="1166966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2423" cy="465138"/>
          </a:xfrm>
          <a:prstGeom prst="rect">
            <a:avLst/>
          </a:prstGeom>
          <a:noFill/>
          <a:ln w="9525">
            <a:noFill/>
            <a:miter lim="800000"/>
            <a:headEnd/>
            <a:tailEnd/>
          </a:ln>
          <a:effectLst/>
        </p:spPr>
        <p:txBody>
          <a:bodyPr vert="horz" wrap="square" lIns="91419" tIns="45709" rIns="91419" bIns="45709" numCol="1" anchor="t" anchorCtr="0" compatLnSpc="1">
            <a:prstTxWarp prst="textNoShape">
              <a:avLst/>
            </a:prstTxWarp>
          </a:bodyPr>
          <a:lstStyle>
            <a:lvl1pPr>
              <a:defRPr sz="1100"/>
            </a:lvl1pPr>
          </a:lstStyle>
          <a:p>
            <a:pPr>
              <a:defRPr/>
            </a:pPr>
            <a:endParaRPr lang="en-US" dirty="0"/>
          </a:p>
        </p:txBody>
      </p:sp>
      <p:sp>
        <p:nvSpPr>
          <p:cNvPr id="7171" name="Rectangle 3"/>
          <p:cNvSpPr>
            <a:spLocks noGrp="1" noChangeArrowheads="1"/>
          </p:cNvSpPr>
          <p:nvPr>
            <p:ph type="dt" idx="1"/>
          </p:nvPr>
        </p:nvSpPr>
        <p:spPr bwMode="auto">
          <a:xfrm>
            <a:off x="3884027" y="0"/>
            <a:ext cx="2972423" cy="465138"/>
          </a:xfrm>
          <a:prstGeom prst="rect">
            <a:avLst/>
          </a:prstGeom>
          <a:noFill/>
          <a:ln w="9525">
            <a:noFill/>
            <a:miter lim="800000"/>
            <a:headEnd/>
            <a:tailEnd/>
          </a:ln>
          <a:effectLst/>
        </p:spPr>
        <p:txBody>
          <a:bodyPr vert="horz" wrap="square" lIns="91419" tIns="45709" rIns="91419" bIns="45709" numCol="1" anchor="t" anchorCtr="0" compatLnSpc="1">
            <a:prstTxWarp prst="textNoShape">
              <a:avLst/>
            </a:prstTxWarp>
          </a:bodyPr>
          <a:lstStyle>
            <a:lvl1pPr algn="r">
              <a:defRPr sz="1100"/>
            </a:lvl1pPr>
          </a:lstStyle>
          <a:p>
            <a:pPr>
              <a:defRPr/>
            </a:pPr>
            <a:endParaRPr lang="en-US" dirty="0"/>
          </a:p>
        </p:txBody>
      </p:sp>
      <p:sp>
        <p:nvSpPr>
          <p:cNvPr id="20484" name="Rectangle 4"/>
          <p:cNvSpPr>
            <a:spLocks noGrp="1" noRot="1" noChangeAspect="1" noChangeArrowheads="1" noTextEdit="1"/>
          </p:cNvSpPr>
          <p:nvPr>
            <p:ph type="sldImg" idx="2"/>
          </p:nvPr>
        </p:nvSpPr>
        <p:spPr bwMode="auto">
          <a:xfrm>
            <a:off x="1106488" y="696913"/>
            <a:ext cx="4646612"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6423" y="4416428"/>
            <a:ext cx="5485158" cy="4183063"/>
          </a:xfrm>
          <a:prstGeom prst="rect">
            <a:avLst/>
          </a:prstGeom>
          <a:noFill/>
          <a:ln w="9525">
            <a:noFill/>
            <a:miter lim="800000"/>
            <a:headEnd/>
            <a:tailEnd/>
          </a:ln>
          <a:effectLst/>
        </p:spPr>
        <p:txBody>
          <a:bodyPr vert="horz" wrap="square" lIns="91419" tIns="45709" rIns="91419" bIns="4570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29675"/>
            <a:ext cx="2972423" cy="465138"/>
          </a:xfrm>
          <a:prstGeom prst="rect">
            <a:avLst/>
          </a:prstGeom>
          <a:noFill/>
          <a:ln w="9525">
            <a:noFill/>
            <a:miter lim="800000"/>
            <a:headEnd/>
            <a:tailEnd/>
          </a:ln>
          <a:effectLst/>
        </p:spPr>
        <p:txBody>
          <a:bodyPr vert="horz" wrap="square" lIns="91419" tIns="45709" rIns="91419" bIns="45709" numCol="1" anchor="b" anchorCtr="0" compatLnSpc="1">
            <a:prstTxWarp prst="textNoShape">
              <a:avLst/>
            </a:prstTxWarp>
          </a:bodyPr>
          <a:lstStyle>
            <a:lvl1pPr>
              <a:defRPr sz="1100"/>
            </a:lvl1pPr>
          </a:lstStyle>
          <a:p>
            <a:pPr>
              <a:defRPr/>
            </a:pPr>
            <a:endParaRPr lang="en-US" dirty="0"/>
          </a:p>
        </p:txBody>
      </p:sp>
      <p:sp>
        <p:nvSpPr>
          <p:cNvPr id="7175" name="Rectangle 7"/>
          <p:cNvSpPr>
            <a:spLocks noGrp="1" noChangeArrowheads="1"/>
          </p:cNvSpPr>
          <p:nvPr>
            <p:ph type="sldNum" sz="quarter" idx="5"/>
          </p:nvPr>
        </p:nvSpPr>
        <p:spPr bwMode="auto">
          <a:xfrm>
            <a:off x="3884027" y="8829675"/>
            <a:ext cx="2972423" cy="465138"/>
          </a:xfrm>
          <a:prstGeom prst="rect">
            <a:avLst/>
          </a:prstGeom>
          <a:noFill/>
          <a:ln w="9525">
            <a:noFill/>
            <a:miter lim="800000"/>
            <a:headEnd/>
            <a:tailEnd/>
          </a:ln>
          <a:effectLst/>
        </p:spPr>
        <p:txBody>
          <a:bodyPr vert="horz" wrap="square" lIns="91419" tIns="45709" rIns="91419" bIns="45709" numCol="1" anchor="b" anchorCtr="0" compatLnSpc="1">
            <a:prstTxWarp prst="textNoShape">
              <a:avLst/>
            </a:prstTxWarp>
          </a:bodyPr>
          <a:lstStyle>
            <a:lvl1pPr algn="r">
              <a:defRPr sz="1100"/>
            </a:lvl1pPr>
          </a:lstStyle>
          <a:p>
            <a:pPr>
              <a:defRPr/>
            </a:pPr>
            <a:fld id="{CDA6D3B8-BF74-4AF1-A985-129840B2B12F}" type="slidenum">
              <a:rPr lang="en-US"/>
              <a:pPr>
                <a:defRPr/>
              </a:pPr>
              <a:t>‹#›</a:t>
            </a:fld>
            <a:endParaRPr lang="en-US" dirty="0"/>
          </a:p>
        </p:txBody>
      </p:sp>
    </p:spTree>
    <p:extLst>
      <p:ext uri="{BB962C8B-B14F-4D97-AF65-F5344CB8AC3E}">
        <p14:creationId xmlns:p14="http://schemas.microsoft.com/office/powerpoint/2010/main" xmlns="" val="6250091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 of the presenters</a:t>
            </a:r>
          </a:p>
          <a:p>
            <a:endParaRPr lang="en-US" dirty="0" smtClean="0"/>
          </a:p>
          <a:p>
            <a:r>
              <a:rPr lang="en-US" dirty="0" smtClean="0"/>
              <a:t>In this presentation we will cover 3 areas:</a:t>
            </a:r>
          </a:p>
          <a:p>
            <a:endParaRPr lang="en-US" dirty="0" smtClean="0"/>
          </a:p>
          <a:p>
            <a:pPr>
              <a:buFont typeface="Arial" pitchFamily="34" charset="0"/>
              <a:buChar char="•"/>
            </a:pPr>
            <a:r>
              <a:rPr lang="en-US" dirty="0" smtClean="0"/>
              <a:t>First we will give a high level overview of the project</a:t>
            </a:r>
          </a:p>
          <a:p>
            <a:pPr>
              <a:buFont typeface="Arial" pitchFamily="34" charset="0"/>
              <a:buChar char="•"/>
            </a:pPr>
            <a:r>
              <a:rPr lang="en-US" dirty="0" smtClean="0"/>
              <a:t>Next we will get to the interesting part (how we are using GPA products)</a:t>
            </a:r>
          </a:p>
          <a:p>
            <a:pPr>
              <a:buFont typeface="Arial" pitchFamily="34" charset="0"/>
              <a:buChar char="•"/>
            </a:pPr>
            <a:r>
              <a:rPr lang="en-US" dirty="0" smtClean="0"/>
              <a:t>Lastly we will share our opinions on future GPA work</a:t>
            </a:r>
            <a:endParaRPr lang="en-US" dirty="0"/>
          </a:p>
        </p:txBody>
      </p:sp>
      <p:sp>
        <p:nvSpPr>
          <p:cNvPr id="4" name="Slide Number Placeholder 3"/>
          <p:cNvSpPr>
            <a:spLocks noGrp="1"/>
          </p:cNvSpPr>
          <p:nvPr>
            <p:ph type="sldNum" sz="quarter" idx="10"/>
          </p:nvPr>
        </p:nvSpPr>
        <p:spPr/>
        <p:txBody>
          <a:bodyPr/>
          <a:lstStyle/>
          <a:p>
            <a:pPr>
              <a:defRPr/>
            </a:pPr>
            <a:fld id="{CDA6D3B8-BF74-4AF1-A985-129840B2B12F}" type="slidenum">
              <a:rPr lang="en-US" smtClean="0"/>
              <a:pPr>
                <a:defRPr/>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DA6D3B8-BF74-4AF1-A985-129840B2B12F}"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DA6D3B8-BF74-4AF1-A985-129840B2B12F}"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defTabSz="928572"/>
            <a:fld id="{FD45A6D6-8719-421C-A660-B06B82B0529B}" type="slidenum">
              <a:rPr lang="en-US" smtClean="0">
                <a:latin typeface="Arial" pitchFamily="34" charset="0"/>
              </a:rPr>
              <a:pPr defTabSz="928572"/>
              <a:t>7</a:t>
            </a:fld>
            <a:endParaRPr lang="en-US" dirty="0" smtClean="0">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684214" y="4414838"/>
            <a:ext cx="5489575" cy="4184650"/>
          </a:xfrm>
          <a:noFill/>
          <a:ln/>
        </p:spPr>
        <p:txBody>
          <a:bodyPr/>
          <a:lstStyle/>
          <a:p>
            <a:pPr eaLnBrk="1" hangingPunct="1"/>
            <a:r>
              <a:rPr lang="en-US" smtClean="0">
                <a:latin typeface="Arial" pitchFamily="34" charset="0"/>
              </a:rPr>
              <a:t>Multivariable optimization challenge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DA6D3B8-BF74-4AF1-A985-129840B2B12F}" type="slidenum">
              <a:rPr lang="en-US" smtClean="0"/>
              <a:pPr>
                <a:defRPr/>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DA6D3B8-BF74-4AF1-A985-129840B2B12F}" type="slidenum">
              <a:rPr lang="en-US" smtClean="0"/>
              <a:pPr>
                <a:defRPr/>
              </a:pPr>
              <a:t>21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4" name="Content Placeholder 3" descr="Cover D3.jpg"/>
          <p:cNvPicPr>
            <a:picLocks noChangeAspect="1"/>
          </p:cNvPicPr>
          <p:nvPr userDrawn="1"/>
        </p:nvPicPr>
        <p:blipFill>
          <a:blip r:embed="rId2" cstate="print"/>
          <a:stretch>
            <a:fillRect/>
          </a:stretch>
        </p:blipFill>
        <p:spPr bwMode="auto">
          <a:xfrm>
            <a:off x="-1028095" y="-143929"/>
            <a:ext cx="10172094" cy="7120465"/>
          </a:xfrm>
          <a:prstGeom prst="rect">
            <a:avLst/>
          </a:prstGeom>
          <a:noFill/>
          <a:ln w="9525">
            <a:noFill/>
            <a:miter lim="800000"/>
            <a:headEnd/>
            <a:tailEnd/>
          </a:ln>
        </p:spPr>
      </p:pic>
      <p:sp>
        <p:nvSpPr>
          <p:cNvPr id="7" name="Rectangle 6"/>
          <p:cNvSpPr/>
          <p:nvPr userDrawn="1"/>
        </p:nvSpPr>
        <p:spPr>
          <a:xfrm>
            <a:off x="-914400" y="6019800"/>
            <a:ext cx="2438400" cy="521074"/>
          </a:xfrm>
          <a:prstGeom prst="rect">
            <a:avLst/>
          </a:prstGeom>
          <a:solidFill>
            <a:schemeClr val="bg1">
              <a:alpha val="83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8" name="Picture 2"/>
          <p:cNvPicPr>
            <a:picLocks noChangeAspect="1" noChangeArrowheads="1"/>
          </p:cNvPicPr>
          <p:nvPr userDrawn="1"/>
        </p:nvPicPr>
        <p:blipFill>
          <a:blip r:embed="rId3" cstate="print"/>
          <a:stretch>
            <a:fillRect/>
          </a:stretch>
        </p:blipFill>
        <p:spPr bwMode="auto">
          <a:xfrm>
            <a:off x="321085" y="6096000"/>
            <a:ext cx="1136443" cy="361358"/>
          </a:xfrm>
          <a:prstGeom prst="rect">
            <a:avLst/>
          </a:prstGeom>
          <a:noFill/>
          <a:ln w="9525">
            <a:noFill/>
            <a:miter lim="800000"/>
            <a:headEnd/>
            <a:tailEnd/>
          </a:ln>
        </p:spPr>
      </p:pic>
      <p:sp>
        <p:nvSpPr>
          <p:cNvPr id="10" name="Text Placeholder 9"/>
          <p:cNvSpPr>
            <a:spLocks noGrp="1"/>
          </p:cNvSpPr>
          <p:nvPr>
            <p:ph type="body" sz="quarter" idx="10" hasCustomPrompt="1"/>
          </p:nvPr>
        </p:nvSpPr>
        <p:spPr>
          <a:xfrm>
            <a:off x="5029200" y="1371600"/>
            <a:ext cx="3962400" cy="457200"/>
          </a:xfrm>
        </p:spPr>
        <p:txBody>
          <a:bodyPr/>
          <a:lstStyle>
            <a:lvl1pPr algn="ctr">
              <a:buNone/>
              <a:defRPr b="0" i="0" baseline="0"/>
            </a:lvl1pPr>
          </a:lstStyle>
          <a:p>
            <a:pPr lvl="0"/>
            <a:r>
              <a:rPr lang="en-US" dirty="0" smtClean="0"/>
              <a:t>Insert Subtitle</a:t>
            </a:r>
            <a:endParaRPr lang="en-US" dirty="0"/>
          </a:p>
        </p:txBody>
      </p:sp>
      <p:sp>
        <p:nvSpPr>
          <p:cNvPr id="11" name="Text Placeholder 9"/>
          <p:cNvSpPr>
            <a:spLocks noGrp="1"/>
          </p:cNvSpPr>
          <p:nvPr>
            <p:ph type="body" sz="quarter" idx="11" hasCustomPrompt="1"/>
          </p:nvPr>
        </p:nvSpPr>
        <p:spPr>
          <a:xfrm>
            <a:off x="5029200" y="914400"/>
            <a:ext cx="3962400" cy="457200"/>
          </a:xfrm>
        </p:spPr>
        <p:txBody>
          <a:bodyPr/>
          <a:lstStyle>
            <a:lvl1pPr algn="ctr">
              <a:buNone/>
              <a:defRPr b="1" i="0" baseline="0"/>
            </a:lvl1pPr>
          </a:lstStyle>
          <a:p>
            <a:pPr lvl="0"/>
            <a:r>
              <a:rPr lang="en-US" dirty="0" smtClean="0"/>
              <a:t>Insert Title</a:t>
            </a:r>
            <a:endParaRPr lang="en-US" dirty="0"/>
          </a:p>
        </p:txBody>
      </p:sp>
      <p:sp>
        <p:nvSpPr>
          <p:cNvPr id="13" name="Text Placeholder 12"/>
          <p:cNvSpPr>
            <a:spLocks noGrp="1"/>
          </p:cNvSpPr>
          <p:nvPr>
            <p:ph type="body" sz="quarter" idx="12" hasCustomPrompt="1"/>
          </p:nvPr>
        </p:nvSpPr>
        <p:spPr>
          <a:xfrm>
            <a:off x="5943600" y="2209800"/>
            <a:ext cx="2133600" cy="609600"/>
          </a:xfrm>
        </p:spPr>
        <p:txBody>
          <a:bodyPr/>
          <a:lstStyle>
            <a:lvl1pPr algn="ctr">
              <a:buNone/>
              <a:defRPr sz="1400" baseline="0"/>
            </a:lvl1pPr>
          </a:lstStyle>
          <a:p>
            <a:pPr lvl="0"/>
            <a:r>
              <a:rPr lang="en-US" sz="1400" baseline="0" dirty="0" smtClean="0"/>
              <a:t>Insert Date</a:t>
            </a:r>
          </a:p>
          <a:p>
            <a:pPr lvl="0"/>
            <a:r>
              <a:rPr lang="en-US" sz="1400" baseline="0" dirty="0" smtClean="0"/>
              <a:t>and presenter</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sz="1200"/>
            </a:lvl1pPr>
          </a:lstStyle>
          <a:p>
            <a:pPr>
              <a:defRPr/>
            </a:pPr>
            <a:fld id="{47C5F94D-7938-48E2-97CD-4C48574433F7}" type="slidenum">
              <a:rPr lang="en-US" smtClean="0"/>
              <a:pPr>
                <a:defRPr/>
              </a:pPr>
              <a:t>‹#›</a:t>
            </a:fld>
            <a:endParaRPr lang="en-US" dirty="0"/>
          </a:p>
        </p:txBody>
      </p:sp>
      <p:pic>
        <p:nvPicPr>
          <p:cNvPr id="7" name="Picture 2"/>
          <p:cNvPicPr>
            <a:picLocks noChangeAspect="1" noChangeArrowheads="1"/>
          </p:cNvPicPr>
          <p:nvPr userDrawn="1"/>
        </p:nvPicPr>
        <p:blipFill>
          <a:blip r:embed="rId2" cstate="print"/>
          <a:stretch>
            <a:fillRect/>
          </a:stretch>
        </p:blipFill>
        <p:spPr bwMode="auto">
          <a:xfrm>
            <a:off x="321085" y="6096000"/>
            <a:ext cx="1136443" cy="361358"/>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16562"/>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516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sz="1200"/>
            </a:lvl1pPr>
          </a:lstStyle>
          <a:p>
            <a:pPr>
              <a:defRPr/>
            </a:pPr>
            <a:fld id="{0A97D038-18A5-48AB-B850-D21F031DAB77}" type="slidenum">
              <a:rPr lang="en-US" smtClean="0"/>
              <a:pPr>
                <a:defRPr/>
              </a:pPr>
              <a:t>‹#›</a:t>
            </a:fld>
            <a:endParaRPr lang="en-US" dirty="0"/>
          </a:p>
        </p:txBody>
      </p:sp>
      <p:pic>
        <p:nvPicPr>
          <p:cNvPr id="7" name="Picture 2"/>
          <p:cNvPicPr>
            <a:picLocks noChangeAspect="1" noChangeArrowheads="1"/>
          </p:cNvPicPr>
          <p:nvPr userDrawn="1"/>
        </p:nvPicPr>
        <p:blipFill>
          <a:blip r:embed="rId2" cstate="print"/>
          <a:stretch>
            <a:fillRect/>
          </a:stretch>
        </p:blipFill>
        <p:spPr bwMode="auto">
          <a:xfrm>
            <a:off x="321085" y="6096000"/>
            <a:ext cx="1136443" cy="361358"/>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1085" y="274638"/>
            <a:ext cx="8229600" cy="868362"/>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sldNum" sz="quarter" idx="10"/>
          </p:nvPr>
        </p:nvSpPr>
        <p:spPr>
          <a:ln/>
        </p:spPr>
        <p:txBody>
          <a:bodyPr/>
          <a:lstStyle>
            <a:lvl1pPr>
              <a:defRPr sz="1200"/>
            </a:lvl1pPr>
          </a:lstStyle>
          <a:p>
            <a:pPr>
              <a:defRPr/>
            </a:pPr>
            <a:fld id="{71F6A89E-F0CA-40AD-AEEE-A839E1EFFA16}" type="slidenum">
              <a:rPr lang="en-US" smtClean="0"/>
              <a:pPr>
                <a:defRPr/>
              </a:pPr>
              <a:t>‹#›</a:t>
            </a:fld>
            <a:endParaRPr lang="en-US" dirty="0"/>
          </a:p>
        </p:txBody>
      </p:sp>
      <p:pic>
        <p:nvPicPr>
          <p:cNvPr id="7" name="Picture 2"/>
          <p:cNvPicPr>
            <a:picLocks noChangeAspect="1" noChangeArrowheads="1"/>
          </p:cNvPicPr>
          <p:nvPr userDrawn="1"/>
        </p:nvPicPr>
        <p:blipFill>
          <a:blip r:embed="rId2" cstate="print"/>
          <a:stretch>
            <a:fillRect/>
          </a:stretch>
        </p:blipFill>
        <p:spPr bwMode="auto">
          <a:xfrm>
            <a:off x="321085" y="6096000"/>
            <a:ext cx="1136443" cy="361358"/>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9"/>
          <p:cNvSpPr>
            <a:spLocks noGrp="1" noChangeArrowheads="1"/>
          </p:cNvSpPr>
          <p:nvPr>
            <p:ph type="sldNum" sz="quarter" idx="10"/>
          </p:nvPr>
        </p:nvSpPr>
        <p:spPr>
          <a:ln/>
        </p:spPr>
        <p:txBody>
          <a:bodyPr/>
          <a:lstStyle>
            <a:lvl1pPr>
              <a:defRPr sz="1200"/>
            </a:lvl1pPr>
          </a:lstStyle>
          <a:p>
            <a:pPr>
              <a:defRPr/>
            </a:pPr>
            <a:fld id="{AD1FEDB9-F907-47A6-907F-0E720C101877}" type="slidenum">
              <a:rPr lang="en-US" smtClean="0"/>
              <a:pPr>
                <a:defRPr/>
              </a:pPr>
              <a:t>‹#›</a:t>
            </a:fld>
            <a:endParaRPr lang="en-US" dirty="0"/>
          </a:p>
        </p:txBody>
      </p:sp>
      <p:pic>
        <p:nvPicPr>
          <p:cNvPr id="7" name="Picture 2"/>
          <p:cNvPicPr>
            <a:picLocks noChangeAspect="1" noChangeArrowheads="1"/>
          </p:cNvPicPr>
          <p:nvPr userDrawn="1"/>
        </p:nvPicPr>
        <p:blipFill>
          <a:blip r:embed="rId2" cstate="print"/>
          <a:stretch>
            <a:fillRect/>
          </a:stretch>
        </p:blipFill>
        <p:spPr bwMode="auto">
          <a:xfrm>
            <a:off x="321085" y="6096000"/>
            <a:ext cx="1136443" cy="361358"/>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8534400" y="1295400"/>
            <a:ext cx="609600" cy="4495800"/>
          </a:xfrm>
          <a:prstGeom prst="rect">
            <a:avLst/>
          </a:prstGeom>
          <a:solidFill>
            <a:srgbClr val="CEC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1085" y="274638"/>
            <a:ext cx="8229600" cy="868362"/>
          </a:xfrm>
        </p:spPr>
        <p:txBody>
          <a:bodyPr/>
          <a:lstStyle/>
          <a:p>
            <a:r>
              <a:rPr lang="en-US" smtClean="0"/>
              <a:t>Click to edit Master title style</a:t>
            </a:r>
            <a:endParaRPr lang="en-US"/>
          </a:p>
        </p:txBody>
      </p:sp>
      <p:sp>
        <p:nvSpPr>
          <p:cNvPr id="5" name="Rectangle 9"/>
          <p:cNvSpPr>
            <a:spLocks noGrp="1" noChangeArrowheads="1"/>
          </p:cNvSpPr>
          <p:nvPr>
            <p:ph type="sldNum" sz="quarter" idx="10"/>
          </p:nvPr>
        </p:nvSpPr>
        <p:spPr>
          <a:ln/>
        </p:spPr>
        <p:txBody>
          <a:bodyPr/>
          <a:lstStyle>
            <a:lvl1pPr>
              <a:defRPr sz="1200"/>
            </a:lvl1pPr>
          </a:lstStyle>
          <a:p>
            <a:pPr>
              <a:defRPr/>
            </a:pPr>
            <a:fld id="{C8AC08DC-CE3E-4D57-B6CC-E2B37A24B72F}" type="slidenum">
              <a:rPr lang="en-US" smtClean="0"/>
              <a:pPr>
                <a:defRPr/>
              </a:pPr>
              <a:t>‹#›</a:t>
            </a:fld>
            <a:endParaRPr lang="en-US" dirty="0"/>
          </a:p>
        </p:txBody>
      </p:sp>
      <p:sp>
        <p:nvSpPr>
          <p:cNvPr id="7" name="Rectangle 6"/>
          <p:cNvSpPr/>
          <p:nvPr userDrawn="1"/>
        </p:nvSpPr>
        <p:spPr>
          <a:xfrm>
            <a:off x="0" y="1295400"/>
            <a:ext cx="609600" cy="4495800"/>
          </a:xfrm>
          <a:prstGeom prst="rect">
            <a:avLst/>
          </a:prstGeom>
          <a:solidFill>
            <a:srgbClr val="CEC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sz="half" idx="11"/>
          </p:nvPr>
        </p:nvSpPr>
        <p:spPr>
          <a:xfrm>
            <a:off x="4724400" y="1295400"/>
            <a:ext cx="4038600" cy="4495800"/>
          </a:xfrm>
          <a:solidFill>
            <a:srgbClr val="CEC19F"/>
          </a:solidFill>
        </p:spPr>
        <p:txBody>
          <a:bodyPr/>
          <a:lstStyle>
            <a:lvl1pPr>
              <a:defRPr sz="2400"/>
            </a:lvl1pPr>
            <a:lvl2pPr>
              <a:defRPr sz="22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 Placeholder 2"/>
          <p:cNvSpPr>
            <a:spLocks noGrp="1"/>
          </p:cNvSpPr>
          <p:nvPr>
            <p:ph sz="half" idx="1"/>
          </p:nvPr>
        </p:nvSpPr>
        <p:spPr>
          <a:xfrm>
            <a:off x="457200" y="1295400"/>
            <a:ext cx="4038600" cy="4495800"/>
          </a:xfrm>
          <a:solidFill>
            <a:srgbClr val="CEC19F"/>
          </a:solidFill>
        </p:spPr>
        <p:txBody>
          <a:bodyPr/>
          <a:lstStyle>
            <a:lvl1pPr>
              <a:defRPr sz="2400"/>
            </a:lvl1pPr>
            <a:lvl2pPr>
              <a:defRPr sz="22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2"/>
          <p:cNvPicPr>
            <a:picLocks noChangeAspect="1" noChangeArrowheads="1"/>
          </p:cNvPicPr>
          <p:nvPr userDrawn="1"/>
        </p:nvPicPr>
        <p:blipFill>
          <a:blip r:embed="rId2" cstate="print"/>
          <a:stretch>
            <a:fillRect/>
          </a:stretch>
        </p:blipFill>
        <p:spPr bwMode="auto">
          <a:xfrm>
            <a:off x="321085" y="6096000"/>
            <a:ext cx="1136443" cy="361358"/>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9" name="Rectangle 8"/>
          <p:cNvSpPr/>
          <p:nvPr userDrawn="1"/>
        </p:nvSpPr>
        <p:spPr>
          <a:xfrm>
            <a:off x="0" y="1600200"/>
            <a:ext cx="609600" cy="3950208"/>
          </a:xfrm>
          <a:prstGeom prst="rect">
            <a:avLst/>
          </a:prstGeom>
          <a:solidFill>
            <a:srgbClr val="CEC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8534400" y="1600200"/>
            <a:ext cx="609600" cy="3950208"/>
          </a:xfrm>
          <a:prstGeom prst="rect">
            <a:avLst/>
          </a:prstGeom>
          <a:solidFill>
            <a:srgbClr val="CEC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1085"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600200"/>
            <a:ext cx="4040188" cy="3951288"/>
          </a:xfrm>
          <a:solidFill>
            <a:srgbClr val="CEC19F"/>
          </a:solidFill>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600200"/>
            <a:ext cx="4041775" cy="3951288"/>
          </a:xfrm>
          <a:solidFill>
            <a:srgbClr val="CEC19F"/>
          </a:solidFill>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sldNum" sz="quarter" idx="10"/>
          </p:nvPr>
        </p:nvSpPr>
        <p:spPr>
          <a:ln/>
        </p:spPr>
        <p:txBody>
          <a:bodyPr/>
          <a:lstStyle>
            <a:lvl1pPr>
              <a:defRPr sz="1200"/>
            </a:lvl1pPr>
          </a:lstStyle>
          <a:p>
            <a:pPr>
              <a:defRPr/>
            </a:pPr>
            <a:fld id="{C75AB727-580A-4D2E-BA54-C681AA3857FA}" type="slidenum">
              <a:rPr lang="en-US" smtClean="0"/>
              <a:pPr>
                <a:defRPr/>
              </a:pPr>
              <a:t>‹#›</a:t>
            </a:fld>
            <a:endParaRPr lang="en-US" dirty="0"/>
          </a:p>
        </p:txBody>
      </p:sp>
      <p:pic>
        <p:nvPicPr>
          <p:cNvPr id="12" name="Picture 2"/>
          <p:cNvPicPr>
            <a:picLocks noChangeAspect="1" noChangeArrowheads="1"/>
          </p:cNvPicPr>
          <p:nvPr userDrawn="1"/>
        </p:nvPicPr>
        <p:blipFill>
          <a:blip r:embed="rId2" cstate="print"/>
          <a:stretch>
            <a:fillRect/>
          </a:stretch>
        </p:blipFill>
        <p:spPr bwMode="auto">
          <a:xfrm>
            <a:off x="321085" y="6096000"/>
            <a:ext cx="1136443" cy="361358"/>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1085" y="274638"/>
            <a:ext cx="8229600" cy="868362"/>
          </a:xfrm>
        </p:spPr>
        <p:txBody>
          <a:bodyPr/>
          <a:lstStyle>
            <a:lvl1pPr>
              <a:defRPr>
                <a:solidFill>
                  <a:schemeClr val="tx1"/>
                </a:solidFill>
              </a:defRPr>
            </a:lvl1pPr>
          </a:lstStyle>
          <a:p>
            <a:r>
              <a:rPr lang="en-US" dirty="0" smtClean="0"/>
              <a:t>Click to edit Master title style</a:t>
            </a:r>
            <a:endParaRPr lang="en-US" dirty="0"/>
          </a:p>
        </p:txBody>
      </p:sp>
      <p:sp>
        <p:nvSpPr>
          <p:cNvPr id="3" name="Rectangle 9"/>
          <p:cNvSpPr>
            <a:spLocks noGrp="1" noChangeArrowheads="1"/>
          </p:cNvSpPr>
          <p:nvPr>
            <p:ph type="sldNum" sz="quarter" idx="10"/>
          </p:nvPr>
        </p:nvSpPr>
        <p:spPr>
          <a:ln/>
        </p:spPr>
        <p:txBody>
          <a:bodyPr/>
          <a:lstStyle>
            <a:lvl1pPr>
              <a:defRPr sz="1200"/>
            </a:lvl1pPr>
          </a:lstStyle>
          <a:p>
            <a:pPr>
              <a:defRPr/>
            </a:pPr>
            <a:fld id="{583221CD-209F-4A82-95DB-9CDF8E821F34}" type="slidenum">
              <a:rPr lang="en-US" smtClean="0"/>
              <a:pPr>
                <a:defRPr/>
              </a:pPr>
              <a:t>‹#›</a:t>
            </a:fld>
            <a:endParaRPr lang="en-US" dirty="0"/>
          </a:p>
        </p:txBody>
      </p:sp>
      <p:pic>
        <p:nvPicPr>
          <p:cNvPr id="6" name="Picture 2"/>
          <p:cNvPicPr>
            <a:picLocks noChangeAspect="1" noChangeArrowheads="1"/>
          </p:cNvPicPr>
          <p:nvPr userDrawn="1"/>
        </p:nvPicPr>
        <p:blipFill>
          <a:blip r:embed="rId2" cstate="print"/>
          <a:stretch>
            <a:fillRect/>
          </a:stretch>
        </p:blipFill>
        <p:spPr bwMode="auto">
          <a:xfrm>
            <a:off x="321085" y="6096000"/>
            <a:ext cx="1136443" cy="361358"/>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sz="1200"/>
            </a:lvl1pPr>
          </a:lstStyle>
          <a:p>
            <a:pPr>
              <a:defRPr/>
            </a:pPr>
            <a:fld id="{F8108FFD-87AF-4E31-BEBD-BB13037685DB}" type="slidenum">
              <a:rPr lang="en-US" smtClean="0"/>
              <a:pPr>
                <a:defRPr/>
              </a:pPr>
              <a:t>‹#›</a:t>
            </a:fld>
            <a:endParaRPr lang="en-US" dirty="0"/>
          </a:p>
        </p:txBody>
      </p:sp>
      <p:pic>
        <p:nvPicPr>
          <p:cNvPr id="5" name="Picture 2"/>
          <p:cNvPicPr>
            <a:picLocks noChangeAspect="1" noChangeArrowheads="1"/>
          </p:cNvPicPr>
          <p:nvPr userDrawn="1"/>
        </p:nvPicPr>
        <p:blipFill>
          <a:blip r:embed="rId2" cstate="print"/>
          <a:stretch>
            <a:fillRect/>
          </a:stretch>
        </p:blipFill>
        <p:spPr bwMode="auto">
          <a:xfrm>
            <a:off x="321085" y="6096000"/>
            <a:ext cx="1136443" cy="361358"/>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2800"/>
            </a:lvl1pPr>
            <a:lvl2pPr>
              <a:defRPr sz="2400"/>
            </a:lvl2pPr>
            <a:lvl3pPr>
              <a:defRPr sz="2200"/>
            </a:lvl3pPr>
            <a:lvl4pPr>
              <a:defRPr sz="20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sz="1200"/>
            </a:lvl1pPr>
          </a:lstStyle>
          <a:p>
            <a:pPr>
              <a:defRPr/>
            </a:pPr>
            <a:fld id="{2E492815-10DE-488F-85BE-39F23B03D65D}" type="slidenum">
              <a:rPr lang="en-US" smtClean="0"/>
              <a:pPr>
                <a:defRPr/>
              </a:pPr>
              <a:t>‹#›</a:t>
            </a:fld>
            <a:endParaRPr lang="en-US" dirty="0"/>
          </a:p>
        </p:txBody>
      </p:sp>
      <p:pic>
        <p:nvPicPr>
          <p:cNvPr id="8" name="Picture 2"/>
          <p:cNvPicPr>
            <a:picLocks noChangeAspect="1" noChangeArrowheads="1"/>
          </p:cNvPicPr>
          <p:nvPr userDrawn="1"/>
        </p:nvPicPr>
        <p:blipFill>
          <a:blip r:embed="rId2" cstate="print"/>
          <a:stretch>
            <a:fillRect/>
          </a:stretch>
        </p:blipFill>
        <p:spPr bwMode="auto">
          <a:xfrm>
            <a:off x="321085" y="6096000"/>
            <a:ext cx="1136443" cy="361358"/>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sz="1200"/>
            </a:lvl1pPr>
          </a:lstStyle>
          <a:p>
            <a:pPr>
              <a:defRPr/>
            </a:pPr>
            <a:fld id="{E30280B6-FF4A-42E3-9F7F-77C641E7CC2A}" type="slidenum">
              <a:rPr lang="en-US" smtClean="0"/>
              <a:pPr>
                <a:defRPr/>
              </a:pPr>
              <a:t>‹#›</a:t>
            </a:fld>
            <a:endParaRPr lang="en-US" dirty="0"/>
          </a:p>
        </p:txBody>
      </p:sp>
      <p:pic>
        <p:nvPicPr>
          <p:cNvPr id="8" name="Picture 2"/>
          <p:cNvPicPr>
            <a:picLocks noChangeAspect="1" noChangeArrowheads="1"/>
          </p:cNvPicPr>
          <p:nvPr userDrawn="1"/>
        </p:nvPicPr>
        <p:blipFill>
          <a:blip r:embed="rId2" cstate="print"/>
          <a:stretch>
            <a:fillRect/>
          </a:stretch>
        </p:blipFill>
        <p:spPr bwMode="auto">
          <a:xfrm>
            <a:off x="321085" y="6096000"/>
            <a:ext cx="1136443" cy="361358"/>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9" name="Rectangle 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DFAC40DB-1FAD-4EBD-8122-4F898258859C}" type="slidenum">
              <a:rPr lang="en-US" smtClean="0"/>
              <a:pPr>
                <a:defRPr/>
              </a:pPr>
              <a:t>‹#›</a:t>
            </a:fld>
            <a:endParaRPr lang="en-US" dirty="0"/>
          </a:p>
        </p:txBody>
      </p:sp>
      <p:sp>
        <p:nvSpPr>
          <p:cNvPr id="1028" name="Rectangle 10"/>
          <p:cNvSpPr>
            <a:spLocks noGrp="1" noChangeArrowheads="1"/>
          </p:cNvSpPr>
          <p:nvPr>
            <p:ph type="body" idx="1"/>
          </p:nvPr>
        </p:nvSpPr>
        <p:spPr bwMode="auto">
          <a:xfrm>
            <a:off x="457200" y="12954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p>
        </p:txBody>
      </p:sp>
      <p:sp>
        <p:nvSpPr>
          <p:cNvPr id="1029" name="Rectangle 11"/>
          <p:cNvSpPr>
            <a:spLocks noGrp="1" noChangeArrowheads="1"/>
          </p:cNvSpPr>
          <p:nvPr>
            <p:ph type="title"/>
          </p:nvPr>
        </p:nvSpPr>
        <p:spPr bwMode="auto">
          <a:xfrm>
            <a:off x="321085" y="274638"/>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10" name="Picture 2"/>
          <p:cNvPicPr>
            <a:picLocks noChangeAspect="1" noChangeArrowheads="1"/>
          </p:cNvPicPr>
          <p:nvPr userDrawn="1"/>
        </p:nvPicPr>
        <p:blipFill>
          <a:blip r:embed="rId13" cstate="print"/>
          <a:stretch>
            <a:fillRect/>
          </a:stretch>
        </p:blipFill>
        <p:spPr bwMode="auto">
          <a:xfrm>
            <a:off x="321085" y="6096000"/>
            <a:ext cx="1136443" cy="36135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3"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2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410200" y="1295400"/>
            <a:ext cx="3048000" cy="457200"/>
          </a:xfrm>
        </p:spPr>
        <p:txBody>
          <a:bodyPr/>
          <a:lstStyle/>
          <a:p>
            <a:r>
              <a:rPr lang="en-US" sz="2000" dirty="0" smtClean="0"/>
              <a:t>GPA Users Forum</a:t>
            </a:r>
            <a:endParaRPr lang="en-US" sz="2000" dirty="0"/>
          </a:p>
        </p:txBody>
      </p:sp>
      <p:sp>
        <p:nvSpPr>
          <p:cNvPr id="3" name="Text Placeholder 2"/>
          <p:cNvSpPr>
            <a:spLocks noGrp="1"/>
          </p:cNvSpPr>
          <p:nvPr>
            <p:ph type="body" sz="quarter" idx="11"/>
          </p:nvPr>
        </p:nvSpPr>
        <p:spPr/>
        <p:txBody>
          <a:bodyPr/>
          <a:lstStyle/>
          <a:p>
            <a:r>
              <a:rPr lang="en-US" dirty="0" smtClean="0"/>
              <a:t>MISO – Synchrophasor</a:t>
            </a:r>
            <a:endParaRPr lang="en-US" dirty="0"/>
          </a:p>
        </p:txBody>
      </p:sp>
      <p:sp>
        <p:nvSpPr>
          <p:cNvPr id="4" name="Text Placeholder 3"/>
          <p:cNvSpPr>
            <a:spLocks noGrp="1"/>
          </p:cNvSpPr>
          <p:nvPr>
            <p:ph type="body" sz="quarter" idx="12"/>
          </p:nvPr>
        </p:nvSpPr>
        <p:spPr/>
        <p:txBody>
          <a:bodyPr/>
          <a:lstStyle/>
          <a:p>
            <a:r>
              <a:rPr lang="en-US" dirty="0" smtClean="0"/>
              <a:t>Sept 7</a:t>
            </a:r>
            <a:r>
              <a:rPr lang="en-US" baseline="30000" dirty="0" smtClean="0"/>
              <a:t>th</a:t>
            </a:r>
            <a:r>
              <a:rPr lang="en-US" dirty="0" smtClean="0"/>
              <a:t>,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a:xfrm>
            <a:off x="457200" y="1295400"/>
            <a:ext cx="5334000" cy="4495800"/>
          </a:xfrm>
        </p:spPr>
        <p:txBody>
          <a:bodyPr/>
          <a:lstStyle/>
          <a:p>
            <a:r>
              <a:rPr lang="en-US" dirty="0" smtClean="0"/>
              <a:t>Overview</a:t>
            </a:r>
          </a:p>
          <a:p>
            <a:endParaRPr lang="en-US" dirty="0" smtClean="0"/>
          </a:p>
          <a:p>
            <a:r>
              <a:rPr lang="en-US" dirty="0" smtClean="0"/>
              <a:t>How </a:t>
            </a:r>
            <a:r>
              <a:rPr lang="en-US" dirty="0" err="1" smtClean="0"/>
              <a:t>OpenPDC</a:t>
            </a:r>
            <a:r>
              <a:rPr lang="en-US" dirty="0" smtClean="0"/>
              <a:t> and Time Series Framework are being used</a:t>
            </a:r>
          </a:p>
          <a:p>
            <a:endParaRPr lang="en-US" dirty="0" smtClean="0"/>
          </a:p>
          <a:p>
            <a:r>
              <a:rPr lang="en-US" dirty="0" smtClean="0"/>
              <a:t>Recommended Future Goals of </a:t>
            </a:r>
            <a:r>
              <a:rPr lang="en-US" dirty="0" err="1" smtClean="0"/>
              <a:t>OpenPDC</a:t>
            </a:r>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1F6A89E-F0CA-40AD-AEEE-A839E1EFFA16}" type="slidenum">
              <a:rPr lang="en-US" smtClean="0"/>
              <a:pPr>
                <a:defRPr/>
              </a:pPr>
              <a:t>10</a:t>
            </a:fld>
            <a:endParaRPr lang="en-US" dirty="0"/>
          </a:p>
        </p:txBody>
      </p:sp>
      <p:pic>
        <p:nvPicPr>
          <p:cNvPr id="6" name="Picture 5" descr="Transmission Line.jpg"/>
          <p:cNvPicPr>
            <a:picLocks noChangeAspect="1"/>
          </p:cNvPicPr>
          <p:nvPr/>
        </p:nvPicPr>
        <p:blipFill>
          <a:blip r:embed="rId3" cstate="print"/>
          <a:stretch>
            <a:fillRect/>
          </a:stretch>
        </p:blipFill>
        <p:spPr>
          <a:xfrm>
            <a:off x="5867400" y="685800"/>
            <a:ext cx="3117273" cy="5410200"/>
          </a:xfrm>
          <a:prstGeom prst="rect">
            <a:avLst/>
          </a:prstGeom>
          <a:scene3d>
            <a:camera prst="orthographicFront"/>
            <a:lightRig rig="threePt" dir="t"/>
          </a:scene3d>
          <a:sp3d>
            <a:bevelT w="165100" prst="coolSlant"/>
          </a:sp3d>
        </p:spPr>
      </p:pic>
      <p:sp>
        <p:nvSpPr>
          <p:cNvPr id="7" name="Rectangle 6"/>
          <p:cNvSpPr/>
          <p:nvPr/>
        </p:nvSpPr>
        <p:spPr>
          <a:xfrm>
            <a:off x="838200" y="2057400"/>
            <a:ext cx="4343400" cy="914400"/>
          </a:xfrm>
          <a:prstGeom prst="rect">
            <a:avLst/>
          </a:prstGeom>
          <a:solidFill>
            <a:schemeClr val="accent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MISO is using the </a:t>
            </a:r>
            <a:r>
              <a:rPr lang="en-US" dirty="0" err="1" smtClean="0"/>
              <a:t>OpenPDC</a:t>
            </a:r>
            <a:r>
              <a:rPr lang="en-US" dirty="0" smtClean="0"/>
              <a:t> and TSF</a:t>
            </a:r>
            <a:endParaRPr lang="en-US" dirty="0"/>
          </a:p>
        </p:txBody>
      </p:sp>
      <p:sp>
        <p:nvSpPr>
          <p:cNvPr id="3" name="Content Placeholder 2"/>
          <p:cNvSpPr>
            <a:spLocks noGrp="1"/>
          </p:cNvSpPr>
          <p:nvPr>
            <p:ph idx="1"/>
          </p:nvPr>
        </p:nvSpPr>
        <p:spPr/>
        <p:txBody>
          <a:bodyPr/>
          <a:lstStyle/>
          <a:p>
            <a:r>
              <a:rPr lang="en-US" dirty="0" smtClean="0"/>
              <a:t>Facilitate enhanced visualization tools</a:t>
            </a:r>
          </a:p>
          <a:p>
            <a:endParaRPr lang="en-US" dirty="0" smtClean="0"/>
          </a:p>
          <a:p>
            <a:r>
              <a:rPr lang="en-US" dirty="0" smtClean="0"/>
              <a:t>Eliminate or Reduce duplicate coding of business logic</a:t>
            </a:r>
          </a:p>
          <a:p>
            <a:pPr lvl="1"/>
            <a:r>
              <a:rPr lang="en-US" dirty="0" smtClean="0"/>
              <a:t>Bad Data Detection Algorithms</a:t>
            </a:r>
          </a:p>
          <a:p>
            <a:pPr lvl="1"/>
            <a:r>
              <a:rPr lang="en-US" dirty="0" smtClean="0"/>
              <a:t>Calculated Points</a:t>
            </a:r>
          </a:p>
          <a:p>
            <a:pPr lvl="1"/>
            <a:r>
              <a:rPr lang="en-US" dirty="0" smtClean="0"/>
              <a:t>Metadata (effective dated)</a:t>
            </a:r>
          </a:p>
          <a:p>
            <a:pPr lvl="1"/>
            <a:endParaRPr lang="en-US" dirty="0" smtClean="0"/>
          </a:p>
          <a:p>
            <a:r>
              <a:rPr lang="en-US" dirty="0" smtClean="0"/>
              <a:t>Build upon our Integration backbone utilizing a pub-sub model</a:t>
            </a:r>
          </a:p>
        </p:txBody>
      </p:sp>
      <p:sp>
        <p:nvSpPr>
          <p:cNvPr id="4" name="Slide Number Placeholder 3"/>
          <p:cNvSpPr>
            <a:spLocks noGrp="1"/>
          </p:cNvSpPr>
          <p:nvPr>
            <p:ph type="sldNum" sz="quarter" idx="10"/>
          </p:nvPr>
        </p:nvSpPr>
        <p:spPr/>
        <p:txBody>
          <a:bodyPr/>
          <a:lstStyle/>
          <a:p>
            <a:pPr>
              <a:defRPr/>
            </a:pPr>
            <a:fld id="{71F6A89E-F0CA-40AD-AEEE-A839E1EFFA16}"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p:cNvSpPr/>
          <p:nvPr/>
        </p:nvSpPr>
        <p:spPr>
          <a:xfrm>
            <a:off x="6629400" y="6172200"/>
            <a:ext cx="23622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086600" y="2847200"/>
            <a:ext cx="609600" cy="304800"/>
          </a:xfrm>
          <a:prstGeom prst="rect">
            <a:avLst/>
          </a:prstGeom>
          <a:solidFill>
            <a:srgbClr val="FFC000"/>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00" b="1" dirty="0">
              <a:solidFill>
                <a:schemeClr val="tx1"/>
              </a:solidFill>
            </a:endParaRPr>
          </a:p>
        </p:txBody>
      </p:sp>
      <p:sp>
        <p:nvSpPr>
          <p:cNvPr id="50" name="Rectangle 49"/>
          <p:cNvSpPr/>
          <p:nvPr/>
        </p:nvSpPr>
        <p:spPr>
          <a:xfrm>
            <a:off x="7010400" y="2771000"/>
            <a:ext cx="609600" cy="304800"/>
          </a:xfrm>
          <a:prstGeom prst="rect">
            <a:avLst/>
          </a:prstGeom>
          <a:solidFill>
            <a:srgbClr val="FFC000"/>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00" b="1" dirty="0">
              <a:solidFill>
                <a:schemeClr val="tx1"/>
              </a:solidFill>
            </a:endParaRPr>
          </a:p>
        </p:txBody>
      </p:sp>
      <p:sp>
        <p:nvSpPr>
          <p:cNvPr id="41" name="Rectangle 40"/>
          <p:cNvSpPr/>
          <p:nvPr/>
        </p:nvSpPr>
        <p:spPr>
          <a:xfrm>
            <a:off x="5562600" y="1628000"/>
            <a:ext cx="762000" cy="228600"/>
          </a:xfrm>
          <a:prstGeom prst="rect">
            <a:avLst/>
          </a:prstGeom>
          <a:solidFill>
            <a:srgbClr val="FFC000"/>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00" b="1" dirty="0">
              <a:solidFill>
                <a:schemeClr val="tx1"/>
              </a:solidFill>
            </a:endParaRPr>
          </a:p>
        </p:txBody>
      </p:sp>
      <p:sp>
        <p:nvSpPr>
          <p:cNvPr id="40" name="Rectangle 39"/>
          <p:cNvSpPr/>
          <p:nvPr/>
        </p:nvSpPr>
        <p:spPr>
          <a:xfrm>
            <a:off x="5486400" y="1551800"/>
            <a:ext cx="762000" cy="228600"/>
          </a:xfrm>
          <a:prstGeom prst="rect">
            <a:avLst/>
          </a:prstGeom>
          <a:solidFill>
            <a:srgbClr val="FFC000"/>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00" b="1" dirty="0">
              <a:solidFill>
                <a:schemeClr val="tx1"/>
              </a:solidFill>
            </a:endParaRPr>
          </a:p>
        </p:txBody>
      </p:sp>
      <p:sp>
        <p:nvSpPr>
          <p:cNvPr id="4" name="TextBox 3"/>
          <p:cNvSpPr txBox="1"/>
          <p:nvPr/>
        </p:nvSpPr>
        <p:spPr>
          <a:xfrm rot="5400000">
            <a:off x="463778" y="2396578"/>
            <a:ext cx="533400" cy="215444"/>
          </a:xfrm>
          <a:prstGeom prst="rect">
            <a:avLst/>
          </a:prstGeom>
          <a:noFill/>
        </p:spPr>
        <p:txBody>
          <a:bodyPr wrap="square" rtlCol="0">
            <a:spAutoFit/>
          </a:bodyPr>
          <a:lstStyle/>
          <a:p>
            <a:pPr algn="ctr"/>
            <a:r>
              <a:rPr lang="en-US" sz="800" dirty="0" smtClean="0"/>
              <a:t>37.118</a:t>
            </a:r>
            <a:endParaRPr lang="en-US" sz="800" dirty="0"/>
          </a:p>
        </p:txBody>
      </p:sp>
      <p:cxnSp>
        <p:nvCxnSpPr>
          <p:cNvPr id="5" name="Straight Arrow Connector 57"/>
          <p:cNvCxnSpPr>
            <a:stCxn id="6" idx="3"/>
            <a:endCxn id="88" idx="1"/>
          </p:cNvCxnSpPr>
          <p:nvPr/>
        </p:nvCxnSpPr>
        <p:spPr>
          <a:xfrm flipV="1">
            <a:off x="609600" y="2504300"/>
            <a:ext cx="457200" cy="533400"/>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8600" y="2618600"/>
            <a:ext cx="381000" cy="838200"/>
          </a:xfrm>
          <a:prstGeom prst="rect">
            <a:avLst/>
          </a:prstGeom>
          <a:solidFill>
            <a:srgbClr val="FFC000"/>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r>
              <a:rPr lang="en-US" sz="800" dirty="0" smtClean="0">
                <a:solidFill>
                  <a:schemeClr val="tx1"/>
                </a:solidFill>
              </a:rPr>
              <a:t>Local </a:t>
            </a:r>
            <a:r>
              <a:rPr lang="en-US" sz="800" dirty="0" err="1" smtClean="0">
                <a:solidFill>
                  <a:schemeClr val="tx1"/>
                </a:solidFill>
              </a:rPr>
              <a:t>ePDC</a:t>
            </a:r>
            <a:r>
              <a:rPr lang="en-US" sz="800" dirty="0" smtClean="0">
                <a:solidFill>
                  <a:schemeClr val="tx1"/>
                </a:solidFill>
              </a:rPr>
              <a:t> </a:t>
            </a:r>
          </a:p>
        </p:txBody>
      </p:sp>
      <p:sp>
        <p:nvSpPr>
          <p:cNvPr id="21" name="Rectangle 20"/>
          <p:cNvSpPr/>
          <p:nvPr/>
        </p:nvSpPr>
        <p:spPr>
          <a:xfrm>
            <a:off x="5562600" y="2999600"/>
            <a:ext cx="762000" cy="304800"/>
          </a:xfrm>
          <a:prstGeom prst="rect">
            <a:avLst/>
          </a:prstGeom>
          <a:solidFill>
            <a:srgbClr val="FFC000"/>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b="1" dirty="0" smtClean="0">
                <a:solidFill>
                  <a:schemeClr val="tx1"/>
                </a:solidFill>
              </a:rPr>
              <a:t>RTDMS Server</a:t>
            </a:r>
            <a:endParaRPr lang="en-US" sz="800" b="1" dirty="0">
              <a:solidFill>
                <a:schemeClr val="tx1"/>
              </a:solidFill>
            </a:endParaRPr>
          </a:p>
        </p:txBody>
      </p:sp>
      <p:sp>
        <p:nvSpPr>
          <p:cNvPr id="22" name="Rectangle 21"/>
          <p:cNvSpPr/>
          <p:nvPr/>
        </p:nvSpPr>
        <p:spPr>
          <a:xfrm>
            <a:off x="5410200" y="1094600"/>
            <a:ext cx="2514600" cy="228600"/>
          </a:xfrm>
          <a:prstGeom prst="rect">
            <a:avLst/>
          </a:prstGeom>
          <a:solidFill>
            <a:srgbClr val="92D050"/>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b="1" dirty="0" smtClean="0">
                <a:solidFill>
                  <a:schemeClr val="tx1"/>
                </a:solidFill>
              </a:rPr>
              <a:t>Oracle Phasor </a:t>
            </a:r>
            <a:r>
              <a:rPr lang="en-US" sz="800" b="1" dirty="0">
                <a:solidFill>
                  <a:schemeClr val="tx1"/>
                </a:solidFill>
              </a:rPr>
              <a:t>Data </a:t>
            </a:r>
            <a:r>
              <a:rPr lang="en-US" sz="800" b="1" dirty="0" smtClean="0">
                <a:solidFill>
                  <a:schemeClr val="tx1"/>
                </a:solidFill>
              </a:rPr>
              <a:t>Store (PDS)</a:t>
            </a:r>
            <a:endParaRPr lang="en-US" sz="800" b="1" dirty="0">
              <a:solidFill>
                <a:schemeClr val="tx1"/>
              </a:solidFill>
            </a:endParaRPr>
          </a:p>
        </p:txBody>
      </p:sp>
      <p:sp>
        <p:nvSpPr>
          <p:cNvPr id="23" name="Rectangle 22"/>
          <p:cNvSpPr/>
          <p:nvPr/>
        </p:nvSpPr>
        <p:spPr>
          <a:xfrm>
            <a:off x="5410200" y="4218800"/>
            <a:ext cx="762000" cy="304800"/>
          </a:xfrm>
          <a:prstGeom prst="rect">
            <a:avLst/>
          </a:prstGeom>
          <a:solidFill>
            <a:srgbClr val="FFC000"/>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b="1" dirty="0" smtClean="0">
                <a:solidFill>
                  <a:schemeClr val="tx1"/>
                </a:solidFill>
              </a:rPr>
              <a:t>Data Extract</a:t>
            </a:r>
            <a:endParaRPr lang="en-US" sz="800" b="1" dirty="0">
              <a:solidFill>
                <a:schemeClr val="tx1"/>
              </a:solidFill>
            </a:endParaRPr>
          </a:p>
        </p:txBody>
      </p:sp>
      <p:sp>
        <p:nvSpPr>
          <p:cNvPr id="25" name="Rectangle 24"/>
          <p:cNvSpPr/>
          <p:nvPr/>
        </p:nvSpPr>
        <p:spPr>
          <a:xfrm>
            <a:off x="5562600" y="3304400"/>
            <a:ext cx="762000" cy="304800"/>
          </a:xfrm>
          <a:prstGeom prst="rect">
            <a:avLst/>
          </a:prstGeom>
          <a:solidFill>
            <a:srgbClr val="92D050"/>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b="1" dirty="0" smtClean="0">
                <a:solidFill>
                  <a:schemeClr val="tx1"/>
                </a:solidFill>
              </a:rPr>
              <a:t>RTDMS Database</a:t>
            </a:r>
            <a:endParaRPr lang="en-US" sz="800" b="1" dirty="0">
              <a:solidFill>
                <a:schemeClr val="tx1"/>
              </a:solidFill>
            </a:endParaRPr>
          </a:p>
        </p:txBody>
      </p:sp>
      <p:sp>
        <p:nvSpPr>
          <p:cNvPr id="26" name="TextBox 25"/>
          <p:cNvSpPr txBox="1"/>
          <p:nvPr/>
        </p:nvSpPr>
        <p:spPr>
          <a:xfrm>
            <a:off x="4876800" y="1932800"/>
            <a:ext cx="533400" cy="215444"/>
          </a:xfrm>
          <a:prstGeom prst="rect">
            <a:avLst/>
          </a:prstGeom>
          <a:noFill/>
        </p:spPr>
        <p:txBody>
          <a:bodyPr wrap="square" rtlCol="0">
            <a:spAutoFit/>
          </a:bodyPr>
          <a:lstStyle/>
          <a:p>
            <a:pPr algn="ctr"/>
            <a:r>
              <a:rPr lang="en-US" sz="800" dirty="0" smtClean="0"/>
              <a:t>ISD</a:t>
            </a:r>
            <a:endParaRPr lang="en-US" sz="800" dirty="0"/>
          </a:p>
        </p:txBody>
      </p:sp>
      <p:sp>
        <p:nvSpPr>
          <p:cNvPr id="27" name="Rectangle 26"/>
          <p:cNvSpPr/>
          <p:nvPr/>
        </p:nvSpPr>
        <p:spPr>
          <a:xfrm>
            <a:off x="5410200" y="1475600"/>
            <a:ext cx="762000" cy="228600"/>
          </a:xfrm>
          <a:prstGeom prst="rect">
            <a:avLst/>
          </a:prstGeom>
          <a:solidFill>
            <a:srgbClr val="FFC000"/>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b="1" dirty="0" smtClean="0">
                <a:solidFill>
                  <a:schemeClr val="tx1"/>
                </a:solidFill>
              </a:rPr>
              <a:t>RTD Client</a:t>
            </a:r>
            <a:endParaRPr lang="en-US" sz="800" b="1" dirty="0">
              <a:solidFill>
                <a:schemeClr val="tx1"/>
              </a:solidFill>
            </a:endParaRPr>
          </a:p>
        </p:txBody>
      </p:sp>
      <p:pic>
        <p:nvPicPr>
          <p:cNvPr id="29" name="Picture 2" descr="C:\Documents and Settings\v60410\Local Settings\Temporary Internet Files\Content.IE5\BQ0K37NP\MP900305765[1].jpg"/>
          <p:cNvPicPr>
            <a:picLocks noChangeAspect="1" noChangeArrowheads="1"/>
          </p:cNvPicPr>
          <p:nvPr/>
        </p:nvPicPr>
        <p:blipFill>
          <a:blip r:embed="rId2" cstate="print"/>
          <a:srcRect/>
          <a:stretch>
            <a:fillRect/>
          </a:stretch>
        </p:blipFill>
        <p:spPr bwMode="auto">
          <a:xfrm>
            <a:off x="6781800" y="5590400"/>
            <a:ext cx="411293" cy="394156"/>
          </a:xfrm>
          <a:prstGeom prst="rect">
            <a:avLst/>
          </a:prstGeom>
          <a:noFill/>
        </p:spPr>
      </p:pic>
      <p:pic>
        <p:nvPicPr>
          <p:cNvPr id="30" name="Picture 2" descr="C:\Documents and Settings\v60410\Local Settings\Temporary Internet Files\Content.IE5\BQ0K37NP\MP900305765[1].jpg"/>
          <p:cNvPicPr>
            <a:picLocks noChangeAspect="1" noChangeArrowheads="1"/>
          </p:cNvPicPr>
          <p:nvPr/>
        </p:nvPicPr>
        <p:blipFill>
          <a:blip r:embed="rId2" cstate="print"/>
          <a:srcRect/>
          <a:stretch>
            <a:fillRect/>
          </a:stretch>
        </p:blipFill>
        <p:spPr bwMode="auto">
          <a:xfrm>
            <a:off x="6819900" y="4961750"/>
            <a:ext cx="384789" cy="368756"/>
          </a:xfrm>
          <a:prstGeom prst="rect">
            <a:avLst/>
          </a:prstGeom>
          <a:noFill/>
        </p:spPr>
      </p:pic>
      <p:cxnSp>
        <p:nvCxnSpPr>
          <p:cNvPr id="31" name="Straight Arrow Connector 57"/>
          <p:cNvCxnSpPr>
            <a:stCxn id="23" idx="3"/>
            <a:endCxn id="30" idx="1"/>
          </p:cNvCxnSpPr>
          <p:nvPr/>
        </p:nvCxnSpPr>
        <p:spPr>
          <a:xfrm>
            <a:off x="6172200" y="4371200"/>
            <a:ext cx="647700" cy="774928"/>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57"/>
          <p:cNvCxnSpPr>
            <a:stCxn id="23" idx="3"/>
            <a:endCxn id="29" idx="1"/>
          </p:cNvCxnSpPr>
          <p:nvPr/>
        </p:nvCxnSpPr>
        <p:spPr>
          <a:xfrm>
            <a:off x="6172200" y="4371200"/>
            <a:ext cx="609600" cy="1416278"/>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953000" y="3200400"/>
            <a:ext cx="533400" cy="215444"/>
          </a:xfrm>
          <a:prstGeom prst="rect">
            <a:avLst/>
          </a:prstGeom>
          <a:noFill/>
        </p:spPr>
        <p:txBody>
          <a:bodyPr wrap="square" rtlCol="0">
            <a:spAutoFit/>
          </a:bodyPr>
          <a:lstStyle/>
          <a:p>
            <a:pPr algn="ctr"/>
            <a:r>
              <a:rPr lang="en-US" sz="800" dirty="0" smtClean="0"/>
              <a:t>37.118</a:t>
            </a:r>
            <a:endParaRPr lang="en-US" sz="800" dirty="0"/>
          </a:p>
        </p:txBody>
      </p:sp>
      <p:sp>
        <p:nvSpPr>
          <p:cNvPr id="34" name="Rectangle 33"/>
          <p:cNvSpPr/>
          <p:nvPr/>
        </p:nvSpPr>
        <p:spPr>
          <a:xfrm>
            <a:off x="6934200" y="2694800"/>
            <a:ext cx="609600" cy="304800"/>
          </a:xfrm>
          <a:prstGeom prst="rect">
            <a:avLst/>
          </a:prstGeom>
          <a:solidFill>
            <a:srgbClr val="FFC000"/>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b="1" dirty="0" smtClean="0">
                <a:solidFill>
                  <a:schemeClr val="tx1"/>
                </a:solidFill>
              </a:rPr>
              <a:t>RTDMS Client</a:t>
            </a:r>
            <a:endParaRPr lang="en-US" sz="800" b="1" dirty="0">
              <a:solidFill>
                <a:schemeClr val="tx1"/>
              </a:solidFill>
            </a:endParaRPr>
          </a:p>
        </p:txBody>
      </p:sp>
      <p:cxnSp>
        <p:nvCxnSpPr>
          <p:cNvPr id="35" name="Straight Arrow Connector 57"/>
          <p:cNvCxnSpPr>
            <a:stCxn id="25" idx="3"/>
            <a:endCxn id="34" idx="1"/>
          </p:cNvCxnSpPr>
          <p:nvPr/>
        </p:nvCxnSpPr>
        <p:spPr>
          <a:xfrm flipV="1">
            <a:off x="6324600" y="2847200"/>
            <a:ext cx="609600" cy="609600"/>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410200" y="2009000"/>
            <a:ext cx="762000" cy="228600"/>
          </a:xfrm>
          <a:prstGeom prst="rect">
            <a:avLst/>
          </a:prstGeom>
          <a:solidFill>
            <a:srgbClr val="FFC000"/>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b="1" dirty="0" smtClean="0">
                <a:solidFill>
                  <a:schemeClr val="tx1"/>
                </a:solidFill>
              </a:rPr>
              <a:t>EMS</a:t>
            </a:r>
            <a:endParaRPr lang="en-US" sz="800" b="1" dirty="0">
              <a:solidFill>
                <a:schemeClr val="tx1"/>
              </a:solidFill>
            </a:endParaRPr>
          </a:p>
        </p:txBody>
      </p:sp>
      <p:cxnSp>
        <p:nvCxnSpPr>
          <p:cNvPr id="37" name="Straight Arrow Connector 57"/>
          <p:cNvCxnSpPr>
            <a:stCxn id="88" idx="3"/>
            <a:endCxn id="27" idx="1"/>
          </p:cNvCxnSpPr>
          <p:nvPr/>
        </p:nvCxnSpPr>
        <p:spPr>
          <a:xfrm flipV="1">
            <a:off x="4648200" y="1589900"/>
            <a:ext cx="762000" cy="914400"/>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57"/>
          <p:cNvCxnSpPr>
            <a:stCxn id="88" idx="3"/>
            <a:endCxn id="36" idx="1"/>
          </p:cNvCxnSpPr>
          <p:nvPr/>
        </p:nvCxnSpPr>
        <p:spPr>
          <a:xfrm flipV="1">
            <a:off x="4648200" y="2123300"/>
            <a:ext cx="762000" cy="381000"/>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57"/>
          <p:cNvCxnSpPr>
            <a:stCxn id="88" idx="3"/>
            <a:endCxn id="21" idx="1"/>
          </p:cNvCxnSpPr>
          <p:nvPr/>
        </p:nvCxnSpPr>
        <p:spPr>
          <a:xfrm>
            <a:off x="4648200" y="2504300"/>
            <a:ext cx="914400" cy="647700"/>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7"/>
          <p:cNvCxnSpPr>
            <a:stCxn id="88" idx="3"/>
            <a:endCxn id="22" idx="1"/>
          </p:cNvCxnSpPr>
          <p:nvPr/>
        </p:nvCxnSpPr>
        <p:spPr>
          <a:xfrm flipV="1">
            <a:off x="4648200" y="1208900"/>
            <a:ext cx="762000" cy="1295400"/>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7"/>
          <p:cNvCxnSpPr>
            <a:stCxn id="22" idx="0"/>
            <a:endCxn id="88" idx="0"/>
          </p:cNvCxnSpPr>
          <p:nvPr/>
        </p:nvCxnSpPr>
        <p:spPr>
          <a:xfrm rot="16200000" flipH="1" flipV="1">
            <a:off x="4610100" y="-658000"/>
            <a:ext cx="304800" cy="3810000"/>
          </a:xfrm>
          <a:prstGeom prst="bentConnector3">
            <a:avLst>
              <a:gd name="adj1" fmla="val -75000"/>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200400" y="698956"/>
            <a:ext cx="2514600" cy="215444"/>
          </a:xfrm>
          <a:prstGeom prst="rect">
            <a:avLst/>
          </a:prstGeom>
          <a:noFill/>
        </p:spPr>
        <p:txBody>
          <a:bodyPr wrap="square" rtlCol="0">
            <a:spAutoFit/>
          </a:bodyPr>
          <a:lstStyle/>
          <a:p>
            <a:pPr algn="ctr"/>
            <a:r>
              <a:rPr lang="en-US" sz="800" dirty="0" smtClean="0"/>
              <a:t>Replay / Extract</a:t>
            </a:r>
            <a:endParaRPr lang="en-US" sz="800" dirty="0"/>
          </a:p>
        </p:txBody>
      </p:sp>
      <p:sp>
        <p:nvSpPr>
          <p:cNvPr id="47" name="TextBox 46"/>
          <p:cNvSpPr txBox="1"/>
          <p:nvPr/>
        </p:nvSpPr>
        <p:spPr>
          <a:xfrm>
            <a:off x="6724650" y="5336856"/>
            <a:ext cx="533400" cy="215444"/>
          </a:xfrm>
          <a:prstGeom prst="rect">
            <a:avLst/>
          </a:prstGeom>
          <a:noFill/>
        </p:spPr>
        <p:txBody>
          <a:bodyPr wrap="square" rtlCol="0">
            <a:spAutoFit/>
          </a:bodyPr>
          <a:lstStyle/>
          <a:p>
            <a:pPr algn="ctr"/>
            <a:r>
              <a:rPr lang="en-US" sz="800" dirty="0" smtClean="0"/>
              <a:t>CSV</a:t>
            </a:r>
            <a:endParaRPr lang="en-US" sz="800" dirty="0"/>
          </a:p>
        </p:txBody>
      </p:sp>
      <p:sp>
        <p:nvSpPr>
          <p:cNvPr id="54" name="Rectangle 53"/>
          <p:cNvSpPr/>
          <p:nvPr/>
        </p:nvSpPr>
        <p:spPr>
          <a:xfrm>
            <a:off x="5562600" y="2542400"/>
            <a:ext cx="762000" cy="228600"/>
          </a:xfrm>
          <a:prstGeom prst="rect">
            <a:avLst/>
          </a:prstGeom>
          <a:solidFill>
            <a:srgbClr val="FFC000"/>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00" b="1" dirty="0">
              <a:solidFill>
                <a:schemeClr val="tx1"/>
              </a:solidFill>
            </a:endParaRPr>
          </a:p>
        </p:txBody>
      </p:sp>
      <p:sp>
        <p:nvSpPr>
          <p:cNvPr id="55" name="Rectangle 54"/>
          <p:cNvSpPr/>
          <p:nvPr/>
        </p:nvSpPr>
        <p:spPr>
          <a:xfrm>
            <a:off x="5486400" y="2466200"/>
            <a:ext cx="762000" cy="228600"/>
          </a:xfrm>
          <a:prstGeom prst="rect">
            <a:avLst/>
          </a:prstGeom>
          <a:solidFill>
            <a:srgbClr val="FFC000"/>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00" b="1" dirty="0">
              <a:solidFill>
                <a:schemeClr val="tx1"/>
              </a:solidFill>
            </a:endParaRPr>
          </a:p>
        </p:txBody>
      </p:sp>
      <p:sp>
        <p:nvSpPr>
          <p:cNvPr id="56" name="Rectangle 55"/>
          <p:cNvSpPr/>
          <p:nvPr/>
        </p:nvSpPr>
        <p:spPr>
          <a:xfrm>
            <a:off x="5410200" y="2390000"/>
            <a:ext cx="762000" cy="228600"/>
          </a:xfrm>
          <a:prstGeom prst="rect">
            <a:avLst/>
          </a:prstGeom>
          <a:solidFill>
            <a:srgbClr val="FFC000"/>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b="1" dirty="0" smtClean="0">
                <a:solidFill>
                  <a:schemeClr val="tx1"/>
                </a:solidFill>
              </a:rPr>
              <a:t>Excel</a:t>
            </a:r>
            <a:endParaRPr lang="en-US" sz="800" b="1" dirty="0">
              <a:solidFill>
                <a:schemeClr val="tx1"/>
              </a:solidFill>
            </a:endParaRPr>
          </a:p>
        </p:txBody>
      </p:sp>
      <p:cxnSp>
        <p:nvCxnSpPr>
          <p:cNvPr id="58" name="Straight Arrow Connector 57"/>
          <p:cNvCxnSpPr>
            <a:stCxn id="88" idx="3"/>
            <a:endCxn id="56" idx="1"/>
          </p:cNvCxnSpPr>
          <p:nvPr/>
        </p:nvCxnSpPr>
        <p:spPr>
          <a:xfrm>
            <a:off x="4648200" y="2504300"/>
            <a:ext cx="762000" cy="1588"/>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57"/>
          <p:cNvCxnSpPr>
            <a:stCxn id="88" idx="3"/>
            <a:endCxn id="23" idx="1"/>
          </p:cNvCxnSpPr>
          <p:nvPr/>
        </p:nvCxnSpPr>
        <p:spPr>
          <a:xfrm>
            <a:off x="4648200" y="2504300"/>
            <a:ext cx="762000" cy="1866900"/>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6781800" y="4447400"/>
            <a:ext cx="762000" cy="304800"/>
          </a:xfrm>
          <a:prstGeom prst="rect">
            <a:avLst/>
          </a:prstGeom>
          <a:solidFill>
            <a:srgbClr val="FFC000"/>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b="1" dirty="0" smtClean="0">
                <a:solidFill>
                  <a:schemeClr val="tx1"/>
                </a:solidFill>
              </a:rPr>
              <a:t>Planning Tools</a:t>
            </a:r>
            <a:endParaRPr lang="en-US" sz="800" b="1" dirty="0">
              <a:solidFill>
                <a:schemeClr val="tx1"/>
              </a:solidFill>
            </a:endParaRPr>
          </a:p>
        </p:txBody>
      </p:sp>
      <p:cxnSp>
        <p:nvCxnSpPr>
          <p:cNvPr id="78" name="Straight Arrow Connector 57"/>
          <p:cNvCxnSpPr>
            <a:stCxn id="23" idx="3"/>
            <a:endCxn id="71" idx="1"/>
          </p:cNvCxnSpPr>
          <p:nvPr/>
        </p:nvCxnSpPr>
        <p:spPr>
          <a:xfrm>
            <a:off x="6172200" y="4371200"/>
            <a:ext cx="609600" cy="228600"/>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57"/>
          <p:cNvCxnSpPr>
            <a:stCxn id="25" idx="3"/>
            <a:endCxn id="22" idx="3"/>
          </p:cNvCxnSpPr>
          <p:nvPr/>
        </p:nvCxnSpPr>
        <p:spPr>
          <a:xfrm flipV="1">
            <a:off x="6324600" y="1208900"/>
            <a:ext cx="1600200" cy="2247900"/>
          </a:xfrm>
          <a:prstGeom prst="bentConnector3">
            <a:avLst>
              <a:gd name="adj1" fmla="val 114286"/>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6553200" y="3304400"/>
            <a:ext cx="1600200" cy="215444"/>
          </a:xfrm>
          <a:prstGeom prst="rect">
            <a:avLst/>
          </a:prstGeom>
          <a:noFill/>
        </p:spPr>
        <p:txBody>
          <a:bodyPr wrap="square" rtlCol="0">
            <a:spAutoFit/>
          </a:bodyPr>
          <a:lstStyle/>
          <a:p>
            <a:pPr algn="ctr"/>
            <a:r>
              <a:rPr lang="en-US" sz="800" dirty="0" smtClean="0"/>
              <a:t>Events / Calculations / Results</a:t>
            </a:r>
            <a:endParaRPr lang="en-US" sz="800" dirty="0"/>
          </a:p>
        </p:txBody>
      </p:sp>
      <p:sp>
        <p:nvSpPr>
          <p:cNvPr id="88" name="Rectangle 87"/>
          <p:cNvSpPr/>
          <p:nvPr/>
        </p:nvSpPr>
        <p:spPr>
          <a:xfrm>
            <a:off x="1066800" y="1399400"/>
            <a:ext cx="3581400" cy="2209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000" dirty="0" err="1" smtClean="0">
                <a:solidFill>
                  <a:schemeClr val="tx1"/>
                </a:solidFill>
              </a:rPr>
              <a:t>OpenPDC</a:t>
            </a:r>
            <a:r>
              <a:rPr lang="en-US" sz="1000" dirty="0" smtClean="0">
                <a:solidFill>
                  <a:schemeClr val="tx1"/>
                </a:solidFill>
              </a:rPr>
              <a:t> / Time Series Framework</a:t>
            </a:r>
            <a:endParaRPr lang="en-US" sz="1000" dirty="0">
              <a:solidFill>
                <a:schemeClr val="tx1"/>
              </a:solidFill>
            </a:endParaRPr>
          </a:p>
        </p:txBody>
      </p:sp>
      <p:sp>
        <p:nvSpPr>
          <p:cNvPr id="89" name="Rectangle 88"/>
          <p:cNvSpPr/>
          <p:nvPr/>
        </p:nvSpPr>
        <p:spPr>
          <a:xfrm>
            <a:off x="2133599" y="1704200"/>
            <a:ext cx="1219201"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Action</a:t>
            </a:r>
          </a:p>
        </p:txBody>
      </p:sp>
      <p:sp>
        <p:nvSpPr>
          <p:cNvPr id="90" name="Rectangle 89"/>
          <p:cNvSpPr/>
          <p:nvPr/>
        </p:nvSpPr>
        <p:spPr>
          <a:xfrm>
            <a:off x="2133601" y="1932800"/>
            <a:ext cx="1219199"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tx1"/>
                </a:solidFill>
              </a:rPr>
              <a:t> </a:t>
            </a:r>
          </a:p>
        </p:txBody>
      </p:sp>
      <p:sp>
        <p:nvSpPr>
          <p:cNvPr id="91" name="Pentagon 90"/>
          <p:cNvSpPr/>
          <p:nvPr/>
        </p:nvSpPr>
        <p:spPr>
          <a:xfrm>
            <a:off x="3524250" y="1932800"/>
            <a:ext cx="838200" cy="1447800"/>
          </a:xfrm>
          <a:prstGeom prst="homePlate">
            <a:avLst>
              <a:gd name="adj" fmla="val 278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sp>
        <p:nvSpPr>
          <p:cNvPr id="92" name="Pentagon 91"/>
          <p:cNvSpPr/>
          <p:nvPr/>
        </p:nvSpPr>
        <p:spPr>
          <a:xfrm rot="10800000">
            <a:off x="1133474" y="1932800"/>
            <a:ext cx="838199" cy="1447800"/>
          </a:xfrm>
          <a:prstGeom prst="homePlate">
            <a:avLst>
              <a:gd name="adj" fmla="val 278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p:cNvSpPr/>
          <p:nvPr/>
        </p:nvSpPr>
        <p:spPr>
          <a:xfrm>
            <a:off x="1362075" y="1704200"/>
            <a:ext cx="60959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Input</a:t>
            </a:r>
          </a:p>
        </p:txBody>
      </p:sp>
      <p:sp>
        <p:nvSpPr>
          <p:cNvPr id="94" name="Rectangle 93"/>
          <p:cNvSpPr/>
          <p:nvPr/>
        </p:nvSpPr>
        <p:spPr>
          <a:xfrm>
            <a:off x="3524251" y="1704200"/>
            <a:ext cx="609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Output</a:t>
            </a:r>
          </a:p>
        </p:txBody>
      </p:sp>
      <p:sp>
        <p:nvSpPr>
          <p:cNvPr id="95" name="Rectangle 94"/>
          <p:cNvSpPr/>
          <p:nvPr/>
        </p:nvSpPr>
        <p:spPr>
          <a:xfrm>
            <a:off x="2133600" y="2999600"/>
            <a:ext cx="1219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tx1"/>
                </a:solidFill>
              </a:rPr>
              <a:t> Bad Data Detection</a:t>
            </a:r>
          </a:p>
        </p:txBody>
      </p:sp>
      <p:sp>
        <p:nvSpPr>
          <p:cNvPr id="96" name="Rectangle 95"/>
          <p:cNvSpPr/>
          <p:nvPr/>
        </p:nvSpPr>
        <p:spPr>
          <a:xfrm>
            <a:off x="2133600" y="2847200"/>
            <a:ext cx="1219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tx1"/>
                </a:solidFill>
                <a:latin typeface="+mn-lt"/>
              </a:rPr>
              <a:t>Calculation Engine</a:t>
            </a:r>
          </a:p>
        </p:txBody>
      </p:sp>
      <p:sp>
        <p:nvSpPr>
          <p:cNvPr id="97" name="Rectangle 96"/>
          <p:cNvSpPr/>
          <p:nvPr/>
        </p:nvSpPr>
        <p:spPr>
          <a:xfrm>
            <a:off x="2133600" y="3152000"/>
            <a:ext cx="457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err="1" smtClean="0">
                <a:solidFill>
                  <a:schemeClr val="tx1"/>
                </a:solidFill>
                <a:latin typeface="+mn-lt"/>
              </a:rPr>
              <a:t>Flatline</a:t>
            </a:r>
            <a:r>
              <a:rPr lang="en-US" sz="500" dirty="0" smtClean="0">
                <a:solidFill>
                  <a:schemeClr val="tx1"/>
                </a:solidFill>
                <a:latin typeface="+mn-lt"/>
              </a:rPr>
              <a:t> Test</a:t>
            </a:r>
          </a:p>
        </p:txBody>
      </p:sp>
      <p:sp>
        <p:nvSpPr>
          <p:cNvPr id="98" name="Rectangle 97"/>
          <p:cNvSpPr/>
          <p:nvPr/>
        </p:nvSpPr>
        <p:spPr>
          <a:xfrm>
            <a:off x="2581275" y="3152000"/>
            <a:ext cx="390525"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chemeClr val="tx1"/>
                </a:solidFill>
                <a:latin typeface="+mn-lt"/>
              </a:rPr>
              <a:t>Range Test</a:t>
            </a:r>
          </a:p>
        </p:txBody>
      </p:sp>
      <p:sp>
        <p:nvSpPr>
          <p:cNvPr id="99" name="Rectangle 98"/>
          <p:cNvSpPr/>
          <p:nvPr/>
        </p:nvSpPr>
        <p:spPr>
          <a:xfrm>
            <a:off x="2971800" y="3152001"/>
            <a:ext cx="381000" cy="228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chemeClr val="tx1"/>
                </a:solidFill>
                <a:latin typeface="+mn-lt"/>
              </a:rPr>
              <a:t>Time Stamp Test</a:t>
            </a:r>
          </a:p>
        </p:txBody>
      </p:sp>
      <p:cxnSp>
        <p:nvCxnSpPr>
          <p:cNvPr id="100" name="Straight Arrow Connector 57"/>
          <p:cNvCxnSpPr>
            <a:stCxn id="92" idx="1"/>
            <a:endCxn id="90" idx="1"/>
          </p:cNvCxnSpPr>
          <p:nvPr/>
        </p:nvCxnSpPr>
        <p:spPr>
          <a:xfrm>
            <a:off x="1971673" y="2656700"/>
            <a:ext cx="161928" cy="1588"/>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57"/>
          <p:cNvCxnSpPr>
            <a:stCxn id="90" idx="3"/>
            <a:endCxn id="91" idx="1"/>
          </p:cNvCxnSpPr>
          <p:nvPr/>
        </p:nvCxnSpPr>
        <p:spPr>
          <a:xfrm>
            <a:off x="3352800" y="2656700"/>
            <a:ext cx="171450" cy="1588"/>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223963" y="2932925"/>
            <a:ext cx="757237"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1285875" y="2923400"/>
            <a:ext cx="685800" cy="200055"/>
          </a:xfrm>
          <a:prstGeom prst="rect">
            <a:avLst/>
          </a:prstGeom>
          <a:noFill/>
        </p:spPr>
        <p:txBody>
          <a:bodyPr wrap="square" rtlCol="0">
            <a:spAutoFit/>
          </a:bodyPr>
          <a:lstStyle/>
          <a:p>
            <a:pPr algn="ctr"/>
            <a:r>
              <a:rPr lang="en-US" sz="700" dirty="0" smtClean="0"/>
              <a:t>37.118</a:t>
            </a:r>
            <a:endParaRPr lang="en-US" sz="700" dirty="0"/>
          </a:p>
        </p:txBody>
      </p:sp>
      <p:cxnSp>
        <p:nvCxnSpPr>
          <p:cNvPr id="105" name="Straight Connector 104"/>
          <p:cNvCxnSpPr/>
          <p:nvPr/>
        </p:nvCxnSpPr>
        <p:spPr>
          <a:xfrm flipV="1">
            <a:off x="1290638" y="3152001"/>
            <a:ext cx="690562" cy="7046"/>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1362075" y="3152000"/>
            <a:ext cx="609600" cy="200055"/>
          </a:xfrm>
          <a:prstGeom prst="rect">
            <a:avLst/>
          </a:prstGeom>
          <a:noFill/>
        </p:spPr>
        <p:txBody>
          <a:bodyPr wrap="square" rtlCol="0">
            <a:spAutoFit/>
          </a:bodyPr>
          <a:lstStyle/>
          <a:p>
            <a:pPr algn="ctr"/>
            <a:r>
              <a:rPr lang="en-US" sz="700" dirty="0" smtClean="0"/>
              <a:t>Database</a:t>
            </a:r>
            <a:endParaRPr lang="en-US" sz="700" dirty="0"/>
          </a:p>
        </p:txBody>
      </p:sp>
      <p:cxnSp>
        <p:nvCxnSpPr>
          <p:cNvPr id="108" name="Straight Connector 107"/>
          <p:cNvCxnSpPr/>
          <p:nvPr/>
        </p:nvCxnSpPr>
        <p:spPr>
          <a:xfrm>
            <a:off x="3524250" y="2542400"/>
            <a:ext cx="795338"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3524250" y="3152000"/>
            <a:ext cx="609600" cy="200055"/>
          </a:xfrm>
          <a:prstGeom prst="rect">
            <a:avLst/>
          </a:prstGeom>
          <a:noFill/>
        </p:spPr>
        <p:txBody>
          <a:bodyPr wrap="square" rtlCol="0">
            <a:spAutoFit/>
          </a:bodyPr>
          <a:lstStyle/>
          <a:p>
            <a:pPr algn="ctr"/>
            <a:r>
              <a:rPr lang="en-US" sz="700" dirty="0" smtClean="0"/>
              <a:t>37.118</a:t>
            </a:r>
            <a:endParaRPr lang="en-US" sz="700" dirty="0"/>
          </a:p>
        </p:txBody>
      </p:sp>
      <p:sp>
        <p:nvSpPr>
          <p:cNvPr id="110" name="TextBox 109"/>
          <p:cNvSpPr txBox="1"/>
          <p:nvPr/>
        </p:nvSpPr>
        <p:spPr>
          <a:xfrm>
            <a:off x="3581400" y="2209800"/>
            <a:ext cx="609600" cy="200055"/>
          </a:xfrm>
          <a:prstGeom prst="rect">
            <a:avLst/>
          </a:prstGeom>
          <a:noFill/>
        </p:spPr>
        <p:txBody>
          <a:bodyPr wrap="square" rtlCol="0">
            <a:spAutoFit/>
          </a:bodyPr>
          <a:lstStyle/>
          <a:p>
            <a:pPr algn="ctr"/>
            <a:r>
              <a:rPr lang="en-US" sz="700" dirty="0" smtClean="0"/>
              <a:t>Pub / Sub</a:t>
            </a:r>
            <a:endParaRPr lang="en-US" sz="700" dirty="0"/>
          </a:p>
        </p:txBody>
      </p:sp>
      <p:cxnSp>
        <p:nvCxnSpPr>
          <p:cNvPr id="111" name="Straight Connector 110"/>
          <p:cNvCxnSpPr/>
          <p:nvPr/>
        </p:nvCxnSpPr>
        <p:spPr>
          <a:xfrm>
            <a:off x="3524250" y="2885300"/>
            <a:ext cx="762000"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3524250" y="3102917"/>
            <a:ext cx="700088"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152525" y="2713850"/>
            <a:ext cx="828675"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1209675" y="2694800"/>
            <a:ext cx="762000" cy="200055"/>
          </a:xfrm>
          <a:prstGeom prst="rect">
            <a:avLst/>
          </a:prstGeom>
          <a:noFill/>
        </p:spPr>
        <p:txBody>
          <a:bodyPr wrap="square" rtlCol="0">
            <a:spAutoFit/>
          </a:bodyPr>
          <a:lstStyle/>
          <a:p>
            <a:pPr algn="ctr"/>
            <a:r>
              <a:rPr lang="en-US" sz="700" dirty="0" smtClean="0"/>
              <a:t>RTD Legacy</a:t>
            </a:r>
            <a:endParaRPr lang="en-US" sz="700" dirty="0"/>
          </a:p>
        </p:txBody>
      </p:sp>
      <p:sp>
        <p:nvSpPr>
          <p:cNvPr id="115" name="TextBox 114"/>
          <p:cNvSpPr txBox="1"/>
          <p:nvPr/>
        </p:nvSpPr>
        <p:spPr>
          <a:xfrm>
            <a:off x="1209675" y="2466200"/>
            <a:ext cx="762000" cy="200055"/>
          </a:xfrm>
          <a:prstGeom prst="rect">
            <a:avLst/>
          </a:prstGeom>
          <a:noFill/>
        </p:spPr>
        <p:txBody>
          <a:bodyPr wrap="square" rtlCol="0">
            <a:spAutoFit/>
          </a:bodyPr>
          <a:lstStyle/>
          <a:p>
            <a:pPr algn="ctr"/>
            <a:r>
              <a:rPr lang="en-US" sz="700" dirty="0" smtClean="0"/>
              <a:t>PI</a:t>
            </a:r>
            <a:endParaRPr lang="en-US" sz="700" dirty="0"/>
          </a:p>
        </p:txBody>
      </p:sp>
      <p:cxnSp>
        <p:nvCxnSpPr>
          <p:cNvPr id="116" name="Straight Connector 115"/>
          <p:cNvCxnSpPr/>
          <p:nvPr/>
        </p:nvCxnSpPr>
        <p:spPr>
          <a:xfrm>
            <a:off x="1200150" y="2447150"/>
            <a:ext cx="762000"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50" name="Rectangle 149"/>
          <p:cNvSpPr/>
          <p:nvPr/>
        </p:nvSpPr>
        <p:spPr>
          <a:xfrm>
            <a:off x="7467600" y="4980800"/>
            <a:ext cx="762000" cy="304800"/>
          </a:xfrm>
          <a:prstGeom prst="rect">
            <a:avLst/>
          </a:prstGeom>
          <a:solidFill>
            <a:srgbClr val="FFC000"/>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b="1" dirty="0" smtClean="0">
                <a:solidFill>
                  <a:schemeClr val="tx1"/>
                </a:solidFill>
              </a:rPr>
              <a:t>Planning Tools</a:t>
            </a:r>
            <a:endParaRPr lang="en-US" sz="800" b="1" dirty="0">
              <a:solidFill>
                <a:schemeClr val="tx1"/>
              </a:solidFill>
            </a:endParaRPr>
          </a:p>
        </p:txBody>
      </p:sp>
      <p:cxnSp>
        <p:nvCxnSpPr>
          <p:cNvPr id="151" name="Straight Arrow Connector 57"/>
          <p:cNvCxnSpPr>
            <a:stCxn id="30" idx="3"/>
            <a:endCxn id="150" idx="1"/>
          </p:cNvCxnSpPr>
          <p:nvPr/>
        </p:nvCxnSpPr>
        <p:spPr>
          <a:xfrm flipV="1">
            <a:off x="7204689" y="5133200"/>
            <a:ext cx="262911" cy="12928"/>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60" name="Rectangle 159"/>
          <p:cNvSpPr/>
          <p:nvPr/>
        </p:nvSpPr>
        <p:spPr>
          <a:xfrm>
            <a:off x="7467600" y="5590400"/>
            <a:ext cx="762000" cy="304800"/>
          </a:xfrm>
          <a:prstGeom prst="rect">
            <a:avLst/>
          </a:prstGeom>
          <a:solidFill>
            <a:srgbClr val="FFC000"/>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b="1" dirty="0" smtClean="0">
                <a:solidFill>
                  <a:schemeClr val="tx1"/>
                </a:solidFill>
              </a:rPr>
              <a:t>Planning Tools</a:t>
            </a:r>
            <a:endParaRPr lang="en-US" sz="800" b="1" dirty="0">
              <a:solidFill>
                <a:schemeClr val="tx1"/>
              </a:solidFill>
            </a:endParaRPr>
          </a:p>
        </p:txBody>
      </p:sp>
      <p:cxnSp>
        <p:nvCxnSpPr>
          <p:cNvPr id="161" name="Straight Arrow Connector 57"/>
          <p:cNvCxnSpPr>
            <a:endCxn id="160" idx="1"/>
          </p:cNvCxnSpPr>
          <p:nvPr/>
        </p:nvCxnSpPr>
        <p:spPr>
          <a:xfrm flipV="1">
            <a:off x="7204689" y="5742800"/>
            <a:ext cx="262911" cy="12928"/>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63" name="Rectangle 162"/>
          <p:cNvSpPr/>
          <p:nvPr/>
        </p:nvSpPr>
        <p:spPr>
          <a:xfrm>
            <a:off x="6934200" y="3914000"/>
            <a:ext cx="609600" cy="304800"/>
          </a:xfrm>
          <a:prstGeom prst="rect">
            <a:avLst/>
          </a:prstGeom>
          <a:solidFill>
            <a:srgbClr val="FFC000"/>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00" b="1" dirty="0">
              <a:solidFill>
                <a:schemeClr val="tx1"/>
              </a:solidFill>
            </a:endParaRPr>
          </a:p>
        </p:txBody>
      </p:sp>
      <p:sp>
        <p:nvSpPr>
          <p:cNvPr id="164" name="Rectangle 163"/>
          <p:cNvSpPr/>
          <p:nvPr/>
        </p:nvSpPr>
        <p:spPr>
          <a:xfrm>
            <a:off x="6858000" y="3837800"/>
            <a:ext cx="609600" cy="304800"/>
          </a:xfrm>
          <a:prstGeom prst="rect">
            <a:avLst/>
          </a:prstGeom>
          <a:solidFill>
            <a:srgbClr val="FFC000"/>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00" b="1" dirty="0">
              <a:solidFill>
                <a:schemeClr val="tx1"/>
              </a:solidFill>
            </a:endParaRPr>
          </a:p>
        </p:txBody>
      </p:sp>
      <p:sp>
        <p:nvSpPr>
          <p:cNvPr id="165" name="Rectangle 164"/>
          <p:cNvSpPr/>
          <p:nvPr/>
        </p:nvSpPr>
        <p:spPr>
          <a:xfrm>
            <a:off x="6781800" y="3761600"/>
            <a:ext cx="609600" cy="304800"/>
          </a:xfrm>
          <a:prstGeom prst="rect">
            <a:avLst/>
          </a:prstGeom>
          <a:solidFill>
            <a:srgbClr val="FFC000"/>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b="1" dirty="0" smtClean="0">
                <a:solidFill>
                  <a:schemeClr val="tx1"/>
                </a:solidFill>
              </a:rPr>
              <a:t>PGDA Client</a:t>
            </a:r>
            <a:endParaRPr lang="en-US" sz="800" b="1" dirty="0">
              <a:solidFill>
                <a:schemeClr val="tx1"/>
              </a:solidFill>
            </a:endParaRPr>
          </a:p>
        </p:txBody>
      </p:sp>
      <p:cxnSp>
        <p:nvCxnSpPr>
          <p:cNvPr id="166" name="Straight Arrow Connector 57"/>
          <p:cNvCxnSpPr>
            <a:stCxn id="25" idx="2"/>
            <a:endCxn id="165" idx="1"/>
          </p:cNvCxnSpPr>
          <p:nvPr/>
        </p:nvCxnSpPr>
        <p:spPr>
          <a:xfrm rot="16200000" flipH="1">
            <a:off x="6210300" y="3342500"/>
            <a:ext cx="304800" cy="838200"/>
          </a:xfrm>
          <a:prstGeom prst="bentConnector2">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69" name="Straight Arrow Connector 57"/>
          <p:cNvCxnSpPr>
            <a:stCxn id="23" idx="0"/>
            <a:endCxn id="165" idx="1"/>
          </p:cNvCxnSpPr>
          <p:nvPr/>
        </p:nvCxnSpPr>
        <p:spPr>
          <a:xfrm rot="5400000" flipH="1" flipV="1">
            <a:off x="6134100" y="3571100"/>
            <a:ext cx="304800" cy="990600"/>
          </a:xfrm>
          <a:prstGeom prst="bentConnector2">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72" name="Rectangle 171"/>
          <p:cNvSpPr/>
          <p:nvPr/>
        </p:nvSpPr>
        <p:spPr>
          <a:xfrm>
            <a:off x="1371600" y="3380600"/>
            <a:ext cx="2743200" cy="124600"/>
          </a:xfrm>
          <a:prstGeom prst="rect">
            <a:avLst/>
          </a:prstGeom>
          <a:solidFill>
            <a:srgbClr val="92D050"/>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dirty="0" smtClean="0">
                <a:solidFill>
                  <a:schemeClr val="tx1"/>
                </a:solidFill>
              </a:rPr>
              <a:t>Metadata</a:t>
            </a:r>
            <a:endParaRPr lang="en-US" sz="800" dirty="0">
              <a:solidFill>
                <a:schemeClr val="tx1"/>
              </a:solidFill>
            </a:endParaRPr>
          </a:p>
        </p:txBody>
      </p:sp>
      <p:sp>
        <p:nvSpPr>
          <p:cNvPr id="173" name="Rectangle 172"/>
          <p:cNvSpPr/>
          <p:nvPr/>
        </p:nvSpPr>
        <p:spPr>
          <a:xfrm>
            <a:off x="8839200" y="3761600"/>
            <a:ext cx="228600" cy="2209800"/>
          </a:xfrm>
          <a:prstGeom prst="rect">
            <a:avLst/>
          </a:prstGeom>
          <a:solidFill>
            <a:srgbClr val="92D050"/>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r>
              <a:rPr lang="en-US" sz="800" dirty="0" smtClean="0">
                <a:solidFill>
                  <a:schemeClr val="tx1"/>
                </a:solidFill>
              </a:rPr>
              <a:t>Analysis Results Store</a:t>
            </a:r>
            <a:endParaRPr lang="en-US" sz="800" dirty="0">
              <a:solidFill>
                <a:schemeClr val="tx1"/>
              </a:solidFill>
            </a:endParaRPr>
          </a:p>
        </p:txBody>
      </p:sp>
      <p:cxnSp>
        <p:nvCxnSpPr>
          <p:cNvPr id="174" name="Straight Arrow Connector 57"/>
          <p:cNvCxnSpPr>
            <a:stCxn id="150" idx="3"/>
            <a:endCxn id="173" idx="1"/>
          </p:cNvCxnSpPr>
          <p:nvPr/>
        </p:nvCxnSpPr>
        <p:spPr>
          <a:xfrm flipV="1">
            <a:off x="8229600" y="4866500"/>
            <a:ext cx="609600" cy="266700"/>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7" name="Straight Arrow Connector 57"/>
          <p:cNvCxnSpPr>
            <a:stCxn id="160" idx="3"/>
            <a:endCxn id="173" idx="1"/>
          </p:cNvCxnSpPr>
          <p:nvPr/>
        </p:nvCxnSpPr>
        <p:spPr>
          <a:xfrm flipV="1">
            <a:off x="8229600" y="4866500"/>
            <a:ext cx="609600" cy="876300"/>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81" name="Straight Arrow Connector 57"/>
          <p:cNvCxnSpPr>
            <a:stCxn id="71" idx="3"/>
            <a:endCxn id="173" idx="1"/>
          </p:cNvCxnSpPr>
          <p:nvPr/>
        </p:nvCxnSpPr>
        <p:spPr>
          <a:xfrm>
            <a:off x="7543800" y="4599800"/>
            <a:ext cx="1295400" cy="266700"/>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85" name="Straight Arrow Connector 57"/>
          <p:cNvCxnSpPr>
            <a:stCxn id="163" idx="3"/>
            <a:endCxn id="173" idx="1"/>
          </p:cNvCxnSpPr>
          <p:nvPr/>
        </p:nvCxnSpPr>
        <p:spPr>
          <a:xfrm>
            <a:off x="7543800" y="4066400"/>
            <a:ext cx="1295400" cy="800100"/>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90" name="Rectangle 189"/>
          <p:cNvSpPr/>
          <p:nvPr/>
        </p:nvSpPr>
        <p:spPr>
          <a:xfrm>
            <a:off x="7086600" y="6324600"/>
            <a:ext cx="762000" cy="228600"/>
          </a:xfrm>
          <a:prstGeom prst="rect">
            <a:avLst/>
          </a:prstGeom>
          <a:solidFill>
            <a:srgbClr val="FFC000"/>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b="1" dirty="0" smtClean="0">
                <a:solidFill>
                  <a:schemeClr val="tx1"/>
                </a:solidFill>
              </a:rPr>
              <a:t>Application</a:t>
            </a:r>
          </a:p>
        </p:txBody>
      </p:sp>
      <p:sp>
        <p:nvSpPr>
          <p:cNvPr id="191" name="Rectangle 190"/>
          <p:cNvSpPr/>
          <p:nvPr/>
        </p:nvSpPr>
        <p:spPr>
          <a:xfrm>
            <a:off x="7924800" y="6324600"/>
            <a:ext cx="762000" cy="228600"/>
          </a:xfrm>
          <a:prstGeom prst="rect">
            <a:avLst/>
          </a:prstGeom>
          <a:solidFill>
            <a:srgbClr val="92D050"/>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b="1" dirty="0" smtClean="0">
                <a:solidFill>
                  <a:schemeClr val="tx1"/>
                </a:solidFill>
              </a:rPr>
              <a:t>Data Store</a:t>
            </a:r>
            <a:endParaRPr lang="en-US" sz="800" b="1" dirty="0">
              <a:solidFill>
                <a:schemeClr val="tx1"/>
              </a:solidFill>
            </a:endParaRPr>
          </a:p>
        </p:txBody>
      </p:sp>
      <p:sp>
        <p:nvSpPr>
          <p:cNvPr id="192" name="Rectangle 191"/>
          <p:cNvSpPr/>
          <p:nvPr/>
        </p:nvSpPr>
        <p:spPr>
          <a:xfrm>
            <a:off x="228600" y="1628000"/>
            <a:ext cx="381000" cy="838200"/>
          </a:xfrm>
          <a:prstGeom prst="rect">
            <a:avLst/>
          </a:prstGeom>
          <a:solidFill>
            <a:srgbClr val="FFC000"/>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r>
              <a:rPr lang="en-US" sz="800" dirty="0" smtClean="0">
                <a:solidFill>
                  <a:schemeClr val="tx1"/>
                </a:solidFill>
              </a:rPr>
              <a:t>Regional  </a:t>
            </a:r>
            <a:r>
              <a:rPr lang="en-US" sz="800" dirty="0" err="1" smtClean="0">
                <a:solidFill>
                  <a:schemeClr val="tx1"/>
                </a:solidFill>
              </a:rPr>
              <a:t>ePDC</a:t>
            </a:r>
            <a:r>
              <a:rPr lang="en-US" sz="800" dirty="0" smtClean="0">
                <a:solidFill>
                  <a:schemeClr val="tx1"/>
                </a:solidFill>
              </a:rPr>
              <a:t> </a:t>
            </a:r>
          </a:p>
        </p:txBody>
      </p:sp>
      <p:cxnSp>
        <p:nvCxnSpPr>
          <p:cNvPr id="193" name="Straight Arrow Connector 57"/>
          <p:cNvCxnSpPr>
            <a:stCxn id="192" idx="3"/>
            <a:endCxn id="88" idx="1"/>
          </p:cNvCxnSpPr>
          <p:nvPr/>
        </p:nvCxnSpPr>
        <p:spPr>
          <a:xfrm>
            <a:off x="609600" y="2047100"/>
            <a:ext cx="457200" cy="457200"/>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rot="5400000">
            <a:off x="-266700" y="1970900"/>
            <a:ext cx="838200" cy="152400"/>
          </a:xfrm>
          <a:prstGeom prst="rect">
            <a:avLst/>
          </a:prstGeom>
          <a:solidFill>
            <a:srgbClr val="92D050"/>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dirty="0" err="1" smtClean="0">
                <a:solidFill>
                  <a:schemeClr val="tx1"/>
                </a:solidFill>
              </a:rPr>
              <a:t>Comtrade</a:t>
            </a:r>
            <a:endParaRPr lang="en-US" sz="800" dirty="0">
              <a:solidFill>
                <a:schemeClr val="tx1"/>
              </a:solidFill>
            </a:endParaRPr>
          </a:p>
        </p:txBody>
      </p:sp>
      <p:sp>
        <p:nvSpPr>
          <p:cNvPr id="198" name="Rectangle 197"/>
          <p:cNvSpPr/>
          <p:nvPr/>
        </p:nvSpPr>
        <p:spPr>
          <a:xfrm rot="5400000">
            <a:off x="-266700" y="2961500"/>
            <a:ext cx="838200" cy="152400"/>
          </a:xfrm>
          <a:prstGeom prst="rect">
            <a:avLst/>
          </a:prstGeom>
          <a:solidFill>
            <a:srgbClr val="92D050"/>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dirty="0" err="1" smtClean="0">
                <a:solidFill>
                  <a:schemeClr val="tx1"/>
                </a:solidFill>
              </a:rPr>
              <a:t>Comtrade</a:t>
            </a:r>
            <a:endParaRPr lang="en-US" sz="800" dirty="0">
              <a:solidFill>
                <a:schemeClr val="tx1"/>
              </a:solidFill>
            </a:endParaRPr>
          </a:p>
        </p:txBody>
      </p:sp>
      <p:sp>
        <p:nvSpPr>
          <p:cNvPr id="120" name="Title 1"/>
          <p:cNvSpPr txBox="1">
            <a:spLocks/>
          </p:cNvSpPr>
          <p:nvPr/>
        </p:nvSpPr>
        <p:spPr>
          <a:xfrm>
            <a:off x="321085" y="274638"/>
            <a:ext cx="8229600" cy="868362"/>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latin typeface="+mj-lt"/>
                <a:ea typeface="+mj-ea"/>
                <a:cs typeface="+mj-cs"/>
              </a:rPr>
              <a:t>MISO Synchrophasor Architecture</a:t>
            </a:r>
            <a:endParaRPr kumimoji="0" lang="en-US" sz="2800" b="1" i="0" u="none" strike="noStrike" kern="0" cap="none" spc="0" normalizeH="0" baseline="0" noProof="0" dirty="0">
              <a:ln>
                <a:noFill/>
              </a:ln>
              <a:solidFill>
                <a:schemeClr val="tx1"/>
              </a:solidFill>
              <a:effectLst/>
              <a:uLnTx/>
              <a:uFillTx/>
              <a:latin typeface="+mj-lt"/>
              <a:ea typeface="+mj-ea"/>
              <a:cs typeface="+mj-cs"/>
            </a:endParaRPr>
          </a:p>
        </p:txBody>
      </p:sp>
      <p:sp>
        <p:nvSpPr>
          <p:cNvPr id="122" name="Content Placeholder 2"/>
          <p:cNvSpPr txBox="1">
            <a:spLocks/>
          </p:cNvSpPr>
          <p:nvPr/>
        </p:nvSpPr>
        <p:spPr>
          <a:xfrm>
            <a:off x="152400" y="3733800"/>
            <a:ext cx="4495800" cy="1752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sz="1400" b="1" kern="0" noProof="0" dirty="0" smtClean="0">
                <a:latin typeface="+mn-lt"/>
              </a:rPr>
              <a:t>OpenPDC and Time Series Framework process all PMU data received (from members and ISO neighbors) and push to a long term archive (Oracle Phasor Data Store)</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lang="en-US" sz="1400" b="1" kern="0" dirty="0" smtClean="0">
              <a:latin typeface="+mn-lt"/>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sz="1400" b="1" kern="0" dirty="0" err="1" smtClean="0">
                <a:latin typeface="+mn-lt"/>
              </a:rPr>
              <a:t>OpenPDC</a:t>
            </a:r>
            <a:r>
              <a:rPr lang="en-US" sz="1400" b="1" kern="0" dirty="0" smtClean="0">
                <a:latin typeface="+mn-lt"/>
              </a:rPr>
              <a:t> also used to send data to downstream applications</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lang="en-US" sz="1400" b="1" kern="0" noProof="0" dirty="0" smtClean="0">
              <a:latin typeface="+mn-lt"/>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sz="1400" b="1" kern="0" noProof="0" dirty="0" smtClean="0">
                <a:latin typeface="+mn-lt"/>
              </a:rPr>
              <a:t>Working on modifications to support retrieval of historical data with the framework</a:t>
            </a:r>
          </a:p>
        </p:txBody>
      </p:sp>
      <p:sp>
        <p:nvSpPr>
          <p:cNvPr id="102" name="TextBox 101"/>
          <p:cNvSpPr txBox="1"/>
          <p:nvPr/>
        </p:nvSpPr>
        <p:spPr>
          <a:xfrm>
            <a:off x="3429000" y="2590800"/>
            <a:ext cx="762000" cy="200055"/>
          </a:xfrm>
          <a:prstGeom prst="rect">
            <a:avLst/>
          </a:prstGeom>
          <a:noFill/>
        </p:spPr>
        <p:txBody>
          <a:bodyPr wrap="square" rtlCol="0">
            <a:spAutoFit/>
          </a:bodyPr>
          <a:lstStyle/>
          <a:p>
            <a:pPr algn="ctr"/>
            <a:r>
              <a:rPr lang="en-US" sz="700" dirty="0" smtClean="0"/>
              <a:t>PDS</a:t>
            </a:r>
            <a:endParaRPr lang="en-US" sz="700" dirty="0"/>
          </a:p>
        </p:txBody>
      </p:sp>
      <p:sp>
        <p:nvSpPr>
          <p:cNvPr id="107" name="TextBox 106"/>
          <p:cNvSpPr txBox="1"/>
          <p:nvPr/>
        </p:nvSpPr>
        <p:spPr>
          <a:xfrm>
            <a:off x="3429000" y="2924145"/>
            <a:ext cx="762000" cy="200055"/>
          </a:xfrm>
          <a:prstGeom prst="rect">
            <a:avLst/>
          </a:prstGeom>
          <a:noFill/>
        </p:spPr>
        <p:txBody>
          <a:bodyPr wrap="square" rtlCol="0">
            <a:spAutoFit/>
          </a:bodyPr>
          <a:lstStyle/>
          <a:p>
            <a:pPr algn="ctr"/>
            <a:r>
              <a:rPr lang="en-US" sz="700" dirty="0" smtClean="0"/>
              <a:t>ISD</a:t>
            </a:r>
            <a:endParaRPr lang="en-US" sz="7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lstStyle/>
          <a:p>
            <a:r>
              <a:rPr lang="en-US" sz="2400" dirty="0" smtClean="0"/>
              <a:t>Input Adapters</a:t>
            </a:r>
            <a:endParaRPr lang="en-US" sz="2400" dirty="0"/>
          </a:p>
        </p:txBody>
      </p:sp>
      <p:sp>
        <p:nvSpPr>
          <p:cNvPr id="34" name="Content Placeholder 33"/>
          <p:cNvSpPr>
            <a:spLocks noGrp="1"/>
          </p:cNvSpPr>
          <p:nvPr>
            <p:ph idx="1"/>
          </p:nvPr>
        </p:nvSpPr>
        <p:spPr>
          <a:xfrm>
            <a:off x="457200" y="1371600"/>
            <a:ext cx="8382000" cy="4495800"/>
          </a:xfrm>
        </p:spPr>
        <p:txBody>
          <a:bodyPr/>
          <a:lstStyle/>
          <a:p>
            <a:pPr marL="0" indent="0">
              <a:buNone/>
            </a:pPr>
            <a:r>
              <a:rPr lang="en-US" sz="1200" b="1" dirty="0" smtClean="0"/>
              <a:t>37.118 </a:t>
            </a:r>
          </a:p>
          <a:p>
            <a:r>
              <a:rPr lang="en-US" sz="1200" dirty="0" smtClean="0"/>
              <a:t>Used to receive RT data from </a:t>
            </a:r>
            <a:r>
              <a:rPr lang="en-US" sz="1200" dirty="0" err="1" smtClean="0"/>
              <a:t>ePDC</a:t>
            </a:r>
            <a:endParaRPr lang="en-US" sz="1200" dirty="0" smtClean="0"/>
          </a:p>
          <a:p>
            <a:r>
              <a:rPr lang="en-US" sz="1200" dirty="0" smtClean="0"/>
              <a:t>Two PDC streams (local and Regional)</a:t>
            </a:r>
          </a:p>
          <a:p>
            <a:r>
              <a:rPr lang="en-US" sz="1200" dirty="0" smtClean="0"/>
              <a:t>No modifications to the </a:t>
            </a:r>
            <a:r>
              <a:rPr lang="en-US" sz="1200" dirty="0" err="1" smtClean="0"/>
              <a:t>OpenPDC</a:t>
            </a:r>
            <a:endParaRPr lang="en-US" sz="1200" dirty="0" smtClean="0"/>
          </a:p>
          <a:p>
            <a:pPr marL="0" indent="0">
              <a:buNone/>
            </a:pPr>
            <a:endParaRPr lang="en-US" sz="1200" b="1" dirty="0" smtClean="0"/>
          </a:p>
          <a:p>
            <a:pPr marL="0" indent="0">
              <a:buNone/>
            </a:pPr>
            <a:r>
              <a:rPr lang="en-US" sz="1200" b="1" dirty="0" smtClean="0"/>
              <a:t>PI </a:t>
            </a:r>
          </a:p>
          <a:p>
            <a:r>
              <a:rPr lang="en-US" sz="1200" dirty="0" smtClean="0"/>
              <a:t>Used to retrieve near real time data from points that are in PI (EMS)</a:t>
            </a:r>
          </a:p>
          <a:p>
            <a:r>
              <a:rPr lang="en-US" sz="1200" dirty="0" smtClean="0"/>
              <a:t>Also used to bring historical data from PI</a:t>
            </a:r>
          </a:p>
          <a:p>
            <a:pPr marL="0" indent="0">
              <a:buNone/>
            </a:pPr>
            <a:endParaRPr lang="en-US" sz="1200" b="1" dirty="0" smtClean="0"/>
          </a:p>
          <a:p>
            <a:pPr marL="0" indent="0">
              <a:buNone/>
            </a:pPr>
            <a:r>
              <a:rPr lang="en-US" sz="1200" b="1" dirty="0" smtClean="0"/>
              <a:t>Phasor Data Store</a:t>
            </a:r>
            <a:endParaRPr lang="en-US" sz="1200" b="1" dirty="0"/>
          </a:p>
          <a:p>
            <a:r>
              <a:rPr lang="en-US" sz="1200" dirty="0" smtClean="0"/>
              <a:t>Used to retrieve historical Phasor data from MISO Oracle store</a:t>
            </a:r>
          </a:p>
          <a:p>
            <a:pPr lvl="1"/>
            <a:endParaRPr lang="en-US" sz="1200" dirty="0" smtClean="0"/>
          </a:p>
          <a:p>
            <a:pPr marL="0" indent="0">
              <a:buNone/>
            </a:pPr>
            <a:r>
              <a:rPr lang="en-US" sz="1200" b="1" dirty="0" smtClean="0"/>
              <a:t>Database Real Time/Extract</a:t>
            </a:r>
            <a:endParaRPr lang="en-US" sz="1200" b="1" dirty="0"/>
          </a:p>
          <a:p>
            <a:r>
              <a:rPr lang="en-US" sz="1200" dirty="0"/>
              <a:t>Used to receive RT data from </a:t>
            </a:r>
            <a:r>
              <a:rPr lang="en-US" sz="1200" dirty="0" smtClean="0"/>
              <a:t>SQL data sources </a:t>
            </a:r>
            <a:r>
              <a:rPr lang="en-US" sz="1200" dirty="0"/>
              <a:t>that are </a:t>
            </a:r>
            <a:r>
              <a:rPr lang="en-US" sz="1200" dirty="0" smtClean="0"/>
              <a:t>not </a:t>
            </a:r>
            <a:r>
              <a:rPr lang="en-US" sz="1200" dirty="0"/>
              <a:t>natively </a:t>
            </a:r>
            <a:r>
              <a:rPr lang="en-US" sz="1200" dirty="0" smtClean="0"/>
              <a:t>streaming</a:t>
            </a:r>
            <a:br>
              <a:rPr lang="en-US" sz="1200" dirty="0" smtClean="0"/>
            </a:br>
            <a:endParaRPr lang="en-US" sz="1200" dirty="0" smtClean="0"/>
          </a:p>
          <a:p>
            <a:pPr lvl="1"/>
            <a:endParaRPr lang="en-US" sz="1200" dirty="0" smtClean="0"/>
          </a:p>
          <a:p>
            <a:pPr>
              <a:buNone/>
            </a:pPr>
            <a:r>
              <a:rPr lang="en-US" sz="1400" dirty="0" smtClean="0"/>
              <a:t>*All adapters, except 37.118 use on-demand adapter functionality to only query measurements that are requested by clients</a:t>
            </a:r>
          </a:p>
          <a:p>
            <a:pPr>
              <a:buNone/>
            </a:pPr>
            <a:endParaRPr lang="en-US" sz="1400" dirty="0"/>
          </a:p>
        </p:txBody>
      </p:sp>
      <p:sp>
        <p:nvSpPr>
          <p:cNvPr id="40" name="Rectangle 39"/>
          <p:cNvSpPr/>
          <p:nvPr/>
        </p:nvSpPr>
        <p:spPr>
          <a:xfrm>
            <a:off x="6781799" y="838200"/>
            <a:ext cx="1219201"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Action</a:t>
            </a:r>
          </a:p>
        </p:txBody>
      </p:sp>
      <p:sp>
        <p:nvSpPr>
          <p:cNvPr id="43" name="Rectangle 42"/>
          <p:cNvSpPr/>
          <p:nvPr/>
        </p:nvSpPr>
        <p:spPr>
          <a:xfrm>
            <a:off x="6781801" y="1066800"/>
            <a:ext cx="1219199"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tx1"/>
                </a:solidFill>
              </a:rPr>
              <a:t> </a:t>
            </a:r>
          </a:p>
        </p:txBody>
      </p:sp>
      <p:sp>
        <p:nvSpPr>
          <p:cNvPr id="45" name="Pentagon 44"/>
          <p:cNvSpPr/>
          <p:nvPr/>
        </p:nvSpPr>
        <p:spPr>
          <a:xfrm>
            <a:off x="8172450" y="1066800"/>
            <a:ext cx="838200" cy="1447800"/>
          </a:xfrm>
          <a:prstGeom prst="homePlate">
            <a:avLst>
              <a:gd name="adj" fmla="val 278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sp>
        <p:nvSpPr>
          <p:cNvPr id="46" name="Pentagon 45"/>
          <p:cNvSpPr/>
          <p:nvPr/>
        </p:nvSpPr>
        <p:spPr>
          <a:xfrm rot="10800000">
            <a:off x="5781674" y="1066800"/>
            <a:ext cx="838199" cy="1447800"/>
          </a:xfrm>
          <a:prstGeom prst="homePlate">
            <a:avLst>
              <a:gd name="adj" fmla="val 278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6010275" y="838200"/>
            <a:ext cx="60959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Input</a:t>
            </a:r>
          </a:p>
        </p:txBody>
      </p:sp>
      <p:sp>
        <p:nvSpPr>
          <p:cNvPr id="48" name="Rectangle 47"/>
          <p:cNvSpPr/>
          <p:nvPr/>
        </p:nvSpPr>
        <p:spPr>
          <a:xfrm>
            <a:off x="8172451" y="838200"/>
            <a:ext cx="609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Output</a:t>
            </a:r>
          </a:p>
        </p:txBody>
      </p:sp>
      <p:sp>
        <p:nvSpPr>
          <p:cNvPr id="49" name="Rectangle 48"/>
          <p:cNvSpPr/>
          <p:nvPr/>
        </p:nvSpPr>
        <p:spPr>
          <a:xfrm>
            <a:off x="6781800" y="2133600"/>
            <a:ext cx="1219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tx1"/>
                </a:solidFill>
              </a:rPr>
              <a:t> Bad Data Detection</a:t>
            </a:r>
          </a:p>
        </p:txBody>
      </p:sp>
      <p:sp>
        <p:nvSpPr>
          <p:cNvPr id="50" name="Rectangle 49"/>
          <p:cNvSpPr/>
          <p:nvPr/>
        </p:nvSpPr>
        <p:spPr>
          <a:xfrm>
            <a:off x="6781800" y="1981200"/>
            <a:ext cx="1219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tx1"/>
                </a:solidFill>
                <a:latin typeface="+mn-lt"/>
              </a:rPr>
              <a:t>Calculation Engine</a:t>
            </a:r>
          </a:p>
        </p:txBody>
      </p:sp>
      <p:sp>
        <p:nvSpPr>
          <p:cNvPr id="51" name="Rectangle 50"/>
          <p:cNvSpPr/>
          <p:nvPr/>
        </p:nvSpPr>
        <p:spPr>
          <a:xfrm>
            <a:off x="6781800" y="2286000"/>
            <a:ext cx="457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err="1" smtClean="0">
                <a:solidFill>
                  <a:schemeClr val="tx1"/>
                </a:solidFill>
                <a:latin typeface="+mn-lt"/>
              </a:rPr>
              <a:t>Flatline</a:t>
            </a:r>
            <a:r>
              <a:rPr lang="en-US" sz="500" dirty="0" smtClean="0">
                <a:solidFill>
                  <a:schemeClr val="tx1"/>
                </a:solidFill>
                <a:latin typeface="+mn-lt"/>
              </a:rPr>
              <a:t> Test</a:t>
            </a:r>
          </a:p>
        </p:txBody>
      </p:sp>
      <p:sp>
        <p:nvSpPr>
          <p:cNvPr id="52" name="Rectangle 51"/>
          <p:cNvSpPr/>
          <p:nvPr/>
        </p:nvSpPr>
        <p:spPr>
          <a:xfrm>
            <a:off x="7229475" y="2286000"/>
            <a:ext cx="390525"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chemeClr val="tx1"/>
                </a:solidFill>
                <a:latin typeface="+mn-lt"/>
              </a:rPr>
              <a:t>Range Test</a:t>
            </a:r>
          </a:p>
        </p:txBody>
      </p:sp>
      <p:sp>
        <p:nvSpPr>
          <p:cNvPr id="53" name="Rectangle 52"/>
          <p:cNvSpPr/>
          <p:nvPr/>
        </p:nvSpPr>
        <p:spPr>
          <a:xfrm>
            <a:off x="7620000" y="2286001"/>
            <a:ext cx="381000" cy="228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chemeClr val="tx1"/>
                </a:solidFill>
                <a:latin typeface="+mn-lt"/>
              </a:rPr>
              <a:t>Time Stamp Test</a:t>
            </a:r>
          </a:p>
        </p:txBody>
      </p:sp>
      <p:cxnSp>
        <p:nvCxnSpPr>
          <p:cNvPr id="54" name="Straight Arrow Connector 57"/>
          <p:cNvCxnSpPr>
            <a:stCxn id="46" idx="1"/>
            <a:endCxn id="43" idx="1"/>
          </p:cNvCxnSpPr>
          <p:nvPr/>
        </p:nvCxnSpPr>
        <p:spPr>
          <a:xfrm>
            <a:off x="6619873" y="1790700"/>
            <a:ext cx="161928" cy="1588"/>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7"/>
          <p:cNvCxnSpPr>
            <a:stCxn id="43" idx="3"/>
            <a:endCxn id="45" idx="1"/>
          </p:cNvCxnSpPr>
          <p:nvPr/>
        </p:nvCxnSpPr>
        <p:spPr>
          <a:xfrm>
            <a:off x="8001000" y="1790700"/>
            <a:ext cx="171450" cy="1588"/>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872163" y="2066925"/>
            <a:ext cx="757237"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934075" y="2057400"/>
            <a:ext cx="685800" cy="200055"/>
          </a:xfrm>
          <a:prstGeom prst="rect">
            <a:avLst/>
          </a:prstGeom>
          <a:noFill/>
        </p:spPr>
        <p:txBody>
          <a:bodyPr wrap="square" rtlCol="0">
            <a:spAutoFit/>
          </a:bodyPr>
          <a:lstStyle/>
          <a:p>
            <a:pPr algn="ctr"/>
            <a:r>
              <a:rPr lang="en-US" sz="700" dirty="0" smtClean="0"/>
              <a:t>37.118</a:t>
            </a:r>
            <a:endParaRPr lang="en-US" sz="700" dirty="0"/>
          </a:p>
        </p:txBody>
      </p:sp>
      <p:cxnSp>
        <p:nvCxnSpPr>
          <p:cNvPr id="58" name="Straight Connector 57"/>
          <p:cNvCxnSpPr/>
          <p:nvPr/>
        </p:nvCxnSpPr>
        <p:spPr>
          <a:xfrm flipV="1">
            <a:off x="5938838" y="2286001"/>
            <a:ext cx="690562" cy="7046"/>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010275" y="2286000"/>
            <a:ext cx="609600" cy="200055"/>
          </a:xfrm>
          <a:prstGeom prst="rect">
            <a:avLst/>
          </a:prstGeom>
          <a:noFill/>
        </p:spPr>
        <p:txBody>
          <a:bodyPr wrap="square" rtlCol="0">
            <a:spAutoFit/>
          </a:bodyPr>
          <a:lstStyle/>
          <a:p>
            <a:pPr algn="ctr"/>
            <a:r>
              <a:rPr lang="en-US" sz="700" dirty="0" smtClean="0"/>
              <a:t>Database</a:t>
            </a:r>
            <a:endParaRPr lang="en-US" sz="700" dirty="0"/>
          </a:p>
        </p:txBody>
      </p:sp>
      <p:cxnSp>
        <p:nvCxnSpPr>
          <p:cNvPr id="61" name="Straight Connector 60"/>
          <p:cNvCxnSpPr/>
          <p:nvPr/>
        </p:nvCxnSpPr>
        <p:spPr>
          <a:xfrm>
            <a:off x="8172450" y="1676400"/>
            <a:ext cx="795338"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8172450" y="2286000"/>
            <a:ext cx="609600" cy="200055"/>
          </a:xfrm>
          <a:prstGeom prst="rect">
            <a:avLst/>
          </a:prstGeom>
          <a:noFill/>
        </p:spPr>
        <p:txBody>
          <a:bodyPr wrap="square" rtlCol="0">
            <a:spAutoFit/>
          </a:bodyPr>
          <a:lstStyle/>
          <a:p>
            <a:pPr algn="ctr"/>
            <a:r>
              <a:rPr lang="en-US" sz="700" dirty="0" smtClean="0"/>
              <a:t>37.118</a:t>
            </a:r>
            <a:endParaRPr lang="en-US" sz="700" dirty="0"/>
          </a:p>
        </p:txBody>
      </p:sp>
      <p:cxnSp>
        <p:nvCxnSpPr>
          <p:cNvPr id="64" name="Straight Connector 63"/>
          <p:cNvCxnSpPr/>
          <p:nvPr/>
        </p:nvCxnSpPr>
        <p:spPr>
          <a:xfrm>
            <a:off x="8172450" y="2019300"/>
            <a:ext cx="762000"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8172450" y="2236917"/>
            <a:ext cx="700088"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800725" y="1847850"/>
            <a:ext cx="828675"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5857875" y="1828800"/>
            <a:ext cx="762000" cy="200055"/>
          </a:xfrm>
          <a:prstGeom prst="rect">
            <a:avLst/>
          </a:prstGeom>
          <a:noFill/>
        </p:spPr>
        <p:txBody>
          <a:bodyPr wrap="square" rtlCol="0">
            <a:spAutoFit/>
          </a:bodyPr>
          <a:lstStyle/>
          <a:p>
            <a:pPr algn="ctr"/>
            <a:r>
              <a:rPr lang="en-US" sz="700" dirty="0" smtClean="0"/>
              <a:t>PDS</a:t>
            </a:r>
            <a:endParaRPr lang="en-US" sz="700" dirty="0"/>
          </a:p>
        </p:txBody>
      </p:sp>
      <p:sp>
        <p:nvSpPr>
          <p:cNvPr id="69" name="TextBox 68"/>
          <p:cNvSpPr txBox="1"/>
          <p:nvPr/>
        </p:nvSpPr>
        <p:spPr>
          <a:xfrm>
            <a:off x="5857875" y="1600200"/>
            <a:ext cx="762000" cy="200055"/>
          </a:xfrm>
          <a:prstGeom prst="rect">
            <a:avLst/>
          </a:prstGeom>
          <a:noFill/>
        </p:spPr>
        <p:txBody>
          <a:bodyPr wrap="square" rtlCol="0">
            <a:spAutoFit/>
          </a:bodyPr>
          <a:lstStyle/>
          <a:p>
            <a:pPr algn="ctr"/>
            <a:r>
              <a:rPr lang="en-US" sz="700" dirty="0" smtClean="0"/>
              <a:t>PI SDK</a:t>
            </a:r>
            <a:endParaRPr lang="en-US" sz="700" dirty="0"/>
          </a:p>
        </p:txBody>
      </p:sp>
      <p:cxnSp>
        <p:nvCxnSpPr>
          <p:cNvPr id="70" name="Straight Connector 69"/>
          <p:cNvCxnSpPr/>
          <p:nvPr/>
        </p:nvCxnSpPr>
        <p:spPr>
          <a:xfrm>
            <a:off x="5848350" y="1581150"/>
            <a:ext cx="762000"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6019800" y="2514600"/>
            <a:ext cx="2743200" cy="152400"/>
          </a:xfrm>
          <a:prstGeom prst="rect">
            <a:avLst/>
          </a:prstGeom>
          <a:solidFill>
            <a:srgbClr val="92D050"/>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dirty="0" smtClean="0">
                <a:solidFill>
                  <a:schemeClr val="tx1"/>
                </a:solidFill>
              </a:rPr>
              <a:t>Metadata</a:t>
            </a:r>
            <a:endParaRPr lang="en-US" sz="800" dirty="0">
              <a:solidFill>
                <a:schemeClr val="tx1"/>
              </a:solidFill>
            </a:endParaRPr>
          </a:p>
        </p:txBody>
      </p:sp>
      <p:sp>
        <p:nvSpPr>
          <p:cNvPr id="35" name="TextBox 34"/>
          <p:cNvSpPr txBox="1"/>
          <p:nvPr/>
        </p:nvSpPr>
        <p:spPr>
          <a:xfrm>
            <a:off x="8153400" y="1752600"/>
            <a:ext cx="762000" cy="200055"/>
          </a:xfrm>
          <a:prstGeom prst="rect">
            <a:avLst/>
          </a:prstGeom>
          <a:noFill/>
        </p:spPr>
        <p:txBody>
          <a:bodyPr wrap="square" rtlCol="0">
            <a:spAutoFit/>
          </a:bodyPr>
          <a:lstStyle/>
          <a:p>
            <a:pPr algn="ctr"/>
            <a:r>
              <a:rPr lang="en-US" sz="700" dirty="0" smtClean="0"/>
              <a:t>PDS</a:t>
            </a:r>
            <a:endParaRPr lang="en-US" sz="700" dirty="0"/>
          </a:p>
        </p:txBody>
      </p:sp>
      <p:sp>
        <p:nvSpPr>
          <p:cNvPr id="36" name="TextBox 35"/>
          <p:cNvSpPr txBox="1"/>
          <p:nvPr/>
        </p:nvSpPr>
        <p:spPr>
          <a:xfrm>
            <a:off x="8153400" y="2057400"/>
            <a:ext cx="762000" cy="200055"/>
          </a:xfrm>
          <a:prstGeom prst="rect">
            <a:avLst/>
          </a:prstGeom>
          <a:noFill/>
        </p:spPr>
        <p:txBody>
          <a:bodyPr wrap="square" rtlCol="0">
            <a:spAutoFit/>
          </a:bodyPr>
          <a:lstStyle/>
          <a:p>
            <a:pPr algn="ctr"/>
            <a:r>
              <a:rPr lang="en-US" sz="700" dirty="0" smtClean="0"/>
              <a:t>ISD</a:t>
            </a:r>
            <a:endParaRPr lang="en-US" sz="700" dirty="0"/>
          </a:p>
        </p:txBody>
      </p:sp>
      <p:sp>
        <p:nvSpPr>
          <p:cNvPr id="37" name="TextBox 36"/>
          <p:cNvSpPr txBox="1"/>
          <p:nvPr/>
        </p:nvSpPr>
        <p:spPr>
          <a:xfrm>
            <a:off x="8229600" y="1371600"/>
            <a:ext cx="609600" cy="200055"/>
          </a:xfrm>
          <a:prstGeom prst="rect">
            <a:avLst/>
          </a:prstGeom>
          <a:noFill/>
        </p:spPr>
        <p:txBody>
          <a:bodyPr wrap="square" rtlCol="0">
            <a:spAutoFit/>
          </a:bodyPr>
          <a:lstStyle/>
          <a:p>
            <a:pPr algn="ctr"/>
            <a:r>
              <a:rPr lang="en-US" sz="700" dirty="0" smtClean="0"/>
              <a:t>Pub / Sub</a:t>
            </a:r>
            <a:endParaRPr lang="en-US" sz="700" dirty="0"/>
          </a:p>
        </p:txBody>
      </p:sp>
    </p:spTree>
    <p:extLst>
      <p:ext uri="{BB962C8B-B14F-4D97-AF65-F5344CB8AC3E}">
        <p14:creationId xmlns:p14="http://schemas.microsoft.com/office/powerpoint/2010/main" xmlns="" val="2682228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lstStyle/>
          <a:p>
            <a:r>
              <a:rPr lang="en-US" sz="2400" dirty="0" smtClean="0"/>
              <a:t>Action Adapters</a:t>
            </a:r>
            <a:endParaRPr lang="en-US" sz="2400" dirty="0"/>
          </a:p>
        </p:txBody>
      </p:sp>
      <p:sp>
        <p:nvSpPr>
          <p:cNvPr id="34" name="Content Placeholder 33"/>
          <p:cNvSpPr>
            <a:spLocks noGrp="1"/>
          </p:cNvSpPr>
          <p:nvPr>
            <p:ph idx="1"/>
          </p:nvPr>
        </p:nvSpPr>
        <p:spPr>
          <a:xfrm>
            <a:off x="457200" y="1066800"/>
            <a:ext cx="5334000" cy="2057400"/>
          </a:xfrm>
        </p:spPr>
        <p:txBody>
          <a:bodyPr/>
          <a:lstStyle/>
          <a:p>
            <a:pPr marL="0" indent="0">
              <a:buNone/>
            </a:pPr>
            <a:r>
              <a:rPr lang="en-US" sz="1200" b="1" dirty="0" smtClean="0"/>
              <a:t>Bad Data Detection</a:t>
            </a:r>
          </a:p>
          <a:p>
            <a:pPr marL="0" lvl="1" indent="0">
              <a:buNone/>
            </a:pPr>
            <a:r>
              <a:rPr lang="en-US" sz="1200" dirty="0" smtClean="0"/>
              <a:t>There are a number of adapters that can be used to detect bad data. Will utilize for both business limits as well as IT notifications  The MISO team is extending the initial adapters provided by GPA to read limits from the meta-database on initialization as well as set flags in the </a:t>
            </a:r>
            <a:r>
              <a:rPr lang="en-US" sz="1200" dirty="0" err="1" smtClean="0"/>
              <a:t>IMeasurement</a:t>
            </a:r>
            <a:r>
              <a:rPr lang="en-US" sz="1200" dirty="0" smtClean="0"/>
              <a:t> objects.</a:t>
            </a:r>
          </a:p>
          <a:p>
            <a:pPr marL="0" indent="0">
              <a:buNone/>
            </a:pPr>
            <a:endParaRPr lang="en-US" sz="1200" dirty="0" smtClean="0"/>
          </a:p>
          <a:p>
            <a:r>
              <a:rPr lang="en-US" sz="1200" kern="1200" dirty="0" smtClean="0"/>
              <a:t>Flat </a:t>
            </a:r>
            <a:r>
              <a:rPr lang="en-US" sz="1200" kern="1200" dirty="0"/>
              <a:t>Line</a:t>
            </a:r>
          </a:p>
          <a:p>
            <a:pPr lvl="1"/>
            <a:r>
              <a:rPr lang="en-US" sz="1200" dirty="0" smtClean="0"/>
              <a:t>Identifies if a signal has stopped changing values and has likely gone stale</a:t>
            </a:r>
          </a:p>
          <a:p>
            <a:pPr lvl="1"/>
            <a:endParaRPr lang="en-US" sz="1200" dirty="0" smtClean="0"/>
          </a:p>
        </p:txBody>
      </p:sp>
      <p:sp>
        <p:nvSpPr>
          <p:cNvPr id="5" name="Rectangle 4"/>
          <p:cNvSpPr/>
          <p:nvPr/>
        </p:nvSpPr>
        <p:spPr>
          <a:xfrm>
            <a:off x="6781799" y="838200"/>
            <a:ext cx="1219201"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Action</a:t>
            </a:r>
          </a:p>
        </p:txBody>
      </p:sp>
      <p:sp>
        <p:nvSpPr>
          <p:cNvPr id="6" name="Rectangle 5"/>
          <p:cNvSpPr/>
          <p:nvPr/>
        </p:nvSpPr>
        <p:spPr>
          <a:xfrm>
            <a:off x="6781801" y="1066800"/>
            <a:ext cx="1219199"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tx1"/>
                </a:solidFill>
              </a:rPr>
              <a:t> </a:t>
            </a:r>
          </a:p>
        </p:txBody>
      </p:sp>
      <p:sp>
        <p:nvSpPr>
          <p:cNvPr id="7" name="Pentagon 6"/>
          <p:cNvSpPr/>
          <p:nvPr/>
        </p:nvSpPr>
        <p:spPr>
          <a:xfrm>
            <a:off x="8172450" y="1066800"/>
            <a:ext cx="838200" cy="1447800"/>
          </a:xfrm>
          <a:prstGeom prst="homePlate">
            <a:avLst>
              <a:gd name="adj" fmla="val 278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sp>
        <p:nvSpPr>
          <p:cNvPr id="8" name="Pentagon 7"/>
          <p:cNvSpPr/>
          <p:nvPr/>
        </p:nvSpPr>
        <p:spPr>
          <a:xfrm rot="10800000">
            <a:off x="5781674" y="1066800"/>
            <a:ext cx="838199" cy="1447800"/>
          </a:xfrm>
          <a:prstGeom prst="homePlate">
            <a:avLst>
              <a:gd name="adj" fmla="val 278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010275" y="838200"/>
            <a:ext cx="60959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Input</a:t>
            </a:r>
          </a:p>
        </p:txBody>
      </p:sp>
      <p:sp>
        <p:nvSpPr>
          <p:cNvPr id="10" name="Rectangle 9"/>
          <p:cNvSpPr/>
          <p:nvPr/>
        </p:nvSpPr>
        <p:spPr>
          <a:xfrm>
            <a:off x="8172451" y="838200"/>
            <a:ext cx="609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Output</a:t>
            </a:r>
          </a:p>
        </p:txBody>
      </p:sp>
      <p:sp>
        <p:nvSpPr>
          <p:cNvPr id="11" name="Rectangle 10"/>
          <p:cNvSpPr/>
          <p:nvPr/>
        </p:nvSpPr>
        <p:spPr>
          <a:xfrm>
            <a:off x="6781800" y="2133600"/>
            <a:ext cx="1219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tx1"/>
                </a:solidFill>
              </a:rPr>
              <a:t> Bad Data Detection</a:t>
            </a:r>
          </a:p>
        </p:txBody>
      </p:sp>
      <p:sp>
        <p:nvSpPr>
          <p:cNvPr id="12" name="Rectangle 11"/>
          <p:cNvSpPr/>
          <p:nvPr/>
        </p:nvSpPr>
        <p:spPr>
          <a:xfrm>
            <a:off x="6781800" y="1981200"/>
            <a:ext cx="1219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tx1"/>
                </a:solidFill>
                <a:latin typeface="+mn-lt"/>
              </a:rPr>
              <a:t>Calculation Engine</a:t>
            </a:r>
          </a:p>
        </p:txBody>
      </p:sp>
      <p:sp>
        <p:nvSpPr>
          <p:cNvPr id="13" name="Rectangle 12"/>
          <p:cNvSpPr/>
          <p:nvPr/>
        </p:nvSpPr>
        <p:spPr>
          <a:xfrm>
            <a:off x="6781800" y="2286000"/>
            <a:ext cx="457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err="1" smtClean="0">
                <a:solidFill>
                  <a:schemeClr val="tx1"/>
                </a:solidFill>
                <a:latin typeface="+mn-lt"/>
              </a:rPr>
              <a:t>Flatline</a:t>
            </a:r>
            <a:r>
              <a:rPr lang="en-US" sz="500" dirty="0" smtClean="0">
                <a:solidFill>
                  <a:schemeClr val="tx1"/>
                </a:solidFill>
                <a:latin typeface="+mn-lt"/>
              </a:rPr>
              <a:t> Test</a:t>
            </a:r>
          </a:p>
        </p:txBody>
      </p:sp>
      <p:sp>
        <p:nvSpPr>
          <p:cNvPr id="14" name="Rectangle 13"/>
          <p:cNvSpPr/>
          <p:nvPr/>
        </p:nvSpPr>
        <p:spPr>
          <a:xfrm>
            <a:off x="7229475" y="2286000"/>
            <a:ext cx="390525"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chemeClr val="tx1"/>
                </a:solidFill>
                <a:latin typeface="+mn-lt"/>
              </a:rPr>
              <a:t>Range Test</a:t>
            </a:r>
          </a:p>
        </p:txBody>
      </p:sp>
      <p:sp>
        <p:nvSpPr>
          <p:cNvPr id="15" name="Rectangle 14"/>
          <p:cNvSpPr/>
          <p:nvPr/>
        </p:nvSpPr>
        <p:spPr>
          <a:xfrm>
            <a:off x="7620000" y="2286001"/>
            <a:ext cx="381000" cy="228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chemeClr val="tx1"/>
                </a:solidFill>
                <a:latin typeface="+mn-lt"/>
              </a:rPr>
              <a:t>Time Stamp Test</a:t>
            </a:r>
          </a:p>
        </p:txBody>
      </p:sp>
      <p:cxnSp>
        <p:nvCxnSpPr>
          <p:cNvPr id="16" name="Straight Arrow Connector 57"/>
          <p:cNvCxnSpPr>
            <a:stCxn id="8" idx="1"/>
            <a:endCxn id="6" idx="1"/>
          </p:cNvCxnSpPr>
          <p:nvPr/>
        </p:nvCxnSpPr>
        <p:spPr>
          <a:xfrm>
            <a:off x="6619873" y="1790700"/>
            <a:ext cx="161928" cy="1588"/>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57"/>
          <p:cNvCxnSpPr>
            <a:stCxn id="6" idx="3"/>
            <a:endCxn id="7" idx="1"/>
          </p:cNvCxnSpPr>
          <p:nvPr/>
        </p:nvCxnSpPr>
        <p:spPr>
          <a:xfrm>
            <a:off x="8001000" y="1790700"/>
            <a:ext cx="171450" cy="1588"/>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872163" y="2066925"/>
            <a:ext cx="757237"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934075" y="2057400"/>
            <a:ext cx="685800" cy="200055"/>
          </a:xfrm>
          <a:prstGeom prst="rect">
            <a:avLst/>
          </a:prstGeom>
          <a:noFill/>
        </p:spPr>
        <p:txBody>
          <a:bodyPr wrap="square" rtlCol="0">
            <a:spAutoFit/>
          </a:bodyPr>
          <a:lstStyle/>
          <a:p>
            <a:pPr algn="ctr"/>
            <a:r>
              <a:rPr lang="en-US" sz="700" dirty="0" smtClean="0"/>
              <a:t>37.118</a:t>
            </a:r>
            <a:endParaRPr lang="en-US" sz="700" dirty="0"/>
          </a:p>
        </p:txBody>
      </p:sp>
      <p:cxnSp>
        <p:nvCxnSpPr>
          <p:cNvPr id="20" name="Straight Connector 19"/>
          <p:cNvCxnSpPr/>
          <p:nvPr/>
        </p:nvCxnSpPr>
        <p:spPr>
          <a:xfrm flipV="1">
            <a:off x="5938838" y="2286001"/>
            <a:ext cx="690562" cy="7046"/>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010275" y="2286000"/>
            <a:ext cx="609600" cy="200055"/>
          </a:xfrm>
          <a:prstGeom prst="rect">
            <a:avLst/>
          </a:prstGeom>
          <a:noFill/>
        </p:spPr>
        <p:txBody>
          <a:bodyPr wrap="square" rtlCol="0">
            <a:spAutoFit/>
          </a:bodyPr>
          <a:lstStyle/>
          <a:p>
            <a:pPr algn="ctr"/>
            <a:r>
              <a:rPr lang="en-US" sz="700" dirty="0" smtClean="0"/>
              <a:t>Database</a:t>
            </a:r>
            <a:endParaRPr lang="en-US" sz="700" dirty="0"/>
          </a:p>
        </p:txBody>
      </p:sp>
      <p:cxnSp>
        <p:nvCxnSpPr>
          <p:cNvPr id="23" name="Straight Connector 22"/>
          <p:cNvCxnSpPr/>
          <p:nvPr/>
        </p:nvCxnSpPr>
        <p:spPr>
          <a:xfrm>
            <a:off x="8172450" y="1676400"/>
            <a:ext cx="795338"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172450" y="2286000"/>
            <a:ext cx="609600" cy="200055"/>
          </a:xfrm>
          <a:prstGeom prst="rect">
            <a:avLst/>
          </a:prstGeom>
          <a:noFill/>
        </p:spPr>
        <p:txBody>
          <a:bodyPr wrap="square" rtlCol="0">
            <a:spAutoFit/>
          </a:bodyPr>
          <a:lstStyle/>
          <a:p>
            <a:pPr algn="ctr"/>
            <a:r>
              <a:rPr lang="en-US" sz="700" dirty="0" smtClean="0"/>
              <a:t>37.118</a:t>
            </a:r>
            <a:endParaRPr lang="en-US" sz="700" dirty="0"/>
          </a:p>
        </p:txBody>
      </p:sp>
      <p:cxnSp>
        <p:nvCxnSpPr>
          <p:cNvPr id="26" name="Straight Connector 25"/>
          <p:cNvCxnSpPr/>
          <p:nvPr/>
        </p:nvCxnSpPr>
        <p:spPr>
          <a:xfrm>
            <a:off x="8172450" y="2019300"/>
            <a:ext cx="762000"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172450" y="2236917"/>
            <a:ext cx="700088"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800725" y="1847850"/>
            <a:ext cx="828675"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857875" y="1828800"/>
            <a:ext cx="762000" cy="200055"/>
          </a:xfrm>
          <a:prstGeom prst="rect">
            <a:avLst/>
          </a:prstGeom>
          <a:noFill/>
        </p:spPr>
        <p:txBody>
          <a:bodyPr wrap="square" rtlCol="0">
            <a:spAutoFit/>
          </a:bodyPr>
          <a:lstStyle/>
          <a:p>
            <a:pPr algn="ctr"/>
            <a:r>
              <a:rPr lang="en-US" sz="700" dirty="0" smtClean="0"/>
              <a:t>PDS</a:t>
            </a:r>
            <a:endParaRPr lang="en-US" sz="700" dirty="0"/>
          </a:p>
        </p:txBody>
      </p:sp>
      <p:sp>
        <p:nvSpPr>
          <p:cNvPr id="30" name="TextBox 29"/>
          <p:cNvSpPr txBox="1"/>
          <p:nvPr/>
        </p:nvSpPr>
        <p:spPr>
          <a:xfrm>
            <a:off x="5857875" y="1600200"/>
            <a:ext cx="762000" cy="200055"/>
          </a:xfrm>
          <a:prstGeom prst="rect">
            <a:avLst/>
          </a:prstGeom>
          <a:noFill/>
        </p:spPr>
        <p:txBody>
          <a:bodyPr wrap="square" rtlCol="0">
            <a:spAutoFit/>
          </a:bodyPr>
          <a:lstStyle/>
          <a:p>
            <a:pPr algn="ctr"/>
            <a:r>
              <a:rPr lang="en-US" sz="700" dirty="0" smtClean="0"/>
              <a:t>PI SDK</a:t>
            </a:r>
            <a:endParaRPr lang="en-US" sz="700" dirty="0"/>
          </a:p>
        </p:txBody>
      </p:sp>
      <p:cxnSp>
        <p:nvCxnSpPr>
          <p:cNvPr id="31" name="Straight Connector 30"/>
          <p:cNvCxnSpPr/>
          <p:nvPr/>
        </p:nvCxnSpPr>
        <p:spPr>
          <a:xfrm>
            <a:off x="5848350" y="1581150"/>
            <a:ext cx="762000"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019800" y="2514600"/>
            <a:ext cx="2743200" cy="152400"/>
          </a:xfrm>
          <a:prstGeom prst="rect">
            <a:avLst/>
          </a:prstGeom>
          <a:solidFill>
            <a:srgbClr val="92D050"/>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dirty="0" smtClean="0">
                <a:solidFill>
                  <a:schemeClr val="tx1"/>
                </a:solidFill>
              </a:rPr>
              <a:t>Metadata</a:t>
            </a:r>
            <a:endParaRPr lang="en-US" sz="800" dirty="0">
              <a:solidFill>
                <a:schemeClr val="tx1"/>
              </a:solidFill>
            </a:endParaRPr>
          </a:p>
        </p:txBody>
      </p:sp>
      <p:sp>
        <p:nvSpPr>
          <p:cNvPr id="35" name="Content Placeholder 33"/>
          <p:cNvSpPr txBox="1">
            <a:spLocks/>
          </p:cNvSpPr>
          <p:nvPr/>
        </p:nvSpPr>
        <p:spPr bwMode="auto">
          <a:xfrm>
            <a:off x="457200" y="2865437"/>
            <a:ext cx="8610600" cy="3763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1200" b="1" dirty="0" smtClean="0"/>
              <a:t>Range</a:t>
            </a:r>
          </a:p>
          <a:p>
            <a:pPr lvl="1"/>
            <a:r>
              <a:rPr lang="en-US" sz="1200" dirty="0" smtClean="0"/>
              <a:t>High Low Validation of a  signal to determine if the value is bad</a:t>
            </a:r>
          </a:p>
          <a:p>
            <a:pPr lvl="1"/>
            <a:r>
              <a:rPr lang="en-US" sz="1200" dirty="0" smtClean="0"/>
              <a:t>4 levels (high, very high, low, very low)</a:t>
            </a:r>
          </a:p>
          <a:p>
            <a:pPr lvl="1"/>
            <a:endParaRPr lang="en-US" sz="1200" dirty="0" smtClean="0"/>
          </a:p>
          <a:p>
            <a:pPr marL="0" indent="0">
              <a:buFontTx/>
              <a:buNone/>
            </a:pPr>
            <a:r>
              <a:rPr lang="en-US" sz="1200" b="1" dirty="0" smtClean="0"/>
              <a:t>Calculation Engine</a:t>
            </a:r>
          </a:p>
          <a:p>
            <a:pPr marL="0" indent="0">
              <a:buFontTx/>
              <a:buNone/>
            </a:pPr>
            <a:r>
              <a:rPr lang="en-US" sz="1200" dirty="0" smtClean="0"/>
              <a:t>We have initially defined three different types of calculations. The first two  can be created and configured by end users.  The third requires coding by IT staff</a:t>
            </a:r>
          </a:p>
          <a:p>
            <a:endParaRPr lang="en-US" sz="1200" dirty="0" smtClean="0"/>
          </a:p>
          <a:p>
            <a:r>
              <a:rPr lang="en-US" sz="1200" b="1" dirty="0" smtClean="0"/>
              <a:t>Aggregate</a:t>
            </a:r>
            <a:r>
              <a:rPr lang="en-US" sz="1200" dirty="0" smtClean="0"/>
              <a:t>	</a:t>
            </a:r>
          </a:p>
          <a:p>
            <a:pPr lvl="1"/>
            <a:r>
              <a:rPr lang="en-US" sz="1200" dirty="0" smtClean="0"/>
              <a:t>Allows a calculated point to be created such as sum, average, mean, min or max of selected signals</a:t>
            </a:r>
          </a:p>
          <a:p>
            <a:r>
              <a:rPr lang="en-US" sz="1200" b="1" dirty="0" smtClean="0"/>
              <a:t>Arithmetic</a:t>
            </a:r>
          </a:p>
          <a:p>
            <a:pPr lvl="1"/>
            <a:r>
              <a:rPr lang="en-US" sz="1200" dirty="0" smtClean="0"/>
              <a:t>This adapter will be used to perform simple math functions on one or more signals – utilized the open source </a:t>
            </a:r>
            <a:r>
              <a:rPr lang="en-US" sz="1200" dirty="0" err="1" smtClean="0"/>
              <a:t>NCalc</a:t>
            </a:r>
            <a:r>
              <a:rPr lang="en-US" sz="1200" dirty="0" smtClean="0"/>
              <a:t> package and custom equation editing screens for users to define new points</a:t>
            </a:r>
          </a:p>
          <a:p>
            <a:r>
              <a:rPr lang="en-US" sz="1200" b="1" dirty="0" smtClean="0"/>
              <a:t>Custom</a:t>
            </a:r>
          </a:p>
          <a:p>
            <a:pPr lvl="1"/>
            <a:r>
              <a:rPr lang="en-US" sz="1200" dirty="0" smtClean="0"/>
              <a:t>Used to implement special logic that is specific to a defined calculations that may involve more than simple math.</a:t>
            </a:r>
          </a:p>
          <a:p>
            <a:pPr marL="0" indent="0">
              <a:buFontTx/>
              <a:buNone/>
            </a:pPr>
            <a:endParaRPr lang="en-US" sz="1200" dirty="0"/>
          </a:p>
        </p:txBody>
      </p:sp>
      <p:sp>
        <p:nvSpPr>
          <p:cNvPr id="37" name="TextBox 36"/>
          <p:cNvSpPr txBox="1"/>
          <p:nvPr/>
        </p:nvSpPr>
        <p:spPr>
          <a:xfrm>
            <a:off x="8153400" y="1752600"/>
            <a:ext cx="762000" cy="200055"/>
          </a:xfrm>
          <a:prstGeom prst="rect">
            <a:avLst/>
          </a:prstGeom>
          <a:noFill/>
        </p:spPr>
        <p:txBody>
          <a:bodyPr wrap="square" rtlCol="0">
            <a:spAutoFit/>
          </a:bodyPr>
          <a:lstStyle/>
          <a:p>
            <a:pPr algn="ctr"/>
            <a:r>
              <a:rPr lang="en-US" sz="700" dirty="0" smtClean="0"/>
              <a:t>PDS</a:t>
            </a:r>
            <a:endParaRPr lang="en-US" sz="700" dirty="0"/>
          </a:p>
        </p:txBody>
      </p:sp>
      <p:sp>
        <p:nvSpPr>
          <p:cNvPr id="38" name="TextBox 37"/>
          <p:cNvSpPr txBox="1"/>
          <p:nvPr/>
        </p:nvSpPr>
        <p:spPr>
          <a:xfrm>
            <a:off x="8153400" y="2057400"/>
            <a:ext cx="762000" cy="200055"/>
          </a:xfrm>
          <a:prstGeom prst="rect">
            <a:avLst/>
          </a:prstGeom>
          <a:noFill/>
        </p:spPr>
        <p:txBody>
          <a:bodyPr wrap="square" rtlCol="0">
            <a:spAutoFit/>
          </a:bodyPr>
          <a:lstStyle/>
          <a:p>
            <a:pPr algn="ctr"/>
            <a:r>
              <a:rPr lang="en-US" sz="700" dirty="0" smtClean="0"/>
              <a:t>ISD</a:t>
            </a:r>
            <a:endParaRPr lang="en-US" sz="700" dirty="0"/>
          </a:p>
        </p:txBody>
      </p:sp>
      <p:sp>
        <p:nvSpPr>
          <p:cNvPr id="39" name="TextBox 38"/>
          <p:cNvSpPr txBox="1"/>
          <p:nvPr/>
        </p:nvSpPr>
        <p:spPr>
          <a:xfrm>
            <a:off x="8229600" y="1371600"/>
            <a:ext cx="609600" cy="200055"/>
          </a:xfrm>
          <a:prstGeom prst="rect">
            <a:avLst/>
          </a:prstGeom>
          <a:noFill/>
        </p:spPr>
        <p:txBody>
          <a:bodyPr wrap="square" rtlCol="0">
            <a:spAutoFit/>
          </a:bodyPr>
          <a:lstStyle/>
          <a:p>
            <a:pPr algn="ctr"/>
            <a:r>
              <a:rPr lang="en-US" sz="700" dirty="0" smtClean="0"/>
              <a:t>Pub / Sub</a:t>
            </a:r>
            <a:endParaRPr lang="en-US" sz="700" dirty="0"/>
          </a:p>
        </p:txBody>
      </p:sp>
    </p:spTree>
    <p:extLst>
      <p:ext uri="{BB962C8B-B14F-4D97-AF65-F5344CB8AC3E}">
        <p14:creationId xmlns:p14="http://schemas.microsoft.com/office/powerpoint/2010/main" xmlns="" val="3796780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lstStyle/>
          <a:p>
            <a:r>
              <a:rPr lang="en-US" sz="2400" dirty="0" smtClean="0"/>
              <a:t>Output Adapters</a:t>
            </a:r>
            <a:endParaRPr lang="en-US" sz="2400" dirty="0"/>
          </a:p>
        </p:txBody>
      </p:sp>
      <p:sp>
        <p:nvSpPr>
          <p:cNvPr id="34" name="Content Placeholder 33"/>
          <p:cNvSpPr>
            <a:spLocks noGrp="1"/>
          </p:cNvSpPr>
          <p:nvPr>
            <p:ph idx="1"/>
          </p:nvPr>
        </p:nvSpPr>
        <p:spPr>
          <a:xfrm>
            <a:off x="457200" y="1295400"/>
            <a:ext cx="5257800" cy="4495800"/>
          </a:xfrm>
        </p:spPr>
        <p:txBody>
          <a:bodyPr/>
          <a:lstStyle/>
          <a:p>
            <a:pPr marL="0" indent="0">
              <a:buNone/>
            </a:pPr>
            <a:r>
              <a:rPr lang="en-US" sz="1200" b="1" dirty="0" smtClean="0"/>
              <a:t>37.118 Real time</a:t>
            </a:r>
          </a:p>
          <a:p>
            <a:r>
              <a:rPr lang="en-US" sz="1200" dirty="0" smtClean="0"/>
              <a:t>Used to Push RT to downstream Applications (e.g. RTDMS)</a:t>
            </a:r>
          </a:p>
          <a:p>
            <a:r>
              <a:rPr lang="en-US" sz="1200" dirty="0" smtClean="0"/>
              <a:t>Will modify GPA adapters to limit data from being passed downstream when identified as bad</a:t>
            </a:r>
          </a:p>
          <a:p>
            <a:pPr marL="0" indent="0">
              <a:buNone/>
            </a:pPr>
            <a:endParaRPr lang="en-US" sz="1200" b="1" dirty="0" smtClean="0"/>
          </a:p>
          <a:p>
            <a:pPr marL="0" indent="0">
              <a:buNone/>
            </a:pPr>
            <a:r>
              <a:rPr lang="en-US" sz="1200" b="1" dirty="0" smtClean="0"/>
              <a:t>Phasor Data Store (PDS)</a:t>
            </a:r>
          </a:p>
          <a:p>
            <a:r>
              <a:rPr lang="en-US" sz="1200" dirty="0" smtClean="0"/>
              <a:t>Used to Push MISO designed Oracle Store</a:t>
            </a:r>
          </a:p>
          <a:p>
            <a:r>
              <a:rPr lang="en-US" sz="1200" dirty="0" smtClean="0"/>
              <a:t>Plan to use OCI</a:t>
            </a:r>
          </a:p>
          <a:p>
            <a:pPr marL="0" indent="0">
              <a:buNone/>
            </a:pPr>
            <a:endParaRPr lang="en-US" sz="1200" b="1" dirty="0" smtClean="0"/>
          </a:p>
          <a:p>
            <a:pPr marL="0" indent="0">
              <a:buNone/>
            </a:pPr>
            <a:r>
              <a:rPr lang="en-US" sz="1200" b="1" dirty="0" smtClean="0"/>
              <a:t>ISD</a:t>
            </a:r>
          </a:p>
          <a:p>
            <a:r>
              <a:rPr lang="en-US" sz="1200" dirty="0" smtClean="0"/>
              <a:t>Used to Push data to EMS</a:t>
            </a:r>
          </a:p>
          <a:p>
            <a:r>
              <a:rPr lang="en-US" sz="1200" dirty="0" smtClean="0"/>
              <a:t>To be purchase from </a:t>
            </a:r>
            <a:r>
              <a:rPr lang="en-US" sz="1200" dirty="0" err="1" smtClean="0"/>
              <a:t>Alstom</a:t>
            </a:r>
            <a:endParaRPr lang="en-US" sz="1200" dirty="0" smtClean="0"/>
          </a:p>
          <a:p>
            <a:pPr marL="0" indent="0">
              <a:buNone/>
            </a:pPr>
            <a:endParaRPr lang="en-US" sz="1200" b="1" dirty="0" smtClean="0"/>
          </a:p>
          <a:p>
            <a:pPr marL="0" indent="0">
              <a:buNone/>
            </a:pPr>
            <a:r>
              <a:rPr lang="en-US" sz="1200" b="1" dirty="0" smtClean="0"/>
              <a:t>Pub \ Sub</a:t>
            </a:r>
          </a:p>
          <a:p>
            <a:r>
              <a:rPr lang="en-US" sz="1200" dirty="0" smtClean="0"/>
              <a:t>Used to push data to non-37.118 aware applications</a:t>
            </a:r>
          </a:p>
          <a:p>
            <a:pPr lvl="1"/>
            <a:r>
              <a:rPr lang="en-US" sz="1000" dirty="0" smtClean="0"/>
              <a:t>RT Displays</a:t>
            </a:r>
          </a:p>
          <a:p>
            <a:pPr lvl="1"/>
            <a:r>
              <a:rPr lang="en-US" sz="1000" dirty="0" smtClean="0"/>
              <a:t>Excel</a:t>
            </a:r>
          </a:p>
          <a:p>
            <a:pPr lvl="1"/>
            <a:endParaRPr lang="en-US" sz="1000" dirty="0" smtClean="0"/>
          </a:p>
          <a:p>
            <a:pPr marL="0" indent="0">
              <a:buNone/>
            </a:pPr>
            <a:endParaRPr lang="en-US" sz="1200" dirty="0" smtClean="0"/>
          </a:p>
          <a:p>
            <a:pPr lvl="1"/>
            <a:endParaRPr lang="en-US" sz="1200" dirty="0" smtClean="0"/>
          </a:p>
          <a:p>
            <a:pPr lvl="1"/>
            <a:endParaRPr lang="en-US" sz="1200" dirty="0"/>
          </a:p>
        </p:txBody>
      </p:sp>
      <p:sp>
        <p:nvSpPr>
          <p:cNvPr id="5" name="Rectangle 4"/>
          <p:cNvSpPr/>
          <p:nvPr/>
        </p:nvSpPr>
        <p:spPr>
          <a:xfrm>
            <a:off x="6781799" y="838200"/>
            <a:ext cx="1219201"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Action</a:t>
            </a:r>
          </a:p>
        </p:txBody>
      </p:sp>
      <p:sp>
        <p:nvSpPr>
          <p:cNvPr id="6" name="Rectangle 5"/>
          <p:cNvSpPr/>
          <p:nvPr/>
        </p:nvSpPr>
        <p:spPr>
          <a:xfrm>
            <a:off x="6781801" y="1066800"/>
            <a:ext cx="1219199"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tx1"/>
                </a:solidFill>
              </a:rPr>
              <a:t> </a:t>
            </a:r>
          </a:p>
        </p:txBody>
      </p:sp>
      <p:sp>
        <p:nvSpPr>
          <p:cNvPr id="7" name="Pentagon 6"/>
          <p:cNvSpPr/>
          <p:nvPr/>
        </p:nvSpPr>
        <p:spPr>
          <a:xfrm>
            <a:off x="8172450" y="1066800"/>
            <a:ext cx="838200" cy="1447800"/>
          </a:xfrm>
          <a:prstGeom prst="homePlate">
            <a:avLst>
              <a:gd name="adj" fmla="val 278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sp>
        <p:nvSpPr>
          <p:cNvPr id="8" name="Pentagon 7"/>
          <p:cNvSpPr/>
          <p:nvPr/>
        </p:nvSpPr>
        <p:spPr>
          <a:xfrm rot="10800000">
            <a:off x="5781674" y="1066800"/>
            <a:ext cx="838199" cy="1447800"/>
          </a:xfrm>
          <a:prstGeom prst="homePlate">
            <a:avLst>
              <a:gd name="adj" fmla="val 278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010275" y="838200"/>
            <a:ext cx="60959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Input</a:t>
            </a:r>
          </a:p>
        </p:txBody>
      </p:sp>
      <p:sp>
        <p:nvSpPr>
          <p:cNvPr id="10" name="Rectangle 9"/>
          <p:cNvSpPr/>
          <p:nvPr/>
        </p:nvSpPr>
        <p:spPr>
          <a:xfrm>
            <a:off x="8172451" y="838200"/>
            <a:ext cx="609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Output</a:t>
            </a:r>
          </a:p>
        </p:txBody>
      </p:sp>
      <p:sp>
        <p:nvSpPr>
          <p:cNvPr id="11" name="Rectangle 10"/>
          <p:cNvSpPr/>
          <p:nvPr/>
        </p:nvSpPr>
        <p:spPr>
          <a:xfrm>
            <a:off x="6781800" y="2133600"/>
            <a:ext cx="1219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tx1"/>
                </a:solidFill>
              </a:rPr>
              <a:t> Bad Data Detection</a:t>
            </a:r>
          </a:p>
        </p:txBody>
      </p:sp>
      <p:sp>
        <p:nvSpPr>
          <p:cNvPr id="12" name="Rectangle 11"/>
          <p:cNvSpPr/>
          <p:nvPr/>
        </p:nvSpPr>
        <p:spPr>
          <a:xfrm>
            <a:off x="6781800" y="1981200"/>
            <a:ext cx="1219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solidFill>
                  <a:schemeClr val="tx1"/>
                </a:solidFill>
                <a:latin typeface="+mn-lt"/>
              </a:rPr>
              <a:t>Calculation Engine</a:t>
            </a:r>
          </a:p>
        </p:txBody>
      </p:sp>
      <p:sp>
        <p:nvSpPr>
          <p:cNvPr id="13" name="Rectangle 12"/>
          <p:cNvSpPr/>
          <p:nvPr/>
        </p:nvSpPr>
        <p:spPr>
          <a:xfrm>
            <a:off x="6781800" y="2286000"/>
            <a:ext cx="457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err="1" smtClean="0">
                <a:solidFill>
                  <a:schemeClr val="tx1"/>
                </a:solidFill>
                <a:latin typeface="+mn-lt"/>
              </a:rPr>
              <a:t>Flatline</a:t>
            </a:r>
            <a:r>
              <a:rPr lang="en-US" sz="500" dirty="0" smtClean="0">
                <a:solidFill>
                  <a:schemeClr val="tx1"/>
                </a:solidFill>
                <a:latin typeface="+mn-lt"/>
              </a:rPr>
              <a:t> Test</a:t>
            </a:r>
          </a:p>
        </p:txBody>
      </p:sp>
      <p:sp>
        <p:nvSpPr>
          <p:cNvPr id="14" name="Rectangle 13"/>
          <p:cNvSpPr/>
          <p:nvPr/>
        </p:nvSpPr>
        <p:spPr>
          <a:xfrm>
            <a:off x="7229475" y="2286000"/>
            <a:ext cx="390525"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chemeClr val="tx1"/>
                </a:solidFill>
                <a:latin typeface="+mn-lt"/>
              </a:rPr>
              <a:t>Range Test</a:t>
            </a:r>
          </a:p>
        </p:txBody>
      </p:sp>
      <p:sp>
        <p:nvSpPr>
          <p:cNvPr id="15" name="Rectangle 14"/>
          <p:cNvSpPr/>
          <p:nvPr/>
        </p:nvSpPr>
        <p:spPr>
          <a:xfrm>
            <a:off x="7620000" y="2286001"/>
            <a:ext cx="381000" cy="228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chemeClr val="tx1"/>
                </a:solidFill>
                <a:latin typeface="+mn-lt"/>
              </a:rPr>
              <a:t>Time Stamp Test</a:t>
            </a:r>
          </a:p>
        </p:txBody>
      </p:sp>
      <p:cxnSp>
        <p:nvCxnSpPr>
          <p:cNvPr id="16" name="Straight Arrow Connector 57"/>
          <p:cNvCxnSpPr>
            <a:stCxn id="8" idx="1"/>
            <a:endCxn id="6" idx="1"/>
          </p:cNvCxnSpPr>
          <p:nvPr/>
        </p:nvCxnSpPr>
        <p:spPr>
          <a:xfrm>
            <a:off x="6619873" y="1790700"/>
            <a:ext cx="161928" cy="1588"/>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57"/>
          <p:cNvCxnSpPr>
            <a:stCxn id="6" idx="3"/>
            <a:endCxn id="7" idx="1"/>
          </p:cNvCxnSpPr>
          <p:nvPr/>
        </p:nvCxnSpPr>
        <p:spPr>
          <a:xfrm>
            <a:off x="8001000" y="1790700"/>
            <a:ext cx="171450" cy="1588"/>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872163" y="2066925"/>
            <a:ext cx="757237"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934075" y="2057400"/>
            <a:ext cx="685800" cy="200055"/>
          </a:xfrm>
          <a:prstGeom prst="rect">
            <a:avLst/>
          </a:prstGeom>
          <a:noFill/>
        </p:spPr>
        <p:txBody>
          <a:bodyPr wrap="square" rtlCol="0">
            <a:spAutoFit/>
          </a:bodyPr>
          <a:lstStyle/>
          <a:p>
            <a:pPr algn="ctr"/>
            <a:r>
              <a:rPr lang="en-US" sz="700" dirty="0" smtClean="0"/>
              <a:t>37.118</a:t>
            </a:r>
            <a:endParaRPr lang="en-US" sz="700" dirty="0"/>
          </a:p>
        </p:txBody>
      </p:sp>
      <p:cxnSp>
        <p:nvCxnSpPr>
          <p:cNvPr id="20" name="Straight Connector 19"/>
          <p:cNvCxnSpPr/>
          <p:nvPr/>
        </p:nvCxnSpPr>
        <p:spPr>
          <a:xfrm flipV="1">
            <a:off x="5938838" y="2286001"/>
            <a:ext cx="690562" cy="7046"/>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010275" y="2286000"/>
            <a:ext cx="609600" cy="200055"/>
          </a:xfrm>
          <a:prstGeom prst="rect">
            <a:avLst/>
          </a:prstGeom>
          <a:noFill/>
        </p:spPr>
        <p:txBody>
          <a:bodyPr wrap="square" rtlCol="0">
            <a:spAutoFit/>
          </a:bodyPr>
          <a:lstStyle/>
          <a:p>
            <a:pPr algn="ctr"/>
            <a:r>
              <a:rPr lang="en-US" sz="700" dirty="0" smtClean="0"/>
              <a:t>Database</a:t>
            </a:r>
            <a:endParaRPr lang="en-US" sz="700" dirty="0"/>
          </a:p>
        </p:txBody>
      </p:sp>
      <p:cxnSp>
        <p:nvCxnSpPr>
          <p:cNvPr id="23" name="Straight Connector 22"/>
          <p:cNvCxnSpPr/>
          <p:nvPr/>
        </p:nvCxnSpPr>
        <p:spPr>
          <a:xfrm>
            <a:off x="8172450" y="1676400"/>
            <a:ext cx="795338"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172450" y="2286000"/>
            <a:ext cx="609600" cy="200055"/>
          </a:xfrm>
          <a:prstGeom prst="rect">
            <a:avLst/>
          </a:prstGeom>
          <a:noFill/>
        </p:spPr>
        <p:txBody>
          <a:bodyPr wrap="square" rtlCol="0">
            <a:spAutoFit/>
          </a:bodyPr>
          <a:lstStyle/>
          <a:p>
            <a:pPr algn="ctr"/>
            <a:r>
              <a:rPr lang="en-US" sz="700" dirty="0" smtClean="0"/>
              <a:t>37.118</a:t>
            </a:r>
            <a:endParaRPr lang="en-US" sz="700" dirty="0"/>
          </a:p>
        </p:txBody>
      </p:sp>
      <p:cxnSp>
        <p:nvCxnSpPr>
          <p:cNvPr id="26" name="Straight Connector 25"/>
          <p:cNvCxnSpPr/>
          <p:nvPr/>
        </p:nvCxnSpPr>
        <p:spPr>
          <a:xfrm>
            <a:off x="8172450" y="2019300"/>
            <a:ext cx="762000"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172450" y="2236917"/>
            <a:ext cx="700088"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800725" y="1847850"/>
            <a:ext cx="828675"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857875" y="1828800"/>
            <a:ext cx="762000" cy="200055"/>
          </a:xfrm>
          <a:prstGeom prst="rect">
            <a:avLst/>
          </a:prstGeom>
          <a:noFill/>
        </p:spPr>
        <p:txBody>
          <a:bodyPr wrap="square" rtlCol="0">
            <a:spAutoFit/>
          </a:bodyPr>
          <a:lstStyle/>
          <a:p>
            <a:pPr algn="ctr"/>
            <a:r>
              <a:rPr lang="en-US" sz="700" dirty="0" smtClean="0"/>
              <a:t>PDS</a:t>
            </a:r>
            <a:endParaRPr lang="en-US" sz="700" dirty="0"/>
          </a:p>
        </p:txBody>
      </p:sp>
      <p:sp>
        <p:nvSpPr>
          <p:cNvPr id="30" name="TextBox 29"/>
          <p:cNvSpPr txBox="1"/>
          <p:nvPr/>
        </p:nvSpPr>
        <p:spPr>
          <a:xfrm>
            <a:off x="5857875" y="1600200"/>
            <a:ext cx="762000" cy="200055"/>
          </a:xfrm>
          <a:prstGeom prst="rect">
            <a:avLst/>
          </a:prstGeom>
          <a:noFill/>
        </p:spPr>
        <p:txBody>
          <a:bodyPr wrap="square" rtlCol="0">
            <a:spAutoFit/>
          </a:bodyPr>
          <a:lstStyle/>
          <a:p>
            <a:pPr algn="ctr"/>
            <a:r>
              <a:rPr lang="en-US" sz="700" dirty="0" smtClean="0"/>
              <a:t>PI SDK</a:t>
            </a:r>
            <a:endParaRPr lang="en-US" sz="700" dirty="0"/>
          </a:p>
        </p:txBody>
      </p:sp>
      <p:cxnSp>
        <p:nvCxnSpPr>
          <p:cNvPr id="31" name="Straight Connector 30"/>
          <p:cNvCxnSpPr/>
          <p:nvPr/>
        </p:nvCxnSpPr>
        <p:spPr>
          <a:xfrm>
            <a:off x="5848350" y="1581150"/>
            <a:ext cx="762000"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019800" y="2514600"/>
            <a:ext cx="2743200" cy="152400"/>
          </a:xfrm>
          <a:prstGeom prst="rect">
            <a:avLst/>
          </a:prstGeom>
          <a:solidFill>
            <a:srgbClr val="92D050"/>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800" dirty="0" smtClean="0">
                <a:solidFill>
                  <a:schemeClr val="tx1"/>
                </a:solidFill>
              </a:rPr>
              <a:t>Metadata</a:t>
            </a:r>
            <a:endParaRPr lang="en-US" sz="800" dirty="0">
              <a:solidFill>
                <a:schemeClr val="tx1"/>
              </a:solidFill>
            </a:endParaRPr>
          </a:p>
        </p:txBody>
      </p:sp>
      <p:sp>
        <p:nvSpPr>
          <p:cNvPr id="36" name="TextBox 35"/>
          <p:cNvSpPr txBox="1"/>
          <p:nvPr/>
        </p:nvSpPr>
        <p:spPr>
          <a:xfrm>
            <a:off x="8153400" y="1752600"/>
            <a:ext cx="762000" cy="200055"/>
          </a:xfrm>
          <a:prstGeom prst="rect">
            <a:avLst/>
          </a:prstGeom>
          <a:noFill/>
        </p:spPr>
        <p:txBody>
          <a:bodyPr wrap="square" rtlCol="0">
            <a:spAutoFit/>
          </a:bodyPr>
          <a:lstStyle/>
          <a:p>
            <a:pPr algn="ctr"/>
            <a:r>
              <a:rPr lang="en-US" sz="700" dirty="0" smtClean="0"/>
              <a:t>PDS</a:t>
            </a:r>
            <a:endParaRPr lang="en-US" sz="700" dirty="0"/>
          </a:p>
        </p:txBody>
      </p:sp>
      <p:sp>
        <p:nvSpPr>
          <p:cNvPr id="37" name="TextBox 36"/>
          <p:cNvSpPr txBox="1"/>
          <p:nvPr/>
        </p:nvSpPr>
        <p:spPr>
          <a:xfrm>
            <a:off x="8153400" y="2057400"/>
            <a:ext cx="762000" cy="200055"/>
          </a:xfrm>
          <a:prstGeom prst="rect">
            <a:avLst/>
          </a:prstGeom>
          <a:noFill/>
        </p:spPr>
        <p:txBody>
          <a:bodyPr wrap="square" rtlCol="0">
            <a:spAutoFit/>
          </a:bodyPr>
          <a:lstStyle/>
          <a:p>
            <a:pPr algn="ctr"/>
            <a:r>
              <a:rPr lang="en-US" sz="700" dirty="0" smtClean="0"/>
              <a:t>ISD</a:t>
            </a:r>
            <a:endParaRPr lang="en-US" sz="700" dirty="0"/>
          </a:p>
        </p:txBody>
      </p:sp>
      <p:sp>
        <p:nvSpPr>
          <p:cNvPr id="38" name="TextBox 37"/>
          <p:cNvSpPr txBox="1"/>
          <p:nvPr/>
        </p:nvSpPr>
        <p:spPr>
          <a:xfrm>
            <a:off x="8229600" y="1371600"/>
            <a:ext cx="609600" cy="200055"/>
          </a:xfrm>
          <a:prstGeom prst="rect">
            <a:avLst/>
          </a:prstGeom>
          <a:noFill/>
        </p:spPr>
        <p:txBody>
          <a:bodyPr wrap="square" rtlCol="0">
            <a:spAutoFit/>
          </a:bodyPr>
          <a:lstStyle/>
          <a:p>
            <a:pPr algn="ctr"/>
            <a:r>
              <a:rPr lang="en-US" sz="700" dirty="0" smtClean="0"/>
              <a:t>Pub / Sub</a:t>
            </a:r>
            <a:endParaRPr lang="en-US" sz="700" dirty="0"/>
          </a:p>
        </p:txBody>
      </p:sp>
    </p:spTree>
    <p:extLst>
      <p:ext uri="{BB962C8B-B14F-4D97-AF65-F5344CB8AC3E}">
        <p14:creationId xmlns:p14="http://schemas.microsoft.com/office/powerpoint/2010/main" xmlns="" val="4170846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F6A89E-F0CA-40AD-AEEE-A839E1EFFA16}" type="slidenum">
              <a:rPr lang="en-US" smtClean="0"/>
              <a:pPr>
                <a:defRPr/>
              </a:pPr>
              <a:t>16</a:t>
            </a:fld>
            <a:endParaRPr lang="en-US" dirty="0"/>
          </a:p>
        </p:txBody>
      </p:sp>
      <p:grpSp>
        <p:nvGrpSpPr>
          <p:cNvPr id="5" name="Group 4"/>
          <p:cNvGrpSpPr/>
          <p:nvPr/>
        </p:nvGrpSpPr>
        <p:grpSpPr>
          <a:xfrm>
            <a:off x="381000" y="1447800"/>
            <a:ext cx="2438400" cy="1600200"/>
            <a:chOff x="914400" y="381000"/>
            <a:chExt cx="2738467" cy="2155686"/>
          </a:xfrm>
        </p:grpSpPr>
        <p:pic>
          <p:nvPicPr>
            <p:cNvPr id="6" name="Picture 8" descr="C:\Documents and Settings\v60410\Local Settings\Temporary Internet Files\Content.IE5\UBWEVXI1\MP900435880[1].jpg"/>
            <p:cNvPicPr>
              <a:picLocks noChangeAspect="1" noChangeArrowheads="1"/>
            </p:cNvPicPr>
            <p:nvPr/>
          </p:nvPicPr>
          <p:blipFill>
            <a:blip r:embed="rId2" cstate="print"/>
            <a:srcRect/>
            <a:stretch>
              <a:fillRect/>
            </a:stretch>
          </p:blipFill>
          <p:spPr bwMode="auto">
            <a:xfrm>
              <a:off x="914400" y="381000"/>
              <a:ext cx="2738467" cy="2054352"/>
            </a:xfrm>
            <a:prstGeom prst="rect">
              <a:avLst/>
            </a:prstGeom>
            <a:noFill/>
          </p:spPr>
        </p:pic>
        <p:sp>
          <p:nvSpPr>
            <p:cNvPr id="7" name="Rectangle 6"/>
            <p:cNvSpPr/>
            <p:nvPr/>
          </p:nvSpPr>
          <p:spPr>
            <a:xfrm>
              <a:off x="914400" y="1828800"/>
              <a:ext cx="2667000" cy="70788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RT Displays</a:t>
              </a:r>
              <a:endParaRPr lang="en-US" sz="4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pic>
        <p:nvPicPr>
          <p:cNvPr id="8" name="Picture 7" descr="MISO Control Room2.bmp"/>
          <p:cNvPicPr>
            <a:picLocks noChangeAspect="1"/>
          </p:cNvPicPr>
          <p:nvPr/>
        </p:nvPicPr>
        <p:blipFill>
          <a:blip r:embed="rId3" cstate="print"/>
          <a:stretch>
            <a:fillRect/>
          </a:stretch>
        </p:blipFill>
        <p:spPr>
          <a:xfrm>
            <a:off x="2819400" y="3124200"/>
            <a:ext cx="5886450" cy="28575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F6A89E-F0CA-40AD-AEEE-A839E1EFFA16}" type="slidenum">
              <a:rPr lang="en-US" smtClean="0"/>
              <a:pPr>
                <a:defRPr/>
              </a:pPr>
              <a:t>17</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871728" y="152400"/>
            <a:ext cx="7510272"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F6A89E-F0CA-40AD-AEEE-A839E1EFFA16}" type="slidenum">
              <a:rPr lang="en-US" smtClean="0"/>
              <a:pPr>
                <a:defRPr/>
              </a:pPr>
              <a:t>18</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914400" y="83344"/>
            <a:ext cx="7620000" cy="595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457200" y="309563"/>
            <a:ext cx="8382000" cy="6548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Objectives</a:t>
            </a:r>
            <a:endParaRPr lang="en-US" dirty="0"/>
          </a:p>
        </p:txBody>
      </p:sp>
      <p:sp>
        <p:nvSpPr>
          <p:cNvPr id="3" name="Content Placeholder 2"/>
          <p:cNvSpPr>
            <a:spLocks noGrp="1"/>
          </p:cNvSpPr>
          <p:nvPr>
            <p:ph idx="1"/>
          </p:nvPr>
        </p:nvSpPr>
        <p:spPr>
          <a:xfrm>
            <a:off x="457200" y="2590800"/>
            <a:ext cx="5791200" cy="3200400"/>
          </a:xfrm>
        </p:spPr>
        <p:txBody>
          <a:bodyPr/>
          <a:lstStyle/>
          <a:p>
            <a:r>
              <a:rPr lang="en-US" dirty="0" smtClean="0"/>
              <a:t>Provide an overview of the work MISO has done to utilize </a:t>
            </a:r>
            <a:r>
              <a:rPr lang="en-US" dirty="0" err="1" smtClean="0"/>
              <a:t>synchrophasors</a:t>
            </a:r>
            <a:endParaRPr lang="en-US" dirty="0" smtClean="0"/>
          </a:p>
          <a:p>
            <a:endParaRPr lang="en-US" dirty="0" smtClean="0"/>
          </a:p>
          <a:p>
            <a:r>
              <a:rPr lang="en-US" dirty="0" smtClean="0"/>
              <a:t>Share how MISO is using </a:t>
            </a:r>
            <a:r>
              <a:rPr lang="en-US" dirty="0" err="1" smtClean="0"/>
              <a:t>OpenPDC</a:t>
            </a:r>
            <a:r>
              <a:rPr lang="en-US" dirty="0" smtClean="0"/>
              <a:t> and Time Series Framework</a:t>
            </a:r>
          </a:p>
          <a:p>
            <a:endParaRPr lang="en-US" dirty="0" smtClean="0"/>
          </a:p>
          <a:p>
            <a:r>
              <a:rPr lang="en-US" dirty="0" smtClean="0"/>
              <a:t>Suggest future direction of the GPA products</a:t>
            </a:r>
          </a:p>
        </p:txBody>
      </p:sp>
      <p:sp>
        <p:nvSpPr>
          <p:cNvPr id="4" name="Slide Number Placeholder 3"/>
          <p:cNvSpPr>
            <a:spLocks noGrp="1"/>
          </p:cNvSpPr>
          <p:nvPr>
            <p:ph type="sldNum" sz="quarter" idx="10"/>
          </p:nvPr>
        </p:nvSpPr>
        <p:spPr>
          <a:xfrm>
            <a:off x="6553200" y="6245225"/>
            <a:ext cx="2133600" cy="384175"/>
          </a:xfrm>
        </p:spPr>
        <p:txBody>
          <a:bodyPr/>
          <a:lstStyle/>
          <a:p>
            <a:pPr>
              <a:defRPr/>
            </a:pPr>
            <a:fld id="{71F6A89E-F0CA-40AD-AEEE-A839E1EFFA16}" type="slidenum">
              <a:rPr lang="en-US" smtClean="0"/>
              <a:pPr>
                <a:defRPr/>
              </a:pPr>
              <a:t>2</a:t>
            </a:fld>
            <a:endParaRPr lang="en-US" dirty="0"/>
          </a:p>
        </p:txBody>
      </p:sp>
      <p:pic>
        <p:nvPicPr>
          <p:cNvPr id="26628" name="Picture 4" descr="Masonry"/>
          <p:cNvPicPr>
            <a:picLocks noChangeAspect="1" noChangeArrowheads="1"/>
          </p:cNvPicPr>
          <p:nvPr/>
        </p:nvPicPr>
        <p:blipFill>
          <a:blip r:embed="rId3" cstate="print"/>
          <a:srcRect/>
          <a:stretch>
            <a:fillRect/>
          </a:stretch>
        </p:blipFill>
        <p:spPr bwMode="auto">
          <a:xfrm>
            <a:off x="838200" y="1295400"/>
            <a:ext cx="5857875" cy="1171312"/>
          </a:xfrm>
          <a:prstGeom prst="rect">
            <a:avLst/>
          </a:prstGeom>
          <a:noFill/>
          <a:scene3d>
            <a:camera prst="orthographicFront"/>
            <a:lightRig rig="threePt" dir="t"/>
          </a:scene3d>
          <a:sp3d>
            <a:bevelT w="165100" prst="coolSlant"/>
          </a:sp3d>
        </p:spPr>
      </p:pic>
      <p:pic>
        <p:nvPicPr>
          <p:cNvPr id="7" name="Picture 6" descr="MISO Footprint.gif"/>
          <p:cNvPicPr>
            <a:picLocks noChangeAspect="1"/>
          </p:cNvPicPr>
          <p:nvPr/>
        </p:nvPicPr>
        <p:blipFill>
          <a:blip r:embed="rId4" cstate="print"/>
          <a:stretch>
            <a:fillRect/>
          </a:stretch>
        </p:blipFill>
        <p:spPr>
          <a:xfrm>
            <a:off x="6096000" y="3429000"/>
            <a:ext cx="2730993" cy="203835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F6A89E-F0CA-40AD-AEEE-A839E1EFFA16}" type="slidenum">
              <a:rPr lang="en-US" smtClean="0"/>
              <a:pPr>
                <a:defRPr/>
              </a:pPr>
              <a:t>20</a:t>
            </a:fld>
            <a:endParaRPr lang="en-US" dirty="0"/>
          </a:p>
        </p:txBody>
      </p:sp>
      <p:pic>
        <p:nvPicPr>
          <p:cNvPr id="6" name="Picture 1" descr="image001"/>
          <p:cNvPicPr>
            <a:picLocks noChangeAspect="1" noChangeArrowheads="1"/>
          </p:cNvPicPr>
          <p:nvPr/>
        </p:nvPicPr>
        <p:blipFill>
          <a:blip r:embed="rId2" cstate="print"/>
          <a:srcRect/>
          <a:stretch>
            <a:fillRect/>
          </a:stretch>
        </p:blipFill>
        <p:spPr bwMode="auto">
          <a:xfrm>
            <a:off x="152400" y="58871"/>
            <a:ext cx="8534400" cy="66467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a:xfrm>
            <a:off x="457200" y="1295400"/>
            <a:ext cx="5334000" cy="4495800"/>
          </a:xfrm>
        </p:spPr>
        <p:txBody>
          <a:bodyPr/>
          <a:lstStyle/>
          <a:p>
            <a:r>
              <a:rPr lang="en-US" dirty="0" smtClean="0"/>
              <a:t>Overview</a:t>
            </a:r>
          </a:p>
          <a:p>
            <a:endParaRPr lang="en-US" dirty="0" smtClean="0"/>
          </a:p>
          <a:p>
            <a:r>
              <a:rPr lang="en-US" dirty="0" smtClean="0"/>
              <a:t>How </a:t>
            </a:r>
            <a:r>
              <a:rPr lang="en-US" dirty="0" err="1" smtClean="0"/>
              <a:t>OpenPDC</a:t>
            </a:r>
            <a:r>
              <a:rPr lang="en-US" dirty="0" smtClean="0"/>
              <a:t> and Time Series Framework are being used</a:t>
            </a:r>
          </a:p>
          <a:p>
            <a:endParaRPr lang="en-US" dirty="0" smtClean="0"/>
          </a:p>
          <a:p>
            <a:r>
              <a:rPr lang="en-US" dirty="0" smtClean="0"/>
              <a:t>Recommended Future Goals of </a:t>
            </a:r>
            <a:r>
              <a:rPr lang="en-US" dirty="0" err="1" smtClean="0"/>
              <a:t>OpenPDC</a:t>
            </a:r>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1F6A89E-F0CA-40AD-AEEE-A839E1EFFA16}" type="slidenum">
              <a:rPr lang="en-US" smtClean="0"/>
              <a:pPr>
                <a:defRPr/>
              </a:pPr>
              <a:t>21</a:t>
            </a:fld>
            <a:endParaRPr lang="en-US" dirty="0"/>
          </a:p>
        </p:txBody>
      </p:sp>
      <p:pic>
        <p:nvPicPr>
          <p:cNvPr id="6" name="Picture 5" descr="Transmission Line.jpg"/>
          <p:cNvPicPr>
            <a:picLocks noChangeAspect="1"/>
          </p:cNvPicPr>
          <p:nvPr/>
        </p:nvPicPr>
        <p:blipFill>
          <a:blip r:embed="rId3" cstate="print"/>
          <a:stretch>
            <a:fillRect/>
          </a:stretch>
        </p:blipFill>
        <p:spPr>
          <a:xfrm>
            <a:off x="5867400" y="685800"/>
            <a:ext cx="3117273" cy="5410200"/>
          </a:xfrm>
          <a:prstGeom prst="rect">
            <a:avLst/>
          </a:prstGeom>
          <a:scene3d>
            <a:camera prst="orthographicFront"/>
            <a:lightRig rig="threePt" dir="t"/>
          </a:scene3d>
          <a:sp3d>
            <a:bevelT w="165100" prst="coolSlant"/>
          </a:sp3d>
        </p:spPr>
      </p:pic>
      <p:sp>
        <p:nvSpPr>
          <p:cNvPr id="7" name="Rectangle 6"/>
          <p:cNvSpPr/>
          <p:nvPr/>
        </p:nvSpPr>
        <p:spPr>
          <a:xfrm>
            <a:off x="838200" y="3200400"/>
            <a:ext cx="4419600" cy="914400"/>
          </a:xfrm>
          <a:prstGeom prst="rect">
            <a:avLst/>
          </a:prstGeom>
          <a:solidFill>
            <a:schemeClr val="accent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Future Goals of </a:t>
            </a:r>
            <a:r>
              <a:rPr lang="en-US" dirty="0" err="1" smtClean="0"/>
              <a:t>OpenPDC</a:t>
            </a:r>
            <a:endParaRPr lang="en-US" dirty="0"/>
          </a:p>
        </p:txBody>
      </p:sp>
      <p:sp>
        <p:nvSpPr>
          <p:cNvPr id="3" name="Content Placeholder 2"/>
          <p:cNvSpPr>
            <a:spLocks noGrp="1"/>
          </p:cNvSpPr>
          <p:nvPr>
            <p:ph idx="1"/>
          </p:nvPr>
        </p:nvSpPr>
        <p:spPr/>
        <p:txBody>
          <a:bodyPr/>
          <a:lstStyle/>
          <a:p>
            <a:r>
              <a:rPr lang="en-US" dirty="0" smtClean="0"/>
              <a:t>Continue focus on Security and High Availability</a:t>
            </a:r>
          </a:p>
          <a:p>
            <a:r>
              <a:rPr lang="en-US" dirty="0" smtClean="0"/>
              <a:t>Access to historical data</a:t>
            </a:r>
          </a:p>
          <a:p>
            <a:r>
              <a:rPr lang="en-US" dirty="0" smtClean="0"/>
              <a:t>Allow for extension of optional metadata structures</a:t>
            </a:r>
          </a:p>
          <a:p>
            <a:r>
              <a:rPr lang="en-US" dirty="0" smtClean="0"/>
              <a:t>Effective dating on metadata</a:t>
            </a:r>
          </a:p>
          <a:p>
            <a:r>
              <a:rPr lang="en-US" dirty="0" smtClean="0"/>
              <a:t>Support of “standard” naming as envisioned by NERC, Data Exchange Working Group.</a:t>
            </a:r>
          </a:p>
          <a:p>
            <a:r>
              <a:rPr lang="en-US" dirty="0" smtClean="0"/>
              <a:t>Up and Down Sampling algorithms</a:t>
            </a:r>
            <a:endParaRPr lang="en-US" dirty="0"/>
          </a:p>
        </p:txBody>
      </p:sp>
      <p:sp>
        <p:nvSpPr>
          <p:cNvPr id="4" name="Slide Number Placeholder 3"/>
          <p:cNvSpPr>
            <a:spLocks noGrp="1"/>
          </p:cNvSpPr>
          <p:nvPr>
            <p:ph type="sldNum" sz="quarter" idx="10"/>
          </p:nvPr>
        </p:nvSpPr>
        <p:spPr/>
        <p:txBody>
          <a:bodyPr/>
          <a:lstStyle/>
          <a:p>
            <a:pPr>
              <a:defRPr/>
            </a:pPr>
            <a:fld id="{71F6A89E-F0CA-40AD-AEEE-A839E1EFFA16}" type="slidenum">
              <a:rPr lang="en-US" smtClean="0"/>
              <a:pPr>
                <a:defRPr/>
              </a:pPr>
              <a:t>22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a:xfrm>
            <a:off x="457200" y="1295400"/>
            <a:ext cx="5334000" cy="4495800"/>
          </a:xfrm>
        </p:spPr>
        <p:txBody>
          <a:bodyPr/>
          <a:lstStyle/>
          <a:p>
            <a:r>
              <a:rPr lang="en-US" dirty="0" smtClean="0"/>
              <a:t>Overview</a:t>
            </a:r>
          </a:p>
          <a:p>
            <a:endParaRPr lang="en-US" dirty="0" smtClean="0"/>
          </a:p>
          <a:p>
            <a:r>
              <a:rPr lang="en-US" dirty="0" smtClean="0"/>
              <a:t>How </a:t>
            </a:r>
            <a:r>
              <a:rPr lang="en-US" dirty="0" err="1" smtClean="0"/>
              <a:t>OpenPDC</a:t>
            </a:r>
            <a:r>
              <a:rPr lang="en-US" dirty="0" smtClean="0"/>
              <a:t> and Time Series Framework are being used</a:t>
            </a:r>
          </a:p>
          <a:p>
            <a:endParaRPr lang="en-US" dirty="0" smtClean="0"/>
          </a:p>
          <a:p>
            <a:r>
              <a:rPr lang="en-US" dirty="0" smtClean="0"/>
              <a:t>Recommended Future Goals of </a:t>
            </a:r>
            <a:r>
              <a:rPr lang="en-US" dirty="0" err="1" smtClean="0"/>
              <a:t>OpenPDC</a:t>
            </a:r>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1F6A89E-F0CA-40AD-AEEE-A839E1EFFA16}" type="slidenum">
              <a:rPr lang="en-US" smtClean="0"/>
              <a:pPr>
                <a:defRPr/>
              </a:pPr>
              <a:t>3</a:t>
            </a:fld>
            <a:endParaRPr lang="en-US" dirty="0"/>
          </a:p>
        </p:txBody>
      </p:sp>
      <p:pic>
        <p:nvPicPr>
          <p:cNvPr id="6" name="Picture 5" descr="Transmission Line.jpg"/>
          <p:cNvPicPr>
            <a:picLocks noChangeAspect="1"/>
          </p:cNvPicPr>
          <p:nvPr/>
        </p:nvPicPr>
        <p:blipFill>
          <a:blip r:embed="rId3" cstate="print"/>
          <a:stretch>
            <a:fillRect/>
          </a:stretch>
        </p:blipFill>
        <p:spPr>
          <a:xfrm>
            <a:off x="5867400" y="685800"/>
            <a:ext cx="3117273" cy="5410200"/>
          </a:xfrm>
          <a:prstGeom prst="rect">
            <a:avLst/>
          </a:prstGeom>
          <a:scene3d>
            <a:camera prst="orthographicFront"/>
            <a:lightRig rig="threePt" dir="t"/>
          </a:scene3d>
          <a:sp3d>
            <a:bevelT w="165100" prst="coolSlant"/>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a:xfrm>
            <a:off x="457200" y="1295400"/>
            <a:ext cx="5334000" cy="4495800"/>
          </a:xfrm>
        </p:spPr>
        <p:txBody>
          <a:bodyPr/>
          <a:lstStyle/>
          <a:p>
            <a:r>
              <a:rPr lang="en-US" dirty="0" smtClean="0"/>
              <a:t>Overview</a:t>
            </a:r>
          </a:p>
          <a:p>
            <a:endParaRPr lang="en-US" dirty="0" smtClean="0"/>
          </a:p>
          <a:p>
            <a:r>
              <a:rPr lang="en-US" dirty="0" smtClean="0"/>
              <a:t>How </a:t>
            </a:r>
            <a:r>
              <a:rPr lang="en-US" dirty="0" err="1" smtClean="0"/>
              <a:t>OpenPDC</a:t>
            </a:r>
            <a:r>
              <a:rPr lang="en-US" dirty="0" smtClean="0"/>
              <a:t> and Time Series Framework are being used</a:t>
            </a:r>
          </a:p>
          <a:p>
            <a:endParaRPr lang="en-US" dirty="0" smtClean="0"/>
          </a:p>
          <a:p>
            <a:r>
              <a:rPr lang="en-US" dirty="0" smtClean="0"/>
              <a:t>Recommended Future Goals of </a:t>
            </a:r>
            <a:r>
              <a:rPr lang="en-US" dirty="0" err="1" smtClean="0"/>
              <a:t>OpenPDC</a:t>
            </a:r>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1F6A89E-F0CA-40AD-AEEE-A839E1EFFA16}" type="slidenum">
              <a:rPr lang="en-US" smtClean="0"/>
              <a:pPr>
                <a:defRPr/>
              </a:pPr>
              <a:t>4</a:t>
            </a:fld>
            <a:endParaRPr lang="en-US" dirty="0"/>
          </a:p>
        </p:txBody>
      </p:sp>
      <p:pic>
        <p:nvPicPr>
          <p:cNvPr id="6" name="Picture 5" descr="Transmission Line.jpg"/>
          <p:cNvPicPr>
            <a:picLocks noChangeAspect="1"/>
          </p:cNvPicPr>
          <p:nvPr/>
        </p:nvPicPr>
        <p:blipFill>
          <a:blip r:embed="rId3" cstate="print"/>
          <a:stretch>
            <a:fillRect/>
          </a:stretch>
        </p:blipFill>
        <p:spPr>
          <a:xfrm>
            <a:off x="5867400" y="685800"/>
            <a:ext cx="3117273" cy="5410200"/>
          </a:xfrm>
          <a:prstGeom prst="rect">
            <a:avLst/>
          </a:prstGeom>
          <a:scene3d>
            <a:camera prst="orthographicFront"/>
            <a:lightRig rig="threePt" dir="t"/>
          </a:scene3d>
          <a:sp3d>
            <a:bevelT w="165100" prst="coolSlant"/>
          </a:sp3d>
        </p:spPr>
      </p:pic>
      <p:sp>
        <p:nvSpPr>
          <p:cNvPr id="7" name="Rectangle 6"/>
          <p:cNvSpPr/>
          <p:nvPr/>
        </p:nvSpPr>
        <p:spPr>
          <a:xfrm>
            <a:off x="838200" y="1295400"/>
            <a:ext cx="3810000" cy="457200"/>
          </a:xfrm>
          <a:prstGeom prst="rect">
            <a:avLst/>
          </a:prstGeom>
          <a:solidFill>
            <a:schemeClr val="accent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 Project Background</a:t>
            </a:r>
            <a:endParaRPr lang="en-US" dirty="0"/>
          </a:p>
        </p:txBody>
      </p:sp>
      <p:sp>
        <p:nvSpPr>
          <p:cNvPr id="3" name="Content Placeholder 2"/>
          <p:cNvSpPr>
            <a:spLocks noGrp="1"/>
          </p:cNvSpPr>
          <p:nvPr>
            <p:ph idx="1"/>
          </p:nvPr>
        </p:nvSpPr>
        <p:spPr/>
        <p:txBody>
          <a:bodyPr/>
          <a:lstStyle/>
          <a:p>
            <a:r>
              <a:rPr lang="en-US" dirty="0" smtClean="0"/>
              <a:t>MISO is one of the Smart Grid Investment Grant (SGIG) recipients</a:t>
            </a:r>
          </a:p>
          <a:p>
            <a:r>
              <a:rPr lang="en-US" dirty="0" smtClean="0"/>
              <a:t>DOE matches MISO spend to encourage investment in </a:t>
            </a:r>
            <a:r>
              <a:rPr lang="en-US" dirty="0" err="1" smtClean="0"/>
              <a:t>synchrophasor</a:t>
            </a:r>
            <a:r>
              <a:rPr lang="en-US" dirty="0" smtClean="0"/>
              <a:t> deployment and technology</a:t>
            </a:r>
          </a:p>
          <a:p>
            <a:r>
              <a:rPr lang="en-US" dirty="0" smtClean="0"/>
              <a:t>Main mission of the MISO project is to deploy devices</a:t>
            </a:r>
          </a:p>
          <a:p>
            <a:r>
              <a:rPr lang="en-US" dirty="0" smtClean="0"/>
              <a:t>Secondary goal is to utilize the data in Real Time and After the Fact Analysis</a:t>
            </a:r>
            <a:endParaRPr lang="en-US" dirty="0"/>
          </a:p>
        </p:txBody>
      </p:sp>
      <p:sp>
        <p:nvSpPr>
          <p:cNvPr id="4" name="Slide Number Placeholder 3"/>
          <p:cNvSpPr>
            <a:spLocks noGrp="1"/>
          </p:cNvSpPr>
          <p:nvPr>
            <p:ph type="sldNum" sz="quarter" idx="10"/>
          </p:nvPr>
        </p:nvSpPr>
        <p:spPr/>
        <p:txBody>
          <a:bodyPr/>
          <a:lstStyle/>
          <a:p>
            <a:pPr>
              <a:defRPr/>
            </a:pPr>
            <a:fld id="{71F6A89E-F0CA-40AD-AEEE-A839E1EFFA16}" type="slidenum">
              <a:rPr lang="en-US" smtClean="0"/>
              <a:pPr>
                <a:defRPr/>
              </a:pPr>
              <a:t>5</a:t>
            </a:fld>
            <a:endParaRPr lang="en-US" dirty="0"/>
          </a:p>
        </p:txBody>
      </p:sp>
      <p:pic>
        <p:nvPicPr>
          <p:cNvPr id="5" name="Picture 2" descr="C:\Documents and Settings\V60381\Desktop\Final Maps\MISO_PJM_ATC.bmp"/>
          <p:cNvPicPr>
            <a:picLocks noChangeAspect="1" noChangeArrowheads="1"/>
          </p:cNvPicPr>
          <p:nvPr/>
        </p:nvPicPr>
        <p:blipFill>
          <a:blip r:embed="rId2" cstate="print"/>
          <a:stretch>
            <a:fillRect/>
          </a:stretch>
        </p:blipFill>
        <p:spPr bwMode="auto">
          <a:xfrm>
            <a:off x="4495800" y="3657600"/>
            <a:ext cx="3680012" cy="2843645"/>
          </a:xfrm>
          <a:prstGeom prst="rect">
            <a:avLst/>
          </a:prstGeom>
          <a:noFill/>
          <a:ln>
            <a:noFill/>
          </a:ln>
          <a:effectLst>
            <a:innerShdw blurRad="63500" dist="50800" dir="2700000">
              <a:prstClr val="black">
                <a:alpha val="50000"/>
              </a:prstClr>
            </a:inn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Overview - Department of Energy SGIG Grants</a:t>
            </a:r>
            <a:endParaRPr lang="en-US" dirty="0"/>
          </a:p>
        </p:txBody>
      </p:sp>
      <p:graphicFrame>
        <p:nvGraphicFramePr>
          <p:cNvPr id="4" name="Group 170"/>
          <p:cNvGraphicFramePr>
            <a:graphicFrameLocks noGrp="1"/>
          </p:cNvGraphicFramePr>
          <p:nvPr>
            <p:extLst>
              <p:ext uri="{D42A27DB-BD31-4B8C-83A1-F6EECF244321}">
                <p14:modId xmlns:p14="http://schemas.microsoft.com/office/powerpoint/2010/main" xmlns="" val="2031558603"/>
              </p:ext>
            </p:extLst>
          </p:nvPr>
        </p:nvGraphicFramePr>
        <p:xfrm>
          <a:off x="1219200" y="1295400"/>
          <a:ext cx="6861176" cy="4593907"/>
        </p:xfrm>
        <a:graphic>
          <a:graphicData uri="http://schemas.openxmlformats.org/drawingml/2006/table">
            <a:tbl>
              <a:tblPr/>
              <a:tblGrid>
                <a:gridCol w="2375294"/>
                <a:gridCol w="2110588"/>
                <a:gridCol w="2375294"/>
              </a:tblGrid>
              <a:tr h="5934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Entity</a:t>
                      </a:r>
                    </a:p>
                  </a:txBody>
                  <a:tcPr anchor="ctr" horzOverflow="overflow">
                    <a:lnL w="28575" cap="flat" cmpd="sng" algn="ctr">
                      <a:solidFill>
                        <a:srgbClr val="000099"/>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0099"/>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Total project value ($M)</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0099"/>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Project Description</a:t>
                      </a:r>
                    </a:p>
                  </a:txBody>
                  <a:tcPr anchor="ctr" horzOverflow="overflow">
                    <a:lnL w="12700" cap="flat" cmpd="sng" algn="ctr">
                      <a:solidFill>
                        <a:schemeClr val="bg1"/>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3490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NYISO</a:t>
                      </a:r>
                    </a:p>
                  </a:txBody>
                  <a:tcPr horzOverflow="overflow">
                    <a:lnL w="28575" cap="flat" cmpd="sng" algn="ctr">
                      <a:solidFill>
                        <a:srgbClr val="000099"/>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75.71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35 PMUs, 19 PDCs</a:t>
                      </a:r>
                    </a:p>
                  </a:txBody>
                  <a:tcPr horzOverflow="overflow">
                    <a:lnL w="12700" cap="flat" cmpd="sng" algn="ctr">
                      <a:solidFill>
                        <a:schemeClr val="bg1"/>
                      </a:solidFill>
                      <a:prstDash val="solid"/>
                      <a:round/>
                      <a:headEnd type="none" w="med" len="med"/>
                      <a:tailEnd type="none" w="med" len="med"/>
                    </a:lnL>
                    <a:lnR w="28575" cap="flat" cmpd="sng" algn="ctr">
                      <a:solidFill>
                        <a:srgbClr val="000099"/>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490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Midwest ISO</a:t>
                      </a:r>
                    </a:p>
                  </a:txBody>
                  <a:tcPr horzOverflow="overflow">
                    <a:lnL w="28575" cap="flat" cmpd="sng" algn="ctr">
                      <a:solidFill>
                        <a:srgbClr val="00009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34.54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165 PMUs </a:t>
                      </a:r>
                    </a:p>
                  </a:txBody>
                  <a:tcPr horzOverflow="overflow">
                    <a:lnL w="12700" cap="flat" cmpd="sng" algn="ctr">
                      <a:solidFill>
                        <a:schemeClr val="bg1"/>
                      </a:solidFill>
                      <a:prstDash val="solid"/>
                      <a:round/>
                      <a:headEnd type="none" w="med" len="med"/>
                      <a:tailEnd type="none" w="med" len="med"/>
                    </a:lnL>
                    <a:lnR w="28575" cap="flat" cmpd="sng" algn="ctr">
                      <a:solidFill>
                        <a:srgbClr val="00009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50000"/>
                      </a:schemeClr>
                    </a:solidFill>
                  </a:tcPr>
                </a:tc>
              </a:tr>
              <a:tr h="3490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PJM</a:t>
                      </a:r>
                    </a:p>
                  </a:txBody>
                  <a:tcPr horzOverflow="overflow">
                    <a:lnL w="28575" cap="flat" cmpd="sng" algn="ctr">
                      <a:solidFill>
                        <a:srgbClr val="00009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27.84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90 PMUs</a:t>
                      </a:r>
                    </a:p>
                  </a:txBody>
                  <a:tcPr horzOverflow="overflow">
                    <a:lnL w="12700" cap="flat" cmpd="sng" algn="ctr">
                      <a:solidFill>
                        <a:schemeClr val="bg1"/>
                      </a:solidFill>
                      <a:prstDash val="solid"/>
                      <a:round/>
                      <a:headEnd type="none" w="med" len="med"/>
                      <a:tailEnd type="none" w="med" len="med"/>
                    </a:lnL>
                    <a:lnR w="28575" cap="flat" cmpd="sng" algn="ctr">
                      <a:solidFill>
                        <a:srgbClr val="00009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490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charset="0"/>
                          <a:ea typeface="+mn-ea"/>
                          <a:cs typeface="+mn-cs"/>
                        </a:rPr>
                        <a:t>ISO NE</a:t>
                      </a:r>
                    </a:p>
                  </a:txBody>
                  <a:tcPr horzOverflow="overflow">
                    <a:lnL w="28575" cap="flat" cmpd="sng" algn="ctr">
                      <a:solidFill>
                        <a:srgbClr val="00009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charset="0"/>
                          <a:ea typeface="+mn-ea"/>
                          <a:cs typeface="+mn-cs"/>
                        </a:rPr>
                        <a:t>8.52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charset="0"/>
                          <a:ea typeface="+mn-ea"/>
                          <a:cs typeface="+mn-cs"/>
                        </a:rPr>
                        <a:t>30 PMUs</a:t>
                      </a:r>
                    </a:p>
                  </a:txBody>
                  <a:tcPr horzOverflow="overflow">
                    <a:lnL w="12700" cap="flat" cmpd="sng" algn="ctr">
                      <a:solidFill>
                        <a:schemeClr val="bg1"/>
                      </a:solidFill>
                      <a:prstDash val="solid"/>
                      <a:round/>
                      <a:headEnd type="none" w="med" len="med"/>
                      <a:tailEnd type="none" w="med" len="med"/>
                    </a:lnL>
                    <a:lnR w="28575" cap="flat" cmpd="sng" algn="ctr">
                      <a:solidFill>
                        <a:srgbClr val="00009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6145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Western Electricity Coordinating Council</a:t>
                      </a:r>
                    </a:p>
                  </a:txBody>
                  <a:tcPr horzOverflow="overflow">
                    <a:lnL w="28575" cap="flat" cmpd="sng" algn="ctr">
                      <a:solidFill>
                        <a:srgbClr val="00009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107.78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250 PMUs</a:t>
                      </a:r>
                    </a:p>
                  </a:txBody>
                  <a:tcPr horzOverflow="overflow">
                    <a:lnL w="12700" cap="flat" cmpd="sng" algn="ctr">
                      <a:solidFill>
                        <a:schemeClr val="bg1"/>
                      </a:solidFill>
                      <a:prstDash val="solid"/>
                      <a:round/>
                      <a:headEnd type="none" w="med" len="med"/>
                      <a:tailEnd type="none" w="med" len="med"/>
                    </a:lnL>
                    <a:lnR w="28575" cap="flat" cmpd="sng" algn="ctr">
                      <a:solidFill>
                        <a:srgbClr val="00009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934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charset="0"/>
                          <a:ea typeface="+mn-ea"/>
                          <a:cs typeface="+mn-cs"/>
                        </a:rPr>
                        <a:t>ATC</a:t>
                      </a:r>
                    </a:p>
                  </a:txBody>
                  <a:tcPr horzOverflow="overflow">
                    <a:lnL w="28575" cap="flat" cmpd="sng" algn="ctr">
                      <a:solidFill>
                        <a:srgbClr val="00009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charset="0"/>
                          <a:ea typeface="+mn-ea"/>
                          <a:cs typeface="+mn-cs"/>
                        </a:rPr>
                        <a:t>22.89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charset="0"/>
                          <a:ea typeface="+mn-ea"/>
                          <a:cs typeface="+mn-cs"/>
                        </a:rPr>
                        <a:t>Fiber Optics network for PMU communications</a:t>
                      </a:r>
                    </a:p>
                  </a:txBody>
                  <a:tcPr horzOverflow="overflow">
                    <a:lnL w="12700" cap="flat" cmpd="sng" algn="ctr">
                      <a:solidFill>
                        <a:schemeClr val="bg1"/>
                      </a:solidFill>
                      <a:prstDash val="solid"/>
                      <a:round/>
                      <a:headEnd type="none" w="med" len="med"/>
                      <a:tailEnd type="none" w="med" len="med"/>
                    </a:lnL>
                    <a:lnR w="28575" cap="flat" cmpd="sng" algn="ctr">
                      <a:solidFill>
                        <a:srgbClr val="00009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490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ATC</a:t>
                      </a:r>
                    </a:p>
                  </a:txBody>
                  <a:tcPr horzOverflow="overflow">
                    <a:lnL w="28575" cap="flat" cmpd="sng" algn="ctr">
                      <a:solidFill>
                        <a:srgbClr val="00009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2.66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3-5 PMUs</a:t>
                      </a:r>
                    </a:p>
                  </a:txBody>
                  <a:tcPr horzOverflow="overflow">
                    <a:lnL w="12700" cap="flat" cmpd="sng" algn="ctr">
                      <a:solidFill>
                        <a:schemeClr val="bg1"/>
                      </a:solidFill>
                      <a:prstDash val="solid"/>
                      <a:round/>
                      <a:headEnd type="none" w="med" len="med"/>
                      <a:tailEnd type="none" w="med" len="med"/>
                    </a:lnL>
                    <a:lnR w="28575" cap="flat" cmpd="sng" algn="ctr">
                      <a:solidFill>
                        <a:srgbClr val="00009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490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smtClean="0">
                          <a:ln>
                            <a:noFill/>
                          </a:ln>
                          <a:solidFill>
                            <a:schemeClr val="tx1"/>
                          </a:solidFill>
                          <a:effectLst/>
                          <a:latin typeface="Arial" charset="0"/>
                          <a:ea typeface="+mn-ea"/>
                          <a:cs typeface="+mn-cs"/>
                        </a:rPr>
                        <a:t>Duke Carolinas</a:t>
                      </a:r>
                    </a:p>
                  </a:txBody>
                  <a:tcPr horzOverflow="overflow">
                    <a:lnL w="28575" cap="flat" cmpd="sng" algn="ctr">
                      <a:solidFill>
                        <a:srgbClr val="00009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charset="0"/>
                          <a:ea typeface="+mn-ea"/>
                          <a:cs typeface="+mn-cs"/>
                        </a:rPr>
                        <a:t>7.86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charset="0"/>
                          <a:ea typeface="+mn-ea"/>
                          <a:cs typeface="+mn-cs"/>
                        </a:rPr>
                        <a:t>45 PMUs</a:t>
                      </a:r>
                    </a:p>
                  </a:txBody>
                  <a:tcPr horzOverflow="overflow">
                    <a:lnL w="12700" cap="flat" cmpd="sng" algn="ctr">
                      <a:solidFill>
                        <a:schemeClr val="bg1"/>
                      </a:solidFill>
                      <a:prstDash val="solid"/>
                      <a:round/>
                      <a:headEnd type="none" w="med" len="med"/>
                      <a:tailEnd type="none" w="med" len="med"/>
                    </a:lnL>
                    <a:lnR w="28575" cap="flat" cmpd="sng" algn="ctr">
                      <a:solidFill>
                        <a:srgbClr val="00009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490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Entergy</a:t>
                      </a:r>
                    </a:p>
                  </a:txBody>
                  <a:tcPr horzOverflow="overflow">
                    <a:lnL w="28575" cap="flat" cmpd="sng" algn="ctr">
                      <a:solidFill>
                        <a:srgbClr val="00009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9.22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18 PMUs</a:t>
                      </a:r>
                    </a:p>
                  </a:txBody>
                  <a:tcPr horzOverflow="overflow">
                    <a:lnL w="12700" cap="flat" cmpd="sng" algn="ctr">
                      <a:solidFill>
                        <a:schemeClr val="bg1"/>
                      </a:solidFill>
                      <a:prstDash val="solid"/>
                      <a:round/>
                      <a:headEnd type="none" w="med" len="med"/>
                      <a:tailEnd type="none" w="med" len="med"/>
                    </a:lnL>
                    <a:lnR w="28575" cap="flat" cmpd="sng" algn="ctr">
                      <a:solidFill>
                        <a:srgbClr val="00009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490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TOTAL</a:t>
                      </a:r>
                    </a:p>
                  </a:txBody>
                  <a:tcPr horzOverflow="overflow">
                    <a:lnL w="28575" cap="flat" cmpd="sng" algn="ctr">
                      <a:solidFill>
                        <a:srgbClr val="00009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298.00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623 PMUs</a:t>
                      </a:r>
                    </a:p>
                  </a:txBody>
                  <a:tcPr horzOverflow="overflow">
                    <a:lnL w="12700" cap="flat" cmpd="sng" algn="ctr">
                      <a:solidFill>
                        <a:schemeClr val="bg1"/>
                      </a:solidFill>
                      <a:prstDash val="solid"/>
                      <a:round/>
                      <a:headEnd type="none" w="med" len="med"/>
                      <a:tailEnd type="none" w="med" len="med"/>
                    </a:lnL>
                    <a:lnR w="28575" cap="flat" cmpd="sng" algn="ctr">
                      <a:solidFill>
                        <a:srgbClr val="000099"/>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3F9FA"/>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sldNum" sz="quarter" idx="10"/>
          </p:nvPr>
        </p:nvSpPr>
        <p:spPr>
          <a:noFill/>
        </p:spPr>
        <p:txBody>
          <a:bodyPr/>
          <a:lstStyle/>
          <a:p>
            <a:fld id="{744DD62D-27A9-4FE8-B01B-FB8092412FBD}" type="slidenum">
              <a:rPr lang="en-US" smtClean="0">
                <a:latin typeface="Arial" pitchFamily="34" charset="0"/>
              </a:rPr>
              <a:pPr/>
              <a:t>7</a:t>
            </a:fld>
            <a:endParaRPr lang="en-US" smtClean="0">
              <a:latin typeface="Arial" pitchFamily="34" charset="0"/>
            </a:endParaRPr>
          </a:p>
        </p:txBody>
      </p:sp>
      <p:sp>
        <p:nvSpPr>
          <p:cNvPr id="25604" name="Rectangle 2"/>
          <p:cNvSpPr>
            <a:spLocks noGrp="1" noChangeArrowheads="1"/>
          </p:cNvSpPr>
          <p:nvPr>
            <p:ph type="title"/>
          </p:nvPr>
        </p:nvSpPr>
        <p:spPr>
          <a:xfrm>
            <a:off x="381000" y="381000"/>
            <a:ext cx="7924800" cy="609600"/>
          </a:xfrm>
          <a:noFill/>
          <a:ln w="9525">
            <a:noFill/>
            <a:miter lim="800000"/>
            <a:headEnd/>
            <a:tailEnd/>
          </a:ln>
        </p:spPr>
        <p:txBody>
          <a:bodyPr vert="horz" wrap="square" lIns="91440" tIns="45720" rIns="91440" bIns="45720" numCol="1" anchor="ctr" anchorCtr="0" compatLnSpc="1">
            <a:prstTxWarp prst="textNoShape">
              <a:avLst/>
            </a:prstTxWarp>
            <a:noAutofit/>
          </a:bodyPr>
          <a:lstStyle/>
          <a:p>
            <a:pPr>
              <a:defRPr/>
            </a:pPr>
            <a:r>
              <a:rPr lang="en-US" dirty="0" smtClean="0"/>
              <a:t>Overview - Synchrophasor Benefits Overview</a:t>
            </a:r>
          </a:p>
        </p:txBody>
      </p:sp>
      <p:graphicFrame>
        <p:nvGraphicFramePr>
          <p:cNvPr id="8" name="Content Placeholder 7"/>
          <p:cNvGraphicFramePr>
            <a:graphicFrameLocks noGrp="1"/>
          </p:cNvGraphicFramePr>
          <p:nvPr>
            <p:ph idx="1"/>
          </p:nvPr>
        </p:nvGraphicFramePr>
        <p:xfrm>
          <a:off x="609600" y="1093788"/>
          <a:ext cx="8001000" cy="4164330"/>
        </p:xfrm>
        <a:graphic>
          <a:graphicData uri="http://schemas.openxmlformats.org/drawingml/2006/table">
            <a:tbl>
              <a:tblPr firstRow="1" bandRow="1">
                <a:tableStyleId>{93296810-A885-4BE3-A3E7-6D5BEEA58F35}</a:tableStyleId>
              </a:tblPr>
              <a:tblGrid>
                <a:gridCol w="3429000"/>
                <a:gridCol w="1752600"/>
                <a:gridCol w="2819400"/>
              </a:tblGrid>
              <a:tr h="552450">
                <a:tc>
                  <a:txBody>
                    <a:bodyPr/>
                    <a:lstStyle/>
                    <a:p>
                      <a:r>
                        <a:rPr lang="en-US" dirty="0" smtClean="0"/>
                        <a:t>New Capability</a:t>
                      </a:r>
                    </a:p>
                    <a:p>
                      <a:r>
                        <a:rPr lang="en-US" sz="1100" dirty="0" smtClean="0"/>
                        <a:t>Definition</a:t>
                      </a:r>
                      <a:endParaRPr lang="en-US" sz="1100" dirty="0"/>
                    </a:p>
                  </a:txBody>
                  <a:tcPr/>
                </a:tc>
                <a:tc>
                  <a:txBody>
                    <a:bodyPr/>
                    <a:lstStyle/>
                    <a:p>
                      <a:pPr algn="ctr"/>
                      <a:r>
                        <a:rPr lang="en-US" dirty="0" smtClean="0"/>
                        <a:t>Department</a:t>
                      </a:r>
                    </a:p>
                    <a:p>
                      <a:pPr algn="ctr"/>
                      <a:r>
                        <a:rPr lang="en-US" sz="1100" dirty="0" smtClean="0"/>
                        <a:t>Time Horizon</a:t>
                      </a:r>
                      <a:endParaRPr lang="en-US" sz="1100" dirty="0"/>
                    </a:p>
                  </a:txBody>
                  <a:tcPr/>
                </a:tc>
                <a:tc>
                  <a:txBody>
                    <a:bodyPr/>
                    <a:lstStyle/>
                    <a:p>
                      <a:pPr algn="ctr"/>
                      <a:r>
                        <a:rPr lang="en-US" dirty="0" smtClean="0"/>
                        <a:t>Benefit</a:t>
                      </a:r>
                      <a:endParaRPr lang="en-US" dirty="0"/>
                    </a:p>
                  </a:txBody>
                  <a:tcPr/>
                </a:tc>
              </a:tr>
              <a:tr h="552450">
                <a:tc>
                  <a:txBody>
                    <a:bodyPr/>
                    <a:lstStyle/>
                    <a:p>
                      <a:r>
                        <a:rPr lang="en-US" dirty="0" smtClean="0"/>
                        <a:t>Wide Area Monitoring</a:t>
                      </a:r>
                    </a:p>
                    <a:p>
                      <a:r>
                        <a:rPr lang="en-US" sz="1100" dirty="0" smtClean="0"/>
                        <a:t>Visualization</a:t>
                      </a:r>
                      <a:r>
                        <a:rPr lang="en-US" sz="1100" baseline="0" dirty="0" smtClean="0"/>
                        <a:t> of regional, time synchronized data</a:t>
                      </a:r>
                      <a:endParaRPr lang="en-US" sz="1100" dirty="0"/>
                    </a:p>
                  </a:txBody>
                  <a:tcPr/>
                </a:tc>
                <a:tc>
                  <a:txBody>
                    <a:bodyPr/>
                    <a:lstStyle/>
                    <a:p>
                      <a:pPr algn="ctr"/>
                      <a:r>
                        <a:rPr lang="en-US" dirty="0" smtClean="0"/>
                        <a:t>Operations</a:t>
                      </a:r>
                    </a:p>
                    <a:p>
                      <a:pPr algn="ctr"/>
                      <a:r>
                        <a:rPr lang="en-US" sz="1100" dirty="0" smtClean="0"/>
                        <a:t>Real-time</a:t>
                      </a:r>
                      <a:endParaRPr lang="en-US"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Improved</a:t>
                      </a:r>
                      <a:r>
                        <a:rPr lang="en-US" sz="1400" baseline="0" dirty="0" smtClean="0"/>
                        <a:t> reliability / efficiency reduces likelihood of events</a:t>
                      </a:r>
                      <a:endParaRPr lang="en-US" sz="1400" dirty="0" smtClean="0"/>
                    </a:p>
                  </a:txBody>
                  <a:tcPr/>
                </a:tc>
              </a:tr>
              <a:tr h="552450">
                <a:tc>
                  <a:txBody>
                    <a:bodyPr/>
                    <a:lstStyle/>
                    <a:p>
                      <a:r>
                        <a:rPr lang="en-US" dirty="0" smtClean="0"/>
                        <a:t>Inter-Area Oscillation Detection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n-lt"/>
                          <a:ea typeface="+mn-ea"/>
                          <a:cs typeface="+mn-cs"/>
                        </a:rPr>
                        <a:t>Alarming when</a:t>
                      </a:r>
                      <a:r>
                        <a:rPr lang="en-US" sz="1100" kern="1200" baseline="0" dirty="0" smtClean="0">
                          <a:solidFill>
                            <a:schemeClr val="dk1"/>
                          </a:solidFill>
                          <a:latin typeface="+mn-lt"/>
                          <a:ea typeface="+mn-ea"/>
                          <a:cs typeface="+mn-cs"/>
                        </a:rPr>
                        <a:t> insufficient damping occurs</a:t>
                      </a:r>
                      <a:endParaRPr lang="en-US" sz="1100" kern="1200" dirty="0" smtClean="0">
                        <a:solidFill>
                          <a:schemeClr val="dk1"/>
                        </a:solidFill>
                        <a:latin typeface="+mn-lt"/>
                        <a:ea typeface="+mn-ea"/>
                        <a:cs typeface="+mn-cs"/>
                      </a:endParaRPr>
                    </a:p>
                  </a:txBody>
                  <a:tcPr/>
                </a:tc>
                <a:tc>
                  <a:txBody>
                    <a:bodyPr/>
                    <a:lstStyle/>
                    <a:p>
                      <a:pPr algn="ctr"/>
                      <a:r>
                        <a:rPr lang="en-US" dirty="0" smtClean="0"/>
                        <a:t>Operations</a:t>
                      </a:r>
                    </a:p>
                    <a:p>
                      <a:pPr algn="ctr"/>
                      <a:r>
                        <a:rPr lang="en-US" sz="1100" dirty="0" smtClean="0"/>
                        <a:t>Real-time</a:t>
                      </a:r>
                      <a:endParaRPr lang="en-US"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Improved</a:t>
                      </a:r>
                      <a:r>
                        <a:rPr lang="en-US" sz="1400" baseline="0" dirty="0" smtClean="0"/>
                        <a:t> reliability / efficiency reduces likelihood of events</a:t>
                      </a:r>
                      <a:endParaRPr lang="en-US" sz="1400" dirty="0" smtClean="0"/>
                    </a:p>
                  </a:txBody>
                  <a:tcPr/>
                </a:tc>
              </a:tr>
              <a:tr h="552450">
                <a:tc>
                  <a:txBody>
                    <a:bodyPr/>
                    <a:lstStyle/>
                    <a:p>
                      <a:r>
                        <a:rPr lang="en-US" dirty="0" smtClean="0"/>
                        <a:t>Phase Angle &amp; Voltage Stability</a:t>
                      </a:r>
                    </a:p>
                    <a:p>
                      <a:r>
                        <a:rPr lang="en-US" sz="1100" kern="1200" dirty="0" smtClean="0">
                          <a:solidFill>
                            <a:schemeClr val="dk1"/>
                          </a:solidFill>
                          <a:latin typeface="+mn-lt"/>
                          <a:ea typeface="+mn-ea"/>
                          <a:cs typeface="+mn-cs"/>
                        </a:rPr>
                        <a:t>Increased</a:t>
                      </a:r>
                      <a:r>
                        <a:rPr lang="en-US" sz="1100" kern="1200" baseline="0" dirty="0" smtClean="0">
                          <a:solidFill>
                            <a:schemeClr val="dk1"/>
                          </a:solidFill>
                          <a:latin typeface="+mn-lt"/>
                          <a:ea typeface="+mn-ea"/>
                          <a:cs typeface="+mn-cs"/>
                        </a:rPr>
                        <a:t> awareness of real stability limits</a:t>
                      </a:r>
                      <a:endParaRPr lang="en-US" sz="1100" kern="1200" dirty="0">
                        <a:solidFill>
                          <a:schemeClr val="dk1"/>
                        </a:solidFill>
                        <a:latin typeface="+mn-lt"/>
                        <a:ea typeface="+mn-ea"/>
                        <a:cs typeface="+mn-cs"/>
                      </a:endParaRPr>
                    </a:p>
                  </a:txBody>
                  <a:tcPr/>
                </a:tc>
                <a:tc>
                  <a:txBody>
                    <a:bodyPr/>
                    <a:lstStyle/>
                    <a:p>
                      <a:pPr algn="ctr"/>
                      <a:r>
                        <a:rPr lang="en-US" dirty="0" smtClean="0"/>
                        <a:t>Engineering</a:t>
                      </a:r>
                    </a:p>
                    <a:p>
                      <a:pPr algn="ctr"/>
                      <a:r>
                        <a:rPr lang="en-US" sz="1100" dirty="0" smtClean="0"/>
                        <a:t>Real-time</a:t>
                      </a:r>
                      <a:endParaRPr lang="en-US" sz="1100" dirty="0"/>
                    </a:p>
                  </a:txBody>
                  <a:tcPr/>
                </a:tc>
                <a:tc>
                  <a:txBody>
                    <a:bodyPr/>
                    <a:lstStyle/>
                    <a:p>
                      <a:pPr algn="ctr"/>
                      <a:r>
                        <a:rPr lang="en-US" sz="1400" dirty="0" smtClean="0"/>
                        <a:t>Increased utilization</a:t>
                      </a:r>
                      <a:r>
                        <a:rPr lang="en-US" sz="1400" baseline="0" dirty="0" smtClean="0"/>
                        <a:t> of Transmission System</a:t>
                      </a:r>
                      <a:endParaRPr lang="en-US" sz="1400" dirty="0"/>
                    </a:p>
                  </a:txBody>
                  <a:tcPr/>
                </a:tc>
              </a:tr>
              <a:tr h="552450">
                <a:tc>
                  <a:txBody>
                    <a:bodyPr/>
                    <a:lstStyle/>
                    <a:p>
                      <a:r>
                        <a:rPr lang="en-US" dirty="0" smtClean="0"/>
                        <a:t>Model Validation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n-lt"/>
                          <a:ea typeface="+mn-ea"/>
                          <a:cs typeface="+mn-cs"/>
                        </a:rPr>
                        <a:t>Increased accuracy in planning models</a:t>
                      </a:r>
                    </a:p>
                  </a:txBody>
                  <a:tcPr/>
                </a:tc>
                <a:tc>
                  <a:txBody>
                    <a:bodyPr/>
                    <a:lstStyle/>
                    <a:p>
                      <a:pPr algn="ctr"/>
                      <a:r>
                        <a:rPr lang="en-US" dirty="0" smtClean="0"/>
                        <a:t>Planning</a:t>
                      </a:r>
                    </a:p>
                    <a:p>
                      <a:pPr algn="ctr"/>
                      <a:r>
                        <a:rPr lang="en-US" sz="1100" kern="1200" dirty="0" smtClean="0">
                          <a:solidFill>
                            <a:schemeClr val="dk1"/>
                          </a:solidFill>
                          <a:latin typeface="+mn-lt"/>
                          <a:ea typeface="+mn-ea"/>
                          <a:cs typeface="+mn-cs"/>
                        </a:rPr>
                        <a:t>After-the-fact</a:t>
                      </a:r>
                      <a:endParaRPr lang="en-US" sz="1100" kern="120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Increased utilization</a:t>
                      </a:r>
                      <a:r>
                        <a:rPr lang="en-US" sz="1400" baseline="0" dirty="0" smtClean="0"/>
                        <a:t> of Transmission System</a:t>
                      </a:r>
                      <a:endParaRPr lang="en-US" sz="1400" dirty="0" smtClean="0"/>
                    </a:p>
                  </a:txBody>
                  <a:tcPr/>
                </a:tc>
              </a:tr>
              <a:tr h="5524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Event  Analysis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n-lt"/>
                          <a:ea typeface="+mn-ea"/>
                          <a:cs typeface="+mn-cs"/>
                        </a:rPr>
                        <a:t>High</a:t>
                      </a:r>
                      <a:r>
                        <a:rPr lang="en-US" sz="1100" kern="1200" baseline="0" dirty="0" smtClean="0">
                          <a:solidFill>
                            <a:schemeClr val="dk1"/>
                          </a:solidFill>
                          <a:latin typeface="+mn-lt"/>
                          <a:ea typeface="+mn-ea"/>
                          <a:cs typeface="+mn-cs"/>
                        </a:rPr>
                        <a:t> sampling rates improve event causation determination</a:t>
                      </a:r>
                      <a:endParaRPr lang="en-US" sz="1100" kern="1200" dirty="0" smtClean="0">
                        <a:solidFill>
                          <a:schemeClr val="dk1"/>
                        </a:solidFill>
                        <a:latin typeface="+mn-lt"/>
                        <a:ea typeface="+mn-ea"/>
                        <a:cs typeface="+mn-cs"/>
                      </a:endParaRPr>
                    </a:p>
                  </a:txBody>
                  <a:tcPr/>
                </a:tc>
                <a:tc>
                  <a:txBody>
                    <a:bodyPr/>
                    <a:lstStyle/>
                    <a:p>
                      <a:pPr algn="ctr"/>
                      <a:r>
                        <a:rPr lang="en-US" dirty="0" smtClean="0"/>
                        <a:t>Planning</a:t>
                      </a:r>
                    </a:p>
                    <a:p>
                      <a:pPr algn="ctr"/>
                      <a:r>
                        <a:rPr lang="en-US" sz="1100" kern="1200" dirty="0" smtClean="0">
                          <a:solidFill>
                            <a:schemeClr val="dk1"/>
                          </a:solidFill>
                          <a:latin typeface="+mn-lt"/>
                          <a:ea typeface="+mn-ea"/>
                          <a:cs typeface="+mn-cs"/>
                        </a:rPr>
                        <a:t>After-the-fact</a:t>
                      </a:r>
                      <a:endParaRPr lang="en-US" sz="1100" kern="1200" dirty="0">
                        <a:solidFill>
                          <a:schemeClr val="dk1"/>
                        </a:solidFill>
                        <a:latin typeface="+mn-lt"/>
                        <a:ea typeface="+mn-ea"/>
                        <a:cs typeface="+mn-cs"/>
                      </a:endParaRPr>
                    </a:p>
                  </a:txBody>
                  <a:tcPr/>
                </a:tc>
                <a:tc>
                  <a:txBody>
                    <a:bodyPr/>
                    <a:lstStyle/>
                    <a:p>
                      <a:pPr algn="ctr"/>
                      <a:r>
                        <a:rPr lang="en-US" sz="1400" dirty="0" smtClean="0"/>
                        <a:t>Improved forensic analysis</a:t>
                      </a:r>
                      <a:endParaRPr lang="en-US" sz="1400" dirty="0"/>
                    </a:p>
                  </a:txBody>
                  <a:tcPr/>
                </a:tc>
              </a:tr>
              <a:tr h="5524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Application Performance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mn-lt"/>
                          <a:ea typeface="+mn-ea"/>
                          <a:cs typeface="+mn-cs"/>
                        </a:rPr>
                        <a:t>Improved State Estimation, Contingency Analysis and Real-Time Control</a:t>
                      </a:r>
                    </a:p>
                  </a:txBody>
                  <a:tcPr/>
                </a:tc>
                <a:tc>
                  <a:txBody>
                    <a:bodyPr/>
                    <a:lstStyle/>
                    <a:p>
                      <a:pPr algn="ctr"/>
                      <a:r>
                        <a:rPr lang="en-US" dirty="0" smtClean="0"/>
                        <a:t>IT</a:t>
                      </a:r>
                    </a:p>
                    <a:p>
                      <a:pPr algn="ctr"/>
                      <a:r>
                        <a:rPr lang="en-US" sz="1100" dirty="0" smtClean="0"/>
                        <a:t>Real-time</a:t>
                      </a:r>
                      <a:endParaRPr lang="en-US" sz="1100" dirty="0"/>
                    </a:p>
                  </a:txBody>
                  <a:tcPr/>
                </a:tc>
                <a:tc>
                  <a:txBody>
                    <a:bodyPr/>
                    <a:lstStyle/>
                    <a:p>
                      <a:pPr algn="ctr"/>
                      <a:r>
                        <a:rPr lang="en-US" sz="1400" baseline="0" dirty="0" smtClean="0"/>
                        <a:t>Lower production costs and increased reliability / efficiency</a:t>
                      </a:r>
                      <a:endParaRPr lang="en-US" sz="1400" dirty="0"/>
                    </a:p>
                  </a:txBody>
                  <a:tcPr/>
                </a:tc>
              </a:tr>
            </a:tbl>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 Application Approach</a:t>
            </a:r>
            <a:endParaRPr lang="en-US" dirty="0"/>
          </a:p>
        </p:txBody>
      </p:sp>
      <p:sp>
        <p:nvSpPr>
          <p:cNvPr id="3" name="Content Placeholder 2"/>
          <p:cNvSpPr>
            <a:spLocks noGrp="1"/>
          </p:cNvSpPr>
          <p:nvPr>
            <p:ph idx="1"/>
          </p:nvPr>
        </p:nvSpPr>
        <p:spPr/>
        <p:txBody>
          <a:bodyPr/>
          <a:lstStyle/>
          <a:p>
            <a:r>
              <a:rPr lang="en-US" dirty="0" smtClean="0"/>
              <a:t>MISO will deploy a commercial phasor solution to do much of the analytics</a:t>
            </a:r>
          </a:p>
          <a:p>
            <a:endParaRPr lang="en-US" dirty="0" smtClean="0"/>
          </a:p>
          <a:p>
            <a:r>
              <a:rPr lang="en-US" dirty="0" smtClean="0"/>
              <a:t>However, commercial products are currently immature and vendors are over-subscribed with SGIG projects</a:t>
            </a:r>
          </a:p>
          <a:p>
            <a:endParaRPr lang="en-US" dirty="0" smtClean="0"/>
          </a:p>
          <a:p>
            <a:r>
              <a:rPr lang="en-US" dirty="0" smtClean="0"/>
              <a:t>Tools to “fill the gaps” are needed</a:t>
            </a:r>
          </a:p>
          <a:p>
            <a:endParaRPr lang="en-US" dirty="0" smtClean="0"/>
          </a:p>
          <a:p>
            <a:r>
              <a:rPr lang="en-US" dirty="0" smtClean="0"/>
              <a:t>MISO experience has shown that having in-house visualization tools saves money and leads to better situational awareness</a:t>
            </a:r>
            <a:endParaRPr lang="en-US" dirty="0"/>
          </a:p>
        </p:txBody>
      </p:sp>
      <p:sp>
        <p:nvSpPr>
          <p:cNvPr id="4" name="Slide Number Placeholder 3"/>
          <p:cNvSpPr>
            <a:spLocks noGrp="1"/>
          </p:cNvSpPr>
          <p:nvPr>
            <p:ph type="sldNum" sz="quarter" idx="10"/>
          </p:nvPr>
        </p:nvSpPr>
        <p:spPr/>
        <p:txBody>
          <a:bodyPr/>
          <a:lstStyle/>
          <a:p>
            <a:pPr>
              <a:defRPr/>
            </a:pPr>
            <a:fld id="{71F6A89E-F0CA-40AD-AEEE-A839E1EFFA16}"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 Technology Goals of the Project</a:t>
            </a:r>
            <a:endParaRPr lang="en-US" dirty="0"/>
          </a:p>
        </p:txBody>
      </p:sp>
      <p:sp>
        <p:nvSpPr>
          <p:cNvPr id="3" name="Content Placeholder 2"/>
          <p:cNvSpPr>
            <a:spLocks noGrp="1"/>
          </p:cNvSpPr>
          <p:nvPr>
            <p:ph idx="1"/>
          </p:nvPr>
        </p:nvSpPr>
        <p:spPr>
          <a:xfrm>
            <a:off x="457200" y="1295400"/>
            <a:ext cx="8458200" cy="4495800"/>
          </a:xfrm>
        </p:spPr>
        <p:txBody>
          <a:bodyPr/>
          <a:lstStyle/>
          <a:p>
            <a:r>
              <a:rPr lang="en-US" dirty="0" smtClean="0"/>
              <a:t>Synchrophasor data is not fundamentally different than SCADA data.  Just a whole lot faster.  We should utilize lessons learned</a:t>
            </a:r>
          </a:p>
          <a:p>
            <a:r>
              <a:rPr lang="en-US" dirty="0" smtClean="0"/>
              <a:t>Supplement RTDMS application from EPG</a:t>
            </a:r>
          </a:p>
          <a:p>
            <a:r>
              <a:rPr lang="en-US" dirty="0" smtClean="0"/>
              <a:t>Extend in-house visualization platform (Real Time Displays) in order to handle high speed </a:t>
            </a:r>
            <a:r>
              <a:rPr lang="en-US" dirty="0" err="1" smtClean="0"/>
              <a:t>synchrophasor</a:t>
            </a:r>
            <a:r>
              <a:rPr lang="en-US" dirty="0" smtClean="0"/>
              <a:t> data</a:t>
            </a:r>
          </a:p>
          <a:p>
            <a:r>
              <a:rPr lang="en-US" dirty="0" smtClean="0"/>
              <a:t>Display multisource data (PI / EMS, RTDMS, PMU, …)</a:t>
            </a:r>
          </a:p>
          <a:p>
            <a:r>
              <a:rPr lang="en-US" dirty="0" smtClean="0"/>
              <a:t>Eliminate or Reduce duplication of programmed business functionality</a:t>
            </a:r>
          </a:p>
          <a:p>
            <a:pPr lvl="1"/>
            <a:r>
              <a:rPr lang="en-US" dirty="0" smtClean="0"/>
              <a:t>Bad Data Detection Algorithms</a:t>
            </a:r>
          </a:p>
          <a:p>
            <a:pPr lvl="1"/>
            <a:r>
              <a:rPr lang="en-US" dirty="0" smtClean="0"/>
              <a:t>Calculated Points</a:t>
            </a:r>
          </a:p>
          <a:p>
            <a:pPr lvl="1"/>
            <a:r>
              <a:rPr lang="en-US" dirty="0" err="1" smtClean="0"/>
              <a:t>MetaData</a:t>
            </a:r>
            <a:r>
              <a:rPr lang="en-US" dirty="0" smtClean="0"/>
              <a:t> (effective dated)</a:t>
            </a:r>
          </a:p>
          <a:p>
            <a:pPr lvl="1"/>
            <a:endParaRPr lang="en-US" dirty="0" smtClean="0"/>
          </a:p>
        </p:txBody>
      </p:sp>
      <p:sp>
        <p:nvSpPr>
          <p:cNvPr id="4" name="Slide Number Placeholder 3"/>
          <p:cNvSpPr>
            <a:spLocks noGrp="1"/>
          </p:cNvSpPr>
          <p:nvPr>
            <p:ph type="sldNum" sz="quarter" idx="10"/>
          </p:nvPr>
        </p:nvSpPr>
        <p:spPr/>
        <p:txBody>
          <a:bodyPr/>
          <a:lstStyle/>
          <a:p>
            <a:pPr>
              <a:defRPr/>
            </a:pPr>
            <a:fld id="{71F6A89E-F0CA-40AD-AEEE-A839E1EFFA16}"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MISO Approved PowerPoint Template Colors">
      <a:dk1>
        <a:srgbClr val="000000"/>
      </a:dk1>
      <a:lt1>
        <a:sysClr val="window" lastClr="FFFFFF"/>
      </a:lt1>
      <a:dk2>
        <a:srgbClr val="424456"/>
      </a:dk2>
      <a:lt2>
        <a:srgbClr val="DEDEDE"/>
      </a:lt2>
      <a:accent1>
        <a:srgbClr val="0092CF"/>
      </a:accent1>
      <a:accent2>
        <a:srgbClr val="8CC63F"/>
      </a:accent2>
      <a:accent3>
        <a:srgbClr val="CEC19F"/>
      </a:accent3>
      <a:accent4>
        <a:srgbClr val="9EE3FF"/>
      </a:accent4>
      <a:accent5>
        <a:srgbClr val="A5A5A5"/>
      </a:accent5>
      <a:accent6>
        <a:srgbClr val="ADAFC0"/>
      </a:accent6>
      <a:hlink>
        <a:srgbClr val="0092C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9EBFF"/>
        </a:accent1>
        <a:accent2>
          <a:srgbClr val="0092CF"/>
        </a:accent2>
        <a:accent3>
          <a:srgbClr val="FFFFFF"/>
        </a:accent3>
        <a:accent4>
          <a:srgbClr val="000000"/>
        </a:accent4>
        <a:accent5>
          <a:srgbClr val="D9F3FF"/>
        </a:accent5>
        <a:accent6>
          <a:srgbClr val="0084BB"/>
        </a:accent6>
        <a:hlink>
          <a:srgbClr val="CEC19F"/>
        </a:hlink>
        <a:folHlink>
          <a:srgbClr val="8CC63F"/>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808080"/>
        </a:lt2>
        <a:accent1>
          <a:srgbClr val="CEC19F"/>
        </a:accent1>
        <a:accent2>
          <a:srgbClr val="0092CF"/>
        </a:accent2>
        <a:accent3>
          <a:srgbClr val="FFFFFF"/>
        </a:accent3>
        <a:accent4>
          <a:srgbClr val="000000"/>
        </a:accent4>
        <a:accent5>
          <a:srgbClr val="E3DDCD"/>
        </a:accent5>
        <a:accent6>
          <a:srgbClr val="0084BB"/>
        </a:accent6>
        <a:hlink>
          <a:srgbClr val="ABE7FF"/>
        </a:hlink>
        <a:folHlink>
          <a:srgbClr val="8CC63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FE246B2A41DDE4EAA66A75380F24756" ma:contentTypeVersion="3" ma:contentTypeDescription="Create a new document." ma:contentTypeScope="" ma:versionID="18ec6a2df4087c9085003ad3eb671e57">
  <xsd:schema xmlns:xsd="http://www.w3.org/2001/XMLSchema" xmlns:p="http://schemas.microsoft.com/office/2006/metadata/properties" xmlns:ns1="http://schemas.microsoft.com/sharepoint/v3" targetNamespace="http://schemas.microsoft.com/office/2006/metadata/properties" ma:root="true" ma:fieldsID="ec9c0eaca182389d3088ad37467c5ad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4AF6C524-3C57-429F-BA39-E41BDD134A59}">
  <ds:schemaRefs>
    <ds:schemaRef ds:uri="http://schemas.microsoft.com/sharepoint/v3/contenttype/forms"/>
  </ds:schemaRefs>
</ds:datastoreItem>
</file>

<file path=customXml/itemProps2.xml><?xml version="1.0" encoding="utf-8"?>
<ds:datastoreItem xmlns:ds="http://schemas.openxmlformats.org/officeDocument/2006/customXml" ds:itemID="{FEA34C67-B8C1-4013-A58D-81033F4B0F9A}">
  <ds:schemaRefs>
    <ds:schemaRef ds:uri="http://purl.org/dc/elements/1.1/"/>
    <ds:schemaRef ds:uri="http://purl.org/dc/terms/"/>
    <ds:schemaRef ds:uri="http://purl.org/dc/dcmitype/"/>
    <ds:schemaRef ds:uri="http://schemas.microsoft.com/office/2006/documentManagement/types"/>
    <ds:schemaRef ds:uri="http://schemas.microsoft.com/sharepoint/v3"/>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297F3B3-D25C-44FA-A32C-F468E3C550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CD039EA0-701F-44A9-8630-F765C4A7AFBE}">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5848</TotalTime>
  <Words>1161</Words>
  <Application>Microsoft Office PowerPoint</Application>
  <PresentationFormat>On-screen Show (4:3)</PresentationFormat>
  <Paragraphs>330</Paragraphs>
  <Slides>22</Slides>
  <Notes>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Custom Design</vt:lpstr>
      <vt:lpstr>Slide 1</vt:lpstr>
      <vt:lpstr>Presentation Objectives</vt:lpstr>
      <vt:lpstr>Topics</vt:lpstr>
      <vt:lpstr>Topics</vt:lpstr>
      <vt:lpstr>Overview - Project Background</vt:lpstr>
      <vt:lpstr>Overview - Department of Energy SGIG Grants</vt:lpstr>
      <vt:lpstr>Overview - Synchrophasor Benefits Overview</vt:lpstr>
      <vt:lpstr>Overview - Application Approach</vt:lpstr>
      <vt:lpstr>Overview - Technology Goals of the Project</vt:lpstr>
      <vt:lpstr>Topics</vt:lpstr>
      <vt:lpstr>How MISO is using the OpenPDC and TSF</vt:lpstr>
      <vt:lpstr>Slide 12</vt:lpstr>
      <vt:lpstr>Input Adapters</vt:lpstr>
      <vt:lpstr>Action Adapters</vt:lpstr>
      <vt:lpstr>Output Adapters</vt:lpstr>
      <vt:lpstr>Slide 16</vt:lpstr>
      <vt:lpstr>Slide 17</vt:lpstr>
      <vt:lpstr>Slide 18</vt:lpstr>
      <vt:lpstr>Slide 19</vt:lpstr>
      <vt:lpstr>Slide 20</vt:lpstr>
      <vt:lpstr>Topics</vt:lpstr>
      <vt:lpstr>Recommended Future Goals of OpenPDC</vt:lpstr>
    </vt:vector>
  </TitlesOfParts>
  <Company>Midwest ISO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MISO PPT Template1</dc:title>
  <dc:creator>rcobb</dc:creator>
  <cp:lastModifiedBy>Brenda J Moses</cp:lastModifiedBy>
  <cp:revision>375</cp:revision>
  <dcterms:created xsi:type="dcterms:W3CDTF">2011-05-02T21:13:33Z</dcterms:created>
  <dcterms:modified xsi:type="dcterms:W3CDTF">2011-09-07T14:57:29Z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PublishingContact">
    <vt:lpwstr/>
  </property>
  <property fmtid="{D5CDD505-2E9C-101B-9397-08002B2CF9AE}" pid="4" name="PublishingPageContent">
    <vt:lpwstr/>
  </property>
  <property fmtid="{D5CDD505-2E9C-101B-9397-08002B2CF9AE}" pid="5" name="display_urn:schemas-microsoft-com:office:office#Editor">
    <vt:lpwstr>Robyn Gwinn</vt:lpwstr>
  </property>
  <property fmtid="{D5CDD505-2E9C-101B-9397-08002B2CF9AE}" pid="6" name="_PublishingMigratedGuid">
    <vt:lpwstr/>
  </property>
  <property fmtid="{D5CDD505-2E9C-101B-9397-08002B2CF9AE}" pid="7" name="PublishingRollupImage">
    <vt:lpwstr/>
  </property>
  <property fmtid="{D5CDD505-2E9C-101B-9397-08002B2CF9AE}" pid="8" name="Policy Responsibilities">
    <vt:lpwstr/>
  </property>
  <property fmtid="{D5CDD505-2E9C-101B-9397-08002B2CF9AE}" pid="9" name="TemplateUrl">
    <vt:lpwstr/>
  </property>
  <property fmtid="{D5CDD505-2E9C-101B-9397-08002B2CF9AE}" pid="10" name="Audience">
    <vt:lpwstr/>
  </property>
  <property fmtid="{D5CDD505-2E9C-101B-9397-08002B2CF9AE}" pid="11" name="PublishingAssociatedVariations">
    <vt:lpwstr/>
  </property>
  <property fmtid="{D5CDD505-2E9C-101B-9397-08002B2CF9AE}" pid="12" name="PublishingContactEmail">
    <vt:lpwstr/>
  </property>
  <property fmtid="{D5CDD505-2E9C-101B-9397-08002B2CF9AE}" pid="13" name="_SourceUrl">
    <vt:lpwstr/>
  </property>
  <property fmtid="{D5CDD505-2E9C-101B-9397-08002B2CF9AE}" pid="14" name="Comments">
    <vt:lpwstr/>
  </property>
  <property fmtid="{D5CDD505-2E9C-101B-9397-08002B2CF9AE}" pid="15" name="PublishingPageLayout">
    <vt:lpwstr/>
  </property>
  <property fmtid="{D5CDD505-2E9C-101B-9397-08002B2CF9AE}" pid="16" name="Policy Procedures">
    <vt:lpwstr/>
  </property>
  <property fmtid="{D5CDD505-2E9C-101B-9397-08002B2CF9AE}" pid="17" name="Policy Purpose">
    <vt:lpwstr/>
  </property>
  <property fmtid="{D5CDD505-2E9C-101B-9397-08002B2CF9AE}" pid="18" name="Policy Scope">
    <vt:lpwstr/>
  </property>
  <property fmtid="{D5CDD505-2E9C-101B-9397-08002B2CF9AE}" pid="19" name="Policy Technologies">
    <vt:lpwstr/>
  </property>
  <property fmtid="{D5CDD505-2E9C-101B-9397-08002B2CF9AE}" pid="20" name="PublishingHidden">
    <vt:lpwstr/>
  </property>
  <property fmtid="{D5CDD505-2E9C-101B-9397-08002B2CF9AE}" pid="21" name="PublishingAssociatedContentType">
    <vt:lpwstr/>
  </property>
  <property fmtid="{D5CDD505-2E9C-101B-9397-08002B2CF9AE}" pid="22" name="xd_Signature">
    <vt:lpwstr/>
  </property>
  <property fmtid="{D5CDD505-2E9C-101B-9397-08002B2CF9AE}" pid="23" name="SummaryLinks">
    <vt:lpwstr/>
  </property>
  <property fmtid="{D5CDD505-2E9C-101B-9397-08002B2CF9AE}" pid="24" name="xd_ProgID">
    <vt:lpwstr/>
  </property>
  <property fmtid="{D5CDD505-2E9C-101B-9397-08002B2CF9AE}" pid="25" name="PublishingContactPicture">
    <vt:lpwstr/>
  </property>
  <property fmtid="{D5CDD505-2E9C-101B-9397-08002B2CF9AE}" pid="26" name="PublishingVariationGroupID">
    <vt:lpwstr/>
  </property>
  <property fmtid="{D5CDD505-2E9C-101B-9397-08002B2CF9AE}" pid="27" name="PublishingPreviewImage">
    <vt:lpwstr/>
  </property>
  <property fmtid="{D5CDD505-2E9C-101B-9397-08002B2CF9AE}" pid="28" name="display_urn:schemas-microsoft-com:office:office#Author">
    <vt:lpwstr>Robyn Gwinn</vt:lpwstr>
  </property>
  <property fmtid="{D5CDD505-2E9C-101B-9397-08002B2CF9AE}" pid="29" name="ContentTypeId">
    <vt:lpwstr>0x0101001FE246B2A41DDE4EAA66A75380F24756</vt:lpwstr>
  </property>
  <property fmtid="{D5CDD505-2E9C-101B-9397-08002B2CF9AE}" pid="30" name="Business Group">
    <vt:lpwstr/>
  </property>
  <property fmtid="{D5CDD505-2E9C-101B-9397-08002B2CF9AE}" pid="31" name="PublishingContactName">
    <vt:lpwstr/>
  </property>
  <property fmtid="{D5CDD505-2E9C-101B-9397-08002B2CF9AE}" pid="32" name="PublishingVariationRelationshipLinkFieldID">
    <vt:lpwstr/>
  </property>
</Properties>
</file>