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0A301"/>
    <a:srgbClr val="409400"/>
    <a:srgbClr val="4BAE00"/>
    <a:srgbClr val="7CC2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3192" autoAdjust="0"/>
  </p:normalViewPr>
  <p:slideViewPr>
    <p:cSldViewPr>
      <p:cViewPr>
        <p:scale>
          <a:sx n="100" d="100"/>
          <a:sy n="100" d="100"/>
        </p:scale>
        <p:origin x="-91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838200"/>
            <a:ext cx="6629400" cy="1295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0" y="4876800"/>
            <a:ext cx="44958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A9C812-9DDE-4BE7-81C2-F98BB97797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545D1-0023-497C-9063-0D4E8468F17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6A062-A7B1-4AAD-AC5C-B39F0D9F87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78A99-3A34-4E98-84F3-CDD3D57E76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F183A-CE00-46A2-B76C-E15E0B44941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E749-E70A-41B6-B042-C081689A99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A328-DB03-43F1-9C27-AF87F04E76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45658-F1EA-4ED5-AA90-218EB4D43F2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99BA2-3259-4673-B8DD-2C032E8C9BB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FCF1F-EC1D-483A-BAC8-498CAF2BE28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F2DC7-4F89-42E5-B09D-A5196ED27A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810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257AA78-0CA5-4954-890D-5B93A82A4FA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TVA Code Library	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286000"/>
            <a:ext cx="4495800" cy="36576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Topic: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</a:p>
          <a:p>
            <a:pPr algn="ctr"/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Presenter: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Pinal Patel</a:t>
            </a:r>
          </a:p>
          <a:p>
            <a:pPr algn="ctr"/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7,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 provide standards. </a:t>
            </a:r>
          </a:p>
          <a:p>
            <a:pPr lvl="1"/>
            <a:r>
              <a:rPr lang="en-US" sz="2400" dirty="0" smtClean="0"/>
              <a:t>Standards in development make projects easier to maintain. The developer of an application may not be the same person who ends up maintaining the code. </a:t>
            </a:r>
          </a:p>
          <a:p>
            <a:r>
              <a:rPr lang="en-US" sz="2800" dirty="0" smtClean="0"/>
              <a:t>To improve speed. </a:t>
            </a:r>
          </a:p>
          <a:p>
            <a:pPr lvl="1"/>
            <a:r>
              <a:rPr lang="en-US" sz="2400" dirty="0" smtClean="0"/>
              <a:t>The component model says: "It’s faster not to reinvent the wheel" (not to mention cheaper). </a:t>
            </a:r>
          </a:p>
          <a:p>
            <a:r>
              <a:rPr lang="en-US" sz="2800" dirty="0" smtClean="0"/>
              <a:t>To increase reliability. </a:t>
            </a:r>
          </a:p>
          <a:p>
            <a:pPr lvl="1"/>
            <a:r>
              <a:rPr lang="en-US" sz="2400" dirty="0" smtClean="0"/>
              <a:t>Reusing battle-hardened, tested code will produce more reliable applications.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Configuration API</a:t>
            </a:r>
          </a:p>
          <a:p>
            <a:r>
              <a:rPr lang="en-US" sz="2800" dirty="0" smtClean="0"/>
              <a:t>Parsing Framework</a:t>
            </a:r>
          </a:p>
          <a:p>
            <a:r>
              <a:rPr lang="en-US" sz="2800" dirty="0" smtClean="0"/>
              <a:t>Adapter Framework</a:t>
            </a:r>
          </a:p>
          <a:p>
            <a:r>
              <a:rPr lang="en-US" sz="2800" dirty="0" smtClean="0"/>
              <a:t>Communications Framework</a:t>
            </a:r>
          </a:p>
          <a:p>
            <a:r>
              <a:rPr lang="en-US" sz="2800" dirty="0" smtClean="0"/>
              <a:t>Security Framework</a:t>
            </a:r>
          </a:p>
          <a:p>
            <a:r>
              <a:rPr lang="en-US" sz="2800" dirty="0" smtClean="0"/>
              <a:t>Windows Service Template</a:t>
            </a:r>
          </a:p>
          <a:p>
            <a:r>
              <a:rPr lang="en-US" sz="2800" dirty="0" smtClean="0"/>
              <a:t>WCF-based Service Bus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(~100,000 Lines of code &amp; ~40,000 Code comments)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get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CodePlex site</a:t>
            </a:r>
          </a:p>
          <a:p>
            <a:pPr lvl="1"/>
            <a:r>
              <a:rPr lang="en-US" dirty="0" smtClean="0"/>
              <a:t>http://tvacodelibrary.codeplex.com</a:t>
            </a:r>
          </a:p>
          <a:p>
            <a:r>
              <a:rPr lang="en-US" dirty="0" err="1" smtClean="0"/>
              <a:t>NuGet</a:t>
            </a:r>
            <a:r>
              <a:rPr lang="en-US" dirty="0" smtClean="0"/>
              <a:t> packages</a:t>
            </a:r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NuGet</a:t>
            </a:r>
            <a:r>
              <a:rPr lang="en-US" dirty="0" smtClean="0"/>
              <a:t> Visual Studio extension</a:t>
            </a:r>
          </a:p>
          <a:p>
            <a:pPr lvl="1"/>
            <a:r>
              <a:rPr lang="en-US" dirty="0" smtClean="0"/>
              <a:t>Right-click project &gt; Manage </a:t>
            </a:r>
            <a:r>
              <a:rPr lang="en-US" dirty="0" err="1" smtClean="0"/>
              <a:t>NuGet</a:t>
            </a:r>
            <a:r>
              <a:rPr lang="en-US" dirty="0" smtClean="0"/>
              <a:t> Packages</a:t>
            </a:r>
          </a:p>
          <a:p>
            <a:pPr lvl="1"/>
            <a:r>
              <a:rPr lang="en-US" dirty="0" smtClean="0"/>
              <a:t>Search for TVA</a:t>
            </a:r>
          </a:p>
          <a:p>
            <a:pPr lvl="1"/>
            <a:r>
              <a:rPr lang="en-US" dirty="0" smtClean="0"/>
              <a:t>Install packages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Open a CodePlex account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Email CodePlex login to pcpatel@tva.gov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8305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</p:txBody>
      </p:sp>
      <p:pic>
        <p:nvPicPr>
          <p:cNvPr id="2055" name="Picture 7" descr="C:\Documents and Settings\pcpatel\Local Settings\Temporary Internet Files\Content.IE5\CGDS9Z0M\MC9003043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743200"/>
            <a:ext cx="1069975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336699"/>
      </a:dk1>
      <a:lt1>
        <a:srgbClr val="CCECFF"/>
      </a:lt1>
      <a:dk2>
        <a:srgbClr val="CCFF66"/>
      </a:dk2>
      <a:lt2>
        <a:srgbClr val="336699"/>
      </a:lt2>
      <a:accent1>
        <a:srgbClr val="DFF3FF"/>
      </a:accent1>
      <a:accent2>
        <a:srgbClr val="A6B84A"/>
      </a:accent2>
      <a:accent3>
        <a:srgbClr val="E2F4FF"/>
      </a:accent3>
      <a:accent4>
        <a:srgbClr val="2A5682"/>
      </a:accent4>
      <a:accent5>
        <a:srgbClr val="ECF8FF"/>
      </a:accent5>
      <a:accent6>
        <a:srgbClr val="96A642"/>
      </a:accent6>
      <a:hlink>
        <a:srgbClr val="73B5CF"/>
      </a:hlink>
      <a:folHlink>
        <a:srgbClr val="00808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E9B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BF2D7"/>
        </a:accent5>
        <a:accent6>
          <a:srgbClr val="2D2D8A"/>
        </a:accent6>
        <a:hlink>
          <a:srgbClr val="339966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DEBA"/>
        </a:accent1>
        <a:accent2>
          <a:srgbClr val="F1FFCD"/>
        </a:accent2>
        <a:accent3>
          <a:srgbClr val="FFFFFF"/>
        </a:accent3>
        <a:accent4>
          <a:srgbClr val="000000"/>
        </a:accent4>
        <a:accent5>
          <a:srgbClr val="E7ECD9"/>
        </a:accent5>
        <a:accent6>
          <a:srgbClr val="DAE7BA"/>
        </a:accent6>
        <a:hlink>
          <a:srgbClr val="7B7D37"/>
        </a:hlink>
        <a:folHlink>
          <a:srgbClr val="3A6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777777"/>
        </a:dk1>
        <a:lt1>
          <a:srgbClr val="333333"/>
        </a:lt1>
        <a:dk2>
          <a:srgbClr val="000066"/>
        </a:dk2>
        <a:lt2>
          <a:srgbClr val="D1D1CB"/>
        </a:lt2>
        <a:accent1>
          <a:srgbClr val="99998D"/>
        </a:accent1>
        <a:accent2>
          <a:srgbClr val="6292C6"/>
        </a:accent2>
        <a:accent3>
          <a:srgbClr val="AAAAB8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33"/>
        </a:dk1>
        <a:lt1>
          <a:srgbClr val="FFFFFF"/>
        </a:lt1>
        <a:dk2>
          <a:srgbClr val="D1D1CB"/>
        </a:dk2>
        <a:lt2>
          <a:srgbClr val="777777"/>
        </a:lt2>
        <a:accent1>
          <a:srgbClr val="99998D"/>
        </a:accent1>
        <a:accent2>
          <a:srgbClr val="6292C6"/>
        </a:accent2>
        <a:accent3>
          <a:srgbClr val="FFFFFF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ABCF7F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4C0"/>
        </a:accent5>
        <a:accent6>
          <a:srgbClr val="E78A5C"/>
        </a:accent6>
        <a:hlink>
          <a:srgbClr val="EA552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5CADF"/>
        </a:dk1>
        <a:lt1>
          <a:srgbClr val="DBF0FF"/>
        </a:lt1>
        <a:dk2>
          <a:srgbClr val="CCFFFF"/>
        </a:dk2>
        <a:lt2>
          <a:srgbClr val="003366"/>
        </a:lt2>
        <a:accent1>
          <a:srgbClr val="3F709D"/>
        </a:accent1>
        <a:accent2>
          <a:srgbClr val="00B000"/>
        </a:accent2>
        <a:accent3>
          <a:srgbClr val="EAF6FF"/>
        </a:accent3>
        <a:accent4>
          <a:srgbClr val="71ACBE"/>
        </a:accent4>
        <a:accent5>
          <a:srgbClr val="AFBBCC"/>
        </a:accent5>
        <a:accent6>
          <a:srgbClr val="009F00"/>
        </a:accent6>
        <a:hlink>
          <a:srgbClr val="66CCFF"/>
        </a:hlink>
        <a:folHlink>
          <a:srgbClr val="FFF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D2BA9E"/>
        </a:lt1>
        <a:dk2>
          <a:srgbClr val="DFC08D"/>
        </a:dk2>
        <a:lt2>
          <a:srgbClr val="2D2015"/>
        </a:lt2>
        <a:accent1>
          <a:srgbClr val="C6DF95"/>
        </a:accent1>
        <a:accent2>
          <a:srgbClr val="8F5F2F"/>
        </a:accent2>
        <a:accent3>
          <a:srgbClr val="E5D9CC"/>
        </a:accent3>
        <a:accent4>
          <a:srgbClr val="562A00"/>
        </a:accent4>
        <a:accent5>
          <a:srgbClr val="DFECC8"/>
        </a:accent5>
        <a:accent6>
          <a:srgbClr val="81552A"/>
        </a:accent6>
        <a:hlink>
          <a:srgbClr val="CCB400"/>
        </a:hlink>
        <a:folHlink>
          <a:srgbClr val="5C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69696"/>
        </a:dk1>
        <a:lt1>
          <a:srgbClr val="DEF6F1"/>
        </a:lt1>
        <a:dk2>
          <a:srgbClr val="8BCD33"/>
        </a:dk2>
        <a:lt2>
          <a:srgbClr val="969696"/>
        </a:lt2>
        <a:accent1>
          <a:srgbClr val="E8FFCD"/>
        </a:accent1>
        <a:accent2>
          <a:srgbClr val="8DC6FF"/>
        </a:accent2>
        <a:accent3>
          <a:srgbClr val="ECFAF7"/>
        </a:accent3>
        <a:accent4>
          <a:srgbClr val="7F7F7F"/>
        </a:accent4>
        <a:accent5>
          <a:srgbClr val="F2FFE3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CCECFF"/>
        </a:lt1>
        <a:dk2>
          <a:srgbClr val="CCFF66"/>
        </a:dk2>
        <a:lt2>
          <a:srgbClr val="336699"/>
        </a:lt2>
        <a:accent1>
          <a:srgbClr val="DFF3FF"/>
        </a:accent1>
        <a:accent2>
          <a:srgbClr val="A6B84A"/>
        </a:accent2>
        <a:accent3>
          <a:srgbClr val="E2F4FF"/>
        </a:accent3>
        <a:accent4>
          <a:srgbClr val="2A5682"/>
        </a:accent4>
        <a:accent5>
          <a:srgbClr val="ECF8FF"/>
        </a:accent5>
        <a:accent6>
          <a:srgbClr val="96A642"/>
        </a:accent6>
        <a:hlink>
          <a:srgbClr val="73B5CF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D9"/>
        </a:lt1>
        <a:dk2>
          <a:srgbClr val="663300"/>
        </a:dk2>
        <a:lt2>
          <a:srgbClr val="777777"/>
        </a:lt2>
        <a:accent1>
          <a:srgbClr val="F6FDE1"/>
        </a:accent1>
        <a:accent2>
          <a:srgbClr val="BFC39F"/>
        </a:accent2>
        <a:accent3>
          <a:srgbClr val="FFFFE9"/>
        </a:accent3>
        <a:accent4>
          <a:srgbClr val="000000"/>
        </a:accent4>
        <a:accent5>
          <a:srgbClr val="FAFEEE"/>
        </a:accent5>
        <a:accent6>
          <a:srgbClr val="ADB090"/>
        </a:accent6>
        <a:hlink>
          <a:srgbClr val="FE7F52"/>
        </a:hlink>
        <a:folHlink>
          <a:srgbClr val="F836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969696"/>
        </a:dk1>
        <a:lt1>
          <a:srgbClr val="DADAE6"/>
        </a:lt1>
        <a:dk2>
          <a:srgbClr val="FFFFFF"/>
        </a:dk2>
        <a:lt2>
          <a:srgbClr val="3E3E5C"/>
        </a:lt2>
        <a:accent1>
          <a:srgbClr val="C4CFE6"/>
        </a:accent1>
        <a:accent2>
          <a:srgbClr val="9DE719"/>
        </a:accent2>
        <a:accent3>
          <a:srgbClr val="EAEAF0"/>
        </a:accent3>
        <a:accent4>
          <a:srgbClr val="7F7F7F"/>
        </a:accent4>
        <a:accent5>
          <a:srgbClr val="DEE4F0"/>
        </a:accent5>
        <a:accent6>
          <a:srgbClr val="8ED116"/>
        </a:accent6>
        <a:hlink>
          <a:srgbClr val="0066CC"/>
        </a:hlink>
        <a:folHlink>
          <a:srgbClr val="FAFF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144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TVA Code Library </vt:lpstr>
      <vt:lpstr>Its purpose</vt:lpstr>
      <vt:lpstr>What’s there</vt:lpstr>
      <vt:lpstr>Where to get it</vt:lpstr>
      <vt:lpstr>How to contribute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</dc:creator>
  <cp:lastModifiedBy>Brenda J Moses</cp:lastModifiedBy>
  <cp:revision>51</cp:revision>
  <cp:lastPrinted>1601-01-01T00:00:00Z</cp:lastPrinted>
  <dcterms:created xsi:type="dcterms:W3CDTF">1601-01-01T00:00:00Z</dcterms:created>
  <dcterms:modified xsi:type="dcterms:W3CDTF">2011-09-07T16:56:41Z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TC010721181033</vt:lpwstr>
  </property>
</Properties>
</file>