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0"/>
  </p:notesMasterIdLst>
  <p:handoutMasterIdLst>
    <p:handoutMasterId r:id="rId21"/>
  </p:handoutMasterIdLst>
  <p:sldIdLst>
    <p:sldId id="677"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00" r:id="rId16"/>
    <p:sldId id="701" r:id="rId17"/>
    <p:sldId id="702" r:id="rId18"/>
    <p:sldId id="70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47AAF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87931" autoAdjust="0"/>
  </p:normalViewPr>
  <p:slideViewPr>
    <p:cSldViewPr>
      <p:cViewPr varScale="1">
        <p:scale>
          <a:sx n="107" d="100"/>
          <a:sy n="107" d="100"/>
        </p:scale>
        <p:origin x="230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56" tIns="46127" rIns="92256" bIns="4612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2256" tIns="46127" rIns="92256" bIns="46127" rtlCol="0"/>
          <a:lstStyle>
            <a:lvl1pPr algn="r">
              <a:defRPr sz="1300"/>
            </a:lvl1pPr>
          </a:lstStyle>
          <a:p>
            <a:fld id="{48E72409-327F-4A78-AE0B-01239462E047}" type="datetimeFigureOut">
              <a:rPr lang="en-US" smtClean="0"/>
              <a:pPr/>
              <a:t>2/25/2015</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56" tIns="46127" rIns="92256" bIns="4612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56" tIns="46127" rIns="92256" bIns="46127" rtlCol="0" anchor="b"/>
          <a:lstStyle>
            <a:lvl1pPr algn="r">
              <a:defRPr sz="1300"/>
            </a:lvl1pPr>
          </a:lstStyle>
          <a:p>
            <a:fld id="{4C6DB431-A318-4478-BF31-A2DDDA6FFCCF}" type="slidenum">
              <a:rPr lang="en-US" smtClean="0"/>
              <a:pPr/>
              <a:t>‹#›</a:t>
            </a:fld>
            <a:endParaRPr lang="en-US" dirty="0"/>
          </a:p>
        </p:txBody>
      </p:sp>
    </p:spTree>
    <p:extLst>
      <p:ext uri="{BB962C8B-B14F-4D97-AF65-F5344CB8AC3E}">
        <p14:creationId xmlns:p14="http://schemas.microsoft.com/office/powerpoint/2010/main" val="55878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56" tIns="46127" rIns="92256" bIns="46127"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56" tIns="46127" rIns="92256" bIns="46127" rtlCol="0"/>
          <a:lstStyle>
            <a:lvl1pPr algn="r">
              <a:defRPr sz="1300"/>
            </a:lvl1pPr>
          </a:lstStyle>
          <a:p>
            <a:fld id="{670733F9-9839-4D38-9AE7-2735D0A3BE95}" type="datetimeFigureOut">
              <a:rPr lang="en-US" smtClean="0"/>
              <a:pPr/>
              <a:t>2/25/2015</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56" tIns="46127" rIns="92256" bIns="4612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56" tIns="46127" rIns="92256" bIns="461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56" tIns="46127" rIns="92256" bIns="461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56" tIns="46127" rIns="92256" bIns="46127" rtlCol="0" anchor="b"/>
          <a:lstStyle>
            <a:lvl1pPr algn="r">
              <a:defRPr sz="1300"/>
            </a:lvl1pPr>
          </a:lstStyle>
          <a:p>
            <a:fld id="{AFAF0525-434C-4C79-941F-903B002EBD6E}" type="slidenum">
              <a:rPr lang="en-US" smtClean="0"/>
              <a:pPr/>
              <a:t>‹#›</a:t>
            </a:fld>
            <a:endParaRPr lang="en-US" dirty="0"/>
          </a:p>
        </p:txBody>
      </p:sp>
    </p:spTree>
    <p:extLst>
      <p:ext uri="{BB962C8B-B14F-4D97-AF65-F5344CB8AC3E}">
        <p14:creationId xmlns:p14="http://schemas.microsoft.com/office/powerpoint/2010/main" val="87808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a:t>
            </a:fld>
            <a:endParaRPr lang="en-US" dirty="0"/>
          </a:p>
        </p:txBody>
      </p:sp>
    </p:spTree>
    <p:extLst>
      <p:ext uri="{BB962C8B-B14F-4D97-AF65-F5344CB8AC3E}">
        <p14:creationId xmlns:p14="http://schemas.microsoft.com/office/powerpoint/2010/main" val="263914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343400"/>
          </a:xfrm>
        </p:spPr>
        <p:txBody>
          <a:bodyPr/>
          <a:lstStyle>
            <a:lvl1pPr>
              <a:defRPr>
                <a:solidFill>
                  <a:srgbClr val="000028"/>
                </a:solidFill>
              </a:defRPr>
            </a:lvl1pPr>
            <a:lvl2pPr>
              <a:defRPr>
                <a:solidFill>
                  <a:srgbClr val="000028"/>
                </a:solidFill>
              </a:defRPr>
            </a:lvl2pPr>
            <a:lvl3pPr>
              <a:defRPr>
                <a:solidFill>
                  <a:srgbClr val="000028"/>
                </a:solidFill>
              </a:defRPr>
            </a:lvl3pPr>
            <a:lvl4pPr>
              <a:defRPr>
                <a:solidFill>
                  <a:srgbClr val="000028"/>
                </a:solidFill>
              </a:defRPr>
            </a:lvl4pPr>
            <a:lvl5pPr>
              <a:defRPr>
                <a:solidFill>
                  <a:srgbClr val="0000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4267200" y="6581001"/>
            <a:ext cx="914400" cy="276999"/>
          </a:xfrm>
          <a:prstGeom prst="rect">
            <a:avLst/>
          </a:prstGeom>
          <a:noFill/>
        </p:spPr>
        <p:txBody>
          <a:bodyPr wrap="square" rtlCol="0">
            <a:spAutoFit/>
          </a:bodyPr>
          <a:lstStyle/>
          <a:p>
            <a:pPr algn="ctr"/>
            <a:fld id="{E780E0DF-5CC9-46FB-BE0C-6EF85F390E34}" type="slidenum">
              <a:rPr lang="en-US" sz="1200" smtClean="0">
                <a:latin typeface="Futura Md BT" pitchFamily="34" charset="0"/>
              </a:rPr>
              <a:pPr algn="ctr"/>
              <a:t>‹#›</a:t>
            </a:fld>
            <a:endParaRPr lang="en-US" sz="1200" dirty="0">
              <a:latin typeface="Futura Md BT" pitchFamily="34" charset="0"/>
            </a:endParaRPr>
          </a:p>
        </p:txBody>
      </p:sp>
      <p:pic>
        <p:nvPicPr>
          <p:cNvPr id="7" name="Picture 62" descr="EPRI logo_RGB_4"/>
          <p:cNvPicPr>
            <a:picLocks noChangeAspect="1" noChangeArrowheads="1"/>
          </p:cNvPicPr>
          <p:nvPr userDrawn="1"/>
        </p:nvPicPr>
        <p:blipFill>
          <a:blip r:embed="rId2" cstate="print"/>
          <a:srcRect/>
          <a:stretch>
            <a:fillRect/>
          </a:stretch>
        </p:blipFill>
        <p:spPr bwMode="auto">
          <a:xfrm>
            <a:off x="457200" y="6156324"/>
            <a:ext cx="1828800" cy="297712"/>
          </a:xfrm>
          <a:prstGeom prst="rect">
            <a:avLst/>
          </a:prstGeom>
          <a:noFill/>
        </p:spPr>
      </p:pic>
      <p:sp>
        <p:nvSpPr>
          <p:cNvPr id="4" name="TextBox 3"/>
          <p:cNvSpPr txBox="1"/>
          <p:nvPr userDrawn="1"/>
        </p:nvSpPr>
        <p:spPr>
          <a:xfrm>
            <a:off x="381000" y="6380946"/>
            <a:ext cx="2682145" cy="338554"/>
          </a:xfrm>
          <a:prstGeom prst="rect">
            <a:avLst/>
          </a:prstGeom>
          <a:noFill/>
        </p:spPr>
        <p:txBody>
          <a:bodyPr wrap="none" rtlCol="0">
            <a:spAutoFit/>
          </a:bodyPr>
          <a:lstStyle/>
          <a:p>
            <a:r>
              <a:rPr lang="en-US" sz="1600" b="1" dirty="0" smtClean="0">
                <a:solidFill>
                  <a:srgbClr val="0000FF"/>
                </a:solidFill>
              </a:rPr>
              <a:t>Power Quality Dashboard</a:t>
            </a:r>
            <a:endParaRPr lang="en-US" sz="1600" b="1" dirty="0">
              <a:solidFill>
                <a:srgbClr val="0000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4267200" y="6581001"/>
            <a:ext cx="914400" cy="276999"/>
          </a:xfrm>
          <a:prstGeom prst="rect">
            <a:avLst/>
          </a:prstGeom>
          <a:noFill/>
        </p:spPr>
        <p:txBody>
          <a:bodyPr wrap="square" rtlCol="0">
            <a:spAutoFit/>
          </a:bodyPr>
          <a:lstStyle/>
          <a:p>
            <a:pPr algn="ctr"/>
            <a:fld id="{E780E0DF-5CC9-46FB-BE0C-6EF85F390E34}" type="slidenum">
              <a:rPr lang="en-US" sz="1200" smtClean="0">
                <a:latin typeface="Futura Md BT" pitchFamily="34" charset="0"/>
              </a:rPr>
              <a:pPr algn="ctr"/>
              <a:t>‹#›</a:t>
            </a:fld>
            <a:endParaRPr lang="en-US" sz="1200" dirty="0">
              <a:latin typeface="Futura Md BT" pitchFamily="34" charset="0"/>
            </a:endParaRPr>
          </a:p>
        </p:txBody>
      </p:sp>
      <p:pic>
        <p:nvPicPr>
          <p:cNvPr id="8" name="Picture 62" descr="EPRI logo_RGB_4"/>
          <p:cNvPicPr>
            <a:picLocks noChangeAspect="1" noChangeArrowheads="1"/>
          </p:cNvPicPr>
          <p:nvPr userDrawn="1"/>
        </p:nvPicPr>
        <p:blipFill>
          <a:blip r:embed="rId2" cstate="print"/>
          <a:srcRect/>
          <a:stretch>
            <a:fillRect/>
          </a:stretch>
        </p:blipFill>
        <p:spPr bwMode="auto">
          <a:xfrm>
            <a:off x="457200" y="6156324"/>
            <a:ext cx="1828800" cy="297712"/>
          </a:xfrm>
          <a:prstGeom prst="rect">
            <a:avLst/>
          </a:prstGeom>
          <a:noFill/>
        </p:spPr>
      </p:pic>
      <p:sp>
        <p:nvSpPr>
          <p:cNvPr id="9" name="TextBox 8"/>
          <p:cNvSpPr txBox="1"/>
          <p:nvPr userDrawn="1"/>
        </p:nvSpPr>
        <p:spPr>
          <a:xfrm>
            <a:off x="381000" y="6380946"/>
            <a:ext cx="2682145" cy="338554"/>
          </a:xfrm>
          <a:prstGeom prst="rect">
            <a:avLst/>
          </a:prstGeom>
          <a:noFill/>
        </p:spPr>
        <p:txBody>
          <a:bodyPr wrap="none" rtlCol="0">
            <a:spAutoFit/>
          </a:bodyPr>
          <a:lstStyle/>
          <a:p>
            <a:r>
              <a:rPr lang="en-US" sz="1600" b="1" dirty="0" smtClean="0">
                <a:solidFill>
                  <a:srgbClr val="0000FF"/>
                </a:solidFill>
              </a:rPr>
              <a:t>Power Quality Dashboard</a:t>
            </a:r>
            <a:endParaRPr lang="en-US" sz="1600" b="1" dirty="0">
              <a:solidFill>
                <a:srgbClr val="0000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a:p>
        </p:txBody>
      </p:sp>
      <p:sp>
        <p:nvSpPr>
          <p:cNvPr id="4" name="TextBox 3"/>
          <p:cNvSpPr txBox="1"/>
          <p:nvPr userDrawn="1"/>
        </p:nvSpPr>
        <p:spPr>
          <a:xfrm>
            <a:off x="4267200" y="6581001"/>
            <a:ext cx="914400" cy="276999"/>
          </a:xfrm>
          <a:prstGeom prst="rect">
            <a:avLst/>
          </a:prstGeom>
          <a:noFill/>
        </p:spPr>
        <p:txBody>
          <a:bodyPr wrap="square" rtlCol="0">
            <a:spAutoFit/>
          </a:bodyPr>
          <a:lstStyle/>
          <a:p>
            <a:pPr algn="ctr"/>
            <a:fld id="{E780E0DF-5CC9-46FB-BE0C-6EF85F390E34}" type="slidenum">
              <a:rPr lang="en-US" sz="1200" smtClean="0">
                <a:latin typeface="Futura Md BT" pitchFamily="34" charset="0"/>
              </a:rPr>
              <a:pPr algn="ctr"/>
              <a:t>‹#›</a:t>
            </a:fld>
            <a:endParaRPr lang="en-US" sz="1200" dirty="0">
              <a:latin typeface="Futura Md BT" pitchFamily="34" charset="0"/>
            </a:endParaRPr>
          </a:p>
        </p:txBody>
      </p:sp>
      <p:pic>
        <p:nvPicPr>
          <p:cNvPr id="6" name="Picture 62" descr="EPRI logo_RGB_4"/>
          <p:cNvPicPr>
            <a:picLocks noChangeAspect="1" noChangeArrowheads="1"/>
          </p:cNvPicPr>
          <p:nvPr userDrawn="1"/>
        </p:nvPicPr>
        <p:blipFill>
          <a:blip r:embed="rId2" cstate="print"/>
          <a:srcRect/>
          <a:stretch>
            <a:fillRect/>
          </a:stretch>
        </p:blipFill>
        <p:spPr bwMode="auto">
          <a:xfrm>
            <a:off x="457200" y="6156324"/>
            <a:ext cx="1828800" cy="297712"/>
          </a:xfrm>
          <a:prstGeom prst="rect">
            <a:avLst/>
          </a:prstGeom>
          <a:noFill/>
        </p:spPr>
      </p:pic>
      <p:sp>
        <p:nvSpPr>
          <p:cNvPr id="7" name="TextBox 6"/>
          <p:cNvSpPr txBox="1"/>
          <p:nvPr userDrawn="1"/>
        </p:nvSpPr>
        <p:spPr>
          <a:xfrm>
            <a:off x="381000" y="6380946"/>
            <a:ext cx="2682145" cy="338554"/>
          </a:xfrm>
          <a:prstGeom prst="rect">
            <a:avLst/>
          </a:prstGeom>
          <a:noFill/>
        </p:spPr>
        <p:txBody>
          <a:bodyPr wrap="none" rtlCol="0">
            <a:spAutoFit/>
          </a:bodyPr>
          <a:lstStyle/>
          <a:p>
            <a:r>
              <a:rPr lang="en-US" sz="1600" b="1" dirty="0" smtClean="0">
                <a:solidFill>
                  <a:srgbClr val="0000FF"/>
                </a:solidFill>
              </a:rPr>
              <a:t>Power Quality Dashboard</a:t>
            </a:r>
            <a:endParaRPr lang="en-US" sz="1600" b="1" dirty="0">
              <a:solidFill>
                <a:srgbClr val="0000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4267200" y="6581001"/>
            <a:ext cx="914400" cy="276999"/>
          </a:xfrm>
          <a:prstGeom prst="rect">
            <a:avLst/>
          </a:prstGeom>
          <a:noFill/>
        </p:spPr>
        <p:txBody>
          <a:bodyPr wrap="square" rtlCol="0">
            <a:spAutoFit/>
          </a:bodyPr>
          <a:lstStyle/>
          <a:p>
            <a:pPr algn="ctr"/>
            <a:fld id="{E780E0DF-5CC9-46FB-BE0C-6EF85F390E34}" type="slidenum">
              <a:rPr lang="en-US" sz="1200" smtClean="0">
                <a:latin typeface="Futura Md BT" pitchFamily="34" charset="0"/>
              </a:rPr>
              <a:pPr algn="ctr"/>
              <a:t>‹#›</a:t>
            </a:fld>
            <a:endParaRPr lang="en-US" sz="1200" dirty="0">
              <a:latin typeface="Futura Md BT" pitchFamily="34" charset="0"/>
            </a:endParaRPr>
          </a:p>
        </p:txBody>
      </p:sp>
      <p:pic>
        <p:nvPicPr>
          <p:cNvPr id="5" name="Picture 62" descr="EPRI logo_RGB_4"/>
          <p:cNvPicPr>
            <a:picLocks noChangeAspect="1" noChangeArrowheads="1"/>
          </p:cNvPicPr>
          <p:nvPr userDrawn="1"/>
        </p:nvPicPr>
        <p:blipFill>
          <a:blip r:embed="rId2" cstate="print"/>
          <a:srcRect/>
          <a:stretch>
            <a:fillRect/>
          </a:stretch>
        </p:blipFill>
        <p:spPr bwMode="auto">
          <a:xfrm>
            <a:off x="457200" y="6156324"/>
            <a:ext cx="1828800" cy="297712"/>
          </a:xfrm>
          <a:prstGeom prst="rect">
            <a:avLst/>
          </a:prstGeom>
          <a:noFill/>
        </p:spPr>
      </p:pic>
      <p:sp>
        <p:nvSpPr>
          <p:cNvPr id="6" name="TextBox 5"/>
          <p:cNvSpPr txBox="1"/>
          <p:nvPr userDrawn="1"/>
        </p:nvSpPr>
        <p:spPr>
          <a:xfrm>
            <a:off x="381000" y="6380946"/>
            <a:ext cx="2682145" cy="338554"/>
          </a:xfrm>
          <a:prstGeom prst="rect">
            <a:avLst/>
          </a:prstGeom>
          <a:noFill/>
        </p:spPr>
        <p:txBody>
          <a:bodyPr wrap="none" rtlCol="0">
            <a:spAutoFit/>
          </a:bodyPr>
          <a:lstStyle/>
          <a:p>
            <a:r>
              <a:rPr lang="en-US" sz="1600" b="1" dirty="0" smtClean="0">
                <a:solidFill>
                  <a:srgbClr val="0000FF"/>
                </a:solidFill>
              </a:rPr>
              <a:t>Power Quality Dashboard</a:t>
            </a:r>
            <a:endParaRPr lang="en-US" sz="1600" b="1" dirty="0">
              <a:solidFill>
                <a:srgbClr val="0000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34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910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62" descr="EPRI logo_RGB_4"/>
          <p:cNvPicPr>
            <a:picLocks noChangeAspect="1" noChangeArrowheads="1"/>
          </p:cNvPicPr>
          <p:nvPr userDrawn="1"/>
        </p:nvPicPr>
        <p:blipFill>
          <a:blip r:embed="rId2" cstate="print"/>
          <a:srcRect/>
          <a:stretch>
            <a:fillRect/>
          </a:stretch>
        </p:blipFill>
        <p:spPr bwMode="auto">
          <a:xfrm>
            <a:off x="457200" y="6156324"/>
            <a:ext cx="1828800" cy="297712"/>
          </a:xfrm>
          <a:prstGeom prst="rect">
            <a:avLst/>
          </a:prstGeom>
          <a:noFill/>
        </p:spPr>
      </p:pic>
      <p:sp>
        <p:nvSpPr>
          <p:cNvPr id="9" name="TextBox 8"/>
          <p:cNvSpPr txBox="1"/>
          <p:nvPr userDrawn="1"/>
        </p:nvSpPr>
        <p:spPr>
          <a:xfrm>
            <a:off x="381000" y="6380946"/>
            <a:ext cx="2682145" cy="338554"/>
          </a:xfrm>
          <a:prstGeom prst="rect">
            <a:avLst/>
          </a:prstGeom>
          <a:noFill/>
        </p:spPr>
        <p:txBody>
          <a:bodyPr wrap="none" rtlCol="0">
            <a:spAutoFit/>
          </a:bodyPr>
          <a:lstStyle/>
          <a:p>
            <a:r>
              <a:rPr lang="en-US" sz="1600" b="1" dirty="0" smtClean="0">
                <a:solidFill>
                  <a:srgbClr val="0000FF"/>
                </a:solidFill>
              </a:rPr>
              <a:t>Power Quality Dashboard</a:t>
            </a:r>
            <a:endParaRPr lang="en-US" sz="1600" b="1" dirty="0">
              <a:solidFill>
                <a:srgbClr val="0000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ckground.png"/>
          <p:cNvPicPr>
            <a:picLocks noChangeAspect="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Box 6"/>
          <p:cNvSpPr txBox="1"/>
          <p:nvPr userDrawn="1"/>
        </p:nvSpPr>
        <p:spPr>
          <a:xfrm>
            <a:off x="457200" y="6588695"/>
            <a:ext cx="1326004" cy="184666"/>
          </a:xfrm>
          <a:prstGeom prst="rect">
            <a:avLst/>
          </a:prstGeom>
          <a:noFill/>
        </p:spPr>
        <p:txBody>
          <a:bodyPr wrap="none" rtlCol="0">
            <a:spAutoFit/>
          </a:bodyPr>
          <a:lstStyle/>
          <a:p>
            <a:r>
              <a:rPr lang="en-US" sz="600" dirty="0" smtClean="0"/>
              <a:t>© 2014 Grid Protection Alliance.</a:t>
            </a:r>
            <a:r>
              <a:rPr lang="en-US" sz="600" baseline="0" dirty="0" smtClean="0"/>
              <a:t>  </a:t>
            </a:r>
            <a:endParaRPr lang="en-US" sz="600"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p:txStyles>
    <p:titleStyle>
      <a:lvl1pPr algn="ctr" defTabSz="457200" rtl="0" eaLnBrk="1" fontAlgn="base" hangingPunct="1">
        <a:spcBef>
          <a:spcPct val="0"/>
        </a:spcBef>
        <a:spcAft>
          <a:spcPct val="0"/>
        </a:spcAft>
        <a:defRPr sz="4000" kern="1200">
          <a:solidFill>
            <a:schemeClr val="tx1"/>
          </a:solidFill>
          <a:latin typeface="Futura Md BT" pitchFamily="34" charset="0"/>
          <a:ea typeface="ヒラギノ角ゴ Pro W3" pitchFamily="-107" charset="-128"/>
          <a:cs typeface="Arial"/>
        </a:defRPr>
      </a:lvl1pPr>
      <a:lvl2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2pPr>
      <a:lvl3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3pPr>
      <a:lvl4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4pPr>
      <a:lvl5pPr algn="ctr" defTabSz="457200" rtl="0" eaLnBrk="1" fontAlgn="base" hangingPunct="1">
        <a:spcBef>
          <a:spcPct val="0"/>
        </a:spcBef>
        <a:spcAft>
          <a:spcPct val="0"/>
        </a:spcAft>
        <a:defRPr sz="4400">
          <a:solidFill>
            <a:schemeClr val="tx1"/>
          </a:solidFill>
          <a:latin typeface="Arial" pitchFamily="-107" charset="0"/>
          <a:ea typeface="ヒラギノ角ゴ Pro W3" pitchFamily="-107" charset="-128"/>
        </a:defRPr>
      </a:lvl5pPr>
      <a:lvl6pPr marL="4572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6pPr>
      <a:lvl7pPr marL="9144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7pPr>
      <a:lvl8pPr marL="13716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8pPr>
      <a:lvl9pPr marL="1828800" algn="ctr" defTabSz="457200" rtl="0" eaLnBrk="1" fontAlgn="base" hangingPunct="1">
        <a:spcBef>
          <a:spcPct val="0"/>
        </a:spcBef>
        <a:spcAft>
          <a:spcPct val="0"/>
        </a:spcAft>
        <a:defRPr sz="4400">
          <a:solidFill>
            <a:srgbClr val="004961"/>
          </a:solidFill>
          <a:latin typeface="Arial" pitchFamily="-107" charset="0"/>
          <a:ea typeface="ヒラギノ角ゴ Pro W3" pitchFamily="-107"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000028"/>
          </a:solidFill>
          <a:latin typeface="Arial"/>
          <a:ea typeface="ヒラギノ角ゴ Pro W3" pitchFamily="-107"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00028"/>
          </a:solidFill>
          <a:latin typeface="Arial"/>
          <a:ea typeface="ヒラギノ角ゴ Pro W3" pitchFamily="-107"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00028"/>
          </a:solidFill>
          <a:latin typeface="Arial"/>
          <a:ea typeface="ヒラギノ角ゴ Pro W3" pitchFamily="-107"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00028"/>
          </a:solidFill>
          <a:latin typeface="Arial"/>
          <a:ea typeface="ヒラギノ角ゴ Pro W3"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xceldashboardwidgets.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priopenfle.codeplex.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546755"/>
            <a:ext cx="8686800" cy="1470025"/>
          </a:xfrm>
        </p:spPr>
        <p:txBody>
          <a:bodyPr/>
          <a:lstStyle/>
          <a:p>
            <a:pPr algn="l"/>
            <a:r>
              <a:rPr lang="en-US" dirty="0" smtClean="0"/>
              <a:t>Overview</a:t>
            </a:r>
            <a:endParaRPr lang="en-US" dirty="0"/>
          </a:p>
        </p:txBody>
      </p:sp>
      <p:sp>
        <p:nvSpPr>
          <p:cNvPr id="5" name="Subtitle 4"/>
          <p:cNvSpPr>
            <a:spLocks noGrp="1"/>
          </p:cNvSpPr>
          <p:nvPr>
            <p:ph type="subTitle" idx="1"/>
          </p:nvPr>
        </p:nvSpPr>
        <p:spPr>
          <a:xfrm>
            <a:off x="1371600" y="4210110"/>
            <a:ext cx="6400800" cy="1752600"/>
          </a:xfrm>
        </p:spPr>
        <p:txBody>
          <a:bodyPr>
            <a:normAutofit/>
          </a:bodyPr>
          <a:lstStyle/>
          <a:p>
            <a:pPr algn="l"/>
            <a:r>
              <a:rPr lang="en-US" sz="2000" smtClean="0">
                <a:solidFill>
                  <a:schemeClr val="tx1"/>
                </a:solidFill>
              </a:rPr>
              <a:t>Fred Elmendorf</a:t>
            </a:r>
          </a:p>
          <a:p>
            <a:pPr algn="l"/>
            <a:r>
              <a:rPr lang="en-US" sz="2000" smtClean="0">
                <a:solidFill>
                  <a:schemeClr val="tx1"/>
                </a:solidFill>
              </a:rPr>
              <a:t>August </a:t>
            </a:r>
            <a:r>
              <a:rPr lang="en-US" sz="2000" dirty="0" smtClean="0">
                <a:solidFill>
                  <a:schemeClr val="tx1"/>
                </a:solidFill>
              </a:rPr>
              <a:t>2014</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pic>
        <p:nvPicPr>
          <p:cNvPr id="6" name="Picture 62" descr="EPRI logo_RGB_4"/>
          <p:cNvPicPr>
            <a:picLocks noChangeAspect="1" noChangeArrowheads="1"/>
          </p:cNvPicPr>
          <p:nvPr/>
        </p:nvPicPr>
        <p:blipFill>
          <a:blip r:embed="rId3" cstate="print"/>
          <a:srcRect/>
          <a:stretch>
            <a:fillRect/>
          </a:stretch>
        </p:blipFill>
        <p:spPr bwMode="auto">
          <a:xfrm>
            <a:off x="1448235" y="2133600"/>
            <a:ext cx="3145536" cy="512064"/>
          </a:xfrm>
          <a:prstGeom prst="rect">
            <a:avLst/>
          </a:prstGeom>
          <a:noFill/>
        </p:spPr>
      </p:pic>
      <p:sp>
        <p:nvSpPr>
          <p:cNvPr id="2" name="TextBox 1"/>
          <p:cNvSpPr txBox="1"/>
          <p:nvPr/>
        </p:nvSpPr>
        <p:spPr>
          <a:xfrm>
            <a:off x="1295400" y="2658207"/>
            <a:ext cx="5171609" cy="584775"/>
          </a:xfrm>
          <a:prstGeom prst="rect">
            <a:avLst/>
          </a:prstGeom>
          <a:noFill/>
        </p:spPr>
        <p:txBody>
          <a:bodyPr wrap="none" rtlCol="0">
            <a:spAutoFit/>
          </a:bodyPr>
          <a:lstStyle/>
          <a:p>
            <a:r>
              <a:rPr lang="en-US" sz="3200" b="1" dirty="0" smtClean="0">
                <a:solidFill>
                  <a:srgbClr val="0000FF"/>
                </a:solidFill>
              </a:rPr>
              <a:t>Power Quality Dashboard</a:t>
            </a:r>
            <a:endParaRPr lang="en-US" sz="3200" b="1"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Where we are now</a:t>
            </a:r>
          </a:p>
          <a:p>
            <a:pPr lvl="1"/>
            <a:r>
              <a:rPr lang="en-US" dirty="0" smtClean="0"/>
              <a:t>TVA Test data positioned for events and simple trending</a:t>
            </a:r>
          </a:p>
          <a:p>
            <a:pPr lvl="1"/>
            <a:r>
              <a:rPr lang="en-US" dirty="0" smtClean="0"/>
              <a:t>Visualization framework complete</a:t>
            </a:r>
          </a:p>
          <a:p>
            <a:pPr lvl="1"/>
            <a:r>
              <a:rPr lang="en-US" dirty="0" smtClean="0"/>
              <a:t>Displays complete:</a:t>
            </a:r>
          </a:p>
          <a:p>
            <a:pPr lvl="2"/>
            <a:r>
              <a:rPr lang="en-US" dirty="0" smtClean="0"/>
              <a:t>Map</a:t>
            </a:r>
          </a:p>
          <a:p>
            <a:pPr lvl="2"/>
            <a:r>
              <a:rPr lang="en-US" dirty="0" smtClean="0"/>
              <a:t>Events</a:t>
            </a:r>
          </a:p>
          <a:p>
            <a:pPr lvl="2"/>
            <a:r>
              <a:rPr lang="en-US" dirty="0" smtClean="0"/>
              <a:t>simple trends</a:t>
            </a:r>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spTree>
    <p:extLst>
      <p:ext uri="{BB962C8B-B14F-4D97-AF65-F5344CB8AC3E}">
        <p14:creationId xmlns:p14="http://schemas.microsoft.com/office/powerpoint/2010/main" val="3616274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Additional planned functions</a:t>
            </a:r>
          </a:p>
          <a:p>
            <a:pPr lvl="1"/>
            <a:r>
              <a:rPr lang="en-US" dirty="0" smtClean="0"/>
              <a:t>Complex trend displays</a:t>
            </a:r>
          </a:p>
          <a:p>
            <a:pPr lvl="1"/>
            <a:r>
              <a:rPr lang="en-US" dirty="0" smtClean="0"/>
              <a:t>Compatibility curves</a:t>
            </a:r>
          </a:p>
          <a:p>
            <a:pPr lvl="1"/>
            <a:r>
              <a:rPr lang="en-US" dirty="0" smtClean="0"/>
              <a:t>Data quality displays</a:t>
            </a:r>
          </a:p>
          <a:p>
            <a:pPr lvl="1"/>
            <a:r>
              <a:rPr lang="en-US" dirty="0" smtClean="0"/>
              <a:t>Automatic Link to </a:t>
            </a:r>
            <a:r>
              <a:rPr lang="en-US" dirty="0" err="1" smtClean="0"/>
              <a:t>PQWeb</a:t>
            </a:r>
            <a:r>
              <a:rPr lang="en-US" dirty="0" smtClean="0"/>
              <a:t> for analytic detail</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spTree>
    <p:extLst>
      <p:ext uri="{BB962C8B-B14F-4D97-AF65-F5344CB8AC3E}">
        <p14:creationId xmlns:p14="http://schemas.microsoft.com/office/powerpoint/2010/main" val="189811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PQ Dashboard Beta</a:t>
            </a:r>
            <a:br>
              <a:rPr lang="en-US" dirty="0" smtClean="0"/>
            </a:br>
            <a:r>
              <a:rPr lang="en-US" sz="2800" b="1" dirty="0" smtClean="0"/>
              <a:t>Simple Interface with Powerful Controls</a:t>
            </a:r>
            <a:endParaRPr lang="en-US" dirty="0"/>
          </a:p>
        </p:txBody>
      </p:sp>
      <p:pic>
        <p:nvPicPr>
          <p:cNvPr id="1030" name="Picture 6"/>
          <p:cNvPicPr>
            <a:picLocks noGrp="1" noChangeAspect="1" noChangeArrowheads="1"/>
          </p:cNvPicPr>
          <p:nvPr>
            <p:ph idx="1"/>
          </p:nvPr>
        </p:nvPicPr>
        <p:blipFill>
          <a:blip r:embed="rId2" cstate="print"/>
          <a:srcRect/>
          <a:stretch>
            <a:fillRect/>
          </a:stretch>
        </p:blipFill>
        <p:spPr bwMode="auto">
          <a:xfrm>
            <a:off x="406950" y="1676400"/>
            <a:ext cx="8279849" cy="4165718"/>
          </a:xfrm>
          <a:prstGeom prst="rect">
            <a:avLst/>
          </a:prstGeom>
          <a:noFill/>
          <a:ln w="9525">
            <a:noFill/>
            <a:miter lim="800000"/>
            <a:headEnd/>
            <a:tailEnd/>
          </a:ln>
        </p:spPr>
      </p:pic>
    </p:spTree>
    <p:extLst>
      <p:ext uri="{BB962C8B-B14F-4D97-AF65-F5344CB8AC3E}">
        <p14:creationId xmlns:p14="http://schemas.microsoft.com/office/powerpoint/2010/main" val="2537222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Simple Interface with Powerful Controls</a:t>
            </a:r>
          </a:p>
          <a:p>
            <a:r>
              <a:rPr lang="en-US" sz="2400" dirty="0" smtClean="0"/>
              <a:t>Intelligent calendar control shows day selected and identifies days with events</a:t>
            </a:r>
          </a:p>
          <a:p>
            <a:endParaRPr lang="en-US" dirty="0" smtClean="0"/>
          </a:p>
          <a:p>
            <a:endParaRPr lang="en-US" dirty="0" smtClean="0"/>
          </a:p>
          <a:p>
            <a:endParaRPr lang="en-US" dirty="0" smtClean="0"/>
          </a:p>
          <a:p>
            <a:endParaRPr lang="en-US" sz="2400" dirty="0" smtClean="0"/>
          </a:p>
          <a:p>
            <a:endParaRPr lang="en-US" sz="2400" dirty="0" smtClean="0"/>
          </a:p>
          <a:p>
            <a:endParaRPr lang="en-US" sz="2400" dirty="0" smtClean="0"/>
          </a:p>
          <a:p>
            <a:r>
              <a:rPr lang="en-US" sz="2400" dirty="0" smtClean="0"/>
              <a:t>Select base map and category of data to display</a:t>
            </a:r>
          </a:p>
          <a:p>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pic>
        <p:nvPicPr>
          <p:cNvPr id="30724" name="Picture 4"/>
          <p:cNvPicPr>
            <a:picLocks noChangeAspect="1" noChangeArrowheads="1"/>
          </p:cNvPicPr>
          <p:nvPr/>
        </p:nvPicPr>
        <p:blipFill>
          <a:blip r:embed="rId2" cstate="print"/>
          <a:srcRect/>
          <a:stretch>
            <a:fillRect/>
          </a:stretch>
        </p:blipFill>
        <p:spPr bwMode="auto">
          <a:xfrm>
            <a:off x="5181600" y="2209800"/>
            <a:ext cx="2867025" cy="2286000"/>
          </a:xfrm>
          <a:prstGeom prst="rect">
            <a:avLst/>
          </a:prstGeom>
          <a:noFill/>
          <a:ln w="9525">
            <a:no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1143000" y="4343400"/>
            <a:ext cx="2571750" cy="1266825"/>
          </a:xfrm>
          <a:prstGeom prst="rect">
            <a:avLst/>
          </a:prstGeom>
          <a:noFill/>
          <a:ln w="9525">
            <a:noFill/>
            <a:miter lim="800000"/>
            <a:headEnd/>
            <a:tailEnd/>
          </a:ln>
        </p:spPr>
      </p:pic>
    </p:spTree>
    <p:extLst>
      <p:ext uri="{BB962C8B-B14F-4D97-AF65-F5344CB8AC3E}">
        <p14:creationId xmlns:p14="http://schemas.microsoft.com/office/powerpoint/2010/main" val="122796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Simple Interface with Powerful Controls</a:t>
            </a:r>
          </a:p>
          <a:p>
            <a:r>
              <a:rPr lang="en-US" sz="2400" dirty="0" smtClean="0"/>
              <a:t>Switch between map and grid</a:t>
            </a:r>
          </a:p>
          <a:p>
            <a:r>
              <a:rPr lang="en-US" sz="2400" dirty="0" smtClean="0"/>
              <a:t>Standard map zoom and pan</a:t>
            </a:r>
          </a:p>
          <a:p>
            <a:r>
              <a:rPr lang="en-US" sz="2400" dirty="0" smtClean="0"/>
              <a:t>Drag to zoom</a:t>
            </a:r>
          </a:p>
          <a:p>
            <a:endParaRPr lang="en-US" dirty="0" smtClean="0"/>
          </a:p>
          <a:p>
            <a:endParaRPr lang="en-US" dirty="0" smtClean="0"/>
          </a:p>
          <a:p>
            <a:endParaRPr lang="en-US" dirty="0" smtClean="0"/>
          </a:p>
          <a:p>
            <a:endParaRPr lang="en-US" dirty="0" smtClean="0"/>
          </a:p>
          <a:p>
            <a:pPr lvl="8"/>
            <a:r>
              <a:rPr lang="en-US" sz="2400" dirty="0" smtClean="0"/>
              <a:t>Flexible site selection, list, click or drag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6172200" y="1752600"/>
            <a:ext cx="2028825" cy="3200400"/>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a:stretch>
            <a:fillRect/>
          </a:stretch>
        </p:blipFill>
        <p:spPr bwMode="auto">
          <a:xfrm>
            <a:off x="533400" y="3352800"/>
            <a:ext cx="2962275" cy="2781300"/>
          </a:xfrm>
          <a:prstGeom prst="rect">
            <a:avLst/>
          </a:prstGeom>
          <a:noFill/>
          <a:ln w="9525">
            <a:noFill/>
            <a:miter lim="800000"/>
            <a:headEnd/>
            <a:tailEnd/>
          </a:ln>
        </p:spPr>
      </p:pic>
    </p:spTree>
    <p:extLst>
      <p:ext uri="{BB962C8B-B14F-4D97-AF65-F5344CB8AC3E}">
        <p14:creationId xmlns:p14="http://schemas.microsoft.com/office/powerpoint/2010/main" val="1154880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Simple Interface with Powerful Controls</a:t>
            </a:r>
          </a:p>
          <a:p>
            <a:r>
              <a:rPr lang="en-US" sz="2400" dirty="0" smtClean="0"/>
              <a:t>Mouse-over tool tip </a:t>
            </a:r>
          </a:p>
          <a:p>
            <a:pPr>
              <a:spcAft>
                <a:spcPts val="0"/>
              </a:spcAft>
            </a:pPr>
            <a:r>
              <a:rPr lang="en-US" sz="2400" dirty="0" smtClean="0"/>
              <a:t>Click daily bar for </a:t>
            </a:r>
          </a:p>
          <a:p>
            <a:pPr lvl="1">
              <a:buNone/>
            </a:pPr>
            <a:r>
              <a:rPr lang="en-US" sz="2400" dirty="0" smtClean="0"/>
              <a:t>event detail table</a:t>
            </a:r>
          </a:p>
          <a:p>
            <a:endParaRPr lang="en-US" dirty="0" smtClean="0"/>
          </a:p>
          <a:p>
            <a:endParaRPr lang="en-US" dirty="0" smtClean="0"/>
          </a:p>
          <a:p>
            <a:endParaRPr lang="en-US" dirty="0" smtClean="0"/>
          </a:p>
          <a:p>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3810000" y="1828800"/>
            <a:ext cx="3200400" cy="3719042"/>
          </a:xfrm>
          <a:prstGeom prst="rect">
            <a:avLst/>
          </a:prstGeom>
          <a:noFill/>
          <a:ln w="9525">
            <a:noFill/>
            <a:miter lim="800000"/>
            <a:headEnd/>
            <a:tailEnd/>
          </a:ln>
        </p:spPr>
      </p:pic>
    </p:spTree>
    <p:extLst>
      <p:ext uri="{BB962C8B-B14F-4D97-AF65-F5344CB8AC3E}">
        <p14:creationId xmlns:p14="http://schemas.microsoft.com/office/powerpoint/2010/main" val="257179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PQ Dashboard Beta</a:t>
            </a:r>
          </a:p>
        </p:txBody>
      </p:sp>
      <p:sp>
        <p:nvSpPr>
          <p:cNvPr id="7" name="TextBox 6"/>
          <p:cNvSpPr txBox="1"/>
          <p:nvPr/>
        </p:nvSpPr>
        <p:spPr>
          <a:xfrm>
            <a:off x="3962400" y="762000"/>
            <a:ext cx="4842608" cy="461665"/>
          </a:xfrm>
          <a:prstGeom prst="rect">
            <a:avLst/>
          </a:prstGeom>
          <a:noFill/>
        </p:spPr>
        <p:txBody>
          <a:bodyPr wrap="none" rtlCol="0">
            <a:spAutoFit/>
          </a:bodyPr>
          <a:lstStyle/>
          <a:p>
            <a:r>
              <a:rPr lang="en-US" sz="2400" b="1" dirty="0" smtClean="0">
                <a:solidFill>
                  <a:schemeClr val="tx2">
                    <a:lumMod val="60000"/>
                    <a:lumOff val="40000"/>
                  </a:schemeClr>
                </a:solidFill>
              </a:rPr>
              <a:t>Initial test data provided </a:t>
            </a:r>
            <a:r>
              <a:rPr lang="en-US" sz="2400" b="1" dirty="0" smtClean="0">
                <a:solidFill>
                  <a:schemeClr val="tx2">
                    <a:lumMod val="60000"/>
                    <a:lumOff val="40000"/>
                  </a:schemeClr>
                </a:solidFill>
                <a:latin typeface="+mj-lt"/>
                <a:ea typeface="+mj-ea"/>
                <a:cs typeface="+mj-cs"/>
              </a:rPr>
              <a:t>by</a:t>
            </a:r>
            <a:r>
              <a:rPr lang="en-US" sz="2400" b="1" dirty="0" smtClean="0">
                <a:solidFill>
                  <a:schemeClr val="tx2">
                    <a:lumMod val="60000"/>
                    <a:lumOff val="40000"/>
                  </a:schemeClr>
                </a:solidFill>
              </a:rPr>
              <a:t> TVA</a:t>
            </a:r>
            <a:endParaRPr lang="en-US" sz="2400" b="1" dirty="0">
              <a:solidFill>
                <a:schemeClr val="tx2">
                  <a:lumMod val="60000"/>
                  <a:lumOff val="40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85800" y="1371600"/>
            <a:ext cx="7869292" cy="4343400"/>
          </a:xfrm>
          <a:prstGeom prst="rect">
            <a:avLst/>
          </a:prstGeom>
          <a:noFill/>
          <a:ln w="9525">
            <a:noFill/>
            <a:miter lim="800000"/>
            <a:headEnd/>
            <a:tailEnd/>
          </a:ln>
        </p:spPr>
      </p:pic>
    </p:spTree>
    <p:extLst>
      <p:ext uri="{BB962C8B-B14F-4D97-AF65-F5344CB8AC3E}">
        <p14:creationId xmlns:p14="http://schemas.microsoft.com/office/powerpoint/2010/main" val="3925241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04800"/>
            <a:ext cx="8412480" cy="609600"/>
          </a:xfrm>
        </p:spPr>
        <p:txBody>
          <a:bodyPr/>
          <a:lstStyle/>
          <a:p>
            <a:pPr>
              <a:spcAft>
                <a:spcPts val="1200"/>
              </a:spcAft>
            </a:pPr>
            <a:r>
              <a:rPr lang="en-US" dirty="0" smtClean="0"/>
              <a:t>PQ </a:t>
            </a:r>
            <a:r>
              <a:rPr lang="en-US" kern="1200" dirty="0" smtClean="0"/>
              <a:t>Dashboard</a:t>
            </a:r>
            <a:r>
              <a:rPr lang="en-US" dirty="0" smtClean="0"/>
              <a:t> Beta</a:t>
            </a:r>
          </a:p>
        </p:txBody>
      </p:sp>
      <p:sp>
        <p:nvSpPr>
          <p:cNvPr id="3" name="Content Placeholder 2"/>
          <p:cNvSpPr>
            <a:spLocks noGrp="1"/>
          </p:cNvSpPr>
          <p:nvPr>
            <p:ph idx="1"/>
          </p:nvPr>
        </p:nvSpPr>
        <p:spPr>
          <a:xfrm>
            <a:off x="365760" y="1143000"/>
            <a:ext cx="8412480" cy="5166360"/>
          </a:xfrm>
        </p:spPr>
        <p:txBody>
          <a:bodyPr/>
          <a:lstStyle/>
          <a:p>
            <a:pPr lvl="1"/>
            <a:endParaRPr lang="en-US" sz="2800" b="1" kern="1200" dirty="0" smtClean="0">
              <a:solidFill>
                <a:schemeClr val="tx2"/>
              </a:solidFill>
              <a:latin typeface="+mj-lt"/>
              <a:ea typeface="+mj-ea"/>
              <a:cs typeface="+mj-cs"/>
            </a:endParaRPr>
          </a:p>
          <a:p>
            <a:pPr lvl="1"/>
            <a:endParaRPr lang="en-US" dirty="0" smtClean="0"/>
          </a:p>
          <a:p>
            <a:endParaRPr lang="en-US" sz="1200" dirty="0"/>
          </a:p>
        </p:txBody>
      </p:sp>
      <p:sp>
        <p:nvSpPr>
          <p:cNvPr id="5" name="TextBox 4"/>
          <p:cNvSpPr txBox="1"/>
          <p:nvPr/>
        </p:nvSpPr>
        <p:spPr>
          <a:xfrm>
            <a:off x="3962400" y="762000"/>
            <a:ext cx="4842608" cy="461665"/>
          </a:xfrm>
          <a:prstGeom prst="rect">
            <a:avLst/>
          </a:prstGeom>
          <a:noFill/>
        </p:spPr>
        <p:txBody>
          <a:bodyPr wrap="none" rtlCol="0">
            <a:spAutoFit/>
          </a:bodyPr>
          <a:lstStyle/>
          <a:p>
            <a:r>
              <a:rPr lang="en-US" sz="2400" b="1" dirty="0" smtClean="0">
                <a:solidFill>
                  <a:schemeClr val="tx2">
                    <a:lumMod val="60000"/>
                    <a:lumOff val="40000"/>
                  </a:schemeClr>
                </a:solidFill>
              </a:rPr>
              <a:t>Initial test data provided </a:t>
            </a:r>
            <a:r>
              <a:rPr lang="en-US" sz="2400" b="1" dirty="0" smtClean="0">
                <a:solidFill>
                  <a:schemeClr val="tx2">
                    <a:lumMod val="60000"/>
                    <a:lumOff val="40000"/>
                  </a:schemeClr>
                </a:solidFill>
                <a:latin typeface="+mj-lt"/>
                <a:ea typeface="+mj-ea"/>
                <a:cs typeface="+mj-cs"/>
              </a:rPr>
              <a:t>by</a:t>
            </a:r>
            <a:r>
              <a:rPr lang="en-US" sz="2400" b="1" dirty="0" smtClean="0">
                <a:solidFill>
                  <a:schemeClr val="tx2">
                    <a:lumMod val="60000"/>
                    <a:lumOff val="40000"/>
                  </a:schemeClr>
                </a:solidFill>
              </a:rPr>
              <a:t> TVA</a:t>
            </a:r>
            <a:endParaRPr lang="en-US" sz="2400" b="1" dirty="0">
              <a:solidFill>
                <a:schemeClr val="tx2">
                  <a:lumMod val="60000"/>
                  <a:lumOff val="4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533400" y="1371600"/>
            <a:ext cx="8100478" cy="4491038"/>
          </a:xfrm>
          <a:prstGeom prst="rect">
            <a:avLst/>
          </a:prstGeom>
          <a:noFill/>
          <a:ln w="9525">
            <a:noFill/>
            <a:miter lim="800000"/>
            <a:headEnd/>
            <a:tailEnd/>
          </a:ln>
        </p:spPr>
      </p:pic>
    </p:spTree>
    <p:extLst>
      <p:ext uri="{BB962C8B-B14F-4D97-AF65-F5344CB8AC3E}">
        <p14:creationId xmlns:p14="http://schemas.microsoft.com/office/powerpoint/2010/main" val="4194177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400" dirty="0" smtClean="0"/>
              <a:t>A dashboard approach for visualization brings new value to large volumes of data from a fleet perspective</a:t>
            </a:r>
          </a:p>
          <a:p>
            <a:r>
              <a:rPr lang="en-US" sz="2400" dirty="0" smtClean="0"/>
              <a:t>OSS development strategy ensures flexibility and extensibility</a:t>
            </a:r>
          </a:p>
          <a:p>
            <a:r>
              <a:rPr lang="en-US" sz="2400" dirty="0" smtClean="0"/>
              <a:t>Seamless integration can be accomplished with existing data sources and tools</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63570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Dashboard </a:t>
            </a:r>
            <a:r>
              <a:rPr lang="en-US" dirty="0" err="1" smtClean="0"/>
              <a:t>vs</a:t>
            </a:r>
            <a:r>
              <a:rPr lang="en-US" dirty="0" smtClean="0"/>
              <a:t> Analytic Software</a:t>
            </a:r>
          </a:p>
        </p:txBody>
      </p:sp>
      <p:pic>
        <p:nvPicPr>
          <p:cNvPr id="6147" name="Picture 3"/>
          <p:cNvPicPr>
            <a:picLocks noGrp="1" noChangeAspect="1" noChangeArrowheads="1"/>
          </p:cNvPicPr>
          <p:nvPr>
            <p:ph idx="1"/>
          </p:nvPr>
        </p:nvPicPr>
        <p:blipFill>
          <a:blip r:embed="rId2" cstate="print"/>
          <a:srcRect/>
          <a:stretch>
            <a:fillRect/>
          </a:stretch>
        </p:blipFill>
        <p:spPr bwMode="auto">
          <a:xfrm>
            <a:off x="374650" y="1219200"/>
            <a:ext cx="8413750" cy="1913331"/>
          </a:xfrm>
          <a:prstGeom prst="rect">
            <a:avLst/>
          </a:prstGeom>
          <a:noFill/>
          <a:ln w="9525">
            <a:noFill/>
            <a:miter lim="800000"/>
            <a:headEnd/>
            <a:tailEnd/>
          </a:ln>
        </p:spPr>
      </p:pic>
      <p:sp>
        <p:nvSpPr>
          <p:cNvPr id="10" name="TextBox 9"/>
          <p:cNvSpPr txBox="1"/>
          <p:nvPr/>
        </p:nvSpPr>
        <p:spPr>
          <a:xfrm>
            <a:off x="5410200" y="2743200"/>
            <a:ext cx="3352800" cy="307777"/>
          </a:xfrm>
          <a:prstGeom prst="rect">
            <a:avLst/>
          </a:prstGeom>
          <a:noFill/>
        </p:spPr>
        <p:txBody>
          <a:bodyPr wrap="square" rtlCol="0">
            <a:spAutoFit/>
          </a:bodyPr>
          <a:lstStyle/>
          <a:p>
            <a:r>
              <a:rPr lang="en-US" sz="1400" dirty="0" smtClean="0">
                <a:hlinkClick r:id="rId3"/>
              </a:rPr>
              <a:t>http://www.exceldashboardwidgets.com/</a:t>
            </a:r>
            <a:r>
              <a:rPr lang="en-US" sz="1400" dirty="0" smtClean="0"/>
              <a:t> </a:t>
            </a:r>
            <a:endParaRPr lang="en-US" sz="1400" dirty="0"/>
          </a:p>
        </p:txBody>
      </p:sp>
      <p:sp>
        <p:nvSpPr>
          <p:cNvPr id="11" name="TextBox 10"/>
          <p:cNvSpPr txBox="1"/>
          <p:nvPr/>
        </p:nvSpPr>
        <p:spPr>
          <a:xfrm>
            <a:off x="352425" y="3657600"/>
            <a:ext cx="8458200" cy="1631216"/>
          </a:xfrm>
          <a:prstGeom prst="rect">
            <a:avLst/>
          </a:prstGeom>
          <a:solidFill>
            <a:schemeClr val="accent1">
              <a:lumMod val="20000"/>
              <a:lumOff val="80000"/>
            </a:schemeClr>
          </a:solidFill>
          <a:ln w="38100">
            <a:solidFill>
              <a:schemeClr val="tx2">
                <a:lumMod val="60000"/>
                <a:lumOff val="40000"/>
              </a:schemeClr>
            </a:solidFill>
          </a:ln>
        </p:spPr>
        <p:txBody>
          <a:bodyPr wrap="square" rtlCol="0">
            <a:spAutoFit/>
          </a:bodyPr>
          <a:lstStyle/>
          <a:p>
            <a:r>
              <a:rPr lang="en-US" sz="2000" b="1" dirty="0" smtClean="0"/>
              <a:t>Analytics</a:t>
            </a:r>
            <a:r>
              <a:rPr lang="en-US" sz="2000" dirty="0" smtClean="0"/>
              <a:t> is the discovery and communication of meaningful patterns in data. Especially valuable in areas rich with recorded information, analytics relies on the simultaneous application of statistics, computer programming and operations research to quantify performance. Analytics often favors data visualization to communicate insight.                  </a:t>
            </a:r>
            <a:r>
              <a:rPr lang="en-US" sz="1200" dirty="0" smtClean="0"/>
              <a:t>(</a:t>
            </a:r>
            <a:r>
              <a:rPr lang="en-US" sz="1200" dirty="0" err="1" smtClean="0"/>
              <a:t>wikipedia</a:t>
            </a:r>
            <a:r>
              <a:rPr lang="en-US" sz="1200" dirty="0" smtClean="0"/>
              <a:t>)</a:t>
            </a:r>
            <a:endParaRPr lang="en-US" sz="2000" dirty="0" smtClean="0"/>
          </a:p>
        </p:txBody>
      </p:sp>
    </p:spTree>
    <p:extLst>
      <p:ext uri="{BB962C8B-B14F-4D97-AF65-F5344CB8AC3E}">
        <p14:creationId xmlns:p14="http://schemas.microsoft.com/office/powerpoint/2010/main" val="3211068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760" y="1371600"/>
            <a:ext cx="4053840" cy="4937760"/>
          </a:xfrm>
        </p:spPr>
        <p:txBody>
          <a:bodyPr/>
          <a:lstStyle/>
          <a:p>
            <a:pPr>
              <a:buNone/>
            </a:pPr>
            <a:r>
              <a:rPr lang="en-US" b="1" dirty="0" smtClean="0"/>
              <a:t>Dashboard</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Easy to read</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Single page</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Graphical</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Current status</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Historical trends of key performance indicators</a:t>
            </a:r>
          </a:p>
          <a:p>
            <a:pPr marL="173038" indent="-173038">
              <a:spcBef>
                <a:spcPct val="0"/>
              </a:spcBef>
              <a:spcAft>
                <a:spcPts val="600"/>
              </a:spcAft>
              <a:buClr>
                <a:schemeClr val="tx2"/>
              </a:buClr>
              <a:buFontTx/>
              <a:buChar char="•"/>
            </a:pPr>
            <a:r>
              <a:rPr lang="en-US" sz="2400" kern="0" dirty="0">
                <a:solidFill>
                  <a:srgbClr val="000000"/>
                </a:solidFill>
                <a:latin typeface="+mn-lt"/>
                <a:ea typeface="+mn-ea"/>
                <a:cs typeface="+mn-cs"/>
              </a:rPr>
              <a:t>Informed decisions can be made at a glance</a:t>
            </a:r>
          </a:p>
          <a:p>
            <a:endParaRPr lang="en-US" sz="2400" kern="0" dirty="0">
              <a:solidFill>
                <a:srgbClr val="000000"/>
              </a:solidFill>
              <a:latin typeface="+mn-lt"/>
              <a:ea typeface="+mn-ea"/>
              <a:cs typeface="+mn-cs"/>
            </a:endParaRPr>
          </a:p>
        </p:txBody>
      </p:sp>
      <p:sp>
        <p:nvSpPr>
          <p:cNvPr id="2" name="Title 1"/>
          <p:cNvSpPr>
            <a:spLocks noGrp="1"/>
          </p:cNvSpPr>
          <p:nvPr>
            <p:ph type="title"/>
          </p:nvPr>
        </p:nvSpPr>
        <p:spPr/>
        <p:txBody>
          <a:bodyPr/>
          <a:lstStyle/>
          <a:p>
            <a:pPr>
              <a:spcAft>
                <a:spcPts val="1200"/>
              </a:spcAft>
            </a:pPr>
            <a:r>
              <a:rPr lang="en-US" dirty="0" smtClean="0"/>
              <a:t>Dashboard vs. Analytic Software</a:t>
            </a:r>
          </a:p>
        </p:txBody>
      </p:sp>
      <p:sp>
        <p:nvSpPr>
          <p:cNvPr id="7" name="Content Placeholder 5"/>
          <p:cNvSpPr txBox="1">
            <a:spLocks/>
          </p:cNvSpPr>
          <p:nvPr/>
        </p:nvSpPr>
        <p:spPr bwMode="auto">
          <a:xfrm>
            <a:off x="4572000" y="1362075"/>
            <a:ext cx="4053840" cy="4937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457200" latinLnBrk="0">
              <a:lnSpc>
                <a:spcPct val="100000"/>
              </a:lnSpc>
              <a:spcBef>
                <a:spcPct val="20000"/>
              </a:spcBef>
              <a:buClr>
                <a:schemeClr val="tx2"/>
              </a:buClr>
              <a:buSzTx/>
              <a:tabLst/>
              <a:defRPr/>
            </a:pPr>
            <a:r>
              <a:rPr lang="en-US" sz="3200" b="1" dirty="0">
                <a:solidFill>
                  <a:srgbClr val="000028"/>
                </a:solidFill>
                <a:latin typeface="Arial"/>
                <a:ea typeface="ヒラギノ角ゴ Pro W3" pitchFamily="-107" charset="-128"/>
                <a:cs typeface="Arial"/>
              </a:rPr>
              <a:t>Analytic Software</a:t>
            </a: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Desktop or heavy</a:t>
            </a:r>
            <a:r>
              <a:rPr kumimoji="0" lang="en-US" sz="2400" b="0" i="0" u="none" strike="noStrike" kern="0" cap="none" spc="0" normalizeH="0" noProof="0" dirty="0" smtClean="0">
                <a:ln>
                  <a:noFill/>
                </a:ln>
                <a:solidFill>
                  <a:srgbClr val="000000"/>
                </a:solidFill>
                <a:effectLst/>
                <a:uLnTx/>
                <a:uFillTx/>
                <a:latin typeface="+mn-lt"/>
                <a:ea typeface="+mn-ea"/>
                <a:cs typeface="+mn-cs"/>
              </a:rPr>
              <a:t> client</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Manual steps</a:t>
            </a:r>
          </a:p>
          <a:p>
            <a:pPr marL="173038" indent="-173038">
              <a:spcAft>
                <a:spcPts val="600"/>
              </a:spcAft>
              <a:buClr>
                <a:schemeClr val="tx2"/>
              </a:buClr>
              <a:buFontTx/>
              <a:buChar char="•"/>
            </a:pPr>
            <a:r>
              <a:rPr lang="en-US" sz="2400" kern="0" dirty="0" smtClean="0">
                <a:solidFill>
                  <a:srgbClr val="000000"/>
                </a:solidFill>
              </a:rPr>
              <a:t>Graphical or tabular</a:t>
            </a: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r>
              <a:rPr lang="en-US" sz="2400" kern="0" dirty="0" smtClean="0">
                <a:solidFill>
                  <a:srgbClr val="000000"/>
                </a:solidFill>
                <a:latin typeface="+mn-lt"/>
              </a:rPr>
              <a:t>Historical investigation</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Historical trends and details of specific events</a:t>
            </a: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Typically used to gather reporting information</a:t>
            </a:r>
          </a:p>
          <a:p>
            <a:pPr marL="173038" marR="0" lvl="0" indent="-173038" algn="l" defTabSz="914400" rtl="0" eaLnBrk="1" fontAlgn="base" latinLnBrk="0" hangingPunct="1">
              <a:lnSpc>
                <a:spcPct val="100000"/>
              </a:lnSpc>
              <a:spcBef>
                <a:spcPct val="0"/>
              </a:spcBef>
              <a:spcAft>
                <a:spcPts val="600"/>
              </a:spcAft>
              <a:buClr>
                <a:schemeClr val="tx2"/>
              </a:buClr>
              <a:buSzTx/>
              <a:buFontTx/>
              <a:buChar char="•"/>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0752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Unique Values of a Dashboard</a:t>
            </a:r>
          </a:p>
        </p:txBody>
      </p:sp>
      <p:sp>
        <p:nvSpPr>
          <p:cNvPr id="3" name="Content Placeholder 2"/>
          <p:cNvSpPr>
            <a:spLocks noGrp="1"/>
          </p:cNvSpPr>
          <p:nvPr>
            <p:ph idx="1"/>
          </p:nvPr>
        </p:nvSpPr>
        <p:spPr>
          <a:xfrm>
            <a:off x="762000" y="1417638"/>
            <a:ext cx="8229600" cy="4343400"/>
          </a:xfrm>
        </p:spPr>
        <p:txBody>
          <a:bodyPr/>
          <a:lstStyle/>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View entire fleet instantly</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Primarily visual presentation</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Saves time compared manual tools</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Identify negative trends and take action</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Measure efficiencies/inefficiencies</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Present consistent view of information</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Make informed decisions based on specified populations</a:t>
            </a:r>
          </a:p>
          <a:p>
            <a:pPr marL="347663" indent="-347663">
              <a:spcBef>
                <a:spcPct val="0"/>
              </a:spcBef>
              <a:spcAft>
                <a:spcPts val="600"/>
              </a:spcAft>
              <a:buClr>
                <a:schemeClr val="tx2"/>
              </a:buClr>
              <a:buFontTx/>
              <a:buChar char="•"/>
            </a:pPr>
            <a:r>
              <a:rPr lang="en-US" sz="2800" kern="0" dirty="0">
                <a:solidFill>
                  <a:srgbClr val="000000"/>
                </a:solidFill>
                <a:latin typeface="+mn-lt"/>
                <a:ea typeface="+mn-ea"/>
                <a:cs typeface="+mn-cs"/>
              </a:rPr>
              <a:t>Quickly identify data outliers</a:t>
            </a:r>
          </a:p>
          <a:p>
            <a:endParaRPr lang="en-US" dirty="0" smtClean="0"/>
          </a:p>
          <a:p>
            <a:endParaRPr lang="en-US" dirty="0"/>
          </a:p>
        </p:txBody>
      </p:sp>
    </p:spTree>
    <p:extLst>
      <p:ext uri="{BB962C8B-B14F-4D97-AF65-F5344CB8AC3E}">
        <p14:creationId xmlns:p14="http://schemas.microsoft.com/office/powerpoint/2010/main" val="885821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PQ Dashboard Beta</a:t>
            </a:r>
          </a:p>
        </p:txBody>
      </p:sp>
      <p:sp>
        <p:nvSpPr>
          <p:cNvPr id="3" name="Content Placeholder 2"/>
          <p:cNvSpPr>
            <a:spLocks noGrp="1"/>
          </p:cNvSpPr>
          <p:nvPr>
            <p:ph idx="1"/>
          </p:nvPr>
        </p:nvSpPr>
        <p:spPr>
          <a:xfrm>
            <a:off x="365760" y="1143000"/>
            <a:ext cx="8412480" cy="5166360"/>
          </a:xfrm>
        </p:spPr>
        <p:txBody>
          <a:bodyPr/>
          <a:lstStyle/>
          <a:p>
            <a:pPr>
              <a:buNone/>
            </a:pPr>
            <a:r>
              <a:rPr lang="en-US" b="1" dirty="0" smtClean="0"/>
              <a:t>Background </a:t>
            </a:r>
          </a:p>
          <a:p>
            <a:r>
              <a:rPr lang="en-US" dirty="0" smtClean="0"/>
              <a:t>PQ monitoring goals considered:</a:t>
            </a:r>
          </a:p>
          <a:p>
            <a:pPr lvl="1"/>
            <a:r>
              <a:rPr lang="en-US" dirty="0" smtClean="0"/>
              <a:t>Quickly assimilate large quantities of data</a:t>
            </a:r>
          </a:p>
          <a:p>
            <a:pPr lvl="1"/>
            <a:r>
              <a:rPr lang="en-US" dirty="0" smtClean="0"/>
              <a:t>Effectively represent a large number of sites</a:t>
            </a:r>
          </a:p>
          <a:p>
            <a:pPr lvl="1"/>
            <a:r>
              <a:rPr lang="en-US" dirty="0" smtClean="0"/>
              <a:t>Integrate PQ and GIS data</a:t>
            </a:r>
          </a:p>
          <a:p>
            <a:pPr lvl="1"/>
            <a:r>
              <a:rPr lang="en-US" dirty="0" smtClean="0"/>
              <a:t>Provide value from a broad context</a:t>
            </a:r>
          </a:p>
          <a:p>
            <a:pPr lvl="1"/>
            <a:r>
              <a:rPr lang="en-US" dirty="0" smtClean="0"/>
              <a:t>Provide actionable information </a:t>
            </a:r>
          </a:p>
          <a:p>
            <a:endParaRPr lang="en-US" sz="1200" dirty="0"/>
          </a:p>
        </p:txBody>
      </p:sp>
    </p:spTree>
    <p:extLst>
      <p:ext uri="{BB962C8B-B14F-4D97-AF65-F5344CB8AC3E}">
        <p14:creationId xmlns:p14="http://schemas.microsoft.com/office/powerpoint/2010/main" val="3920605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PQ Dashboard Beta</a:t>
            </a:r>
          </a:p>
        </p:txBody>
      </p:sp>
      <p:sp>
        <p:nvSpPr>
          <p:cNvPr id="3" name="Content Placeholder 2"/>
          <p:cNvSpPr>
            <a:spLocks noGrp="1"/>
          </p:cNvSpPr>
          <p:nvPr>
            <p:ph idx="1"/>
          </p:nvPr>
        </p:nvSpPr>
        <p:spPr>
          <a:xfrm>
            <a:off x="365760" y="1143000"/>
            <a:ext cx="8412480" cy="5166360"/>
          </a:xfrm>
        </p:spPr>
        <p:txBody>
          <a:bodyPr/>
          <a:lstStyle/>
          <a:p>
            <a:pPr>
              <a:buNone/>
            </a:pPr>
            <a:r>
              <a:rPr lang="en-US" b="1" dirty="0" smtClean="0"/>
              <a:t>Background </a:t>
            </a:r>
          </a:p>
          <a:p>
            <a:r>
              <a:rPr lang="en-US" dirty="0" smtClean="0"/>
              <a:t>Challenges:</a:t>
            </a:r>
          </a:p>
          <a:p>
            <a:pPr lvl="1"/>
            <a:r>
              <a:rPr lang="en-US" dirty="0" smtClean="0"/>
              <a:t>Increasing number of monitors</a:t>
            </a:r>
          </a:p>
          <a:p>
            <a:pPr lvl="1"/>
            <a:r>
              <a:rPr lang="en-US" dirty="0" smtClean="0"/>
              <a:t>Large data volumes</a:t>
            </a:r>
          </a:p>
          <a:p>
            <a:pPr lvl="1"/>
            <a:r>
              <a:rPr lang="en-US" dirty="0" smtClean="0"/>
              <a:t>Ineffective data distillation</a:t>
            </a:r>
          </a:p>
          <a:p>
            <a:pPr lvl="1"/>
            <a:r>
              <a:rPr lang="en-US" dirty="0" smtClean="0"/>
              <a:t>Bad data</a:t>
            </a:r>
          </a:p>
          <a:p>
            <a:endParaRPr lang="en-US" sz="1200" dirty="0"/>
          </a:p>
        </p:txBody>
      </p:sp>
    </p:spTree>
    <p:extLst>
      <p:ext uri="{BB962C8B-B14F-4D97-AF65-F5344CB8AC3E}">
        <p14:creationId xmlns:p14="http://schemas.microsoft.com/office/powerpoint/2010/main" val="294998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US" dirty="0" smtClean="0"/>
              <a:t>PQ Dashboard Beta</a:t>
            </a:r>
          </a:p>
        </p:txBody>
      </p:sp>
      <p:sp>
        <p:nvSpPr>
          <p:cNvPr id="3" name="Content Placeholder 2"/>
          <p:cNvSpPr>
            <a:spLocks noGrp="1"/>
          </p:cNvSpPr>
          <p:nvPr>
            <p:ph idx="1"/>
          </p:nvPr>
        </p:nvSpPr>
        <p:spPr>
          <a:xfrm>
            <a:off x="365760" y="1143000"/>
            <a:ext cx="8412480" cy="5166360"/>
          </a:xfrm>
        </p:spPr>
        <p:txBody>
          <a:bodyPr/>
          <a:lstStyle/>
          <a:p>
            <a:pPr>
              <a:buNone/>
            </a:pPr>
            <a:r>
              <a:rPr lang="en-US" b="1" dirty="0" smtClean="0"/>
              <a:t>Background </a:t>
            </a:r>
          </a:p>
          <a:p>
            <a:r>
              <a:rPr lang="en-US" dirty="0" smtClean="0"/>
              <a:t>Objectives</a:t>
            </a:r>
          </a:p>
          <a:p>
            <a:pPr lvl="1"/>
            <a:r>
              <a:rPr lang="en-US" dirty="0" smtClean="0"/>
              <a:t>An OSS application</a:t>
            </a:r>
          </a:p>
          <a:p>
            <a:pPr lvl="1"/>
            <a:r>
              <a:rPr lang="en-US" dirty="0" smtClean="0"/>
              <a:t>Develop </a:t>
            </a:r>
            <a:r>
              <a:rPr lang="en-US" dirty="0" err="1" smtClean="0"/>
              <a:t>OpenPQ</a:t>
            </a:r>
            <a:r>
              <a:rPr lang="en-US" dirty="0" smtClean="0"/>
              <a:t> Dashboard framework</a:t>
            </a:r>
          </a:p>
          <a:p>
            <a:pPr lvl="1"/>
            <a:r>
              <a:rPr lang="en-US" dirty="0" smtClean="0"/>
              <a:t>Implement key features as a proof-of-concept</a:t>
            </a:r>
          </a:p>
          <a:p>
            <a:pPr lvl="1"/>
            <a:r>
              <a:rPr lang="en-US" dirty="0" smtClean="0"/>
              <a:t>Demonstrate the value of a PQ Dashboard</a:t>
            </a:r>
          </a:p>
          <a:p>
            <a:pPr lvl="1"/>
            <a:r>
              <a:rPr lang="en-US" dirty="0" smtClean="0"/>
              <a:t>Easily deployable</a:t>
            </a:r>
          </a:p>
          <a:p>
            <a:pPr lvl="1"/>
            <a:r>
              <a:rPr lang="en-US" dirty="0" smtClean="0"/>
              <a:t>Easy integration with legacy systems</a:t>
            </a:r>
          </a:p>
          <a:p>
            <a:pPr lvl="1"/>
            <a:r>
              <a:rPr lang="en-US" dirty="0" smtClean="0"/>
              <a:t>Extensible</a:t>
            </a:r>
          </a:p>
          <a:p>
            <a:pPr lvl="1"/>
            <a:endParaRPr lang="en-US" dirty="0" smtClean="0"/>
          </a:p>
          <a:p>
            <a:pPr lvl="1">
              <a:buNone/>
            </a:pPr>
            <a:endParaRPr lang="en-US" dirty="0" smtClean="0"/>
          </a:p>
          <a:p>
            <a:pPr lvl="1"/>
            <a:endParaRPr lang="en-US" dirty="0" smtClean="0"/>
          </a:p>
          <a:p>
            <a:endParaRPr lang="en-US" sz="1200" dirty="0"/>
          </a:p>
        </p:txBody>
      </p:sp>
    </p:spTree>
    <p:extLst>
      <p:ext uri="{BB962C8B-B14F-4D97-AF65-F5344CB8AC3E}">
        <p14:creationId xmlns:p14="http://schemas.microsoft.com/office/powerpoint/2010/main" val="401125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381000" y="3857625"/>
            <a:ext cx="3581400" cy="9178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PQ Dashboard Beta</a:t>
            </a:r>
            <a:endParaRPr lang="en-US" dirty="0"/>
          </a:p>
        </p:txBody>
      </p:sp>
      <p:sp>
        <p:nvSpPr>
          <p:cNvPr id="3" name="Content Placeholder 2"/>
          <p:cNvSpPr>
            <a:spLocks noGrp="1"/>
          </p:cNvSpPr>
          <p:nvPr>
            <p:ph idx="1"/>
          </p:nvPr>
        </p:nvSpPr>
        <p:spPr>
          <a:xfrm>
            <a:off x="365760" y="1143000"/>
            <a:ext cx="8412480" cy="5166360"/>
          </a:xfrm>
        </p:spPr>
        <p:txBody>
          <a:bodyPr/>
          <a:lstStyle/>
          <a:p>
            <a:pPr>
              <a:buNone/>
            </a:pPr>
            <a:r>
              <a:rPr lang="en-US" sz="2400" b="1" dirty="0" smtClean="0"/>
              <a:t>Building on Prior OSS Work</a:t>
            </a:r>
          </a:p>
          <a:p>
            <a:r>
              <a:rPr lang="en-US" sz="2400" dirty="0" smtClean="0"/>
              <a:t>Grid Solutions Framework (GSF) library</a:t>
            </a:r>
          </a:p>
          <a:p>
            <a:pPr lvl="1"/>
            <a:r>
              <a:rPr lang="en-US" sz="2000" dirty="0" smtClean="0"/>
              <a:t>Approximately half a million lines of code</a:t>
            </a:r>
          </a:p>
          <a:p>
            <a:pPr lvl="1"/>
            <a:r>
              <a:rPr lang="en-US" sz="2000" dirty="0" smtClean="0"/>
              <a:t>Highly optimized data management functions</a:t>
            </a:r>
          </a:p>
          <a:p>
            <a:r>
              <a:rPr lang="en-US" sz="2400" dirty="0" smtClean="0"/>
              <a:t>2102 EPRI open fault location engine (openFLE)</a:t>
            </a:r>
          </a:p>
          <a:p>
            <a:r>
              <a:rPr lang="en-US" sz="2400" dirty="0" smtClean="0"/>
              <a:t>2013 open extensible disturbance analytics (</a:t>
            </a:r>
            <a:r>
              <a:rPr lang="en-US" sz="2400" dirty="0" err="1" smtClean="0"/>
              <a:t>openXDA</a:t>
            </a:r>
            <a:r>
              <a:rPr lang="en-US" sz="2400" dirty="0" smtClean="0"/>
              <a:t>)</a:t>
            </a:r>
          </a:p>
          <a:p>
            <a:endParaRPr lang="en-US" sz="2400" dirty="0"/>
          </a:p>
        </p:txBody>
      </p:sp>
      <p:pic>
        <p:nvPicPr>
          <p:cNvPr id="7173" name="Picture 5" descr="EPRI openFLE"/>
          <p:cNvPicPr>
            <a:picLocks noChangeAspect="1" noChangeArrowheads="1"/>
          </p:cNvPicPr>
          <p:nvPr/>
        </p:nvPicPr>
        <p:blipFill>
          <a:blip r:embed="rId3" cstate="print"/>
          <a:srcRect/>
          <a:stretch>
            <a:fillRect/>
          </a:stretch>
        </p:blipFill>
        <p:spPr bwMode="auto">
          <a:xfrm>
            <a:off x="3124200" y="4457700"/>
            <a:ext cx="5029200" cy="562589"/>
          </a:xfrm>
          <a:prstGeom prst="rect">
            <a:avLst/>
          </a:prstGeom>
          <a:noFill/>
        </p:spPr>
      </p:pic>
      <p:sp>
        <p:nvSpPr>
          <p:cNvPr id="7" name="TextBox 6"/>
          <p:cNvSpPr txBox="1"/>
          <p:nvPr/>
        </p:nvSpPr>
        <p:spPr>
          <a:xfrm>
            <a:off x="685800" y="5181600"/>
            <a:ext cx="3583032" cy="1200329"/>
          </a:xfrm>
          <a:prstGeom prst="rect">
            <a:avLst/>
          </a:prstGeom>
          <a:noFill/>
        </p:spPr>
        <p:txBody>
          <a:bodyPr wrap="none" rtlCol="0">
            <a:spAutoFit/>
          </a:bodyPr>
          <a:lstStyle/>
          <a:p>
            <a:r>
              <a:rPr lang="en-US" dirty="0" smtClean="0">
                <a:hlinkClick r:id="rId4"/>
              </a:rPr>
              <a:t>http://GSF.codeplex.com/</a:t>
            </a:r>
          </a:p>
          <a:p>
            <a:r>
              <a:rPr lang="en-US" dirty="0" smtClean="0">
                <a:hlinkClick r:id="rId4"/>
              </a:rPr>
              <a:t>http://epriopenfle.codeplex.com/</a:t>
            </a:r>
            <a:endParaRPr lang="en-US" dirty="0" smtClean="0"/>
          </a:p>
          <a:p>
            <a:r>
              <a:rPr lang="en-US" dirty="0" smtClean="0">
                <a:hlinkClick r:id="rId4"/>
              </a:rPr>
              <a:t>http://openxda.codeplex.com/</a:t>
            </a:r>
            <a:r>
              <a:rPr lang="en-US" dirty="0" smtClean="0"/>
              <a:t>  </a:t>
            </a:r>
          </a:p>
          <a:p>
            <a:endParaRPr lang="en-US" dirty="0"/>
          </a:p>
        </p:txBody>
      </p:sp>
      <p:pic>
        <p:nvPicPr>
          <p:cNvPr id="7175" name="Picture 7"/>
          <p:cNvPicPr>
            <a:picLocks noChangeAspect="1" noChangeArrowheads="1"/>
          </p:cNvPicPr>
          <p:nvPr/>
        </p:nvPicPr>
        <p:blipFill>
          <a:blip r:embed="rId5" cstate="print"/>
          <a:srcRect/>
          <a:stretch>
            <a:fillRect/>
          </a:stretch>
        </p:blipFill>
        <p:spPr bwMode="auto">
          <a:xfrm>
            <a:off x="5334000" y="5029200"/>
            <a:ext cx="3371850" cy="971550"/>
          </a:xfrm>
          <a:prstGeom prst="rect">
            <a:avLst/>
          </a:prstGeom>
          <a:noFill/>
          <a:ln w="9525">
            <a:noFill/>
            <a:miter lim="800000"/>
            <a:headEnd/>
            <a:tailEnd/>
          </a:ln>
        </p:spPr>
      </p:pic>
    </p:spTree>
    <p:extLst>
      <p:ext uri="{BB962C8B-B14F-4D97-AF65-F5344CB8AC3E}">
        <p14:creationId xmlns:p14="http://schemas.microsoft.com/office/powerpoint/2010/main" val="347108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43000"/>
            <a:ext cx="8412480" cy="5166360"/>
          </a:xfrm>
        </p:spPr>
        <p:txBody>
          <a:bodyPr/>
          <a:lstStyle/>
          <a:p>
            <a:pPr>
              <a:buNone/>
            </a:pPr>
            <a:r>
              <a:rPr lang="en-US" b="1" dirty="0" smtClean="0"/>
              <a:t>Context</a:t>
            </a:r>
          </a:p>
          <a:p>
            <a:pPr lvl="1"/>
            <a:r>
              <a:rPr lang="en-US" dirty="0" smtClean="0"/>
              <a:t>Initial displays have daily context</a:t>
            </a:r>
          </a:p>
          <a:p>
            <a:pPr lvl="1"/>
            <a:r>
              <a:rPr lang="en-US" dirty="0" smtClean="0"/>
              <a:t>Map and grid display entire fleet</a:t>
            </a:r>
          </a:p>
          <a:p>
            <a:pPr lvl="1"/>
            <a:r>
              <a:rPr lang="en-US" dirty="0" smtClean="0"/>
              <a:t>Default displays show yesterday’s data</a:t>
            </a:r>
          </a:p>
          <a:p>
            <a:pPr lvl="1"/>
            <a:r>
              <a:rPr lang="en-US" dirty="0" smtClean="0"/>
              <a:t>30 day summary chart</a:t>
            </a:r>
          </a:p>
          <a:p>
            <a:pPr lvl="1"/>
            <a:r>
              <a:rPr lang="en-US" dirty="0" smtClean="0"/>
              <a:t>Limited drill-down for some detail</a:t>
            </a:r>
          </a:p>
          <a:p>
            <a:pPr lvl="1"/>
            <a:endParaRPr lang="en-US" dirty="0"/>
          </a:p>
        </p:txBody>
      </p:sp>
      <p:sp>
        <p:nvSpPr>
          <p:cNvPr id="2" name="Title 1"/>
          <p:cNvSpPr>
            <a:spLocks noGrp="1"/>
          </p:cNvSpPr>
          <p:nvPr>
            <p:ph type="title"/>
          </p:nvPr>
        </p:nvSpPr>
        <p:spPr/>
        <p:txBody>
          <a:bodyPr/>
          <a:lstStyle/>
          <a:p>
            <a:r>
              <a:rPr lang="en-US" dirty="0" smtClean="0"/>
              <a:t>PQ Dashboard Beta</a:t>
            </a:r>
            <a:endParaRPr lang="en-US" dirty="0"/>
          </a:p>
        </p:txBody>
      </p:sp>
    </p:spTree>
    <p:extLst>
      <p:ext uri="{BB962C8B-B14F-4D97-AF65-F5344CB8AC3E}">
        <p14:creationId xmlns:p14="http://schemas.microsoft.com/office/powerpoint/2010/main" val="3783449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P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GPA-presentation</Template>
  <TotalTime>12583</TotalTime>
  <Words>465</Words>
  <Application>Microsoft Office PowerPoint</Application>
  <PresentationFormat>On-screen Show (4:3)</PresentationFormat>
  <Paragraphs>139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Futura Md BT</vt:lpstr>
      <vt:lpstr>ヒラギノ角ゴ Pro W3</vt:lpstr>
      <vt:lpstr>GPA-presentation</vt:lpstr>
      <vt:lpstr>Overview</vt:lpstr>
      <vt:lpstr>Dashboard vs Analytic Software</vt:lpstr>
      <vt:lpstr>Dashboard vs. Analytic Software</vt:lpstr>
      <vt:lpstr>Unique Values of a Dashboard</vt:lpstr>
      <vt:lpstr>PQ Dashboard Beta</vt:lpstr>
      <vt:lpstr>PQ Dashboard Beta</vt:lpstr>
      <vt:lpstr>PQ Dashboard Beta</vt:lpstr>
      <vt:lpstr>PQ Dashboard Beta</vt:lpstr>
      <vt:lpstr>PQ Dashboard Beta</vt:lpstr>
      <vt:lpstr>PQ Dashboard Beta</vt:lpstr>
      <vt:lpstr>PQ Dashboard Beta</vt:lpstr>
      <vt:lpstr>PQ Dashboard Beta Simple Interface with Powerful Controls</vt:lpstr>
      <vt:lpstr>PQ Dashboard Beta</vt:lpstr>
      <vt:lpstr>PQ Dashboard Beta</vt:lpstr>
      <vt:lpstr>PQ Dashboard Beta</vt:lpstr>
      <vt:lpstr>PQ Dashboard Beta</vt:lpstr>
      <vt:lpstr>PQ Dashboard Beta</vt:lpstr>
      <vt:lpstr>Conclusions</vt:lpstr>
    </vt:vector>
  </TitlesOfParts>
  <Company>Tennessee Valley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frrobert</dc:creator>
  <cp:lastModifiedBy>Fred Elmendorf</cp:lastModifiedBy>
  <cp:revision>442</cp:revision>
  <cp:lastPrinted>2014-08-11T13:23:48Z</cp:lastPrinted>
  <dcterms:created xsi:type="dcterms:W3CDTF">2006-10-18T19:51:51Z</dcterms:created>
  <dcterms:modified xsi:type="dcterms:W3CDTF">2015-02-25T18:43:21Z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TC011367941033</vt:lpwstr>
  </property>
</Properties>
</file>