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9"/>
  </p:sldMasterIdLst>
  <p:notesMasterIdLst>
    <p:notesMasterId r:id="rId42"/>
  </p:notesMasterIdLst>
  <p:sldIdLst>
    <p:sldId id="266" r:id="rId30"/>
    <p:sldId id="267" r:id="rId31"/>
    <p:sldId id="268" r:id="rId32"/>
    <p:sldId id="271" r:id="rId33"/>
    <p:sldId id="269" r:id="rId34"/>
    <p:sldId id="270" r:id="rId35"/>
    <p:sldId id="272" r:id="rId36"/>
    <p:sldId id="273" r:id="rId37"/>
    <p:sldId id="274" r:id="rId38"/>
    <p:sldId id="275" r:id="rId39"/>
    <p:sldId id="276" r:id="rId40"/>
    <p:sldId id="277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5.xml"/><Relationship Id="rId42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7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2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8C257F-E169-411C-8716-7B793B5EED13}" type="datetimeFigureOut">
              <a:rPr lang="en-US"/>
              <a:pPr>
                <a:defRPr/>
              </a:pPr>
              <a:t>8/3/2015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DD48DA-C116-46BB-8596-C01D93D19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17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AC57F-73EC-47AF-89E1-B2B71716CFE3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2</a:t>
            </a:fld>
            <a:endParaRPr lang="en-US" smtClean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93738"/>
            <a:ext cx="4598987" cy="344963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53" y="4373628"/>
            <a:ext cx="5041447" cy="4063476"/>
          </a:xfrm>
          <a:noFill/>
          <a:ln/>
        </p:spPr>
        <p:txBody>
          <a:bodyPr/>
          <a:lstStyle/>
          <a:p>
            <a:endParaRPr lang="en-US" dirty="0" smtClean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1048B-A583-4881-A517-AAC53266A8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7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BD8F0A-A630-4AA2-B6BB-EAC6AA64C396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S Reference Sans Serif" pitchFamily="34" charset="0"/>
              </a:rPr>
              <a:t>After AMI</a:t>
            </a:r>
          </a:p>
          <a:p>
            <a:r>
              <a:rPr lang="en-US" dirty="0">
                <a:latin typeface="MS Reference Sans Serif" pitchFamily="34" charset="0"/>
              </a:rPr>
              <a:t>2.2 million meters x 24 reads per day x 365 days per year x 8 readings per meter (on average) = </a:t>
            </a:r>
            <a:r>
              <a:rPr lang="en-US" dirty="0">
                <a:solidFill>
                  <a:srgbClr val="0000FF"/>
                </a:solidFill>
                <a:latin typeface="MS Reference Sans Serif" pitchFamily="34" charset="0"/>
              </a:rPr>
              <a:t>154 billion reads per year (not counting meter events)</a:t>
            </a:r>
          </a:p>
          <a:p>
            <a:endParaRPr lang="en-US" dirty="0">
              <a:solidFill>
                <a:srgbClr val="0000FF"/>
              </a:solidFill>
              <a:latin typeface="MS Reference Sans Serif" pitchFamily="34" charset="0"/>
            </a:endParaRPr>
          </a:p>
          <a:p>
            <a:pPr defTabSz="904982">
              <a:spcAft>
                <a:spcPts val="594"/>
              </a:spcAft>
              <a:defRPr/>
            </a:pPr>
            <a:endParaRPr lang="en-US" dirty="0" smtClean="0">
              <a:solidFill>
                <a:schemeClr val="tx1"/>
              </a:solidFill>
              <a:latin typeface="MS Reference Sans Serif" pitchFamily="34" charset="0"/>
            </a:endParaRPr>
          </a:p>
          <a:p>
            <a:pPr defTabSz="904982">
              <a:spcAft>
                <a:spcPts val="594"/>
              </a:spcAft>
              <a:defRPr/>
            </a:pPr>
            <a:endParaRPr lang="en-US" dirty="0" smtClean="0">
              <a:solidFill>
                <a:schemeClr val="tx1"/>
              </a:solidFill>
              <a:latin typeface="MS Reference Sans Serif" pitchFamily="34" charset="0"/>
            </a:endParaRPr>
          </a:p>
          <a:p>
            <a:pPr defTabSz="904982">
              <a:spcAft>
                <a:spcPts val="594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316" y="8684914"/>
            <a:ext cx="2972115" cy="45751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D797AC-03E4-49BC-90E7-934ECE6099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S Reference Sans Serif" pitchFamily="34" charset="0"/>
              </a:rPr>
              <a:t>After AMI</a:t>
            </a:r>
          </a:p>
          <a:p>
            <a:r>
              <a:rPr lang="en-US" dirty="0">
                <a:latin typeface="MS Reference Sans Serif" pitchFamily="34" charset="0"/>
              </a:rPr>
              <a:t>2.2 million meters x 24 reads per day x 365 days per year x 8 readings per meter (on average) = </a:t>
            </a:r>
            <a:r>
              <a:rPr lang="en-US" dirty="0">
                <a:solidFill>
                  <a:srgbClr val="0000FF"/>
                </a:solidFill>
                <a:latin typeface="MS Reference Sans Serif" pitchFamily="34" charset="0"/>
              </a:rPr>
              <a:t>154 billion reads per year (not counting meter events)</a:t>
            </a:r>
          </a:p>
          <a:p>
            <a:endParaRPr lang="en-US" dirty="0">
              <a:solidFill>
                <a:srgbClr val="0000FF"/>
              </a:solidFill>
              <a:latin typeface="MS Reference Sans Serif" pitchFamily="34" charset="0"/>
            </a:endParaRPr>
          </a:p>
          <a:p>
            <a:pPr defTabSz="904982">
              <a:spcAft>
                <a:spcPts val="594"/>
              </a:spcAft>
              <a:defRPr/>
            </a:pPr>
            <a:endParaRPr lang="en-US" dirty="0" smtClean="0">
              <a:solidFill>
                <a:schemeClr val="tx1"/>
              </a:solidFill>
              <a:latin typeface="MS Reference Sans Serif" pitchFamily="34" charset="0"/>
            </a:endParaRPr>
          </a:p>
          <a:p>
            <a:pPr defTabSz="904982">
              <a:spcAft>
                <a:spcPts val="594"/>
              </a:spcAft>
              <a:defRPr/>
            </a:pPr>
            <a:endParaRPr lang="en-US" dirty="0" smtClean="0">
              <a:solidFill>
                <a:schemeClr val="tx1"/>
              </a:solidFill>
              <a:latin typeface="MS Reference Sans Serif" pitchFamily="34" charset="0"/>
            </a:endParaRPr>
          </a:p>
          <a:p>
            <a:pPr defTabSz="904982">
              <a:spcAft>
                <a:spcPts val="594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316" y="8684914"/>
            <a:ext cx="2972115" cy="45751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D797AC-03E4-49BC-90E7-934ECE6099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-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5181600"/>
            <a:ext cx="2917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2987675" y="4800600"/>
            <a:ext cx="3352800" cy="1895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1" descr="GeorgiaColor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5441082"/>
            <a:ext cx="2074862" cy="100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1398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895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51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6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20764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769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3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0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88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0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7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5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14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71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74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template-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748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9" name="Picture 10" descr="GeorgiaColor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10398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24600"/>
            <a:ext cx="372452" cy="48418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138765" y="6439455"/>
            <a:ext cx="34676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Grid Protection Alliance User’s Forum Aug 4-5,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57200"/>
            <a:ext cx="871124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/>
              <a:t>Welcome</a:t>
            </a:r>
            <a:r>
              <a:rPr lang="en-US" sz="3200" b="1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sz="3200" b="1" dirty="0">
                <a:latin typeface="Helvetica" pitchFamily="34" charset="0"/>
                <a:cs typeface="Helvetica" pitchFamily="34" charset="0"/>
              </a:rPr>
            </a:br>
            <a:endParaRPr lang="en-US" sz="2000" b="1" dirty="0">
              <a:latin typeface="Helvetica" pitchFamily="34" charset="0"/>
              <a:cs typeface="Helvetic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2015 Grid Protection Alliance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User’s </a:t>
            </a:r>
            <a:r>
              <a:rPr lang="en-US" sz="2800" b="1" dirty="0" smtClean="0"/>
              <a:t>Forum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Atlanta</a:t>
            </a:r>
            <a:r>
              <a:rPr lang="en-US" sz="2400" dirty="0" smtClean="0"/>
              <a:t>, GA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August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2015</a:t>
            </a:r>
            <a:endParaRPr lang="en-US" sz="3600" b="1" dirty="0">
              <a:latin typeface="Helvetica" pitchFamily="34" charset="0"/>
              <a:cs typeface="Helvetic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latin typeface="Helvetica" pitchFamily="34" charset="0"/>
              <a:cs typeface="Helvetic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Helvetica" pitchFamily="34" charset="0"/>
                <a:cs typeface="Helvetica" pitchFamily="34" charset="0"/>
              </a:rPr>
              <a:t>Edwin </a:t>
            </a:r>
            <a:r>
              <a:rPr lang="en-US" b="1" dirty="0">
                <a:latin typeface="Helvetica" pitchFamily="34" charset="0"/>
                <a:cs typeface="Helvetica" pitchFamily="34" charset="0"/>
              </a:rPr>
              <a:t>C. (Ed) Carlsen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Helvetica" pitchFamily="34" charset="0"/>
                <a:cs typeface="Helvetica" pitchFamily="34" charset="0"/>
              </a:rPr>
              <a:t>Manager, Distribution Management </a:t>
            </a:r>
            <a:r>
              <a:rPr lang="en-US" b="1" i="1" dirty="0" smtClean="0">
                <a:latin typeface="Helvetica" pitchFamily="34" charset="0"/>
                <a:cs typeface="Helvetica" pitchFamily="34" charset="0"/>
              </a:rPr>
              <a:t>Systems - Georgia </a:t>
            </a:r>
            <a:r>
              <a:rPr lang="en-US" b="1" i="1" dirty="0">
                <a:latin typeface="Helvetica" pitchFamily="34" charset="0"/>
                <a:cs typeface="Helvetica" pitchFamily="34" charset="0"/>
              </a:rPr>
              <a:t>Power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atin typeface="Helvetica" pitchFamily="34" charset="0"/>
                <a:cs typeface="Helvetica" pitchFamily="34" charset="0"/>
              </a:rPr>
              <a:t>eccarlse@southernco.com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endParaRPr lang="en-US" sz="24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8434" name="Picture 2" descr="\\Gaxgpfs01\eccarlse$\My Pictures\Logos\gpa-smalll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20" y="2743200"/>
            <a:ext cx="531202" cy="6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1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685800"/>
            <a:ext cx="81534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Helvetica" pitchFamily="34" charset="0"/>
                <a:cs typeface="Helvetica" pitchFamily="34" charset="0"/>
              </a:rPr>
              <a:t>Distribution Operations Areas </a:t>
            </a:r>
            <a:r>
              <a:rPr lang="en-US" sz="3200" b="1" dirty="0">
                <a:latin typeface="Helvetica" pitchFamily="34" charset="0"/>
                <a:cs typeface="Helvetica" pitchFamily="34" charset="0"/>
              </a:rPr>
              <a:t>for Analytics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Helvetica" pitchFamily="34" charset="0"/>
              <a:cs typeface="Helvetica" pitchFamily="34" charset="0"/>
            </a:endParaRPr>
          </a:p>
          <a:p>
            <a:pPr marL="731520" lvl="1" indent="-274320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AMI-OMS</a:t>
            </a:r>
          </a:p>
          <a:p>
            <a:pPr marL="731520" lvl="1" indent="-274320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Fault Location Analysis</a:t>
            </a:r>
          </a:p>
          <a:p>
            <a:pPr marL="731520" lvl="1" indent="-274320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Overload / Voltage Deficiency Mitigation</a:t>
            </a:r>
          </a:p>
          <a:p>
            <a:pPr marL="731520" lvl="1" indent="-274320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Load reduction capability (Conservation Voltage Reduction)</a:t>
            </a:r>
          </a:p>
          <a:p>
            <a:pPr marL="731520" lvl="1" indent="-274320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Volt/</a:t>
            </a:r>
            <a:r>
              <a:rPr lang="en-US" sz="2400" dirty="0" err="1">
                <a:latin typeface="Helvetica" pitchFamily="34" charset="0"/>
                <a:cs typeface="Helvetica" pitchFamily="34" charset="0"/>
              </a:rPr>
              <a:t>Var</a:t>
            </a:r>
            <a:r>
              <a:rPr lang="en-US" sz="2400" dirty="0">
                <a:latin typeface="Helvetica" pitchFamily="34" charset="0"/>
                <a:cs typeface="Helvetica" pitchFamily="34" charset="0"/>
              </a:rPr>
              <a:t> Optimization</a:t>
            </a:r>
          </a:p>
          <a:p>
            <a:pPr marL="731520" lvl="1" indent="-274320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Asset Management</a:t>
            </a:r>
          </a:p>
          <a:p>
            <a:pPr marL="731520" lvl="1" indent="-274320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Work 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Management</a:t>
            </a:r>
          </a:p>
          <a:p>
            <a:pPr marL="731520" lvl="1" indent="-274320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400" dirty="0" err="1" smtClean="0">
                <a:latin typeface="Helvetica" pitchFamily="34" charset="0"/>
                <a:cs typeface="Helvetica" pitchFamily="34" charset="0"/>
              </a:rPr>
              <a:t>etc</a:t>
            </a:r>
            <a:endParaRPr lang="en-US" sz="2400" dirty="0" smtClean="0">
              <a:latin typeface="Helvetica" pitchFamily="34" charset="0"/>
              <a:cs typeface="Helvetica" pitchFamily="34" charset="0"/>
            </a:endParaRPr>
          </a:p>
          <a:p>
            <a:pPr marL="731520" lvl="1" indent="-274320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400" dirty="0" err="1" smtClean="0">
                <a:latin typeface="Helvetica" pitchFamily="34" charset="0"/>
                <a:cs typeface="Helvetica" pitchFamily="34" charset="0"/>
              </a:rPr>
              <a:t>etc</a:t>
            </a:r>
            <a:endParaRPr lang="en-US" sz="2400" dirty="0">
              <a:latin typeface="Helvetica" pitchFamily="34" charset="0"/>
              <a:cs typeface="Helvetica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endParaRPr lang="en-US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Slide Number Placeholder 4"/>
          <p:cNvSpPr txBox="1">
            <a:spLocks/>
          </p:cNvSpPr>
          <p:nvPr/>
        </p:nvSpPr>
        <p:spPr>
          <a:xfrm>
            <a:off x="152400" y="63404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827B9D3-38AE-4AF0-BED9-9F15AED3FDA9}" type="slidenum">
              <a:rPr lang="en-US" sz="1200" smtClean="0"/>
              <a:pPr>
                <a:defRPr/>
              </a:pPr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04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33400"/>
            <a:ext cx="85344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Helvetica" pitchFamily="34" charset="0"/>
                <a:cs typeface="Helvetica" pitchFamily="34" charset="0"/>
              </a:rPr>
              <a:t>Other Drivers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atin typeface="Helvetica" pitchFamily="34" charset="0"/>
              <a:cs typeface="Helvetica" pitchFamily="34" charset="0"/>
            </a:endParaRPr>
          </a:p>
          <a:p>
            <a:pPr marL="731520" lvl="1" indent="-274320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Safety – Worker and Public</a:t>
            </a:r>
          </a:p>
          <a:p>
            <a:pPr marL="731520" lvl="1" indent="-274320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Distributed Generation – Solar, wind</a:t>
            </a:r>
          </a:p>
          <a:p>
            <a:pPr marL="731520" lvl="1" indent="-274320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“Beyond the Meter” Control/Info</a:t>
            </a:r>
          </a:p>
          <a:p>
            <a:pPr marL="731520" lvl="1" indent="-274320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Regulatory (data collection/reporting)</a:t>
            </a:r>
          </a:p>
          <a:p>
            <a:pPr marL="731520" lvl="1" indent="-274320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Customer Outage Communication (growing expectations)</a:t>
            </a:r>
          </a:p>
          <a:p>
            <a:pPr marL="731520" lvl="1" indent="-274320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400" dirty="0">
              <a:latin typeface="Helvetica" pitchFamily="34" charset="0"/>
              <a:cs typeface="Helvetica" pitchFamily="34" charset="0"/>
            </a:endParaRPr>
          </a:p>
          <a:p>
            <a:pPr marL="731520" lvl="1" indent="-274320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i="1" dirty="0">
                <a:latin typeface="Helvetica" pitchFamily="34" charset="0"/>
                <a:cs typeface="Helvetica" pitchFamily="34" charset="0"/>
              </a:rPr>
              <a:t>Everyone wants more data, more info… and wants it now!</a:t>
            </a:r>
          </a:p>
          <a:p>
            <a:pPr marL="731520" lvl="1" indent="-274320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i="1" dirty="0">
                <a:latin typeface="Helvetica" pitchFamily="34" charset="0"/>
                <a:cs typeface="Helvetica" pitchFamily="34" charset="0"/>
              </a:rPr>
              <a:t>Utilize this data to the greatest benefit… through analytics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endParaRPr lang="en-US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Slide Number Placeholder 4"/>
          <p:cNvSpPr txBox="1">
            <a:spLocks/>
          </p:cNvSpPr>
          <p:nvPr/>
        </p:nvSpPr>
        <p:spPr>
          <a:xfrm>
            <a:off x="152400" y="63404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827B9D3-38AE-4AF0-BED9-9F15AED3FDA9}" type="slidenum">
              <a:rPr lang="en-US" sz="1200" smtClean="0"/>
              <a:pPr>
                <a:defRPr/>
              </a:pPr>
              <a:t>11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72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67000"/>
            <a:ext cx="89916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Have a great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meeting!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Enjoy Atlanta!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endParaRPr lang="en-US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Slide Number Placeholder 4"/>
          <p:cNvSpPr txBox="1">
            <a:spLocks/>
          </p:cNvSpPr>
          <p:nvPr/>
        </p:nvSpPr>
        <p:spPr>
          <a:xfrm>
            <a:off x="152400" y="63404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827B9D3-38AE-4AF0-BED9-9F15AED3FDA9}" type="slidenum">
              <a:rPr lang="en-US" sz="1200" smtClean="0"/>
              <a:pPr>
                <a:defRPr/>
              </a:pPr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079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VC Area_map_warm gray_r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3932" y="1517958"/>
            <a:ext cx="4659782" cy="4613057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Southern Company (NYSE:SO)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" name="Picture 23" descr="Ala_CMYK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43505" y="1779254"/>
            <a:ext cx="834757" cy="36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5" descr="Miss_Power_CMYK Logo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43505" y="5463341"/>
            <a:ext cx="889632" cy="33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6" descr="Ga_CMYK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281638" y="3939622"/>
            <a:ext cx="709962" cy="322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9" descr="Gulf_CMYK Log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403697" y="5124169"/>
            <a:ext cx="559336" cy="3391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5386181" y="4392123"/>
            <a:ext cx="240247" cy="1071217"/>
          </a:xfrm>
          <a:prstGeom prst="line">
            <a:avLst/>
          </a:prstGeom>
          <a:noFill/>
          <a:ln w="9525">
            <a:solidFill>
              <a:srgbClr val="29292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Line 31"/>
          <p:cNvSpPr>
            <a:spLocks noChangeShapeType="1"/>
          </p:cNvSpPr>
          <p:nvPr/>
        </p:nvSpPr>
        <p:spPr bwMode="auto">
          <a:xfrm>
            <a:off x="5250512" y="2207292"/>
            <a:ext cx="809774" cy="1619545"/>
          </a:xfrm>
          <a:prstGeom prst="line">
            <a:avLst/>
          </a:prstGeom>
          <a:noFill/>
          <a:ln w="9525">
            <a:solidFill>
              <a:srgbClr val="29292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 flipH="1" flipV="1">
            <a:off x="6875710" y="3558325"/>
            <a:ext cx="1310880" cy="549621"/>
          </a:xfrm>
          <a:prstGeom prst="line">
            <a:avLst/>
          </a:prstGeom>
          <a:noFill/>
          <a:ln w="9525">
            <a:solidFill>
              <a:srgbClr val="29292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Line 33"/>
          <p:cNvSpPr>
            <a:spLocks noChangeShapeType="1"/>
          </p:cNvSpPr>
          <p:nvPr/>
        </p:nvSpPr>
        <p:spPr bwMode="auto">
          <a:xfrm flipH="1" flipV="1">
            <a:off x="6535126" y="4581494"/>
            <a:ext cx="139908" cy="542675"/>
          </a:xfrm>
          <a:prstGeom prst="line">
            <a:avLst/>
          </a:prstGeom>
          <a:noFill/>
          <a:ln w="9525">
            <a:solidFill>
              <a:srgbClr val="29292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700428"/>
            <a:ext cx="3885590" cy="4800600"/>
          </a:xfrm>
        </p:spPr>
        <p:txBody>
          <a:bodyPr vert="horz" lIns="0" tIns="45720" rIns="0" bIns="45720" rtlCol="0"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/>
              </a:rPr>
              <a:t>Founded in 1912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/>
              </a:rPr>
              <a:t>One of the largest providers of electricity in the U.S.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/>
              </a:rPr>
              <a:t>More than 4.4 million customers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/>
              </a:rPr>
              <a:t>26,000 employees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/>
              </a:rPr>
              <a:t>120,000 square miles of territory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5F95F415-13DA-4E14-AC46-8EEAE343E4AF}" type="slidenum">
              <a:rPr lang="en-US" sz="1200" smtClean="0"/>
              <a:pPr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12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09751" y="349264"/>
            <a:ext cx="7924498" cy="64133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ctr" eaLnBrk="0" hangingPunct="0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/>
              <a:t>Southern Company Overview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424089" y="1524000"/>
            <a:ext cx="8295822" cy="457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3247" rIns="0" bIns="43247"/>
          <a:lstStyle/>
          <a:p>
            <a:pPr marL="702756" lvl="1" indent="-270291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Calibri" panose="020F0502020204030204" pitchFamily="34" charset="0"/>
              </a:rPr>
              <a:t>Vertically Integrated – </a:t>
            </a:r>
            <a:r>
              <a:rPr lang="en-US" sz="2400" dirty="0">
                <a:latin typeface="Calibri" panose="020F0502020204030204" pitchFamily="34" charset="0"/>
              </a:rPr>
              <a:t>Generation / Transmission </a:t>
            </a:r>
            <a:r>
              <a:rPr lang="en-US" sz="2400" dirty="0" smtClean="0">
                <a:latin typeface="Calibri" panose="020F0502020204030204" pitchFamily="34" charset="0"/>
              </a:rPr>
              <a:t>/ Distribution </a:t>
            </a:r>
            <a:endParaRPr lang="en-US" sz="2400" dirty="0">
              <a:latin typeface="Calibri" panose="020F0502020204030204" pitchFamily="34" charset="0"/>
            </a:endParaRPr>
          </a:p>
          <a:p>
            <a:pPr marL="1081164" lvl="2" indent="-21623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4 </a:t>
            </a:r>
            <a:r>
              <a:rPr lang="en-US" sz="2400" dirty="0" smtClean="0">
                <a:latin typeface="Calibri" panose="020F0502020204030204" pitchFamily="34" charset="0"/>
              </a:rPr>
              <a:t>Electric Operating Companies</a:t>
            </a:r>
          </a:p>
          <a:p>
            <a:pPr marL="1081164" lvl="2" indent="-21623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Southern Co </a:t>
            </a:r>
            <a:r>
              <a:rPr lang="en-US" sz="2400" b="1" dirty="0">
                <a:latin typeface="Calibri" panose="020F0502020204030204" pitchFamily="34" charset="0"/>
              </a:rPr>
              <a:t>Services </a:t>
            </a:r>
            <a:r>
              <a:rPr lang="en-US" sz="2400" dirty="0">
                <a:latin typeface="Calibri" panose="020F0502020204030204" pitchFamily="34" charset="0"/>
              </a:rPr>
              <a:t>(IT, HR), </a:t>
            </a:r>
            <a:r>
              <a:rPr lang="en-US" sz="2400" b="1" dirty="0">
                <a:latin typeface="Calibri" panose="020F0502020204030204" pitchFamily="34" charset="0"/>
              </a:rPr>
              <a:t>Southern </a:t>
            </a:r>
            <a:r>
              <a:rPr lang="en-US" sz="2400" b="1" dirty="0" err="1">
                <a:latin typeface="Calibri" panose="020F0502020204030204" pitchFamily="34" charset="0"/>
              </a:rPr>
              <a:t>Linc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(Telecom), </a:t>
            </a:r>
            <a:r>
              <a:rPr lang="en-US" sz="2400" b="1" dirty="0">
                <a:latin typeface="Calibri" panose="020F0502020204030204" pitchFamily="34" charset="0"/>
              </a:rPr>
              <a:t>Southern Nuclear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b="1" dirty="0">
                <a:latin typeface="Calibri" panose="020F0502020204030204" pitchFamily="34" charset="0"/>
              </a:rPr>
              <a:t>Southern Power </a:t>
            </a:r>
            <a:r>
              <a:rPr lang="en-US" sz="2400" dirty="0">
                <a:latin typeface="Calibri" panose="020F0502020204030204" pitchFamily="34" charset="0"/>
              </a:rPr>
              <a:t>(wholesale generation)</a:t>
            </a:r>
          </a:p>
          <a:p>
            <a:pPr marL="702756" lvl="1" indent="-270291" eaLnBrk="0" hangingPunct="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alibri" panose="020F0502020204030204" pitchFamily="34" charset="0"/>
            </a:endParaRPr>
          </a:p>
          <a:p>
            <a:pPr marL="702756" lvl="1" indent="-270291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latin typeface="Calibri" panose="020F0502020204030204" pitchFamily="34" charset="0"/>
              </a:rPr>
              <a:t>2014 </a:t>
            </a:r>
            <a:r>
              <a:rPr lang="en-US" sz="2400" b="1" dirty="0">
                <a:latin typeface="Calibri" panose="020F0502020204030204" pitchFamily="34" charset="0"/>
              </a:rPr>
              <a:t>Revenue / Net Income: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$18.5 </a:t>
            </a:r>
            <a:r>
              <a:rPr lang="en-US" sz="2400" dirty="0">
                <a:latin typeface="Calibri" panose="020F0502020204030204" pitchFamily="34" charset="0"/>
              </a:rPr>
              <a:t>billion / </a:t>
            </a:r>
            <a:r>
              <a:rPr lang="en-US" sz="2400" dirty="0" smtClean="0">
                <a:latin typeface="Calibri" panose="020F0502020204030204" pitchFamily="34" charset="0"/>
              </a:rPr>
              <a:t>$1.96 </a:t>
            </a:r>
            <a:r>
              <a:rPr lang="en-US" sz="2400" dirty="0">
                <a:latin typeface="Calibri" panose="020F0502020204030204" pitchFamily="34" charset="0"/>
              </a:rPr>
              <a:t>billion</a:t>
            </a:r>
          </a:p>
          <a:p>
            <a:pPr marL="702756" lvl="1" indent="-270291" eaLnBrk="0" hangingPunct="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alibri" panose="020F0502020204030204" pitchFamily="34" charset="0"/>
            </a:endParaRPr>
          </a:p>
          <a:p>
            <a:pPr marL="702756" lvl="1" indent="-270291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latin typeface="Calibri" panose="020F0502020204030204" pitchFamily="34" charset="0"/>
              </a:rPr>
              <a:t>2014 </a:t>
            </a:r>
            <a:r>
              <a:rPr lang="en-US" sz="2400" b="1" dirty="0">
                <a:latin typeface="Calibri" panose="020F0502020204030204" pitchFamily="34" charset="0"/>
              </a:rPr>
              <a:t>Generation – </a:t>
            </a:r>
            <a:r>
              <a:rPr lang="en-US" sz="2400" b="1" dirty="0" smtClean="0">
                <a:latin typeface="Calibri" panose="020F0502020204030204" pitchFamily="34" charset="0"/>
              </a:rPr>
              <a:t>45,500 </a:t>
            </a:r>
            <a:r>
              <a:rPr lang="en-US" sz="2400" b="1" dirty="0">
                <a:latin typeface="Calibri" panose="020F0502020204030204" pitchFamily="34" charset="0"/>
              </a:rPr>
              <a:t>MW</a:t>
            </a:r>
          </a:p>
          <a:p>
            <a:pPr marL="1081164" lvl="2" indent="-21623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Coal – </a:t>
            </a:r>
            <a:r>
              <a:rPr lang="en-US" sz="2400" dirty="0" smtClean="0">
                <a:latin typeface="Calibri" panose="020F0502020204030204" pitchFamily="34" charset="0"/>
              </a:rPr>
              <a:t>40%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(was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78%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2004)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1081164" lvl="2" indent="-21623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Natural </a:t>
            </a:r>
            <a:r>
              <a:rPr lang="en-US" sz="2400" dirty="0" smtClean="0">
                <a:latin typeface="Calibri" panose="020F0502020204030204" pitchFamily="34" charset="0"/>
              </a:rPr>
              <a:t>Gas – 40%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(was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4%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2004)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1081164" lvl="2" indent="-21623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Nuclear – </a:t>
            </a:r>
            <a:r>
              <a:rPr lang="en-US" sz="2400" dirty="0" smtClean="0">
                <a:latin typeface="Calibri" panose="020F0502020204030204" pitchFamily="34" charset="0"/>
              </a:rPr>
              <a:t>16%</a:t>
            </a:r>
            <a:endParaRPr lang="en-US" sz="2400" dirty="0">
              <a:latin typeface="Calibri" panose="020F0502020204030204" pitchFamily="34" charset="0"/>
            </a:endParaRPr>
          </a:p>
          <a:p>
            <a:pPr marL="1081164" lvl="2" indent="-21623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Hydro, Renewable – </a:t>
            </a:r>
            <a:r>
              <a:rPr lang="en-US" sz="2400" dirty="0" smtClean="0">
                <a:latin typeface="Calibri" panose="020F0502020204030204" pitchFamily="34" charset="0"/>
              </a:rPr>
              <a:t>4%</a:t>
            </a:r>
            <a:endParaRPr lang="en-US" sz="2400" dirty="0">
              <a:latin typeface="Calibri" panose="020F0502020204030204" pitchFamily="34" charset="0"/>
            </a:endParaRPr>
          </a:p>
          <a:p>
            <a:pPr marL="1081164" lvl="2" indent="-21623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5F95F415-13DA-4E14-AC46-8EEAE343E4AF}" type="slidenum">
              <a:rPr lang="en-US" sz="1200" smtClean="0"/>
              <a:pPr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47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3400" y="1688224"/>
            <a:ext cx="4862286" cy="44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93" tIns="43247" rIns="86493" bIns="43247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ts val="50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ts val="50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ts val="500"/>
              </a:spcAft>
              <a:buFont typeface="Arial" charset="0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ts val="500"/>
              </a:spcAft>
              <a:buFont typeface="Arial" charset="0"/>
              <a:buChar char="–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ts val="500"/>
              </a:spcAft>
              <a:buFont typeface="Arial" charset="0"/>
              <a:buChar char="»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790" indent="-268790" defTabSz="432465">
              <a:spcBef>
                <a:spcPct val="40000"/>
              </a:spcBef>
              <a:spcAft>
                <a:spcPts val="473"/>
              </a:spcAft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Largest of four Southern Company electric utilities </a:t>
            </a:r>
          </a:p>
          <a:p>
            <a:pPr marL="268790" indent="-268790" defTabSz="432465">
              <a:spcBef>
                <a:spcPct val="40000"/>
              </a:spcBef>
              <a:spcAft>
                <a:spcPts val="473"/>
              </a:spcAft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Headquartered in Atlanta, GA</a:t>
            </a:r>
          </a:p>
          <a:p>
            <a:pPr marL="268790" indent="-268790" defTabSz="432465">
              <a:spcBef>
                <a:spcPct val="40000"/>
              </a:spcBef>
              <a:spcAft>
                <a:spcPts val="473"/>
              </a:spcAft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More than 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2.4 </a:t>
            </a:r>
            <a: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million customers</a:t>
            </a:r>
          </a:p>
          <a:p>
            <a:pPr marL="268790" indent="-268790" defTabSz="432465">
              <a:spcBef>
                <a:spcPct val="40000"/>
              </a:spcBef>
              <a:spcAft>
                <a:spcPts val="473"/>
              </a:spcAft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Electric rates below the national average</a:t>
            </a:r>
          </a:p>
          <a:p>
            <a:pPr marL="268790" indent="-268790" defTabSz="432465">
              <a:spcBef>
                <a:spcPct val="40000"/>
              </a:spcBef>
              <a:spcAft>
                <a:spcPts val="473"/>
              </a:spcAft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Top quartile among peer utilities in customer </a:t>
            </a:r>
            <a:r>
              <a:rPr lang="en-US" sz="2400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satisfaction </a:t>
            </a:r>
            <a:r>
              <a:rPr lang="en-US" sz="2400" b="1" i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(as are the other sister </a:t>
            </a:r>
            <a:r>
              <a:rPr lang="en-US" sz="2400" b="1" i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OpCos</a:t>
            </a:r>
            <a:r>
              <a:rPr lang="en-US" sz="2400" b="1" i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)</a:t>
            </a:r>
            <a:endParaRPr lang="en-US" sz="2400" b="1" i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268790" indent="-268790" defTabSz="432465">
              <a:lnSpc>
                <a:spcPct val="130000"/>
              </a:lnSpc>
              <a:spcBef>
                <a:spcPct val="40000"/>
              </a:spcBef>
              <a:spcAft>
                <a:spcPts val="473"/>
              </a:spcAft>
              <a:buNone/>
              <a:defRPr/>
            </a:pPr>
            <a:endParaRPr lang="en-US" sz="24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georgia-p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5"/>
          <a:stretch>
            <a:fillRect/>
          </a:stretch>
        </p:blipFill>
        <p:spPr bwMode="auto">
          <a:xfrm>
            <a:off x="6176966" y="1907950"/>
            <a:ext cx="2484059" cy="3786188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53143" y="381000"/>
            <a:ext cx="7837714" cy="68580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defPPr>
              <a:defRPr lang="en-US"/>
            </a:defPPr>
            <a:lvl1pPr algn="ctr" eaLnBrk="0" hangingPunct="0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/>
              <a:t>Georgia Power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5F95F415-13DA-4E14-AC46-8EEAE343E4AF}" type="slidenum">
              <a:rPr lang="en-US" sz="1200" smtClean="0"/>
              <a:pPr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72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0" y="1612228"/>
            <a:ext cx="365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Location: Waynesboro, GA</a:t>
            </a:r>
          </a:p>
          <a:p>
            <a:r>
              <a:rPr lang="en-US" dirty="0" smtClean="0"/>
              <a:t>	(south of Augusta)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Co-ownership: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Georgia Power: 46 %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Oglethorpe: 30 %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MEAG: 23 %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Dalton Utilities: 2 %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Design: Westinghouse “AP1000” </a:t>
            </a:r>
            <a:r>
              <a:rPr lang="en-US" dirty="0" smtClean="0"/>
              <a:t>- 1,117 </a:t>
            </a:r>
            <a:r>
              <a:rPr lang="en-US" dirty="0" smtClean="0"/>
              <a:t>MW (ea.)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5500 jobs now, 800 permanent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2019/2020 Commercial Operation</a:t>
            </a:r>
            <a:endParaRPr lang="en-US" i="1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09751" y="304800"/>
            <a:ext cx="7924498" cy="64133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ctr" eaLnBrk="0" hangingPunct="0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 smtClean="0"/>
              <a:t>Plant </a:t>
            </a:r>
            <a:r>
              <a:rPr lang="en-US" dirty="0" err="1" smtClean="0"/>
              <a:t>Vogtle</a:t>
            </a:r>
            <a:r>
              <a:rPr lang="en-US" dirty="0" smtClean="0"/>
              <a:t> Nuclear - Units 3 &amp; 4</a:t>
            </a:r>
            <a:endParaRPr lang="en-US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212365"/>
            <a:ext cx="4711669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152400" y="64008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F95F415-13DA-4E14-AC46-8EEAE343E4AF}" type="slidenum">
              <a:rPr lang="en-US" sz="1200" smtClean="0"/>
              <a:pPr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14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2102" y="3429000"/>
            <a:ext cx="47432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165 MW online now (July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Almost 1000 MW expected by EOY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 to Utility Scale installations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owned by GPC – 3x30MW at GA Military 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 present opportunities and challenges</a:t>
            </a:r>
            <a:endParaRPr 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09751" y="349264"/>
            <a:ext cx="7924498" cy="64133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ctr" eaLnBrk="0" hangingPunct="0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 smtClean="0"/>
              <a:t>Renewable Energy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0444"/>
            <a:ext cx="71247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68" y="3500618"/>
            <a:ext cx="3190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152400" y="64008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F95F415-13DA-4E14-AC46-8EEAE343E4AF}" type="slidenum">
              <a:rPr lang="en-US" sz="1200" smtClean="0"/>
              <a:pPr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22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6"/>
          <p:cNvSpPr>
            <a:spLocks noGrp="1"/>
          </p:cNvSpPr>
          <p:nvPr>
            <p:ph type="title"/>
          </p:nvPr>
        </p:nvSpPr>
        <p:spPr bwMode="auto">
          <a:xfrm>
            <a:off x="762000" y="64582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Southern Company Circle of Life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27B9D3-38AE-4AF0-BED9-9F15AED3FDA9}" type="slidenum">
              <a:rPr lang="en-US" sz="1200" smtClean="0"/>
              <a:pPr>
                <a:defRPr/>
              </a:pPr>
              <a:t>7</a:t>
            </a:fld>
            <a:endParaRPr lang="en-US" sz="1200" dirty="0" smtClean="0"/>
          </a:p>
        </p:txBody>
      </p:sp>
      <p:grpSp>
        <p:nvGrpSpPr>
          <p:cNvPr id="4100" name="Group 20"/>
          <p:cNvGrpSpPr>
            <a:grpSpLocks/>
          </p:cNvGrpSpPr>
          <p:nvPr/>
        </p:nvGrpSpPr>
        <p:grpSpPr bwMode="auto">
          <a:xfrm>
            <a:off x="2551112" y="1646783"/>
            <a:ext cx="4651375" cy="4200525"/>
            <a:chOff x="101407" y="889532"/>
            <a:chExt cx="6082057" cy="55453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1656318">
              <a:off x="810494" y="889532"/>
              <a:ext cx="4391011" cy="4930612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1834689" y="2960131"/>
              <a:ext cx="2497173" cy="6496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cap="all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Customers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1407" y="2140693"/>
              <a:ext cx="1911800" cy="7314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cap="all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Constructive 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cap="all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Regulation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41251" y="2140693"/>
              <a:ext cx="2142213" cy="7314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cap="all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Healthy Capital </a:t>
              </a:r>
              <a:br>
                <a:rPr lang="en-US" sz="1500" b="1" cap="all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</a:br>
              <a:r>
                <a:rPr lang="en-US" sz="1500" b="1" cap="all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Spending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36138" y="5338803"/>
              <a:ext cx="3142742" cy="10960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cap="all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Low Prices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cap="all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High Reliability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cap="all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Customer Satisfaction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1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7649" y="1219200"/>
            <a:ext cx="302952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MS Reference Sans Serif" pitchFamily="34" charset="0"/>
              </a:rPr>
              <a:t>GPC before AMI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MS Reference Sans Serif" pitchFamily="34" charset="0"/>
              </a:rPr>
              <a:t>53 million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MS Reference Sans Serif" pitchFamily="34" charset="0"/>
              </a:rPr>
              <a:t>readings per year</a:t>
            </a:r>
            <a:endParaRPr lang="en-US" dirty="0" smtClean="0">
              <a:solidFill>
                <a:srgbClr val="0000FF"/>
              </a:solidFill>
              <a:latin typeface="MS Reference Sans Serif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3458" y="1802454"/>
            <a:ext cx="4523014" cy="459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>
            <a:off x="2239335" y="1586642"/>
            <a:ext cx="1638403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77738" y="1912190"/>
            <a:ext cx="4728631" cy="448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3143" y="381000"/>
            <a:ext cx="7837714" cy="68580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defPPr>
              <a:defRPr lang="en-US"/>
            </a:defPPr>
            <a:lvl1pPr algn="ctr" eaLnBrk="0" hangingPunct="0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 smtClean="0"/>
              <a:t>Data and Analytics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52400" y="63404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827B9D3-38AE-4AF0-BED9-9F15AED3FDA9}" type="slidenum">
              <a:rPr lang="en-US" sz="1200" smtClean="0"/>
              <a:pPr>
                <a:defRPr/>
              </a:pPr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88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7649" y="1219200"/>
            <a:ext cx="302952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MS Reference Sans Serif" pitchFamily="34" charset="0"/>
              </a:rPr>
              <a:t>GPC before AMI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MS Reference Sans Serif" pitchFamily="34" charset="0"/>
              </a:rPr>
              <a:t>53 million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MS Reference Sans Serif" pitchFamily="34" charset="0"/>
              </a:rPr>
              <a:t>readings per year</a:t>
            </a:r>
            <a:endParaRPr lang="en-US" dirty="0" smtClean="0">
              <a:solidFill>
                <a:srgbClr val="0000FF"/>
              </a:solidFill>
              <a:latin typeface="MS Reference Sans Serif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3458" y="1802454"/>
            <a:ext cx="4523014" cy="459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>
            <a:off x="2239335" y="1586642"/>
            <a:ext cx="1638403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9169" y="2971800"/>
            <a:ext cx="3029520" cy="25853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MS Reference Sans Serif" pitchFamily="34" charset="0"/>
              </a:rPr>
              <a:t>GPC after AMI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MS Reference Sans Serif" pitchFamily="34" charset="0"/>
              </a:rPr>
              <a:t>154 billion reads per year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MS Reference Sans Serif" pitchFamily="34" charset="0"/>
              </a:rPr>
              <a:t>+ </a:t>
            </a:r>
            <a:r>
              <a:rPr lang="en-US" sz="2400" dirty="0" smtClean="0">
                <a:solidFill>
                  <a:srgbClr val="0000FF"/>
                </a:solidFill>
                <a:latin typeface="MS Reference Sans Serif" pitchFamily="34" charset="0"/>
              </a:rPr>
              <a:t>other meter </a:t>
            </a:r>
            <a:r>
              <a:rPr lang="en-US" sz="2400" dirty="0" smtClean="0">
                <a:solidFill>
                  <a:srgbClr val="0000FF"/>
                </a:solidFill>
                <a:latin typeface="MS Reference Sans Serif" pitchFamily="34" charset="0"/>
              </a:rPr>
              <a:t>events</a:t>
            </a:r>
          </a:p>
          <a:p>
            <a:endParaRPr lang="en-US" sz="2400" dirty="0" smtClean="0">
              <a:solidFill>
                <a:srgbClr val="0000FF"/>
              </a:solidFill>
              <a:latin typeface="MS Reference Sans Serif" pitchFamily="34" charset="0"/>
            </a:endParaRPr>
          </a:p>
          <a:p>
            <a:endParaRPr lang="en-US" dirty="0" smtClean="0">
              <a:solidFill>
                <a:srgbClr val="0000FF"/>
              </a:solidFill>
              <a:latin typeface="MS Reference Sans Serif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381000"/>
            <a:ext cx="7837714" cy="68580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defPPr>
              <a:defRPr lang="en-US"/>
            </a:defPPr>
            <a:lvl1pPr algn="ctr" eaLnBrk="0" hangingPunct="0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 smtClean="0"/>
              <a:t>Data and Analytics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152400" y="626839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827B9D3-38AE-4AF0-BED9-9F15AED3FDA9}" type="slidenum">
              <a:rPr lang="en-US" sz="1200" smtClean="0"/>
              <a:pPr>
                <a:defRPr/>
              </a:pPr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64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3960DA7-D55F-4587-B9F4-1315A8A8468F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D24EAFA2-4C72-4103-BF87-1A28790D12F8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8FB2CE6A-B8D1-42E2-BFF3-4CB977526E66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ED7DC121-F1BA-41E2-91DA-9F675A51B9B0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AA13A494-3BE4-4B5F-9723-FAA0F699AB58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14FB17B8-E6EB-41D7-8F75-8B830A32BF8A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5E4AB49F-2160-4417-A5C2-BCBA4A1A58DB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8E01D983-1124-4E31-AE11-80505BDBD5F1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4C14D8D9-556C-4939-B347-070C49D2A136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04CC561C-6FE8-4554-BC9A-1F3D4DA0BB30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919733B1-0B60-4059-BB0C-F6AB26CF8BE4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2A7E8CA-579F-4AD9-942F-D80067D13392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8A4D6A01-4B7C-435E-8BE8-38A63138CE15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F9B88E80-ABC5-4A10-824E-EC3B1E04732E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EA043FAA-DADC-41DE-99E3-580AAB2F21C8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78D662CE-FE24-4EF0-8BE4-6E25F0A4A1CE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76C7C9A3-CAC1-49A3-8163-25E48F3191B7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E9DC77A3-2163-469D-9238-B19E922EA00A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68DA69CD-E1B3-4A45-B154-0CFAEC586441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8618243E-F653-46D6-B172-1E42E9966B52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787F9BC5-2905-493B-9D80-96E9111F93C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424275E6-475D-41D5-9BCA-41B080579093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5B44240-F7BD-4A61-B662-4DAF10FE4142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D3A704B1-0B89-4282-8762-78E29F735C1F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732339C-BB42-40BD-8C9D-F30122A9A585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4F787DB8-01E6-4FFD-938C-6CC8C1F95439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AA973E76-1461-4809-A9B0-1B2B2AF76EA9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8D4D631-23D0-4DA1-B116-620FC6D6B20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443</Words>
  <Application>Microsoft Office PowerPoint</Application>
  <PresentationFormat>On-screen Show (4:3)</PresentationFormat>
  <Paragraphs>122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Southern Company (NYSE:SO)</vt:lpstr>
      <vt:lpstr>PowerPoint Presentation</vt:lpstr>
      <vt:lpstr>PowerPoint Presentation</vt:lpstr>
      <vt:lpstr>PowerPoint Presentation</vt:lpstr>
      <vt:lpstr>PowerPoint Presentation</vt:lpstr>
      <vt:lpstr>Southern Company Circle of Life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Southern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x2whitne</dc:creator>
  <cp:lastModifiedBy>Carlsen, Ed C.</cp:lastModifiedBy>
  <cp:revision>46</cp:revision>
  <cp:lastPrinted>2014-10-15T16:37:41Z</cp:lastPrinted>
  <dcterms:created xsi:type="dcterms:W3CDTF">2004-05-26T15:12:14Z</dcterms:created>
  <dcterms:modified xsi:type="dcterms:W3CDTF">2015-08-03T20:34:41Z</dcterms:modified>
</cp:coreProperties>
</file>