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77"/>
  </p:notesMasterIdLst>
  <p:handoutMasterIdLst>
    <p:handoutMasterId r:id="rId78"/>
  </p:handoutMasterIdLst>
  <p:sldIdLst>
    <p:sldId id="685" r:id="rId2"/>
    <p:sldId id="553" r:id="rId3"/>
    <p:sldId id="557" r:id="rId4"/>
    <p:sldId id="554" r:id="rId5"/>
    <p:sldId id="555" r:id="rId6"/>
    <p:sldId id="556" r:id="rId7"/>
    <p:sldId id="560" r:id="rId8"/>
    <p:sldId id="547" r:id="rId9"/>
    <p:sldId id="558" r:id="rId10"/>
    <p:sldId id="549" r:id="rId11"/>
    <p:sldId id="548" r:id="rId12"/>
    <p:sldId id="559" r:id="rId13"/>
    <p:sldId id="641" r:id="rId14"/>
    <p:sldId id="665" r:id="rId15"/>
    <p:sldId id="642" r:id="rId16"/>
    <p:sldId id="666" r:id="rId17"/>
    <p:sldId id="669" r:id="rId18"/>
    <p:sldId id="644" r:id="rId19"/>
    <p:sldId id="646" r:id="rId20"/>
    <p:sldId id="647" r:id="rId21"/>
    <p:sldId id="648" r:id="rId22"/>
    <p:sldId id="649" r:id="rId23"/>
    <p:sldId id="650" r:id="rId24"/>
    <p:sldId id="663" r:id="rId25"/>
    <p:sldId id="562" r:id="rId26"/>
    <p:sldId id="563" r:id="rId27"/>
    <p:sldId id="564" r:id="rId28"/>
    <p:sldId id="565" r:id="rId29"/>
    <p:sldId id="566" r:id="rId30"/>
    <p:sldId id="567" r:id="rId31"/>
    <p:sldId id="568" r:id="rId32"/>
    <p:sldId id="569" r:id="rId33"/>
    <p:sldId id="570" r:id="rId34"/>
    <p:sldId id="571" r:id="rId35"/>
    <p:sldId id="572" r:id="rId36"/>
    <p:sldId id="684" r:id="rId37"/>
    <p:sldId id="576"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0" r:id="rId51"/>
    <p:sldId id="591" r:id="rId52"/>
    <p:sldId id="593" r:id="rId53"/>
    <p:sldId id="592" r:id="rId54"/>
    <p:sldId id="652" r:id="rId55"/>
    <p:sldId id="601" r:id="rId56"/>
    <p:sldId id="651" r:id="rId57"/>
    <p:sldId id="658" r:id="rId58"/>
    <p:sldId id="654" r:id="rId59"/>
    <p:sldId id="597" r:id="rId60"/>
    <p:sldId id="598" r:id="rId61"/>
    <p:sldId id="655" r:id="rId62"/>
    <p:sldId id="670" r:id="rId63"/>
    <p:sldId id="680" r:id="rId64"/>
    <p:sldId id="594" r:id="rId65"/>
    <p:sldId id="623" r:id="rId66"/>
    <p:sldId id="624" r:id="rId67"/>
    <p:sldId id="625" r:id="rId68"/>
    <p:sldId id="626" r:id="rId69"/>
    <p:sldId id="627" r:id="rId70"/>
    <p:sldId id="628" r:id="rId71"/>
    <p:sldId id="629" r:id="rId72"/>
    <p:sldId id="630" r:id="rId73"/>
    <p:sldId id="631" r:id="rId74"/>
    <p:sldId id="633" r:id="rId75"/>
    <p:sldId id="634" r:id="rId7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Rodgers" initials="DR" lastIdx="2" clrIdx="0"/>
  <p:cmAuthor id="1" name="Tim Yardley"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47AAF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5" autoAdjust="0"/>
    <p:restoredTop sz="79892" autoAdjust="0"/>
  </p:normalViewPr>
  <p:slideViewPr>
    <p:cSldViewPr>
      <p:cViewPr varScale="1">
        <p:scale>
          <a:sx n="59" d="100"/>
          <a:sy n="59" d="100"/>
        </p:scale>
        <p:origin x="1086" y="7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07-09T09:26:59.258" idx="1">
    <p:pos x="5218" y="1262"/>
    <p:text>Make sure we are okay with these numbers.  No one did the math before on what this meant in terms of total points</p:text>
  </p:cm>
</p:cmLst>
</file>

<file path=ppt/diagrams/_rels/data6.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6B7FD-729C-4963-9394-3906FB616A42}" type="doc">
      <dgm:prSet loTypeId="urn:microsoft.com/office/officeart/2005/8/layout/vProcess5" loCatId="process" qsTypeId="urn:microsoft.com/office/officeart/2005/8/quickstyle/3d3" qsCatId="3D" csTypeId="urn:microsoft.com/office/officeart/2005/8/colors/colorful3" csCatId="colorful" phldr="1"/>
      <dgm:spPr/>
      <dgm:t>
        <a:bodyPr/>
        <a:lstStyle/>
        <a:p>
          <a:endParaRPr lang="en-US"/>
        </a:p>
      </dgm:t>
    </dgm:pt>
    <dgm:pt modelId="{44D79E19-32C4-4C0A-9C11-7D12CA004B85}">
      <dgm:prSet phldrT="[Text]" custT="1"/>
      <dgm:spPr/>
      <dgm:t>
        <a:bodyPr/>
        <a:lstStyle/>
        <a:p>
          <a:pPr algn="l"/>
          <a:r>
            <a:rPr lang="en-US" sz="2800" b="1" dirty="0" smtClean="0"/>
            <a:t>Grid Solutions Framework (GSF)</a:t>
          </a:r>
        </a:p>
        <a:p>
          <a:pPr algn="l"/>
          <a:r>
            <a:rPr lang="en-US" sz="2000" dirty="0" smtClean="0"/>
            <a:t>http://gsf.codeplex.com/</a:t>
          </a:r>
          <a:endParaRPr lang="en-US" sz="2000" dirty="0"/>
        </a:p>
      </dgm:t>
    </dgm:pt>
    <dgm:pt modelId="{7D095FD0-B491-4659-8D21-E901094CE0E0}" type="parTrans" cxnId="{C2DD8DE9-7C39-4423-BFDA-32A557CD4745}">
      <dgm:prSet/>
      <dgm:spPr/>
      <dgm:t>
        <a:bodyPr/>
        <a:lstStyle/>
        <a:p>
          <a:endParaRPr lang="en-US"/>
        </a:p>
      </dgm:t>
    </dgm:pt>
    <dgm:pt modelId="{E87F0E80-37BF-40FB-A3CE-8DA40BCC5D4B}" type="sibTrans" cxnId="{C2DD8DE9-7C39-4423-BFDA-32A557CD4745}">
      <dgm:prSet/>
      <dgm:spPr/>
      <dgm:t>
        <a:bodyPr/>
        <a:lstStyle/>
        <a:p>
          <a:endParaRPr lang="en-US"/>
        </a:p>
      </dgm:t>
    </dgm:pt>
    <dgm:pt modelId="{5F683973-BC02-4641-8BDE-A310B20A3A45}">
      <dgm:prSet phldrT="[Text]" custT="1"/>
      <dgm:spPr/>
      <dgm:t>
        <a:bodyPr/>
        <a:lstStyle/>
        <a:p>
          <a:r>
            <a:rPr lang="en-US" sz="2800" b="1" dirty="0" smtClean="0"/>
            <a:t>GSF Implementations:</a:t>
          </a:r>
        </a:p>
        <a:p>
          <a:r>
            <a:rPr lang="en-US" sz="2000" dirty="0" smtClean="0"/>
            <a:t>openPDC / </a:t>
          </a:r>
          <a:r>
            <a:rPr lang="en-US" sz="2000" dirty="0" err="1" smtClean="0"/>
            <a:t>openHistorian</a:t>
          </a:r>
          <a:r>
            <a:rPr lang="en-US" sz="2000" dirty="0" smtClean="0"/>
            <a:t> </a:t>
          </a:r>
          <a:r>
            <a:rPr lang="en-US" sz="2000" dirty="0" smtClean="0"/>
            <a:t>/ SIEGate</a:t>
          </a:r>
          <a:endParaRPr lang="en-US" sz="2000" dirty="0" smtClean="0"/>
        </a:p>
        <a:p>
          <a:r>
            <a:rPr lang="en-US" sz="2000" dirty="0" smtClean="0"/>
            <a:t>http://openpdc.codeplex.com/</a:t>
          </a:r>
          <a:endParaRPr lang="en-US" sz="2000" dirty="0"/>
        </a:p>
      </dgm:t>
    </dgm:pt>
    <dgm:pt modelId="{EEEDAB82-406A-4127-88B5-C8015CCA944F}" type="parTrans" cxnId="{915416E6-EBD0-4E6C-83D0-0BCD159D70C3}">
      <dgm:prSet/>
      <dgm:spPr/>
      <dgm:t>
        <a:bodyPr/>
        <a:lstStyle/>
        <a:p>
          <a:endParaRPr lang="en-US"/>
        </a:p>
      </dgm:t>
    </dgm:pt>
    <dgm:pt modelId="{B9FD8664-D09D-4864-ADF9-0293DA5458A0}" type="sibTrans" cxnId="{915416E6-EBD0-4E6C-83D0-0BCD159D70C3}">
      <dgm:prSet/>
      <dgm:spPr/>
      <dgm:t>
        <a:bodyPr/>
        <a:lstStyle/>
        <a:p>
          <a:endParaRPr lang="en-US"/>
        </a:p>
      </dgm:t>
    </dgm:pt>
    <dgm:pt modelId="{52938F97-C201-4F44-A697-365C9F1B1A2B}" type="pres">
      <dgm:prSet presAssocID="{D8C6B7FD-729C-4963-9394-3906FB616A42}" presName="outerComposite" presStyleCnt="0">
        <dgm:presLayoutVars>
          <dgm:chMax val="5"/>
          <dgm:dir/>
          <dgm:resizeHandles val="exact"/>
        </dgm:presLayoutVars>
      </dgm:prSet>
      <dgm:spPr/>
      <dgm:t>
        <a:bodyPr/>
        <a:lstStyle/>
        <a:p>
          <a:endParaRPr lang="en-US"/>
        </a:p>
      </dgm:t>
    </dgm:pt>
    <dgm:pt modelId="{9DD651BC-C655-49D3-8F16-13A78BEA50EC}" type="pres">
      <dgm:prSet presAssocID="{D8C6B7FD-729C-4963-9394-3906FB616A42}" presName="dummyMaxCanvas" presStyleCnt="0">
        <dgm:presLayoutVars/>
      </dgm:prSet>
      <dgm:spPr/>
    </dgm:pt>
    <dgm:pt modelId="{69700DDE-F3ED-469C-BDAE-FFC6ADF992CC}" type="pres">
      <dgm:prSet presAssocID="{D8C6B7FD-729C-4963-9394-3906FB616A42}" presName="TwoNodes_1" presStyleLbl="node1" presStyleIdx="0" presStyleCnt="2">
        <dgm:presLayoutVars>
          <dgm:bulletEnabled val="1"/>
        </dgm:presLayoutVars>
      </dgm:prSet>
      <dgm:spPr/>
      <dgm:t>
        <a:bodyPr/>
        <a:lstStyle/>
        <a:p>
          <a:endParaRPr lang="en-US"/>
        </a:p>
      </dgm:t>
    </dgm:pt>
    <dgm:pt modelId="{800E334A-9DAF-4B9D-B5A3-3900D638C1DA}" type="pres">
      <dgm:prSet presAssocID="{D8C6B7FD-729C-4963-9394-3906FB616A42}" presName="TwoNodes_2" presStyleLbl="node1" presStyleIdx="1" presStyleCnt="2" custScaleX="100110">
        <dgm:presLayoutVars>
          <dgm:bulletEnabled val="1"/>
        </dgm:presLayoutVars>
      </dgm:prSet>
      <dgm:spPr/>
      <dgm:t>
        <a:bodyPr/>
        <a:lstStyle/>
        <a:p>
          <a:endParaRPr lang="en-US"/>
        </a:p>
      </dgm:t>
    </dgm:pt>
    <dgm:pt modelId="{33913736-A400-44F4-AE71-1A38200263D6}" type="pres">
      <dgm:prSet presAssocID="{D8C6B7FD-729C-4963-9394-3906FB616A42}" presName="TwoConn_1-2" presStyleLbl="fgAccFollowNode1" presStyleIdx="0" presStyleCnt="1">
        <dgm:presLayoutVars>
          <dgm:bulletEnabled val="1"/>
        </dgm:presLayoutVars>
      </dgm:prSet>
      <dgm:spPr/>
      <dgm:t>
        <a:bodyPr/>
        <a:lstStyle/>
        <a:p>
          <a:endParaRPr lang="en-US"/>
        </a:p>
      </dgm:t>
    </dgm:pt>
    <dgm:pt modelId="{B2794241-E754-4616-8FFD-86D5F0824B23}" type="pres">
      <dgm:prSet presAssocID="{D8C6B7FD-729C-4963-9394-3906FB616A42}" presName="TwoNodes_1_text" presStyleLbl="node1" presStyleIdx="1" presStyleCnt="2">
        <dgm:presLayoutVars>
          <dgm:bulletEnabled val="1"/>
        </dgm:presLayoutVars>
      </dgm:prSet>
      <dgm:spPr/>
      <dgm:t>
        <a:bodyPr/>
        <a:lstStyle/>
        <a:p>
          <a:endParaRPr lang="en-US"/>
        </a:p>
      </dgm:t>
    </dgm:pt>
    <dgm:pt modelId="{CA7EFD64-97B2-4B36-9F97-69FB0348474A}" type="pres">
      <dgm:prSet presAssocID="{D8C6B7FD-729C-4963-9394-3906FB616A42}" presName="TwoNodes_2_text" presStyleLbl="node1" presStyleIdx="1" presStyleCnt="2">
        <dgm:presLayoutVars>
          <dgm:bulletEnabled val="1"/>
        </dgm:presLayoutVars>
      </dgm:prSet>
      <dgm:spPr/>
      <dgm:t>
        <a:bodyPr/>
        <a:lstStyle/>
        <a:p>
          <a:endParaRPr lang="en-US"/>
        </a:p>
      </dgm:t>
    </dgm:pt>
  </dgm:ptLst>
  <dgm:cxnLst>
    <dgm:cxn modelId="{C2DD8DE9-7C39-4423-BFDA-32A557CD4745}" srcId="{D8C6B7FD-729C-4963-9394-3906FB616A42}" destId="{44D79E19-32C4-4C0A-9C11-7D12CA004B85}" srcOrd="0" destOrd="0" parTransId="{7D095FD0-B491-4659-8D21-E901094CE0E0}" sibTransId="{E87F0E80-37BF-40FB-A3CE-8DA40BCC5D4B}"/>
    <dgm:cxn modelId="{494A6BFD-8563-44CC-8BA9-6A8C239E70E4}" type="presOf" srcId="{44D79E19-32C4-4C0A-9C11-7D12CA004B85}" destId="{B2794241-E754-4616-8FFD-86D5F0824B23}" srcOrd="1" destOrd="0" presId="urn:microsoft.com/office/officeart/2005/8/layout/vProcess5"/>
    <dgm:cxn modelId="{0B6306F7-06AE-4187-8AC9-8EC2A4012834}" type="presOf" srcId="{44D79E19-32C4-4C0A-9C11-7D12CA004B85}" destId="{69700DDE-F3ED-469C-BDAE-FFC6ADF992CC}" srcOrd="0" destOrd="0" presId="urn:microsoft.com/office/officeart/2005/8/layout/vProcess5"/>
    <dgm:cxn modelId="{915416E6-EBD0-4E6C-83D0-0BCD159D70C3}" srcId="{D8C6B7FD-729C-4963-9394-3906FB616A42}" destId="{5F683973-BC02-4641-8BDE-A310B20A3A45}" srcOrd="1" destOrd="0" parTransId="{EEEDAB82-406A-4127-88B5-C8015CCA944F}" sibTransId="{B9FD8664-D09D-4864-ADF9-0293DA5458A0}"/>
    <dgm:cxn modelId="{2BD5C0F4-7FE0-4DD8-B1FA-C5EC11498028}" type="presOf" srcId="{E87F0E80-37BF-40FB-A3CE-8DA40BCC5D4B}" destId="{33913736-A400-44F4-AE71-1A38200263D6}" srcOrd="0" destOrd="0" presId="urn:microsoft.com/office/officeart/2005/8/layout/vProcess5"/>
    <dgm:cxn modelId="{12DFA270-8AEC-4E99-971A-EB59A58D2012}" type="presOf" srcId="{5F683973-BC02-4641-8BDE-A310B20A3A45}" destId="{800E334A-9DAF-4B9D-B5A3-3900D638C1DA}" srcOrd="0" destOrd="0" presId="urn:microsoft.com/office/officeart/2005/8/layout/vProcess5"/>
    <dgm:cxn modelId="{3408C84C-13BD-44E8-945A-D7D072AFF9B0}" type="presOf" srcId="{5F683973-BC02-4641-8BDE-A310B20A3A45}" destId="{CA7EFD64-97B2-4B36-9F97-69FB0348474A}" srcOrd="1" destOrd="0" presId="urn:microsoft.com/office/officeart/2005/8/layout/vProcess5"/>
    <dgm:cxn modelId="{2CF5AB8D-F371-430A-883B-D7755DA7AAB2}" type="presOf" srcId="{D8C6B7FD-729C-4963-9394-3906FB616A42}" destId="{52938F97-C201-4F44-A697-365C9F1B1A2B}" srcOrd="0" destOrd="0" presId="urn:microsoft.com/office/officeart/2005/8/layout/vProcess5"/>
    <dgm:cxn modelId="{5E501065-4158-43E2-9106-B5BC731202C1}" type="presParOf" srcId="{52938F97-C201-4F44-A697-365C9F1B1A2B}" destId="{9DD651BC-C655-49D3-8F16-13A78BEA50EC}" srcOrd="0" destOrd="0" presId="urn:microsoft.com/office/officeart/2005/8/layout/vProcess5"/>
    <dgm:cxn modelId="{68E0D31C-E545-431F-8799-19781FB2E2FC}" type="presParOf" srcId="{52938F97-C201-4F44-A697-365C9F1B1A2B}" destId="{69700DDE-F3ED-469C-BDAE-FFC6ADF992CC}" srcOrd="1" destOrd="0" presId="urn:microsoft.com/office/officeart/2005/8/layout/vProcess5"/>
    <dgm:cxn modelId="{4B87A4ED-FF61-4D35-BC80-2F72A31C7A46}" type="presParOf" srcId="{52938F97-C201-4F44-A697-365C9F1B1A2B}" destId="{800E334A-9DAF-4B9D-B5A3-3900D638C1DA}" srcOrd="2" destOrd="0" presId="urn:microsoft.com/office/officeart/2005/8/layout/vProcess5"/>
    <dgm:cxn modelId="{8812E7A0-252D-42E0-9ACE-0FBC5836B9C2}" type="presParOf" srcId="{52938F97-C201-4F44-A697-365C9F1B1A2B}" destId="{33913736-A400-44F4-AE71-1A38200263D6}" srcOrd="3" destOrd="0" presId="urn:microsoft.com/office/officeart/2005/8/layout/vProcess5"/>
    <dgm:cxn modelId="{4838AD1F-007A-469B-B4F4-72BA0ACC937B}" type="presParOf" srcId="{52938F97-C201-4F44-A697-365C9F1B1A2B}" destId="{B2794241-E754-4616-8FFD-86D5F0824B23}" srcOrd="4" destOrd="0" presId="urn:microsoft.com/office/officeart/2005/8/layout/vProcess5"/>
    <dgm:cxn modelId="{652F3291-E050-4CA2-A19D-F9ACFDAED1DE}" type="presParOf" srcId="{52938F97-C201-4F44-A697-365C9F1B1A2B}" destId="{CA7EFD64-97B2-4B36-9F97-69FB0348474A}"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1D3516-05F9-4CF7-8D3E-C1A6F41B901C}" type="doc">
      <dgm:prSet loTypeId="urn:microsoft.com/office/officeart/2005/8/layout/target3" loCatId="list" qsTypeId="urn:microsoft.com/office/officeart/2005/8/quickstyle/3d3" qsCatId="3D" csTypeId="urn:microsoft.com/office/officeart/2005/8/colors/colorful3" csCatId="colorful" phldr="1"/>
      <dgm:spPr/>
      <dgm:t>
        <a:bodyPr/>
        <a:lstStyle/>
        <a:p>
          <a:endParaRPr lang="en-US"/>
        </a:p>
      </dgm:t>
    </dgm:pt>
    <dgm:pt modelId="{1AF6110B-DFCF-4A7D-BC93-97F61D58DDC0}">
      <dgm:prSet phldrT="[Text]"/>
      <dgm:spPr/>
      <dgm:t>
        <a:bodyPr/>
        <a:lstStyle/>
        <a:p>
          <a:r>
            <a:rPr lang="en-US" dirty="0" smtClean="0"/>
            <a:t>Unique ID</a:t>
          </a:r>
          <a:endParaRPr lang="en-US" dirty="0"/>
        </a:p>
      </dgm:t>
    </dgm:pt>
    <dgm:pt modelId="{B2BFDE9A-2E03-45CB-A05C-5A5E05A4C640}" type="parTrans" cxnId="{F2E07B57-3E1D-45EE-9FC2-F4839089001C}">
      <dgm:prSet/>
      <dgm:spPr/>
      <dgm:t>
        <a:bodyPr/>
        <a:lstStyle/>
        <a:p>
          <a:endParaRPr lang="en-US"/>
        </a:p>
      </dgm:t>
    </dgm:pt>
    <dgm:pt modelId="{01EDEE6E-8671-44E3-BFB1-A3BA2E497139}" type="sibTrans" cxnId="{F2E07B57-3E1D-45EE-9FC2-F4839089001C}">
      <dgm:prSet/>
      <dgm:spPr/>
      <dgm:t>
        <a:bodyPr/>
        <a:lstStyle/>
        <a:p>
          <a:endParaRPr lang="en-US"/>
        </a:p>
      </dgm:t>
    </dgm:pt>
    <dgm:pt modelId="{3E991FD6-95DB-486A-8D76-7A7EA3FC6FD3}">
      <dgm:prSet phldrT="[Text]"/>
      <dgm:spPr/>
      <dgm:t>
        <a:bodyPr/>
        <a:lstStyle/>
        <a:p>
          <a:r>
            <a:rPr lang="en-US" dirty="0" smtClean="0"/>
            <a:t>Timestamp</a:t>
          </a:r>
          <a:endParaRPr lang="en-US" dirty="0"/>
        </a:p>
      </dgm:t>
    </dgm:pt>
    <dgm:pt modelId="{53967436-78CF-471B-8934-BB795CEB3148}" type="parTrans" cxnId="{2384AE32-EB5D-4DC7-90E7-51BC7D44D137}">
      <dgm:prSet/>
      <dgm:spPr/>
      <dgm:t>
        <a:bodyPr/>
        <a:lstStyle/>
        <a:p>
          <a:endParaRPr lang="en-US"/>
        </a:p>
      </dgm:t>
    </dgm:pt>
    <dgm:pt modelId="{E4DA353B-B488-41B3-831E-F2EC1042ADB9}" type="sibTrans" cxnId="{2384AE32-EB5D-4DC7-90E7-51BC7D44D137}">
      <dgm:prSet/>
      <dgm:spPr/>
      <dgm:t>
        <a:bodyPr/>
        <a:lstStyle/>
        <a:p>
          <a:endParaRPr lang="en-US"/>
        </a:p>
      </dgm:t>
    </dgm:pt>
    <dgm:pt modelId="{2234AFE8-9C48-4C99-B1CF-52B85B0B79DC}">
      <dgm:prSet phldrT="[Text]"/>
      <dgm:spPr/>
      <dgm:t>
        <a:bodyPr/>
        <a:lstStyle/>
        <a:p>
          <a:r>
            <a:rPr lang="en-US" dirty="0" smtClean="0"/>
            <a:t>Value</a:t>
          </a:r>
          <a:endParaRPr lang="en-US" dirty="0"/>
        </a:p>
      </dgm:t>
    </dgm:pt>
    <dgm:pt modelId="{4FA022BD-57EB-4A43-A9B8-9976BEF3C486}" type="parTrans" cxnId="{514D7472-EF23-4ACC-B46D-FC6F466609EF}">
      <dgm:prSet/>
      <dgm:spPr/>
      <dgm:t>
        <a:bodyPr/>
        <a:lstStyle/>
        <a:p>
          <a:endParaRPr lang="en-US"/>
        </a:p>
      </dgm:t>
    </dgm:pt>
    <dgm:pt modelId="{B5E3B429-5566-4D08-96A2-78249655F257}" type="sibTrans" cxnId="{514D7472-EF23-4ACC-B46D-FC6F466609EF}">
      <dgm:prSet/>
      <dgm:spPr/>
      <dgm:t>
        <a:bodyPr/>
        <a:lstStyle/>
        <a:p>
          <a:endParaRPr lang="en-US"/>
        </a:p>
      </dgm:t>
    </dgm:pt>
    <dgm:pt modelId="{6B4BC7B2-78FF-4456-A37B-4A25DFDCACC9}">
      <dgm:prSet/>
      <dgm:spPr/>
      <dgm:t>
        <a:bodyPr/>
        <a:lstStyle/>
        <a:p>
          <a:r>
            <a:rPr lang="en-US" dirty="0" smtClean="0"/>
            <a:t>Quality</a:t>
          </a:r>
          <a:endParaRPr lang="en-US" dirty="0"/>
        </a:p>
      </dgm:t>
    </dgm:pt>
    <dgm:pt modelId="{0B7B8D63-7E11-4F25-A419-7B89AC12E6B8}" type="parTrans" cxnId="{165DD324-CEB7-4BC5-BFBC-FE39A472733A}">
      <dgm:prSet/>
      <dgm:spPr/>
      <dgm:t>
        <a:bodyPr/>
        <a:lstStyle/>
        <a:p>
          <a:endParaRPr lang="en-US"/>
        </a:p>
      </dgm:t>
    </dgm:pt>
    <dgm:pt modelId="{225810F6-BE6D-4CB8-A0FD-F9CE46ECC072}" type="sibTrans" cxnId="{165DD324-CEB7-4BC5-BFBC-FE39A472733A}">
      <dgm:prSet/>
      <dgm:spPr/>
      <dgm:t>
        <a:bodyPr/>
        <a:lstStyle/>
        <a:p>
          <a:endParaRPr lang="en-US"/>
        </a:p>
      </dgm:t>
    </dgm:pt>
    <dgm:pt modelId="{3BCD458F-A8E2-4D48-BF72-ECF428ED2574}" type="pres">
      <dgm:prSet presAssocID="{D21D3516-05F9-4CF7-8D3E-C1A6F41B901C}" presName="Name0" presStyleCnt="0">
        <dgm:presLayoutVars>
          <dgm:chMax val="7"/>
          <dgm:dir/>
          <dgm:animLvl val="lvl"/>
          <dgm:resizeHandles val="exact"/>
        </dgm:presLayoutVars>
      </dgm:prSet>
      <dgm:spPr/>
      <dgm:t>
        <a:bodyPr/>
        <a:lstStyle/>
        <a:p>
          <a:endParaRPr lang="en-US"/>
        </a:p>
      </dgm:t>
    </dgm:pt>
    <dgm:pt modelId="{EF129175-B349-49D0-A269-CDF314CBC04D}" type="pres">
      <dgm:prSet presAssocID="{1AF6110B-DFCF-4A7D-BC93-97F61D58DDC0}" presName="circle1" presStyleLbl="node1" presStyleIdx="0" presStyleCnt="4"/>
      <dgm:spPr/>
    </dgm:pt>
    <dgm:pt modelId="{BF9D82DD-A84D-4F7F-B1E1-7A83919D7302}" type="pres">
      <dgm:prSet presAssocID="{1AF6110B-DFCF-4A7D-BC93-97F61D58DDC0}" presName="space" presStyleCnt="0"/>
      <dgm:spPr/>
    </dgm:pt>
    <dgm:pt modelId="{4A3D572A-4047-417E-8D1A-D00D517168E4}" type="pres">
      <dgm:prSet presAssocID="{1AF6110B-DFCF-4A7D-BC93-97F61D58DDC0}" presName="rect1" presStyleLbl="alignAcc1" presStyleIdx="0" presStyleCnt="4"/>
      <dgm:spPr/>
      <dgm:t>
        <a:bodyPr/>
        <a:lstStyle/>
        <a:p>
          <a:endParaRPr lang="en-US"/>
        </a:p>
      </dgm:t>
    </dgm:pt>
    <dgm:pt modelId="{C2A7D21D-E829-432F-B424-37984C3554BC}" type="pres">
      <dgm:prSet presAssocID="{3E991FD6-95DB-486A-8D76-7A7EA3FC6FD3}" presName="vertSpace2" presStyleLbl="node1" presStyleIdx="0" presStyleCnt="4"/>
      <dgm:spPr/>
    </dgm:pt>
    <dgm:pt modelId="{98EC1E97-729C-4F1D-B6E9-2CD2EE7F1665}" type="pres">
      <dgm:prSet presAssocID="{3E991FD6-95DB-486A-8D76-7A7EA3FC6FD3}" presName="circle2" presStyleLbl="node1" presStyleIdx="1" presStyleCnt="4"/>
      <dgm:spPr/>
    </dgm:pt>
    <dgm:pt modelId="{53BE30AD-DD83-428A-8AA0-85D29E4442E1}" type="pres">
      <dgm:prSet presAssocID="{3E991FD6-95DB-486A-8D76-7A7EA3FC6FD3}" presName="rect2" presStyleLbl="alignAcc1" presStyleIdx="1" presStyleCnt="4"/>
      <dgm:spPr/>
      <dgm:t>
        <a:bodyPr/>
        <a:lstStyle/>
        <a:p>
          <a:endParaRPr lang="en-US"/>
        </a:p>
      </dgm:t>
    </dgm:pt>
    <dgm:pt modelId="{456C6865-5EA6-4506-8EA9-1C3E74816267}" type="pres">
      <dgm:prSet presAssocID="{2234AFE8-9C48-4C99-B1CF-52B85B0B79DC}" presName="vertSpace3" presStyleLbl="node1" presStyleIdx="1" presStyleCnt="4"/>
      <dgm:spPr/>
    </dgm:pt>
    <dgm:pt modelId="{8BF95D0D-6706-44E3-99A4-CC26C4F2928F}" type="pres">
      <dgm:prSet presAssocID="{2234AFE8-9C48-4C99-B1CF-52B85B0B79DC}" presName="circle3" presStyleLbl="node1" presStyleIdx="2" presStyleCnt="4"/>
      <dgm:spPr/>
    </dgm:pt>
    <dgm:pt modelId="{694CCB9C-1C00-41F0-B470-91A2603B6DD5}" type="pres">
      <dgm:prSet presAssocID="{2234AFE8-9C48-4C99-B1CF-52B85B0B79DC}" presName="rect3" presStyleLbl="alignAcc1" presStyleIdx="2" presStyleCnt="4"/>
      <dgm:spPr/>
      <dgm:t>
        <a:bodyPr/>
        <a:lstStyle/>
        <a:p>
          <a:endParaRPr lang="en-US"/>
        </a:p>
      </dgm:t>
    </dgm:pt>
    <dgm:pt modelId="{8C3D400A-3C07-494A-B0FE-6444D1B73292}" type="pres">
      <dgm:prSet presAssocID="{6B4BC7B2-78FF-4456-A37B-4A25DFDCACC9}" presName="vertSpace4" presStyleLbl="node1" presStyleIdx="2" presStyleCnt="4"/>
      <dgm:spPr/>
    </dgm:pt>
    <dgm:pt modelId="{40B333D8-8429-4B8D-97DA-21A04FA00A73}" type="pres">
      <dgm:prSet presAssocID="{6B4BC7B2-78FF-4456-A37B-4A25DFDCACC9}" presName="circle4" presStyleLbl="node1" presStyleIdx="3" presStyleCnt="4"/>
      <dgm:spPr/>
    </dgm:pt>
    <dgm:pt modelId="{5B6EFCA2-30A7-49F4-946F-8953CC2CCDED}" type="pres">
      <dgm:prSet presAssocID="{6B4BC7B2-78FF-4456-A37B-4A25DFDCACC9}" presName="rect4" presStyleLbl="alignAcc1" presStyleIdx="3" presStyleCnt="4"/>
      <dgm:spPr/>
      <dgm:t>
        <a:bodyPr/>
        <a:lstStyle/>
        <a:p>
          <a:endParaRPr lang="en-US"/>
        </a:p>
      </dgm:t>
    </dgm:pt>
    <dgm:pt modelId="{1546C77A-D43A-457A-BFD2-464B7261A2ED}" type="pres">
      <dgm:prSet presAssocID="{1AF6110B-DFCF-4A7D-BC93-97F61D58DDC0}" presName="rect1ParTxNoCh" presStyleLbl="alignAcc1" presStyleIdx="3" presStyleCnt="4">
        <dgm:presLayoutVars>
          <dgm:chMax val="1"/>
          <dgm:bulletEnabled val="1"/>
        </dgm:presLayoutVars>
      </dgm:prSet>
      <dgm:spPr/>
      <dgm:t>
        <a:bodyPr/>
        <a:lstStyle/>
        <a:p>
          <a:endParaRPr lang="en-US"/>
        </a:p>
      </dgm:t>
    </dgm:pt>
    <dgm:pt modelId="{E15CB3B6-2040-49B5-AEC5-D1D1B9F5118A}" type="pres">
      <dgm:prSet presAssocID="{3E991FD6-95DB-486A-8D76-7A7EA3FC6FD3}" presName="rect2ParTxNoCh" presStyleLbl="alignAcc1" presStyleIdx="3" presStyleCnt="4">
        <dgm:presLayoutVars>
          <dgm:chMax val="1"/>
          <dgm:bulletEnabled val="1"/>
        </dgm:presLayoutVars>
      </dgm:prSet>
      <dgm:spPr/>
      <dgm:t>
        <a:bodyPr/>
        <a:lstStyle/>
        <a:p>
          <a:endParaRPr lang="en-US"/>
        </a:p>
      </dgm:t>
    </dgm:pt>
    <dgm:pt modelId="{85BEEAF4-6790-4912-A21F-6ACB0DD6C582}" type="pres">
      <dgm:prSet presAssocID="{2234AFE8-9C48-4C99-B1CF-52B85B0B79DC}" presName="rect3ParTxNoCh" presStyleLbl="alignAcc1" presStyleIdx="3" presStyleCnt="4">
        <dgm:presLayoutVars>
          <dgm:chMax val="1"/>
          <dgm:bulletEnabled val="1"/>
        </dgm:presLayoutVars>
      </dgm:prSet>
      <dgm:spPr/>
      <dgm:t>
        <a:bodyPr/>
        <a:lstStyle/>
        <a:p>
          <a:endParaRPr lang="en-US"/>
        </a:p>
      </dgm:t>
    </dgm:pt>
    <dgm:pt modelId="{391956E8-2974-48BC-9D08-D2ADC64056BC}" type="pres">
      <dgm:prSet presAssocID="{6B4BC7B2-78FF-4456-A37B-4A25DFDCACC9}" presName="rect4ParTxNoCh" presStyleLbl="alignAcc1" presStyleIdx="3" presStyleCnt="4">
        <dgm:presLayoutVars>
          <dgm:chMax val="1"/>
          <dgm:bulletEnabled val="1"/>
        </dgm:presLayoutVars>
      </dgm:prSet>
      <dgm:spPr/>
      <dgm:t>
        <a:bodyPr/>
        <a:lstStyle/>
        <a:p>
          <a:endParaRPr lang="en-US"/>
        </a:p>
      </dgm:t>
    </dgm:pt>
  </dgm:ptLst>
  <dgm:cxnLst>
    <dgm:cxn modelId="{45913752-4833-4EFD-88F3-06C469949EA0}" type="presOf" srcId="{3E991FD6-95DB-486A-8D76-7A7EA3FC6FD3}" destId="{53BE30AD-DD83-428A-8AA0-85D29E4442E1}" srcOrd="0" destOrd="0" presId="urn:microsoft.com/office/officeart/2005/8/layout/target3"/>
    <dgm:cxn modelId="{AC57A13E-92BE-4426-B084-3A8640A03F97}" type="presOf" srcId="{2234AFE8-9C48-4C99-B1CF-52B85B0B79DC}" destId="{85BEEAF4-6790-4912-A21F-6ACB0DD6C582}" srcOrd="1" destOrd="0" presId="urn:microsoft.com/office/officeart/2005/8/layout/target3"/>
    <dgm:cxn modelId="{2C2EED82-2B09-48BB-B137-7D25AD24150A}" type="presOf" srcId="{3E991FD6-95DB-486A-8D76-7A7EA3FC6FD3}" destId="{E15CB3B6-2040-49B5-AEC5-D1D1B9F5118A}" srcOrd="1" destOrd="0" presId="urn:microsoft.com/office/officeart/2005/8/layout/target3"/>
    <dgm:cxn modelId="{E4F35C5F-82FD-41EF-96C0-91531913885D}" type="presOf" srcId="{1AF6110B-DFCF-4A7D-BC93-97F61D58DDC0}" destId="{1546C77A-D43A-457A-BFD2-464B7261A2ED}" srcOrd="1" destOrd="0" presId="urn:microsoft.com/office/officeart/2005/8/layout/target3"/>
    <dgm:cxn modelId="{F2E07B57-3E1D-45EE-9FC2-F4839089001C}" srcId="{D21D3516-05F9-4CF7-8D3E-C1A6F41B901C}" destId="{1AF6110B-DFCF-4A7D-BC93-97F61D58DDC0}" srcOrd="0" destOrd="0" parTransId="{B2BFDE9A-2E03-45CB-A05C-5A5E05A4C640}" sibTransId="{01EDEE6E-8671-44E3-BFB1-A3BA2E497139}"/>
    <dgm:cxn modelId="{8CE39201-27A2-40B6-A7D8-7627AA5E149E}" type="presOf" srcId="{6B4BC7B2-78FF-4456-A37B-4A25DFDCACC9}" destId="{5B6EFCA2-30A7-49F4-946F-8953CC2CCDED}" srcOrd="0" destOrd="0" presId="urn:microsoft.com/office/officeart/2005/8/layout/target3"/>
    <dgm:cxn modelId="{514D7472-EF23-4ACC-B46D-FC6F466609EF}" srcId="{D21D3516-05F9-4CF7-8D3E-C1A6F41B901C}" destId="{2234AFE8-9C48-4C99-B1CF-52B85B0B79DC}" srcOrd="2" destOrd="0" parTransId="{4FA022BD-57EB-4A43-A9B8-9976BEF3C486}" sibTransId="{B5E3B429-5566-4D08-96A2-78249655F257}"/>
    <dgm:cxn modelId="{165DD324-CEB7-4BC5-BFBC-FE39A472733A}" srcId="{D21D3516-05F9-4CF7-8D3E-C1A6F41B901C}" destId="{6B4BC7B2-78FF-4456-A37B-4A25DFDCACC9}" srcOrd="3" destOrd="0" parTransId="{0B7B8D63-7E11-4F25-A419-7B89AC12E6B8}" sibTransId="{225810F6-BE6D-4CB8-A0FD-F9CE46ECC072}"/>
    <dgm:cxn modelId="{0464CB14-C100-4644-97D5-DAA04041DC87}" type="presOf" srcId="{6B4BC7B2-78FF-4456-A37B-4A25DFDCACC9}" destId="{391956E8-2974-48BC-9D08-D2ADC64056BC}" srcOrd="1" destOrd="0" presId="urn:microsoft.com/office/officeart/2005/8/layout/target3"/>
    <dgm:cxn modelId="{6DA01887-6ACB-4A49-823F-C2555E0C5BAA}" type="presOf" srcId="{D21D3516-05F9-4CF7-8D3E-C1A6F41B901C}" destId="{3BCD458F-A8E2-4D48-BF72-ECF428ED2574}" srcOrd="0" destOrd="0" presId="urn:microsoft.com/office/officeart/2005/8/layout/target3"/>
    <dgm:cxn modelId="{C715D7A2-F6E3-4AC9-B15B-D87D4F0A41D6}" type="presOf" srcId="{1AF6110B-DFCF-4A7D-BC93-97F61D58DDC0}" destId="{4A3D572A-4047-417E-8D1A-D00D517168E4}" srcOrd="0" destOrd="0" presId="urn:microsoft.com/office/officeart/2005/8/layout/target3"/>
    <dgm:cxn modelId="{3F625EA1-D2FF-4BCF-8426-B5E35EEF3395}" type="presOf" srcId="{2234AFE8-9C48-4C99-B1CF-52B85B0B79DC}" destId="{694CCB9C-1C00-41F0-B470-91A2603B6DD5}" srcOrd="0" destOrd="0" presId="urn:microsoft.com/office/officeart/2005/8/layout/target3"/>
    <dgm:cxn modelId="{2384AE32-EB5D-4DC7-90E7-51BC7D44D137}" srcId="{D21D3516-05F9-4CF7-8D3E-C1A6F41B901C}" destId="{3E991FD6-95DB-486A-8D76-7A7EA3FC6FD3}" srcOrd="1" destOrd="0" parTransId="{53967436-78CF-471B-8934-BB795CEB3148}" sibTransId="{E4DA353B-B488-41B3-831E-F2EC1042ADB9}"/>
    <dgm:cxn modelId="{E8B0EAE1-36AB-42BE-99E6-CD89B1A32950}" type="presParOf" srcId="{3BCD458F-A8E2-4D48-BF72-ECF428ED2574}" destId="{EF129175-B349-49D0-A269-CDF314CBC04D}" srcOrd="0" destOrd="0" presId="urn:microsoft.com/office/officeart/2005/8/layout/target3"/>
    <dgm:cxn modelId="{6443C43F-C740-45B3-862E-55BA73111725}" type="presParOf" srcId="{3BCD458F-A8E2-4D48-BF72-ECF428ED2574}" destId="{BF9D82DD-A84D-4F7F-B1E1-7A83919D7302}" srcOrd="1" destOrd="0" presId="urn:microsoft.com/office/officeart/2005/8/layout/target3"/>
    <dgm:cxn modelId="{31C894C2-5E9A-4945-A9F9-5D0772322DDF}" type="presParOf" srcId="{3BCD458F-A8E2-4D48-BF72-ECF428ED2574}" destId="{4A3D572A-4047-417E-8D1A-D00D517168E4}" srcOrd="2" destOrd="0" presId="urn:microsoft.com/office/officeart/2005/8/layout/target3"/>
    <dgm:cxn modelId="{02EE0652-284A-4850-8C10-D3BE289D7057}" type="presParOf" srcId="{3BCD458F-A8E2-4D48-BF72-ECF428ED2574}" destId="{C2A7D21D-E829-432F-B424-37984C3554BC}" srcOrd="3" destOrd="0" presId="urn:microsoft.com/office/officeart/2005/8/layout/target3"/>
    <dgm:cxn modelId="{53581461-2BDB-44E7-9A1B-62D9E9B4BA2B}" type="presParOf" srcId="{3BCD458F-A8E2-4D48-BF72-ECF428ED2574}" destId="{98EC1E97-729C-4F1D-B6E9-2CD2EE7F1665}" srcOrd="4" destOrd="0" presId="urn:microsoft.com/office/officeart/2005/8/layout/target3"/>
    <dgm:cxn modelId="{4AB6E51F-0526-4C35-8658-5656C42A735B}" type="presParOf" srcId="{3BCD458F-A8E2-4D48-BF72-ECF428ED2574}" destId="{53BE30AD-DD83-428A-8AA0-85D29E4442E1}" srcOrd="5" destOrd="0" presId="urn:microsoft.com/office/officeart/2005/8/layout/target3"/>
    <dgm:cxn modelId="{CD87E1D7-CC81-4775-A676-FD2A6B7E2819}" type="presParOf" srcId="{3BCD458F-A8E2-4D48-BF72-ECF428ED2574}" destId="{456C6865-5EA6-4506-8EA9-1C3E74816267}" srcOrd="6" destOrd="0" presId="urn:microsoft.com/office/officeart/2005/8/layout/target3"/>
    <dgm:cxn modelId="{2C27CC27-09E7-482A-8AE4-A4109900DB9D}" type="presParOf" srcId="{3BCD458F-A8E2-4D48-BF72-ECF428ED2574}" destId="{8BF95D0D-6706-44E3-99A4-CC26C4F2928F}" srcOrd="7" destOrd="0" presId="urn:microsoft.com/office/officeart/2005/8/layout/target3"/>
    <dgm:cxn modelId="{E178EE1F-3CB3-4C35-8993-E5EEE985E9DD}" type="presParOf" srcId="{3BCD458F-A8E2-4D48-BF72-ECF428ED2574}" destId="{694CCB9C-1C00-41F0-B470-91A2603B6DD5}" srcOrd="8" destOrd="0" presId="urn:microsoft.com/office/officeart/2005/8/layout/target3"/>
    <dgm:cxn modelId="{59613E7A-B90A-42C9-8291-97B760B34EF5}" type="presParOf" srcId="{3BCD458F-A8E2-4D48-BF72-ECF428ED2574}" destId="{8C3D400A-3C07-494A-B0FE-6444D1B73292}" srcOrd="9" destOrd="0" presId="urn:microsoft.com/office/officeart/2005/8/layout/target3"/>
    <dgm:cxn modelId="{C774F1D8-9AA8-4323-9C9C-F52DA276A1EB}" type="presParOf" srcId="{3BCD458F-A8E2-4D48-BF72-ECF428ED2574}" destId="{40B333D8-8429-4B8D-97DA-21A04FA00A73}" srcOrd="10" destOrd="0" presId="urn:microsoft.com/office/officeart/2005/8/layout/target3"/>
    <dgm:cxn modelId="{40CF1883-AFA4-4904-B1BC-61503354C5ED}" type="presParOf" srcId="{3BCD458F-A8E2-4D48-BF72-ECF428ED2574}" destId="{5B6EFCA2-30A7-49F4-946F-8953CC2CCDED}" srcOrd="11" destOrd="0" presId="urn:microsoft.com/office/officeart/2005/8/layout/target3"/>
    <dgm:cxn modelId="{7A043688-6C1B-4C98-B708-8267FE622B45}" type="presParOf" srcId="{3BCD458F-A8E2-4D48-BF72-ECF428ED2574}" destId="{1546C77A-D43A-457A-BFD2-464B7261A2ED}" srcOrd="12" destOrd="0" presId="urn:microsoft.com/office/officeart/2005/8/layout/target3"/>
    <dgm:cxn modelId="{5BB0FE6B-992E-4167-94CC-8FC59835CF3F}" type="presParOf" srcId="{3BCD458F-A8E2-4D48-BF72-ECF428ED2574}" destId="{E15CB3B6-2040-49B5-AEC5-D1D1B9F5118A}" srcOrd="13" destOrd="0" presId="urn:microsoft.com/office/officeart/2005/8/layout/target3"/>
    <dgm:cxn modelId="{4BC576A7-8588-4A2E-8570-ECB70A621DCE}" type="presParOf" srcId="{3BCD458F-A8E2-4D48-BF72-ECF428ED2574}" destId="{85BEEAF4-6790-4912-A21F-6ACB0DD6C582}" srcOrd="14" destOrd="0" presId="urn:microsoft.com/office/officeart/2005/8/layout/target3"/>
    <dgm:cxn modelId="{083BA180-ECFF-409E-A6A5-28C2A27C5FEF}" type="presParOf" srcId="{3BCD458F-A8E2-4D48-BF72-ECF428ED2574}" destId="{391956E8-2974-48BC-9D08-D2ADC64056BC}"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1B340C-857C-4D97-9F98-E607061912AE}"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9118D726-15B7-4CC0-BDB2-DA126E5E7137}">
      <dgm:prSet/>
      <dgm:spPr/>
      <dgm:t>
        <a:bodyPr/>
        <a:lstStyle/>
        <a:p>
          <a:pPr rtl="0"/>
          <a:r>
            <a:rPr lang="en-US" i="1" dirty="0" smtClean="0"/>
            <a:t>Purpose: </a:t>
          </a:r>
          <a:r>
            <a:rPr lang="en-US" b="1" dirty="0" smtClean="0"/>
            <a:t>MAP</a:t>
          </a:r>
          <a:endParaRPr lang="en-US" b="1" dirty="0"/>
        </a:p>
      </dgm:t>
    </dgm:pt>
    <dgm:pt modelId="{5E4F4F3D-059B-4FA7-92DB-18BF84AEE7F2}" type="parTrans" cxnId="{73ACA48C-4E1A-48A9-9289-121FB0A22D23}">
      <dgm:prSet/>
      <dgm:spPr/>
      <dgm:t>
        <a:bodyPr/>
        <a:lstStyle/>
        <a:p>
          <a:endParaRPr lang="en-US"/>
        </a:p>
      </dgm:t>
    </dgm:pt>
    <dgm:pt modelId="{38DACF9C-3059-4141-8FF1-7550027EAE31}" type="sibTrans" cxnId="{73ACA48C-4E1A-48A9-9289-121FB0A22D23}">
      <dgm:prSet/>
      <dgm:spPr/>
      <dgm:t>
        <a:bodyPr/>
        <a:lstStyle/>
        <a:p>
          <a:endParaRPr lang="en-US"/>
        </a:p>
      </dgm:t>
    </dgm:pt>
    <dgm:pt modelId="{BCB52647-77C8-4732-BC21-EEDAED417603}">
      <dgm:prSet custT="1"/>
      <dgm:spPr/>
      <dgm:t>
        <a:bodyPr/>
        <a:lstStyle/>
        <a:p>
          <a:pPr algn="l" rtl="0"/>
          <a:r>
            <a:rPr lang="en-US" sz="3200" dirty="0" smtClean="0"/>
            <a:t>Collect and parse streaming data, assign incoming measurements an ID.</a:t>
          </a:r>
          <a:endParaRPr lang="en-US" sz="3200" dirty="0"/>
        </a:p>
      </dgm:t>
    </dgm:pt>
    <dgm:pt modelId="{BF5F955F-C389-4EC9-95D9-1FC94003B701}" type="parTrans" cxnId="{DF33C30B-A7A4-4046-B8AD-1CD15585E973}">
      <dgm:prSet/>
      <dgm:spPr/>
      <dgm:t>
        <a:bodyPr/>
        <a:lstStyle/>
        <a:p>
          <a:endParaRPr lang="en-US"/>
        </a:p>
      </dgm:t>
    </dgm:pt>
    <dgm:pt modelId="{0723B4AE-566B-49B9-8074-E394C8480556}" type="sibTrans" cxnId="{DF33C30B-A7A4-4046-B8AD-1CD15585E973}">
      <dgm:prSet/>
      <dgm:spPr/>
      <dgm:t>
        <a:bodyPr/>
        <a:lstStyle/>
        <a:p>
          <a:endParaRPr lang="en-US"/>
        </a:p>
      </dgm:t>
    </dgm:pt>
    <dgm:pt modelId="{9649F39D-6BE2-4D16-A470-4562017E31F4}" type="pres">
      <dgm:prSet presAssocID="{921B340C-857C-4D97-9F98-E607061912AE}" presName="Name0" presStyleCnt="0">
        <dgm:presLayoutVars>
          <dgm:dir/>
          <dgm:animLvl val="lvl"/>
          <dgm:resizeHandles val="exact"/>
        </dgm:presLayoutVars>
      </dgm:prSet>
      <dgm:spPr/>
      <dgm:t>
        <a:bodyPr/>
        <a:lstStyle/>
        <a:p>
          <a:endParaRPr lang="en-US"/>
        </a:p>
      </dgm:t>
    </dgm:pt>
    <dgm:pt modelId="{E2434832-605B-4A18-AE38-B18ED0871911}" type="pres">
      <dgm:prSet presAssocID="{9118D726-15B7-4CC0-BDB2-DA126E5E7137}" presName="linNode" presStyleCnt="0"/>
      <dgm:spPr/>
    </dgm:pt>
    <dgm:pt modelId="{67454A39-42EA-40B5-AFE3-F2DEF646AD81}" type="pres">
      <dgm:prSet presAssocID="{9118D726-15B7-4CC0-BDB2-DA126E5E7137}" presName="parentText" presStyleLbl="node1" presStyleIdx="0" presStyleCnt="1">
        <dgm:presLayoutVars>
          <dgm:chMax val="1"/>
          <dgm:bulletEnabled val="1"/>
        </dgm:presLayoutVars>
      </dgm:prSet>
      <dgm:spPr/>
      <dgm:t>
        <a:bodyPr/>
        <a:lstStyle/>
        <a:p>
          <a:endParaRPr lang="en-US"/>
        </a:p>
      </dgm:t>
    </dgm:pt>
    <dgm:pt modelId="{D2992682-E71F-4A9E-BF3F-19E31CBF0961}" type="pres">
      <dgm:prSet presAssocID="{9118D726-15B7-4CC0-BDB2-DA126E5E7137}" presName="descendantText" presStyleLbl="alignAccFollowNode1" presStyleIdx="0" presStyleCnt="1">
        <dgm:presLayoutVars>
          <dgm:bulletEnabled val="1"/>
        </dgm:presLayoutVars>
      </dgm:prSet>
      <dgm:spPr/>
      <dgm:t>
        <a:bodyPr/>
        <a:lstStyle/>
        <a:p>
          <a:endParaRPr lang="en-US"/>
        </a:p>
      </dgm:t>
    </dgm:pt>
  </dgm:ptLst>
  <dgm:cxnLst>
    <dgm:cxn modelId="{406DA048-A82C-4A56-8668-D845BC1CD7E8}" type="presOf" srcId="{BCB52647-77C8-4732-BC21-EEDAED417603}" destId="{D2992682-E71F-4A9E-BF3F-19E31CBF0961}" srcOrd="0" destOrd="0" presId="urn:microsoft.com/office/officeart/2005/8/layout/vList5"/>
    <dgm:cxn modelId="{7A577539-F292-473F-B88A-0212E5DE6930}" type="presOf" srcId="{9118D726-15B7-4CC0-BDB2-DA126E5E7137}" destId="{67454A39-42EA-40B5-AFE3-F2DEF646AD81}" srcOrd="0" destOrd="0" presId="urn:microsoft.com/office/officeart/2005/8/layout/vList5"/>
    <dgm:cxn modelId="{73ACA48C-4E1A-48A9-9289-121FB0A22D23}" srcId="{921B340C-857C-4D97-9F98-E607061912AE}" destId="{9118D726-15B7-4CC0-BDB2-DA126E5E7137}" srcOrd="0" destOrd="0" parTransId="{5E4F4F3D-059B-4FA7-92DB-18BF84AEE7F2}" sibTransId="{38DACF9C-3059-4141-8FF1-7550027EAE31}"/>
    <dgm:cxn modelId="{E5B356AA-BBC8-4DCD-BA00-BDCB44F02262}" type="presOf" srcId="{921B340C-857C-4D97-9F98-E607061912AE}" destId="{9649F39D-6BE2-4D16-A470-4562017E31F4}" srcOrd="0" destOrd="0" presId="urn:microsoft.com/office/officeart/2005/8/layout/vList5"/>
    <dgm:cxn modelId="{DF33C30B-A7A4-4046-B8AD-1CD15585E973}" srcId="{9118D726-15B7-4CC0-BDB2-DA126E5E7137}" destId="{BCB52647-77C8-4732-BC21-EEDAED417603}" srcOrd="0" destOrd="0" parTransId="{BF5F955F-C389-4EC9-95D9-1FC94003B701}" sibTransId="{0723B4AE-566B-49B9-8074-E394C8480556}"/>
    <dgm:cxn modelId="{BCB2A33D-BE80-4CA4-9400-CAD4D2AEA0E0}" type="presParOf" srcId="{9649F39D-6BE2-4D16-A470-4562017E31F4}" destId="{E2434832-605B-4A18-AE38-B18ED0871911}" srcOrd="0" destOrd="0" presId="urn:microsoft.com/office/officeart/2005/8/layout/vList5"/>
    <dgm:cxn modelId="{8E8BD82A-768B-4296-9369-352538D52FF1}" type="presParOf" srcId="{E2434832-605B-4A18-AE38-B18ED0871911}" destId="{67454A39-42EA-40B5-AFE3-F2DEF646AD81}" srcOrd="0" destOrd="0" presId="urn:microsoft.com/office/officeart/2005/8/layout/vList5"/>
    <dgm:cxn modelId="{D55F5A15-449A-4F33-A4CE-BC3E6686E104}" type="presParOf" srcId="{E2434832-605B-4A18-AE38-B18ED0871911}" destId="{D2992682-E71F-4A9E-BF3F-19E31CBF09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1B340C-857C-4D97-9F98-E607061912AE}"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9118D726-15B7-4CC0-BDB2-DA126E5E7137}">
      <dgm:prSet/>
      <dgm:spPr/>
      <dgm:t>
        <a:bodyPr/>
        <a:lstStyle/>
        <a:p>
          <a:pPr rtl="0"/>
          <a:r>
            <a:rPr lang="en-US" i="1" dirty="0" smtClean="0"/>
            <a:t>Purpose: </a:t>
          </a:r>
          <a:r>
            <a:rPr lang="en-US" b="1" dirty="0" smtClean="0"/>
            <a:t>QUEUE</a:t>
          </a:r>
          <a:endParaRPr lang="en-US" b="1" dirty="0"/>
        </a:p>
      </dgm:t>
    </dgm:pt>
    <dgm:pt modelId="{5E4F4F3D-059B-4FA7-92DB-18BF84AEE7F2}" type="parTrans" cxnId="{73ACA48C-4E1A-48A9-9289-121FB0A22D23}">
      <dgm:prSet/>
      <dgm:spPr/>
      <dgm:t>
        <a:bodyPr/>
        <a:lstStyle/>
        <a:p>
          <a:endParaRPr lang="en-US"/>
        </a:p>
      </dgm:t>
    </dgm:pt>
    <dgm:pt modelId="{38DACF9C-3059-4141-8FF1-7550027EAE31}" type="sibTrans" cxnId="{73ACA48C-4E1A-48A9-9289-121FB0A22D23}">
      <dgm:prSet/>
      <dgm:spPr/>
      <dgm:t>
        <a:bodyPr/>
        <a:lstStyle/>
        <a:p>
          <a:endParaRPr lang="en-US"/>
        </a:p>
      </dgm:t>
    </dgm:pt>
    <dgm:pt modelId="{BCB52647-77C8-4732-BC21-EEDAED417603}">
      <dgm:prSet custT="1"/>
      <dgm:spPr/>
      <dgm:t>
        <a:bodyPr/>
        <a:lstStyle/>
        <a:p>
          <a:pPr rtl="0"/>
          <a:r>
            <a:rPr lang="en-US" sz="3200" dirty="0" smtClean="0"/>
            <a:t>Queue up measurement data for transmission to archival systems.</a:t>
          </a:r>
        </a:p>
      </dgm:t>
    </dgm:pt>
    <dgm:pt modelId="{BF5F955F-C389-4EC9-95D9-1FC94003B701}" type="parTrans" cxnId="{DF33C30B-A7A4-4046-B8AD-1CD15585E973}">
      <dgm:prSet/>
      <dgm:spPr/>
      <dgm:t>
        <a:bodyPr/>
        <a:lstStyle/>
        <a:p>
          <a:endParaRPr lang="en-US"/>
        </a:p>
      </dgm:t>
    </dgm:pt>
    <dgm:pt modelId="{0723B4AE-566B-49B9-8074-E394C8480556}" type="sibTrans" cxnId="{DF33C30B-A7A4-4046-B8AD-1CD15585E973}">
      <dgm:prSet/>
      <dgm:spPr/>
      <dgm:t>
        <a:bodyPr/>
        <a:lstStyle/>
        <a:p>
          <a:endParaRPr lang="en-US"/>
        </a:p>
      </dgm:t>
    </dgm:pt>
    <dgm:pt modelId="{9649F39D-6BE2-4D16-A470-4562017E31F4}" type="pres">
      <dgm:prSet presAssocID="{921B340C-857C-4D97-9F98-E607061912AE}" presName="Name0" presStyleCnt="0">
        <dgm:presLayoutVars>
          <dgm:dir/>
          <dgm:animLvl val="lvl"/>
          <dgm:resizeHandles val="exact"/>
        </dgm:presLayoutVars>
      </dgm:prSet>
      <dgm:spPr/>
      <dgm:t>
        <a:bodyPr/>
        <a:lstStyle/>
        <a:p>
          <a:endParaRPr lang="en-US"/>
        </a:p>
      </dgm:t>
    </dgm:pt>
    <dgm:pt modelId="{E2434832-605B-4A18-AE38-B18ED0871911}" type="pres">
      <dgm:prSet presAssocID="{9118D726-15B7-4CC0-BDB2-DA126E5E7137}" presName="linNode" presStyleCnt="0"/>
      <dgm:spPr/>
    </dgm:pt>
    <dgm:pt modelId="{67454A39-42EA-40B5-AFE3-F2DEF646AD81}" type="pres">
      <dgm:prSet presAssocID="{9118D726-15B7-4CC0-BDB2-DA126E5E7137}" presName="parentText" presStyleLbl="node1" presStyleIdx="0" presStyleCnt="1" custLinFactNeighborY="-1493">
        <dgm:presLayoutVars>
          <dgm:chMax val="1"/>
          <dgm:bulletEnabled val="1"/>
        </dgm:presLayoutVars>
      </dgm:prSet>
      <dgm:spPr/>
      <dgm:t>
        <a:bodyPr/>
        <a:lstStyle/>
        <a:p>
          <a:endParaRPr lang="en-US"/>
        </a:p>
      </dgm:t>
    </dgm:pt>
    <dgm:pt modelId="{D2992682-E71F-4A9E-BF3F-19E31CBF0961}" type="pres">
      <dgm:prSet presAssocID="{9118D726-15B7-4CC0-BDB2-DA126E5E7137}" presName="descendantText" presStyleLbl="alignAccFollowNode1" presStyleIdx="0" presStyleCnt="1">
        <dgm:presLayoutVars>
          <dgm:bulletEnabled val="1"/>
        </dgm:presLayoutVars>
      </dgm:prSet>
      <dgm:spPr/>
      <dgm:t>
        <a:bodyPr/>
        <a:lstStyle/>
        <a:p>
          <a:endParaRPr lang="en-US"/>
        </a:p>
      </dgm:t>
    </dgm:pt>
  </dgm:ptLst>
  <dgm:cxnLst>
    <dgm:cxn modelId="{73ACA48C-4E1A-48A9-9289-121FB0A22D23}" srcId="{921B340C-857C-4D97-9F98-E607061912AE}" destId="{9118D726-15B7-4CC0-BDB2-DA126E5E7137}" srcOrd="0" destOrd="0" parTransId="{5E4F4F3D-059B-4FA7-92DB-18BF84AEE7F2}" sibTransId="{38DACF9C-3059-4141-8FF1-7550027EAE31}"/>
    <dgm:cxn modelId="{0CE6FEB5-213E-4875-957D-ECD612317E00}" type="presOf" srcId="{9118D726-15B7-4CC0-BDB2-DA126E5E7137}" destId="{67454A39-42EA-40B5-AFE3-F2DEF646AD81}" srcOrd="0" destOrd="0" presId="urn:microsoft.com/office/officeart/2005/8/layout/vList5"/>
    <dgm:cxn modelId="{DF33C30B-A7A4-4046-B8AD-1CD15585E973}" srcId="{9118D726-15B7-4CC0-BDB2-DA126E5E7137}" destId="{BCB52647-77C8-4732-BC21-EEDAED417603}" srcOrd="0" destOrd="0" parTransId="{BF5F955F-C389-4EC9-95D9-1FC94003B701}" sibTransId="{0723B4AE-566B-49B9-8074-E394C8480556}"/>
    <dgm:cxn modelId="{69E90889-E68E-43A3-987D-B0149BB2BA32}" type="presOf" srcId="{921B340C-857C-4D97-9F98-E607061912AE}" destId="{9649F39D-6BE2-4D16-A470-4562017E31F4}" srcOrd="0" destOrd="0" presId="urn:microsoft.com/office/officeart/2005/8/layout/vList5"/>
    <dgm:cxn modelId="{197FB8ED-9CCD-4B0C-8329-D135E912944E}" type="presOf" srcId="{BCB52647-77C8-4732-BC21-EEDAED417603}" destId="{D2992682-E71F-4A9E-BF3F-19E31CBF0961}" srcOrd="0" destOrd="0" presId="urn:microsoft.com/office/officeart/2005/8/layout/vList5"/>
    <dgm:cxn modelId="{4A73BA27-6D0D-44DB-BF86-75D5469BDF84}" type="presParOf" srcId="{9649F39D-6BE2-4D16-A470-4562017E31F4}" destId="{E2434832-605B-4A18-AE38-B18ED0871911}" srcOrd="0" destOrd="0" presId="urn:microsoft.com/office/officeart/2005/8/layout/vList5"/>
    <dgm:cxn modelId="{0F45C1F5-4444-4BEC-9517-8906B9D0185A}" type="presParOf" srcId="{E2434832-605B-4A18-AE38-B18ED0871911}" destId="{67454A39-42EA-40B5-AFE3-F2DEF646AD81}" srcOrd="0" destOrd="0" presId="urn:microsoft.com/office/officeart/2005/8/layout/vList5"/>
    <dgm:cxn modelId="{1B20D0B3-24E7-4C0C-978C-91A5D31475F0}" type="presParOf" srcId="{E2434832-605B-4A18-AE38-B18ED0871911}" destId="{D2992682-E71F-4A9E-BF3F-19E31CBF09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1B340C-857C-4D97-9F98-E607061912AE}"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9118D726-15B7-4CC0-BDB2-DA126E5E7137}">
      <dgm:prSet/>
      <dgm:spPr/>
      <dgm:t>
        <a:bodyPr/>
        <a:lstStyle/>
        <a:p>
          <a:pPr rtl="0"/>
          <a:r>
            <a:rPr lang="en-US" i="1" dirty="0" smtClean="0"/>
            <a:t>Purpose: </a:t>
          </a:r>
          <a:r>
            <a:rPr lang="en-US" b="1" dirty="0" smtClean="0"/>
            <a:t>SORT</a:t>
          </a:r>
          <a:endParaRPr lang="en-US" b="1" dirty="0"/>
        </a:p>
      </dgm:t>
    </dgm:pt>
    <dgm:pt modelId="{5E4F4F3D-059B-4FA7-92DB-18BF84AEE7F2}" type="parTrans" cxnId="{73ACA48C-4E1A-48A9-9289-121FB0A22D23}">
      <dgm:prSet/>
      <dgm:spPr/>
      <dgm:t>
        <a:bodyPr/>
        <a:lstStyle/>
        <a:p>
          <a:endParaRPr lang="en-US"/>
        </a:p>
      </dgm:t>
    </dgm:pt>
    <dgm:pt modelId="{38DACF9C-3059-4141-8FF1-7550027EAE31}" type="sibTrans" cxnId="{73ACA48C-4E1A-48A9-9289-121FB0A22D23}">
      <dgm:prSet/>
      <dgm:spPr/>
      <dgm:t>
        <a:bodyPr/>
        <a:lstStyle/>
        <a:p>
          <a:endParaRPr lang="en-US"/>
        </a:p>
      </dgm:t>
    </dgm:pt>
    <dgm:pt modelId="{BCB52647-77C8-4732-BC21-EEDAED417603}">
      <dgm:prSet custT="1"/>
      <dgm:spPr/>
      <dgm:t>
        <a:bodyPr/>
        <a:lstStyle/>
        <a:p>
          <a:pPr rtl="0"/>
          <a:r>
            <a:rPr lang="en-US" sz="3200" dirty="0" smtClean="0"/>
            <a:t>Sort measurement data by time and process the data for same time-slice.</a:t>
          </a:r>
        </a:p>
      </dgm:t>
    </dgm:pt>
    <dgm:pt modelId="{BF5F955F-C389-4EC9-95D9-1FC94003B701}" type="parTrans" cxnId="{DF33C30B-A7A4-4046-B8AD-1CD15585E973}">
      <dgm:prSet/>
      <dgm:spPr/>
      <dgm:t>
        <a:bodyPr/>
        <a:lstStyle/>
        <a:p>
          <a:endParaRPr lang="en-US"/>
        </a:p>
      </dgm:t>
    </dgm:pt>
    <dgm:pt modelId="{0723B4AE-566B-49B9-8074-E394C8480556}" type="sibTrans" cxnId="{DF33C30B-A7A4-4046-B8AD-1CD15585E973}">
      <dgm:prSet/>
      <dgm:spPr/>
      <dgm:t>
        <a:bodyPr/>
        <a:lstStyle/>
        <a:p>
          <a:endParaRPr lang="en-US"/>
        </a:p>
      </dgm:t>
    </dgm:pt>
    <dgm:pt modelId="{9649F39D-6BE2-4D16-A470-4562017E31F4}" type="pres">
      <dgm:prSet presAssocID="{921B340C-857C-4D97-9F98-E607061912AE}" presName="Name0" presStyleCnt="0">
        <dgm:presLayoutVars>
          <dgm:dir/>
          <dgm:animLvl val="lvl"/>
          <dgm:resizeHandles val="exact"/>
        </dgm:presLayoutVars>
      </dgm:prSet>
      <dgm:spPr/>
      <dgm:t>
        <a:bodyPr/>
        <a:lstStyle/>
        <a:p>
          <a:endParaRPr lang="en-US"/>
        </a:p>
      </dgm:t>
    </dgm:pt>
    <dgm:pt modelId="{E2434832-605B-4A18-AE38-B18ED0871911}" type="pres">
      <dgm:prSet presAssocID="{9118D726-15B7-4CC0-BDB2-DA126E5E7137}" presName="linNode" presStyleCnt="0"/>
      <dgm:spPr/>
    </dgm:pt>
    <dgm:pt modelId="{67454A39-42EA-40B5-AFE3-F2DEF646AD81}" type="pres">
      <dgm:prSet presAssocID="{9118D726-15B7-4CC0-BDB2-DA126E5E7137}" presName="parentText" presStyleLbl="node1" presStyleIdx="0" presStyleCnt="1" custLinFactNeighborY="-3838">
        <dgm:presLayoutVars>
          <dgm:chMax val="1"/>
          <dgm:bulletEnabled val="1"/>
        </dgm:presLayoutVars>
      </dgm:prSet>
      <dgm:spPr/>
      <dgm:t>
        <a:bodyPr/>
        <a:lstStyle/>
        <a:p>
          <a:endParaRPr lang="en-US"/>
        </a:p>
      </dgm:t>
    </dgm:pt>
    <dgm:pt modelId="{D2992682-E71F-4A9E-BF3F-19E31CBF0961}" type="pres">
      <dgm:prSet presAssocID="{9118D726-15B7-4CC0-BDB2-DA126E5E7137}" presName="descendantText" presStyleLbl="alignAccFollowNode1" presStyleIdx="0" presStyleCnt="1">
        <dgm:presLayoutVars>
          <dgm:bulletEnabled val="1"/>
        </dgm:presLayoutVars>
      </dgm:prSet>
      <dgm:spPr/>
      <dgm:t>
        <a:bodyPr/>
        <a:lstStyle/>
        <a:p>
          <a:endParaRPr lang="en-US"/>
        </a:p>
      </dgm:t>
    </dgm:pt>
  </dgm:ptLst>
  <dgm:cxnLst>
    <dgm:cxn modelId="{DFFAFD47-F47C-4C36-86EE-308D995F69C5}" type="presOf" srcId="{9118D726-15B7-4CC0-BDB2-DA126E5E7137}" destId="{67454A39-42EA-40B5-AFE3-F2DEF646AD81}" srcOrd="0" destOrd="0" presId="urn:microsoft.com/office/officeart/2005/8/layout/vList5"/>
    <dgm:cxn modelId="{747273FD-4FC9-46BF-B45E-50054139DE80}" type="presOf" srcId="{BCB52647-77C8-4732-BC21-EEDAED417603}" destId="{D2992682-E71F-4A9E-BF3F-19E31CBF0961}" srcOrd="0" destOrd="0" presId="urn:microsoft.com/office/officeart/2005/8/layout/vList5"/>
    <dgm:cxn modelId="{73ACA48C-4E1A-48A9-9289-121FB0A22D23}" srcId="{921B340C-857C-4D97-9F98-E607061912AE}" destId="{9118D726-15B7-4CC0-BDB2-DA126E5E7137}" srcOrd="0" destOrd="0" parTransId="{5E4F4F3D-059B-4FA7-92DB-18BF84AEE7F2}" sibTransId="{38DACF9C-3059-4141-8FF1-7550027EAE31}"/>
    <dgm:cxn modelId="{DF33C30B-A7A4-4046-B8AD-1CD15585E973}" srcId="{9118D726-15B7-4CC0-BDB2-DA126E5E7137}" destId="{BCB52647-77C8-4732-BC21-EEDAED417603}" srcOrd="0" destOrd="0" parTransId="{BF5F955F-C389-4EC9-95D9-1FC94003B701}" sibTransId="{0723B4AE-566B-49B9-8074-E394C8480556}"/>
    <dgm:cxn modelId="{89C8DDF2-3E6F-40FA-8E46-1BD752FF4AF6}" type="presOf" srcId="{921B340C-857C-4D97-9F98-E607061912AE}" destId="{9649F39D-6BE2-4D16-A470-4562017E31F4}" srcOrd="0" destOrd="0" presId="urn:microsoft.com/office/officeart/2005/8/layout/vList5"/>
    <dgm:cxn modelId="{E87B0527-789F-4012-96A6-4E41AEF375C7}" type="presParOf" srcId="{9649F39D-6BE2-4D16-A470-4562017E31F4}" destId="{E2434832-605B-4A18-AE38-B18ED0871911}" srcOrd="0" destOrd="0" presId="urn:microsoft.com/office/officeart/2005/8/layout/vList5"/>
    <dgm:cxn modelId="{BD7E2150-9985-41B3-A954-BDFF5E9DA751}" type="presParOf" srcId="{E2434832-605B-4A18-AE38-B18ED0871911}" destId="{67454A39-42EA-40B5-AFE3-F2DEF646AD81}" srcOrd="0" destOrd="0" presId="urn:microsoft.com/office/officeart/2005/8/layout/vList5"/>
    <dgm:cxn modelId="{3650D0B7-81E8-46BA-83F9-5CFB9C4C718F}" type="presParOf" srcId="{E2434832-605B-4A18-AE38-B18ED0871911}" destId="{D2992682-E71F-4A9E-BF3F-19E31CBF09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4C4A0B-99F2-4452-8C24-9BE334F83C9E}" type="doc">
      <dgm:prSet loTypeId="urn:microsoft.com/office/officeart/2005/8/layout/radial2" loCatId="relationship" qsTypeId="urn:microsoft.com/office/officeart/2005/8/quickstyle/3d3" qsCatId="3D" csTypeId="urn:microsoft.com/office/officeart/2005/8/colors/colorful3" csCatId="colorful" phldr="1"/>
      <dgm:spPr/>
      <dgm:t>
        <a:bodyPr/>
        <a:lstStyle/>
        <a:p>
          <a:endParaRPr lang="en-US"/>
        </a:p>
      </dgm:t>
    </dgm:pt>
    <dgm:pt modelId="{618E3672-C007-4421-AC28-167AC556BE52}">
      <dgm:prSet phldrT="[Text]"/>
      <dgm:spPr/>
      <dgm:t>
        <a:bodyPr/>
        <a:lstStyle/>
        <a:p>
          <a:r>
            <a:rPr lang="en-US" dirty="0" smtClean="0"/>
            <a:t>Device 1</a:t>
          </a:r>
          <a:endParaRPr lang="en-US" dirty="0"/>
        </a:p>
      </dgm:t>
    </dgm:pt>
    <dgm:pt modelId="{B0267580-58EB-4634-A85C-BF0364F2E49D}" type="parTrans" cxnId="{D9C3BF84-2925-4D86-9230-3F4260AF8A90}">
      <dgm:prSet/>
      <dgm:spPr>
        <a:ln>
          <a:solidFill>
            <a:srgbClr val="00B050"/>
          </a:solidFill>
        </a:ln>
      </dgm:spPr>
      <dgm:t>
        <a:bodyPr/>
        <a:lstStyle/>
        <a:p>
          <a:endParaRPr lang="en-US"/>
        </a:p>
      </dgm:t>
    </dgm:pt>
    <dgm:pt modelId="{E49DC5C5-39D1-4268-A0C0-8C5AF4EA2B04}" type="sibTrans" cxnId="{D9C3BF84-2925-4D86-9230-3F4260AF8A90}">
      <dgm:prSet/>
      <dgm:spPr/>
      <dgm:t>
        <a:bodyPr/>
        <a:lstStyle/>
        <a:p>
          <a:endParaRPr lang="en-US"/>
        </a:p>
      </dgm:t>
    </dgm:pt>
    <dgm:pt modelId="{D7CC0AD3-1BBF-45BF-82EB-90A8B8AE4452}">
      <dgm:prSet phldrT="[Text]"/>
      <dgm:spPr/>
      <dgm:t>
        <a:bodyPr/>
        <a:lstStyle/>
        <a:p>
          <a:r>
            <a:rPr lang="en-US" dirty="0" smtClean="0"/>
            <a:t>Device 2</a:t>
          </a:r>
          <a:endParaRPr lang="en-US" dirty="0"/>
        </a:p>
      </dgm:t>
    </dgm:pt>
    <dgm:pt modelId="{D2BF3D9E-BED0-410F-9D50-9B62ABB72070}" type="parTrans" cxnId="{E5D540A7-DCDB-4B7F-82CF-12E24F8AFBE9}">
      <dgm:prSet/>
      <dgm:spPr>
        <a:ln>
          <a:solidFill>
            <a:srgbClr val="FF0000"/>
          </a:solidFill>
        </a:ln>
      </dgm:spPr>
      <dgm:t>
        <a:bodyPr/>
        <a:lstStyle/>
        <a:p>
          <a:endParaRPr lang="en-US"/>
        </a:p>
      </dgm:t>
    </dgm:pt>
    <dgm:pt modelId="{EE86F4D2-94FB-469B-92B4-0C866228CB14}" type="sibTrans" cxnId="{E5D540A7-DCDB-4B7F-82CF-12E24F8AFBE9}">
      <dgm:prSet/>
      <dgm:spPr/>
      <dgm:t>
        <a:bodyPr/>
        <a:lstStyle/>
        <a:p>
          <a:endParaRPr lang="en-US"/>
        </a:p>
      </dgm:t>
    </dgm:pt>
    <dgm:pt modelId="{09A248B1-6CDB-419A-A105-4ABBEA66BFD8}">
      <dgm:prSet phldrT="[Text]"/>
      <dgm:spPr/>
      <dgm:t>
        <a:bodyPr/>
        <a:lstStyle/>
        <a:p>
          <a:endParaRPr lang="en-US" dirty="0"/>
        </a:p>
      </dgm:t>
    </dgm:pt>
    <dgm:pt modelId="{93AC65FB-4903-4958-A262-0AE0712524D8}" type="parTrans" cxnId="{8B4A3D3F-14B8-47AB-AB18-657C42AAB15A}">
      <dgm:prSet/>
      <dgm:spPr/>
      <dgm:t>
        <a:bodyPr/>
        <a:lstStyle/>
        <a:p>
          <a:endParaRPr lang="en-US"/>
        </a:p>
      </dgm:t>
    </dgm:pt>
    <dgm:pt modelId="{18C3560F-B4B1-4026-BC9C-3EDA82C6EB63}" type="sibTrans" cxnId="{8B4A3D3F-14B8-47AB-AB18-657C42AAB15A}">
      <dgm:prSet/>
      <dgm:spPr/>
      <dgm:t>
        <a:bodyPr/>
        <a:lstStyle/>
        <a:p>
          <a:endParaRPr lang="en-US"/>
        </a:p>
      </dgm:t>
    </dgm:pt>
    <dgm:pt modelId="{09578C4A-3A3F-4FE0-AEC0-272F5AD6EFDE}">
      <dgm:prSet phldrT="[Text]"/>
      <dgm:spPr/>
      <dgm:t>
        <a:bodyPr/>
        <a:lstStyle/>
        <a:p>
          <a:r>
            <a:rPr lang="en-US" dirty="0" smtClean="0"/>
            <a:t>Device 3</a:t>
          </a:r>
          <a:endParaRPr lang="en-US" dirty="0"/>
        </a:p>
      </dgm:t>
    </dgm:pt>
    <dgm:pt modelId="{70A431A1-72D5-4FB4-9A74-12427753AC1A}" type="parTrans" cxnId="{599D49E4-A459-411A-B4CE-3E6533AD6C62}">
      <dgm:prSet/>
      <dgm:spPr>
        <a:ln>
          <a:solidFill>
            <a:srgbClr val="FFFF00"/>
          </a:solidFill>
        </a:ln>
      </dgm:spPr>
      <dgm:t>
        <a:bodyPr/>
        <a:lstStyle/>
        <a:p>
          <a:endParaRPr lang="en-US"/>
        </a:p>
      </dgm:t>
    </dgm:pt>
    <dgm:pt modelId="{54045019-95B6-434D-87A5-03E9E7D16378}" type="sibTrans" cxnId="{599D49E4-A459-411A-B4CE-3E6533AD6C62}">
      <dgm:prSet/>
      <dgm:spPr/>
      <dgm:t>
        <a:bodyPr/>
        <a:lstStyle/>
        <a:p>
          <a:endParaRPr lang="en-US"/>
        </a:p>
      </dgm:t>
    </dgm:pt>
    <dgm:pt modelId="{6CD66AB2-5243-410A-92E0-350E2439E2B4}">
      <dgm:prSet phldrT="[Text]"/>
      <dgm:spPr/>
      <dgm:t>
        <a:bodyPr/>
        <a:lstStyle/>
        <a:p>
          <a:endParaRPr lang="en-US" dirty="0"/>
        </a:p>
      </dgm:t>
    </dgm:pt>
    <dgm:pt modelId="{B194E279-BD30-491C-B23A-1DFB22EF16B2}" type="parTrans" cxnId="{6C46DF5E-7899-44C7-A20B-3F51A1E216D2}">
      <dgm:prSet/>
      <dgm:spPr/>
      <dgm:t>
        <a:bodyPr/>
        <a:lstStyle/>
        <a:p>
          <a:endParaRPr lang="en-US"/>
        </a:p>
      </dgm:t>
    </dgm:pt>
    <dgm:pt modelId="{718DDDFA-E4E9-446D-8CD4-814FCCB73AB1}" type="sibTrans" cxnId="{6C46DF5E-7899-44C7-A20B-3F51A1E216D2}">
      <dgm:prSet/>
      <dgm:spPr/>
      <dgm:t>
        <a:bodyPr/>
        <a:lstStyle/>
        <a:p>
          <a:endParaRPr lang="en-US"/>
        </a:p>
      </dgm:t>
    </dgm:pt>
    <dgm:pt modelId="{CDBA8AA9-CD5A-49A0-BFE1-6307B95AA5DC}" type="pres">
      <dgm:prSet presAssocID="{674C4A0B-99F2-4452-8C24-9BE334F83C9E}" presName="composite" presStyleCnt="0">
        <dgm:presLayoutVars>
          <dgm:chMax val="5"/>
          <dgm:dir/>
          <dgm:animLvl val="ctr"/>
          <dgm:resizeHandles val="exact"/>
        </dgm:presLayoutVars>
      </dgm:prSet>
      <dgm:spPr/>
      <dgm:t>
        <a:bodyPr/>
        <a:lstStyle/>
        <a:p>
          <a:endParaRPr lang="en-US"/>
        </a:p>
      </dgm:t>
    </dgm:pt>
    <dgm:pt modelId="{AE9E56CA-870A-4952-8C46-FA175B361F73}" type="pres">
      <dgm:prSet presAssocID="{674C4A0B-99F2-4452-8C24-9BE334F83C9E}" presName="cycle" presStyleCnt="0"/>
      <dgm:spPr/>
    </dgm:pt>
    <dgm:pt modelId="{DC37AFFC-DF65-4777-B3B0-A5A5F0ECAAE5}" type="pres">
      <dgm:prSet presAssocID="{674C4A0B-99F2-4452-8C24-9BE334F83C9E}" presName="centerShape" presStyleCnt="0"/>
      <dgm:spPr/>
    </dgm:pt>
    <dgm:pt modelId="{3C1903AB-AD4A-4519-AB6C-C2CA5B4C1363}" type="pres">
      <dgm:prSet presAssocID="{674C4A0B-99F2-4452-8C24-9BE334F83C9E}" presName="connSite" presStyleLbl="node1" presStyleIdx="0" presStyleCnt="4"/>
      <dgm:spPr/>
    </dgm:pt>
    <dgm:pt modelId="{EF195474-D4A3-4E36-9E15-39EE319C223A}" type="pres">
      <dgm:prSet presAssocID="{674C4A0B-99F2-4452-8C24-9BE334F83C9E}" presName="visible" presStyleLbl="node1" presStyleIdx="0" presStyleCnt="4" custScaleX="164637" custScaleY="95744" custLinFactNeighborX="-19190" custLinFactNeighborY="-2591"/>
      <dgm:spPr>
        <a:blipFill rotWithShape="0">
          <a:blip xmlns:r="http://schemas.openxmlformats.org/officeDocument/2006/relationships" r:embed="rId1"/>
          <a:stretch>
            <a:fillRect/>
          </a:stretch>
        </a:blipFill>
      </dgm:spPr>
    </dgm:pt>
    <dgm:pt modelId="{227A970D-C71C-41BF-A2F9-B02CE8DE5501}" type="pres">
      <dgm:prSet presAssocID="{B0267580-58EB-4634-A85C-BF0364F2E49D}" presName="Name25" presStyleLbl="parChTrans1D1" presStyleIdx="0" presStyleCnt="3"/>
      <dgm:spPr/>
      <dgm:t>
        <a:bodyPr/>
        <a:lstStyle/>
        <a:p>
          <a:endParaRPr lang="en-US"/>
        </a:p>
      </dgm:t>
    </dgm:pt>
    <dgm:pt modelId="{0F94FD6E-3BAF-404E-803D-284236BDC704}" type="pres">
      <dgm:prSet presAssocID="{618E3672-C007-4421-AC28-167AC556BE52}" presName="node" presStyleCnt="0"/>
      <dgm:spPr/>
    </dgm:pt>
    <dgm:pt modelId="{6C70C99C-B7C8-4F97-9FC4-3C25496F73EA}" type="pres">
      <dgm:prSet presAssocID="{618E3672-C007-4421-AC28-167AC556BE52}" presName="parentNode" presStyleLbl="node1" presStyleIdx="1" presStyleCnt="4" custLinFactNeighborX="-8616" custLinFactNeighborY="5194">
        <dgm:presLayoutVars>
          <dgm:chMax val="1"/>
          <dgm:bulletEnabled val="1"/>
        </dgm:presLayoutVars>
      </dgm:prSet>
      <dgm:spPr/>
      <dgm:t>
        <a:bodyPr/>
        <a:lstStyle/>
        <a:p>
          <a:endParaRPr lang="en-US"/>
        </a:p>
      </dgm:t>
    </dgm:pt>
    <dgm:pt modelId="{C97E1409-1F41-45D8-9A6C-9051194D71D0}" type="pres">
      <dgm:prSet presAssocID="{618E3672-C007-4421-AC28-167AC556BE52}" presName="childNode" presStyleLbl="revTx" presStyleIdx="0" presStyleCnt="2">
        <dgm:presLayoutVars>
          <dgm:bulletEnabled val="1"/>
        </dgm:presLayoutVars>
      </dgm:prSet>
      <dgm:spPr/>
      <dgm:t>
        <a:bodyPr/>
        <a:lstStyle/>
        <a:p>
          <a:endParaRPr lang="en-US"/>
        </a:p>
      </dgm:t>
    </dgm:pt>
    <dgm:pt modelId="{66BAF6AE-3AD0-401C-9FB8-4C746EA8E5FE}" type="pres">
      <dgm:prSet presAssocID="{D2BF3D9E-BED0-410F-9D50-9B62ABB72070}" presName="Name25" presStyleLbl="parChTrans1D1" presStyleIdx="1" presStyleCnt="3"/>
      <dgm:spPr/>
      <dgm:t>
        <a:bodyPr/>
        <a:lstStyle/>
        <a:p>
          <a:endParaRPr lang="en-US"/>
        </a:p>
      </dgm:t>
    </dgm:pt>
    <dgm:pt modelId="{8BE34E99-A8E9-4FA2-A050-6273EDEFE02F}" type="pres">
      <dgm:prSet presAssocID="{D7CC0AD3-1BBF-45BF-82EB-90A8B8AE4452}" presName="node" presStyleCnt="0"/>
      <dgm:spPr/>
    </dgm:pt>
    <dgm:pt modelId="{638B143E-76EB-43D3-81BF-8C94F93607E8}" type="pres">
      <dgm:prSet presAssocID="{D7CC0AD3-1BBF-45BF-82EB-90A8B8AE4452}" presName="parentNode" presStyleLbl="node1" presStyleIdx="2" presStyleCnt="4" custLinFactX="94862" custLinFactNeighborX="100000" custLinFactNeighborY="-23592">
        <dgm:presLayoutVars>
          <dgm:chMax val="1"/>
          <dgm:bulletEnabled val="1"/>
        </dgm:presLayoutVars>
      </dgm:prSet>
      <dgm:spPr/>
      <dgm:t>
        <a:bodyPr/>
        <a:lstStyle/>
        <a:p>
          <a:endParaRPr lang="en-US"/>
        </a:p>
      </dgm:t>
    </dgm:pt>
    <dgm:pt modelId="{F1EF23CA-5E19-4E34-A266-9F5041D03C7B}" type="pres">
      <dgm:prSet presAssocID="{D7CC0AD3-1BBF-45BF-82EB-90A8B8AE4452}" presName="childNode" presStyleLbl="revTx" presStyleIdx="0" presStyleCnt="2">
        <dgm:presLayoutVars>
          <dgm:bulletEnabled val="1"/>
        </dgm:presLayoutVars>
      </dgm:prSet>
      <dgm:spPr/>
      <dgm:t>
        <a:bodyPr/>
        <a:lstStyle/>
        <a:p>
          <a:endParaRPr lang="en-US"/>
        </a:p>
      </dgm:t>
    </dgm:pt>
    <dgm:pt modelId="{49E12B18-1AFC-4493-AE22-A015B880274C}" type="pres">
      <dgm:prSet presAssocID="{70A431A1-72D5-4FB4-9A74-12427753AC1A}" presName="Name25" presStyleLbl="parChTrans1D1" presStyleIdx="2" presStyleCnt="3"/>
      <dgm:spPr/>
      <dgm:t>
        <a:bodyPr/>
        <a:lstStyle/>
        <a:p>
          <a:endParaRPr lang="en-US"/>
        </a:p>
      </dgm:t>
    </dgm:pt>
    <dgm:pt modelId="{8FCB58E4-0F9E-4A6A-A584-5374CC400653}" type="pres">
      <dgm:prSet presAssocID="{09578C4A-3A3F-4FE0-AEC0-272F5AD6EFDE}" presName="node" presStyleCnt="0"/>
      <dgm:spPr/>
    </dgm:pt>
    <dgm:pt modelId="{8185C312-4AEB-4A72-807A-86A974B290DE}" type="pres">
      <dgm:prSet presAssocID="{09578C4A-3A3F-4FE0-AEC0-272F5AD6EFDE}" presName="parentNode" presStyleLbl="node1" presStyleIdx="3" presStyleCnt="4" custLinFactX="17415" custLinFactNeighborX="100000" custLinFactNeighborY="-50544">
        <dgm:presLayoutVars>
          <dgm:chMax val="1"/>
          <dgm:bulletEnabled val="1"/>
        </dgm:presLayoutVars>
      </dgm:prSet>
      <dgm:spPr/>
      <dgm:t>
        <a:bodyPr/>
        <a:lstStyle/>
        <a:p>
          <a:endParaRPr lang="en-US"/>
        </a:p>
      </dgm:t>
    </dgm:pt>
    <dgm:pt modelId="{4E33D900-D484-4B5D-9FEC-559FA7DA6831}" type="pres">
      <dgm:prSet presAssocID="{09578C4A-3A3F-4FE0-AEC0-272F5AD6EFDE}" presName="childNode" presStyleLbl="revTx" presStyleIdx="1" presStyleCnt="2">
        <dgm:presLayoutVars>
          <dgm:bulletEnabled val="1"/>
        </dgm:presLayoutVars>
      </dgm:prSet>
      <dgm:spPr/>
      <dgm:t>
        <a:bodyPr/>
        <a:lstStyle/>
        <a:p>
          <a:endParaRPr lang="en-US"/>
        </a:p>
      </dgm:t>
    </dgm:pt>
  </dgm:ptLst>
  <dgm:cxnLst>
    <dgm:cxn modelId="{FA46C2DB-7AA9-4A10-9ED1-2826F48E055F}" type="presOf" srcId="{6CD66AB2-5243-410A-92E0-350E2439E2B4}" destId="{4E33D900-D484-4B5D-9FEC-559FA7DA6831}" srcOrd="0" destOrd="0" presId="urn:microsoft.com/office/officeart/2005/8/layout/radial2"/>
    <dgm:cxn modelId="{7259F10B-F842-4F11-918E-8A687609CC14}" type="presOf" srcId="{09578C4A-3A3F-4FE0-AEC0-272F5AD6EFDE}" destId="{8185C312-4AEB-4A72-807A-86A974B290DE}" srcOrd="0" destOrd="0" presId="urn:microsoft.com/office/officeart/2005/8/layout/radial2"/>
    <dgm:cxn modelId="{E5D540A7-DCDB-4B7F-82CF-12E24F8AFBE9}" srcId="{674C4A0B-99F2-4452-8C24-9BE334F83C9E}" destId="{D7CC0AD3-1BBF-45BF-82EB-90A8B8AE4452}" srcOrd="1" destOrd="0" parTransId="{D2BF3D9E-BED0-410F-9D50-9B62ABB72070}" sibTransId="{EE86F4D2-94FB-469B-92B4-0C866228CB14}"/>
    <dgm:cxn modelId="{6C46DF5E-7899-44C7-A20B-3F51A1E216D2}" srcId="{09578C4A-3A3F-4FE0-AEC0-272F5AD6EFDE}" destId="{6CD66AB2-5243-410A-92E0-350E2439E2B4}" srcOrd="0" destOrd="0" parTransId="{B194E279-BD30-491C-B23A-1DFB22EF16B2}" sibTransId="{718DDDFA-E4E9-446D-8CD4-814FCCB73AB1}"/>
    <dgm:cxn modelId="{AC1FB700-1E65-4D3F-9D73-081130BC0FC1}" type="presOf" srcId="{D7CC0AD3-1BBF-45BF-82EB-90A8B8AE4452}" destId="{638B143E-76EB-43D3-81BF-8C94F93607E8}" srcOrd="0" destOrd="0" presId="urn:microsoft.com/office/officeart/2005/8/layout/radial2"/>
    <dgm:cxn modelId="{218B3B94-4B2E-4500-A9C3-B4BA44DF0EEE}" type="presOf" srcId="{70A431A1-72D5-4FB4-9A74-12427753AC1A}" destId="{49E12B18-1AFC-4493-AE22-A015B880274C}" srcOrd="0" destOrd="0" presId="urn:microsoft.com/office/officeart/2005/8/layout/radial2"/>
    <dgm:cxn modelId="{20887D46-CCA0-45B1-81EC-A6C4FE7CBADD}" type="presOf" srcId="{B0267580-58EB-4634-A85C-BF0364F2E49D}" destId="{227A970D-C71C-41BF-A2F9-B02CE8DE5501}" srcOrd="0" destOrd="0" presId="urn:microsoft.com/office/officeart/2005/8/layout/radial2"/>
    <dgm:cxn modelId="{8B4A3D3F-14B8-47AB-AB18-657C42AAB15A}" srcId="{D7CC0AD3-1BBF-45BF-82EB-90A8B8AE4452}" destId="{09A248B1-6CDB-419A-A105-4ABBEA66BFD8}" srcOrd="0" destOrd="0" parTransId="{93AC65FB-4903-4958-A262-0AE0712524D8}" sibTransId="{18C3560F-B4B1-4026-BC9C-3EDA82C6EB63}"/>
    <dgm:cxn modelId="{794A9869-444F-4FA7-9B80-77FDE20AD4E2}" type="presOf" srcId="{618E3672-C007-4421-AC28-167AC556BE52}" destId="{6C70C99C-B7C8-4F97-9FC4-3C25496F73EA}" srcOrd="0" destOrd="0" presId="urn:microsoft.com/office/officeart/2005/8/layout/radial2"/>
    <dgm:cxn modelId="{C030F641-F89B-4372-B6B3-DF6B12EE1B2B}" type="presOf" srcId="{D2BF3D9E-BED0-410F-9D50-9B62ABB72070}" destId="{66BAF6AE-3AD0-401C-9FB8-4C746EA8E5FE}" srcOrd="0" destOrd="0" presId="urn:microsoft.com/office/officeart/2005/8/layout/radial2"/>
    <dgm:cxn modelId="{558930DD-29FD-40CE-A6D8-4D816CEE1B14}" type="presOf" srcId="{09A248B1-6CDB-419A-A105-4ABBEA66BFD8}" destId="{F1EF23CA-5E19-4E34-A266-9F5041D03C7B}" srcOrd="0" destOrd="0" presId="urn:microsoft.com/office/officeart/2005/8/layout/radial2"/>
    <dgm:cxn modelId="{3BFB6332-442B-4198-AF3D-DA86B6A12B87}" type="presOf" srcId="{674C4A0B-99F2-4452-8C24-9BE334F83C9E}" destId="{CDBA8AA9-CD5A-49A0-BFE1-6307B95AA5DC}" srcOrd="0" destOrd="0" presId="urn:microsoft.com/office/officeart/2005/8/layout/radial2"/>
    <dgm:cxn modelId="{599D49E4-A459-411A-B4CE-3E6533AD6C62}" srcId="{674C4A0B-99F2-4452-8C24-9BE334F83C9E}" destId="{09578C4A-3A3F-4FE0-AEC0-272F5AD6EFDE}" srcOrd="2" destOrd="0" parTransId="{70A431A1-72D5-4FB4-9A74-12427753AC1A}" sibTransId="{54045019-95B6-434D-87A5-03E9E7D16378}"/>
    <dgm:cxn modelId="{D9C3BF84-2925-4D86-9230-3F4260AF8A90}" srcId="{674C4A0B-99F2-4452-8C24-9BE334F83C9E}" destId="{618E3672-C007-4421-AC28-167AC556BE52}" srcOrd="0" destOrd="0" parTransId="{B0267580-58EB-4634-A85C-BF0364F2E49D}" sibTransId="{E49DC5C5-39D1-4268-A0C0-8C5AF4EA2B04}"/>
    <dgm:cxn modelId="{7E1E9950-0146-472D-BAD5-256C5FBF682D}" type="presParOf" srcId="{CDBA8AA9-CD5A-49A0-BFE1-6307B95AA5DC}" destId="{AE9E56CA-870A-4952-8C46-FA175B361F73}" srcOrd="0" destOrd="0" presId="urn:microsoft.com/office/officeart/2005/8/layout/radial2"/>
    <dgm:cxn modelId="{4667D0BD-C2D9-4734-BB26-6F3AD81A937D}" type="presParOf" srcId="{AE9E56CA-870A-4952-8C46-FA175B361F73}" destId="{DC37AFFC-DF65-4777-B3B0-A5A5F0ECAAE5}" srcOrd="0" destOrd="0" presId="urn:microsoft.com/office/officeart/2005/8/layout/radial2"/>
    <dgm:cxn modelId="{99782FFB-E64B-43C4-BADC-795A015228D9}" type="presParOf" srcId="{DC37AFFC-DF65-4777-B3B0-A5A5F0ECAAE5}" destId="{3C1903AB-AD4A-4519-AB6C-C2CA5B4C1363}" srcOrd="0" destOrd="0" presId="urn:microsoft.com/office/officeart/2005/8/layout/radial2"/>
    <dgm:cxn modelId="{91675C24-9159-4945-BECF-EC408278764E}" type="presParOf" srcId="{DC37AFFC-DF65-4777-B3B0-A5A5F0ECAAE5}" destId="{EF195474-D4A3-4E36-9E15-39EE319C223A}" srcOrd="1" destOrd="0" presId="urn:microsoft.com/office/officeart/2005/8/layout/radial2"/>
    <dgm:cxn modelId="{ECCCA62A-8ABF-4D45-8CFC-29D65863CC34}" type="presParOf" srcId="{AE9E56CA-870A-4952-8C46-FA175B361F73}" destId="{227A970D-C71C-41BF-A2F9-B02CE8DE5501}" srcOrd="1" destOrd="0" presId="urn:microsoft.com/office/officeart/2005/8/layout/radial2"/>
    <dgm:cxn modelId="{5436E474-16F8-4C05-AE48-980B819E62D5}" type="presParOf" srcId="{AE9E56CA-870A-4952-8C46-FA175B361F73}" destId="{0F94FD6E-3BAF-404E-803D-284236BDC704}" srcOrd="2" destOrd="0" presId="urn:microsoft.com/office/officeart/2005/8/layout/radial2"/>
    <dgm:cxn modelId="{B5CB531E-69D1-4B41-98BE-6BF0E870BCBC}" type="presParOf" srcId="{0F94FD6E-3BAF-404E-803D-284236BDC704}" destId="{6C70C99C-B7C8-4F97-9FC4-3C25496F73EA}" srcOrd="0" destOrd="0" presId="urn:microsoft.com/office/officeart/2005/8/layout/radial2"/>
    <dgm:cxn modelId="{6E313A50-D7D6-4090-AA5A-75115715AC09}" type="presParOf" srcId="{0F94FD6E-3BAF-404E-803D-284236BDC704}" destId="{C97E1409-1F41-45D8-9A6C-9051194D71D0}" srcOrd="1" destOrd="0" presId="urn:microsoft.com/office/officeart/2005/8/layout/radial2"/>
    <dgm:cxn modelId="{CB6475D8-FC93-4A58-82DA-B67C51DA6F3B}" type="presParOf" srcId="{AE9E56CA-870A-4952-8C46-FA175B361F73}" destId="{66BAF6AE-3AD0-401C-9FB8-4C746EA8E5FE}" srcOrd="3" destOrd="0" presId="urn:microsoft.com/office/officeart/2005/8/layout/radial2"/>
    <dgm:cxn modelId="{BA7A1EC6-9501-45EA-872D-921009C625FA}" type="presParOf" srcId="{AE9E56CA-870A-4952-8C46-FA175B361F73}" destId="{8BE34E99-A8E9-4FA2-A050-6273EDEFE02F}" srcOrd="4" destOrd="0" presId="urn:microsoft.com/office/officeart/2005/8/layout/radial2"/>
    <dgm:cxn modelId="{8682B29C-7CE8-4DEA-A99B-E409D39A8592}" type="presParOf" srcId="{8BE34E99-A8E9-4FA2-A050-6273EDEFE02F}" destId="{638B143E-76EB-43D3-81BF-8C94F93607E8}" srcOrd="0" destOrd="0" presId="urn:microsoft.com/office/officeart/2005/8/layout/radial2"/>
    <dgm:cxn modelId="{F54C9653-CC1D-4BF9-B6F4-E47F3F0393CC}" type="presParOf" srcId="{8BE34E99-A8E9-4FA2-A050-6273EDEFE02F}" destId="{F1EF23CA-5E19-4E34-A266-9F5041D03C7B}" srcOrd="1" destOrd="0" presId="urn:microsoft.com/office/officeart/2005/8/layout/radial2"/>
    <dgm:cxn modelId="{33E18240-3C99-4817-BC33-DA058A3A952A}" type="presParOf" srcId="{AE9E56CA-870A-4952-8C46-FA175B361F73}" destId="{49E12B18-1AFC-4493-AE22-A015B880274C}" srcOrd="5" destOrd="0" presId="urn:microsoft.com/office/officeart/2005/8/layout/radial2"/>
    <dgm:cxn modelId="{2EF9DDBD-61B4-4DE8-AB1B-F85D4FC6E621}" type="presParOf" srcId="{AE9E56CA-870A-4952-8C46-FA175B361F73}" destId="{8FCB58E4-0F9E-4A6A-A584-5374CC400653}" srcOrd="6" destOrd="0" presId="urn:microsoft.com/office/officeart/2005/8/layout/radial2"/>
    <dgm:cxn modelId="{091322CA-055F-462A-B15D-C4FF7EFF43D8}" type="presParOf" srcId="{8FCB58E4-0F9E-4A6A-A584-5374CC400653}" destId="{8185C312-4AEB-4A72-807A-86A974B290DE}" srcOrd="0" destOrd="0" presId="urn:microsoft.com/office/officeart/2005/8/layout/radial2"/>
    <dgm:cxn modelId="{18D688D2-C2A8-4C1C-AA0E-CA5CF2191AD7}" type="presParOf" srcId="{8FCB58E4-0F9E-4A6A-A584-5374CC400653}" destId="{4E33D900-D484-4B5D-9FEC-559FA7DA683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00DDE-F3ED-469C-BDAE-FFC6ADF992CC}">
      <dsp:nvSpPr>
        <dsp:cNvPr id="0" name=""/>
        <dsp:cNvSpPr/>
      </dsp:nvSpPr>
      <dsp:spPr>
        <a:xfrm>
          <a:off x="-1905" y="0"/>
          <a:ext cx="6930390" cy="2125979"/>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Grid Solutions Framework (GSF)</a:t>
          </a:r>
        </a:p>
        <a:p>
          <a:pPr lvl="0" algn="l" defTabSz="1244600">
            <a:lnSpc>
              <a:spcPct val="90000"/>
            </a:lnSpc>
            <a:spcBef>
              <a:spcPct val="0"/>
            </a:spcBef>
            <a:spcAft>
              <a:spcPct val="35000"/>
            </a:spcAft>
          </a:pPr>
          <a:r>
            <a:rPr lang="en-US" sz="2000" kern="1200" dirty="0" smtClean="0"/>
            <a:t>http://gsf.codeplex.com/</a:t>
          </a:r>
          <a:endParaRPr lang="en-US" sz="2000" kern="1200" dirty="0"/>
        </a:p>
      </dsp:txBody>
      <dsp:txXfrm>
        <a:off x="60363" y="62268"/>
        <a:ext cx="4733023" cy="2001443"/>
      </dsp:txXfrm>
    </dsp:sp>
    <dsp:sp modelId="{800E334A-9DAF-4B9D-B5A3-3900D638C1DA}">
      <dsp:nvSpPr>
        <dsp:cNvPr id="0" name=""/>
        <dsp:cNvSpPr/>
      </dsp:nvSpPr>
      <dsp:spPr>
        <a:xfrm>
          <a:off x="1217292" y="2598419"/>
          <a:ext cx="6938013" cy="2125979"/>
        </a:xfrm>
        <a:prstGeom prst="roundRect">
          <a:avLst>
            <a:gd name="adj" fmla="val 10000"/>
          </a:avLst>
        </a:prstGeom>
        <a:solidFill>
          <a:schemeClr val="accent3">
            <a:hueOff val="2710599"/>
            <a:satOff val="100000"/>
            <a:lumOff val="-147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GSF Implementations:</a:t>
          </a:r>
        </a:p>
        <a:p>
          <a:pPr lvl="0" algn="l" defTabSz="1244600">
            <a:lnSpc>
              <a:spcPct val="90000"/>
            </a:lnSpc>
            <a:spcBef>
              <a:spcPct val="0"/>
            </a:spcBef>
            <a:spcAft>
              <a:spcPct val="35000"/>
            </a:spcAft>
          </a:pPr>
          <a:r>
            <a:rPr lang="en-US" sz="2000" kern="1200" dirty="0" smtClean="0"/>
            <a:t>openPDC / </a:t>
          </a:r>
          <a:r>
            <a:rPr lang="en-US" sz="2000" kern="1200" dirty="0" err="1" smtClean="0"/>
            <a:t>openHistorian</a:t>
          </a:r>
          <a:r>
            <a:rPr lang="en-US" sz="2000" kern="1200" dirty="0" smtClean="0"/>
            <a:t> </a:t>
          </a:r>
          <a:r>
            <a:rPr lang="en-US" sz="2000" kern="1200" dirty="0" smtClean="0"/>
            <a:t>/ SIEGate</a:t>
          </a:r>
          <a:endParaRPr lang="en-US" sz="2000" kern="1200" dirty="0" smtClean="0"/>
        </a:p>
        <a:p>
          <a:pPr lvl="0" algn="l" defTabSz="1244600">
            <a:lnSpc>
              <a:spcPct val="90000"/>
            </a:lnSpc>
            <a:spcBef>
              <a:spcPct val="0"/>
            </a:spcBef>
            <a:spcAft>
              <a:spcPct val="35000"/>
            </a:spcAft>
          </a:pPr>
          <a:r>
            <a:rPr lang="en-US" sz="2000" kern="1200" dirty="0" smtClean="0"/>
            <a:t>http://openpdc.codeplex.com/</a:t>
          </a:r>
          <a:endParaRPr lang="en-US" sz="2000" kern="1200" dirty="0"/>
        </a:p>
      </dsp:txBody>
      <dsp:txXfrm>
        <a:off x="1279560" y="2660687"/>
        <a:ext cx="4205715" cy="2001443"/>
      </dsp:txXfrm>
    </dsp:sp>
    <dsp:sp modelId="{33913736-A400-44F4-AE71-1A38200263D6}">
      <dsp:nvSpPr>
        <dsp:cNvPr id="0" name=""/>
        <dsp:cNvSpPr/>
      </dsp:nvSpPr>
      <dsp:spPr>
        <a:xfrm>
          <a:off x="5546597" y="1671256"/>
          <a:ext cx="1381887" cy="1381887"/>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857522" y="1671256"/>
        <a:ext cx="760037" cy="1039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29175-B349-49D0-A269-CDF314CBC04D}">
      <dsp:nvSpPr>
        <dsp:cNvPr id="0" name=""/>
        <dsp:cNvSpPr/>
      </dsp:nvSpPr>
      <dsp:spPr>
        <a:xfrm>
          <a:off x="0" y="0"/>
          <a:ext cx="4648199" cy="4648199"/>
        </a:xfrm>
        <a:prstGeom prst="pie">
          <a:avLst>
            <a:gd name="adj1" fmla="val 5400000"/>
            <a:gd name="adj2" fmla="val 162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A3D572A-4047-417E-8D1A-D00D517168E4}">
      <dsp:nvSpPr>
        <dsp:cNvPr id="0" name=""/>
        <dsp:cNvSpPr/>
      </dsp:nvSpPr>
      <dsp:spPr>
        <a:xfrm>
          <a:off x="2324099" y="0"/>
          <a:ext cx="5981699" cy="464819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Unique ID</a:t>
          </a:r>
          <a:endParaRPr lang="en-US" sz="4500" kern="1200" dirty="0"/>
        </a:p>
      </dsp:txBody>
      <dsp:txXfrm>
        <a:off x="2324099" y="0"/>
        <a:ext cx="5981699" cy="987742"/>
      </dsp:txXfrm>
    </dsp:sp>
    <dsp:sp modelId="{98EC1E97-729C-4F1D-B6E9-2CD2EE7F1665}">
      <dsp:nvSpPr>
        <dsp:cNvPr id="0" name=""/>
        <dsp:cNvSpPr/>
      </dsp:nvSpPr>
      <dsp:spPr>
        <a:xfrm>
          <a:off x="610076" y="987742"/>
          <a:ext cx="3428047" cy="3428047"/>
        </a:xfrm>
        <a:prstGeom prst="pie">
          <a:avLst>
            <a:gd name="adj1" fmla="val 5400000"/>
            <a:gd name="adj2" fmla="val 16200000"/>
          </a:avLst>
        </a:prstGeom>
        <a:solidFill>
          <a:schemeClr val="accent3">
            <a:hueOff val="903533"/>
            <a:satOff val="33333"/>
            <a:lumOff val="-49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BE30AD-DD83-428A-8AA0-85D29E4442E1}">
      <dsp:nvSpPr>
        <dsp:cNvPr id="0" name=""/>
        <dsp:cNvSpPr/>
      </dsp:nvSpPr>
      <dsp:spPr>
        <a:xfrm>
          <a:off x="2324099" y="987742"/>
          <a:ext cx="5981699" cy="342804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Timestamp</a:t>
          </a:r>
          <a:endParaRPr lang="en-US" sz="4500" kern="1200" dirty="0"/>
        </a:p>
      </dsp:txBody>
      <dsp:txXfrm>
        <a:off x="2324099" y="987742"/>
        <a:ext cx="5981699" cy="987742"/>
      </dsp:txXfrm>
    </dsp:sp>
    <dsp:sp modelId="{8BF95D0D-6706-44E3-99A4-CC26C4F2928F}">
      <dsp:nvSpPr>
        <dsp:cNvPr id="0" name=""/>
        <dsp:cNvSpPr/>
      </dsp:nvSpPr>
      <dsp:spPr>
        <a:xfrm>
          <a:off x="1220152" y="1975485"/>
          <a:ext cx="2207894" cy="2207894"/>
        </a:xfrm>
        <a:prstGeom prst="pie">
          <a:avLst>
            <a:gd name="adj1" fmla="val 5400000"/>
            <a:gd name="adj2" fmla="val 16200000"/>
          </a:avLst>
        </a:prstGeom>
        <a:solidFill>
          <a:schemeClr val="accent3">
            <a:hueOff val="1807066"/>
            <a:satOff val="66667"/>
            <a:lumOff val="-98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4CCB9C-1C00-41F0-B470-91A2603B6DD5}">
      <dsp:nvSpPr>
        <dsp:cNvPr id="0" name=""/>
        <dsp:cNvSpPr/>
      </dsp:nvSpPr>
      <dsp:spPr>
        <a:xfrm>
          <a:off x="2324099" y="1975485"/>
          <a:ext cx="5981699" cy="220789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Value</a:t>
          </a:r>
          <a:endParaRPr lang="en-US" sz="4500" kern="1200" dirty="0"/>
        </a:p>
      </dsp:txBody>
      <dsp:txXfrm>
        <a:off x="2324099" y="1975485"/>
        <a:ext cx="5981699" cy="987742"/>
      </dsp:txXfrm>
    </dsp:sp>
    <dsp:sp modelId="{40B333D8-8429-4B8D-97DA-21A04FA00A73}">
      <dsp:nvSpPr>
        <dsp:cNvPr id="0" name=""/>
        <dsp:cNvSpPr/>
      </dsp:nvSpPr>
      <dsp:spPr>
        <a:xfrm>
          <a:off x="1830228" y="2963227"/>
          <a:ext cx="987742" cy="987742"/>
        </a:xfrm>
        <a:prstGeom prst="pie">
          <a:avLst>
            <a:gd name="adj1" fmla="val 5400000"/>
            <a:gd name="adj2" fmla="val 16200000"/>
          </a:avLst>
        </a:prstGeom>
        <a:solidFill>
          <a:schemeClr val="accent3">
            <a:hueOff val="2710599"/>
            <a:satOff val="100000"/>
            <a:lumOff val="-147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6EFCA2-30A7-49F4-946F-8953CC2CCDED}">
      <dsp:nvSpPr>
        <dsp:cNvPr id="0" name=""/>
        <dsp:cNvSpPr/>
      </dsp:nvSpPr>
      <dsp:spPr>
        <a:xfrm>
          <a:off x="2324099" y="2963227"/>
          <a:ext cx="5981699" cy="98774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Quality</a:t>
          </a:r>
          <a:endParaRPr lang="en-US" sz="4500" kern="1200" dirty="0"/>
        </a:p>
      </dsp:txBody>
      <dsp:txXfrm>
        <a:off x="2324099" y="2963227"/>
        <a:ext cx="5981699" cy="987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92682-E71F-4A9E-BF3F-19E31CBF0961}">
      <dsp:nvSpPr>
        <dsp:cNvPr id="0" name=""/>
        <dsp:cNvSpPr/>
      </dsp:nvSpPr>
      <dsp:spPr>
        <a:xfrm rot="5400000">
          <a:off x="3553968" y="-80772"/>
          <a:ext cx="4084320" cy="5266944"/>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t>Collect and parse streaming data, assign incoming measurements an ID.</a:t>
          </a:r>
          <a:endParaRPr lang="en-US" sz="3200" kern="1200" dirty="0"/>
        </a:p>
      </dsp:txBody>
      <dsp:txXfrm rot="-5400000">
        <a:off x="2962656" y="709920"/>
        <a:ext cx="5067564" cy="3685560"/>
      </dsp:txXfrm>
    </dsp:sp>
    <dsp:sp modelId="{67454A39-42EA-40B5-AFE3-F2DEF646AD81}">
      <dsp:nvSpPr>
        <dsp:cNvPr id="0" name=""/>
        <dsp:cNvSpPr/>
      </dsp:nvSpPr>
      <dsp:spPr>
        <a:xfrm>
          <a:off x="0" y="0"/>
          <a:ext cx="2962656" cy="51054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i="1" kern="1200" dirty="0" smtClean="0"/>
            <a:t>Purpose: </a:t>
          </a:r>
          <a:r>
            <a:rPr lang="en-US" sz="4400" b="1" kern="1200" dirty="0" smtClean="0"/>
            <a:t>MAP</a:t>
          </a:r>
          <a:endParaRPr lang="en-US" sz="4400" b="1" kern="1200" dirty="0"/>
        </a:p>
      </dsp:txBody>
      <dsp:txXfrm>
        <a:off x="144625" y="144625"/>
        <a:ext cx="2673406" cy="4816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92682-E71F-4A9E-BF3F-19E31CBF0961}">
      <dsp:nvSpPr>
        <dsp:cNvPr id="0" name=""/>
        <dsp:cNvSpPr/>
      </dsp:nvSpPr>
      <dsp:spPr>
        <a:xfrm rot="5400000">
          <a:off x="3553968" y="-80772"/>
          <a:ext cx="4084320" cy="5266944"/>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t>Queue up measurement data for transmission to archival systems.</a:t>
          </a:r>
        </a:p>
      </dsp:txBody>
      <dsp:txXfrm rot="-5400000">
        <a:off x="2962656" y="709920"/>
        <a:ext cx="5067564" cy="3685560"/>
      </dsp:txXfrm>
    </dsp:sp>
    <dsp:sp modelId="{67454A39-42EA-40B5-AFE3-F2DEF646AD81}">
      <dsp:nvSpPr>
        <dsp:cNvPr id="0" name=""/>
        <dsp:cNvSpPr/>
      </dsp:nvSpPr>
      <dsp:spPr>
        <a:xfrm>
          <a:off x="0" y="0"/>
          <a:ext cx="2962656" cy="51054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i="1" kern="1200" dirty="0" smtClean="0"/>
            <a:t>Purpose: </a:t>
          </a:r>
          <a:r>
            <a:rPr lang="en-US" sz="4400" b="1" kern="1200" dirty="0" smtClean="0"/>
            <a:t>QUEUE</a:t>
          </a:r>
          <a:endParaRPr lang="en-US" sz="4400" b="1" kern="1200" dirty="0"/>
        </a:p>
      </dsp:txBody>
      <dsp:txXfrm>
        <a:off x="144625" y="144625"/>
        <a:ext cx="2673406" cy="4816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92682-E71F-4A9E-BF3F-19E31CBF0961}">
      <dsp:nvSpPr>
        <dsp:cNvPr id="0" name=""/>
        <dsp:cNvSpPr/>
      </dsp:nvSpPr>
      <dsp:spPr>
        <a:xfrm rot="5400000">
          <a:off x="3553968" y="-80772"/>
          <a:ext cx="4084320" cy="5266944"/>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t>Sort measurement data by time and process the data for same time-slice.</a:t>
          </a:r>
        </a:p>
      </dsp:txBody>
      <dsp:txXfrm rot="-5400000">
        <a:off x="2962656" y="709920"/>
        <a:ext cx="5067564" cy="3685560"/>
      </dsp:txXfrm>
    </dsp:sp>
    <dsp:sp modelId="{67454A39-42EA-40B5-AFE3-F2DEF646AD81}">
      <dsp:nvSpPr>
        <dsp:cNvPr id="0" name=""/>
        <dsp:cNvSpPr/>
      </dsp:nvSpPr>
      <dsp:spPr>
        <a:xfrm>
          <a:off x="0" y="0"/>
          <a:ext cx="2962656" cy="51054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i="1" kern="1200" dirty="0" smtClean="0"/>
            <a:t>Purpose: </a:t>
          </a:r>
          <a:r>
            <a:rPr lang="en-US" sz="4400" b="1" kern="1200" dirty="0" smtClean="0"/>
            <a:t>SORT</a:t>
          </a:r>
          <a:endParaRPr lang="en-US" sz="4400" b="1" kern="1200" dirty="0"/>
        </a:p>
      </dsp:txBody>
      <dsp:txXfrm>
        <a:off x="144625" y="144625"/>
        <a:ext cx="2673406" cy="48161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12B18-1AFC-4493-AE22-A015B880274C}">
      <dsp:nvSpPr>
        <dsp:cNvPr id="0" name=""/>
        <dsp:cNvSpPr/>
      </dsp:nvSpPr>
      <dsp:spPr>
        <a:xfrm rot="970631">
          <a:off x="3294734" y="3038666"/>
          <a:ext cx="2185616" cy="51416"/>
        </a:xfrm>
        <a:custGeom>
          <a:avLst/>
          <a:gdLst/>
          <a:ahLst/>
          <a:cxnLst/>
          <a:rect l="0" t="0" r="0" b="0"/>
          <a:pathLst>
            <a:path>
              <a:moveTo>
                <a:pt x="0" y="25708"/>
              </a:moveTo>
              <a:lnTo>
                <a:pt x="2185616" y="25708"/>
              </a:lnTo>
            </a:path>
          </a:pathLst>
        </a:custGeom>
        <a:noFill/>
        <a:ln w="25400" cap="flat" cmpd="sng" algn="ctr">
          <a:solidFill>
            <a:srgbClr val="FFFF00"/>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6BAF6AE-3AD0-401C-9FB8-4C746EA8E5FE}">
      <dsp:nvSpPr>
        <dsp:cNvPr id="0" name=""/>
        <dsp:cNvSpPr/>
      </dsp:nvSpPr>
      <dsp:spPr>
        <a:xfrm rot="21375991">
          <a:off x="3334100" y="2313902"/>
          <a:ext cx="3679919" cy="51416"/>
        </a:xfrm>
        <a:custGeom>
          <a:avLst/>
          <a:gdLst/>
          <a:ahLst/>
          <a:cxnLst/>
          <a:rect l="0" t="0" r="0" b="0"/>
          <a:pathLst>
            <a:path>
              <a:moveTo>
                <a:pt x="0" y="25708"/>
              </a:moveTo>
              <a:lnTo>
                <a:pt x="3679919" y="25708"/>
              </a:lnTo>
            </a:path>
          </a:pathLst>
        </a:custGeom>
        <a:noFill/>
        <a:ln w="25400" cap="flat" cmpd="sng" algn="ctr">
          <a:solidFill>
            <a:srgbClr val="FF0000"/>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27A970D-C71C-41BF-A2F9-B02CE8DE5501}">
      <dsp:nvSpPr>
        <dsp:cNvPr id="0" name=""/>
        <dsp:cNvSpPr/>
      </dsp:nvSpPr>
      <dsp:spPr>
        <a:xfrm rot="18997670">
          <a:off x="3255101" y="1481537"/>
          <a:ext cx="607149" cy="51416"/>
        </a:xfrm>
        <a:custGeom>
          <a:avLst/>
          <a:gdLst/>
          <a:ahLst/>
          <a:cxnLst/>
          <a:rect l="0" t="0" r="0" b="0"/>
          <a:pathLst>
            <a:path>
              <a:moveTo>
                <a:pt x="0" y="25708"/>
              </a:moveTo>
              <a:lnTo>
                <a:pt x="607149" y="25708"/>
              </a:lnTo>
            </a:path>
          </a:pathLst>
        </a:custGeom>
        <a:noFill/>
        <a:ln w="25400" cap="flat" cmpd="sng" algn="ctr">
          <a:solidFill>
            <a:srgbClr val="00B050"/>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F195474-D4A3-4E36-9E15-39EE319C223A}">
      <dsp:nvSpPr>
        <dsp:cNvPr id="0" name=""/>
        <dsp:cNvSpPr/>
      </dsp:nvSpPr>
      <dsp:spPr>
        <a:xfrm>
          <a:off x="39907" y="1295394"/>
          <a:ext cx="3977693" cy="2313211"/>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C70C99C-B7C8-4F97-9FC4-3C25496F73EA}">
      <dsp:nvSpPr>
        <dsp:cNvPr id="0" name=""/>
        <dsp:cNvSpPr/>
      </dsp:nvSpPr>
      <dsp:spPr>
        <a:xfrm>
          <a:off x="3581407" y="76205"/>
          <a:ext cx="1449623" cy="1449623"/>
        </a:xfrm>
        <a:prstGeom prst="ellipse">
          <a:avLst/>
        </a:prstGeom>
        <a:solidFill>
          <a:schemeClr val="accent3">
            <a:hueOff val="903533"/>
            <a:satOff val="33333"/>
            <a:lumOff val="-49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Device 1</a:t>
          </a:r>
          <a:endParaRPr lang="en-US" sz="2200" kern="1200" dirty="0"/>
        </a:p>
      </dsp:txBody>
      <dsp:txXfrm>
        <a:off x="3793699" y="288497"/>
        <a:ext cx="1025039" cy="1025039"/>
      </dsp:txXfrm>
    </dsp:sp>
    <dsp:sp modelId="{638B143E-76EB-43D3-81BF-8C94F93607E8}">
      <dsp:nvSpPr>
        <dsp:cNvPr id="0" name=""/>
        <dsp:cNvSpPr/>
      </dsp:nvSpPr>
      <dsp:spPr>
        <a:xfrm>
          <a:off x="7008576" y="1447793"/>
          <a:ext cx="1449623" cy="1449623"/>
        </a:xfrm>
        <a:prstGeom prst="ellipse">
          <a:avLst/>
        </a:prstGeom>
        <a:solidFill>
          <a:schemeClr val="accent3">
            <a:hueOff val="1807066"/>
            <a:satOff val="66667"/>
            <a:lumOff val="-98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Device 2</a:t>
          </a:r>
          <a:endParaRPr lang="en-US" sz="2200" kern="1200" dirty="0"/>
        </a:p>
      </dsp:txBody>
      <dsp:txXfrm>
        <a:off x="7220868" y="1660085"/>
        <a:ext cx="1025039" cy="1025039"/>
      </dsp:txXfrm>
    </dsp:sp>
    <dsp:sp modelId="{F1EF23CA-5E19-4E34-A266-9F5041D03C7B}">
      <dsp:nvSpPr>
        <dsp:cNvPr id="0" name=""/>
        <dsp:cNvSpPr/>
      </dsp:nvSpPr>
      <dsp:spPr>
        <a:xfrm>
          <a:off x="8603162" y="1447793"/>
          <a:ext cx="2174434" cy="14496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8603162" y="1447793"/>
        <a:ext cx="2174434" cy="1449623"/>
      </dsp:txXfrm>
    </dsp:sp>
    <dsp:sp modelId="{8185C312-4AEB-4A72-807A-86A974B290DE}">
      <dsp:nvSpPr>
        <dsp:cNvPr id="0" name=""/>
        <dsp:cNvSpPr/>
      </dsp:nvSpPr>
      <dsp:spPr>
        <a:xfrm>
          <a:off x="5408381" y="2845967"/>
          <a:ext cx="1449623" cy="1449623"/>
        </a:xfrm>
        <a:prstGeom prst="ellipse">
          <a:avLst/>
        </a:prstGeom>
        <a:solidFill>
          <a:schemeClr val="accent3">
            <a:hueOff val="2710599"/>
            <a:satOff val="100000"/>
            <a:lumOff val="-147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Device 3</a:t>
          </a:r>
          <a:endParaRPr lang="en-US" sz="2200" kern="1200" dirty="0"/>
        </a:p>
      </dsp:txBody>
      <dsp:txXfrm>
        <a:off x="5620673" y="3058259"/>
        <a:ext cx="1025039" cy="1025039"/>
      </dsp:txXfrm>
    </dsp:sp>
    <dsp:sp modelId="{4E33D900-D484-4B5D-9FEC-559FA7DA6831}">
      <dsp:nvSpPr>
        <dsp:cNvPr id="0" name=""/>
        <dsp:cNvSpPr/>
      </dsp:nvSpPr>
      <dsp:spPr>
        <a:xfrm>
          <a:off x="7002967" y="2845967"/>
          <a:ext cx="2174434" cy="14496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7002967" y="2845967"/>
        <a:ext cx="2174434" cy="144962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06" tIns="45702" rIns="91406" bIns="45702"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06" tIns="45702" rIns="91406" bIns="45702" rtlCol="0"/>
          <a:lstStyle>
            <a:lvl1pPr algn="r">
              <a:defRPr sz="1200"/>
            </a:lvl1pPr>
          </a:lstStyle>
          <a:p>
            <a:fld id="{48E72409-327F-4A78-AE0B-01239462E047}" type="datetimeFigureOut">
              <a:rPr lang="en-US" smtClean="0"/>
              <a:pPr/>
              <a:t>8/4/2015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06" tIns="45702" rIns="91406" bIns="457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06" tIns="45702" rIns="91406" bIns="45702" rtlCol="0" anchor="b"/>
          <a:lstStyle>
            <a:lvl1pPr algn="r">
              <a:defRPr sz="1200"/>
            </a:lvl1pPr>
          </a:lstStyle>
          <a:p>
            <a:fld id="{4C6DB431-A318-4478-BF31-A2DDDA6FFCCF}" type="slidenum">
              <a:rPr lang="en-US" smtClean="0"/>
              <a:pPr/>
              <a:t>‹#›</a:t>
            </a:fld>
            <a:endParaRPr lang="en-US" dirty="0"/>
          </a:p>
        </p:txBody>
      </p:sp>
    </p:spTree>
    <p:extLst>
      <p:ext uri="{BB962C8B-B14F-4D97-AF65-F5344CB8AC3E}">
        <p14:creationId xmlns:p14="http://schemas.microsoft.com/office/powerpoint/2010/main" val="4195887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06" tIns="45702" rIns="91406" bIns="4570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06" tIns="45702" rIns="91406" bIns="45702" rtlCol="0"/>
          <a:lstStyle>
            <a:lvl1pPr algn="r">
              <a:defRPr sz="1200"/>
            </a:lvl1pPr>
          </a:lstStyle>
          <a:p>
            <a:fld id="{670733F9-9839-4D38-9AE7-2735D0A3BE95}" type="datetimeFigureOut">
              <a:rPr lang="en-US" smtClean="0"/>
              <a:pPr/>
              <a:t>8/4/2015</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06" tIns="45702" rIns="91406" bIns="45702"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06" tIns="45702" rIns="91406"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06" tIns="45702" rIns="91406" bIns="457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06" tIns="45702" rIns="91406" bIns="45702" rtlCol="0" anchor="b"/>
          <a:lstStyle>
            <a:lvl1pPr algn="r">
              <a:defRPr sz="1200"/>
            </a:lvl1pPr>
          </a:lstStyle>
          <a:p>
            <a:fld id="{AFAF0525-434C-4C79-941F-903B002EBD6E}" type="slidenum">
              <a:rPr lang="en-US" smtClean="0"/>
              <a:pPr/>
              <a:t>‹#›</a:t>
            </a:fld>
            <a:endParaRPr lang="en-US" dirty="0"/>
          </a:p>
        </p:txBody>
      </p:sp>
    </p:spTree>
    <p:extLst>
      <p:ext uri="{BB962C8B-B14F-4D97-AF65-F5344CB8AC3E}">
        <p14:creationId xmlns:p14="http://schemas.microsoft.com/office/powerpoint/2010/main" val="31535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iegate.codeplex.com/"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gsf.codeplex.com/"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t</a:t>
            </a:r>
            <a:r>
              <a:rPr lang="en-US" dirty="0" smtClean="0"/>
              <a:t>his is not</a:t>
            </a:r>
            <a:r>
              <a:rPr lang="en-US" baseline="0" dirty="0" smtClean="0"/>
              <a:t> a complete list, here are some of the major released GPA products</a:t>
            </a:r>
            <a:r>
              <a:rPr lang="en-US" baseline="0" dirty="0" smtClean="0"/>
              <a:t>.</a:t>
            </a:r>
          </a:p>
          <a:p>
            <a:endParaRPr lang="en-US" baseline="0" dirty="0" smtClean="0"/>
          </a:p>
          <a:p>
            <a:r>
              <a:rPr lang="en-US" baseline="0" dirty="0" smtClean="0"/>
              <a:t>You can navigate to our new web site for more info…</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2</a:t>
            </a:fld>
            <a:endParaRPr lang="en-US" dirty="0"/>
          </a:p>
        </p:txBody>
      </p:sp>
    </p:spTree>
    <p:extLst>
      <p:ext uri="{BB962C8B-B14F-4D97-AF65-F5344CB8AC3E}">
        <p14:creationId xmlns:p14="http://schemas.microsoft.com/office/powerpoint/2010/main" val="321318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a:t>
            </a:r>
            <a:r>
              <a:rPr lang="en-US" baseline="0" dirty="0" smtClean="0"/>
              <a:t> before, the Grid Solutions Framework also now contains what was the time-series framework.</a:t>
            </a:r>
          </a:p>
          <a:p>
            <a:endParaRPr lang="en-US" baseline="0" dirty="0" smtClean="0"/>
          </a:p>
          <a:p>
            <a:r>
              <a:rPr lang="en-US" baseline="0" dirty="0" smtClean="0"/>
              <a:t>The time-series portion of the Grid Solutions Framework is what is used as a basis for most of the applications that deal with streaming time-series data (e.g., the openPDC, SIEGate and the openHistorian)</a:t>
            </a:r>
          </a:p>
          <a:p>
            <a:endParaRPr lang="en-US" baseline="0" dirty="0" smtClean="0"/>
          </a:p>
          <a:p>
            <a:r>
              <a:rPr lang="en-US" baseline="0" dirty="0" smtClean="0"/>
              <a:t>The Grid Solutions Framework time-series library contains the infamous “Input”, “Action” and “Output” (</a:t>
            </a:r>
            <a:r>
              <a:rPr lang="en-US" baseline="0" dirty="0" err="1" smtClean="0"/>
              <a:t>Iaon</a:t>
            </a:r>
            <a:r>
              <a:rPr lang="en-US" baseline="0" dirty="0" smtClean="0"/>
              <a:t>) interfaces – which we’ll discuss in more detail later.</a:t>
            </a:r>
          </a:p>
          <a:p>
            <a:endParaRPr lang="en-US" baseline="0" dirty="0" smtClean="0"/>
          </a:p>
          <a:p>
            <a:r>
              <a:rPr lang="en-US" baseline="0" dirty="0" smtClean="0"/>
              <a:t>It also contains a full API library for publication and subscription of time-series values that can consumed in real-time by other applications.</a:t>
            </a:r>
          </a:p>
          <a:p>
            <a:endParaRPr lang="en-US" baseline="0" dirty="0" smtClean="0"/>
          </a:p>
          <a:p>
            <a:r>
              <a:rPr lang="en-US" baseline="0" dirty="0" smtClean="0"/>
              <a:t>I know for many of you, this is the code layer that’s being utilized to expand your own synchrophasor projects within your infrastructures – and I am anxious to hear about many of those activities in tomorrow’s session.</a:t>
            </a:r>
          </a:p>
        </p:txBody>
      </p:sp>
      <p:sp>
        <p:nvSpPr>
          <p:cNvPr id="4" name="Slide Number Placeholder 3"/>
          <p:cNvSpPr>
            <a:spLocks noGrp="1"/>
          </p:cNvSpPr>
          <p:nvPr>
            <p:ph type="sldNum" sz="quarter" idx="10"/>
          </p:nvPr>
        </p:nvSpPr>
        <p:spPr/>
        <p:txBody>
          <a:bodyPr/>
          <a:lstStyle/>
          <a:p>
            <a:fld id="{AFAF0525-434C-4C79-941F-903B002EBD6E}" type="slidenum">
              <a:rPr lang="en-US" smtClean="0"/>
              <a:pPr/>
              <a:t>12</a:t>
            </a:fld>
            <a:endParaRPr lang="en-US" dirty="0"/>
          </a:p>
        </p:txBody>
      </p:sp>
    </p:spTree>
    <p:extLst>
      <p:ext uri="{BB962C8B-B14F-4D97-AF65-F5344CB8AC3E}">
        <p14:creationId xmlns:p14="http://schemas.microsoft.com/office/powerpoint/2010/main" val="225061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time-series portion</a:t>
            </a:r>
            <a:r>
              <a:rPr lang="en-US" baseline="0" dirty="0" smtClean="0"/>
              <a:t> of the Grid Solutions Framework depends on the notion of a Measurement.</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13</a:t>
            </a:fld>
            <a:endParaRPr lang="en-US" dirty="0"/>
          </a:p>
        </p:txBody>
      </p:sp>
    </p:spTree>
    <p:extLst>
      <p:ext uri="{BB962C8B-B14F-4D97-AF65-F5344CB8AC3E}">
        <p14:creationId xmlns:p14="http://schemas.microsoft.com/office/powerpoint/2010/main" val="2209965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&lt;Find </a:t>
            </a:r>
            <a:r>
              <a:rPr lang="en-US" dirty="0" err="1" smtClean="0"/>
              <a:t>IMeasurement</a:t>
            </a:r>
            <a:r>
              <a:rPr lang="en-US" dirty="0" smtClean="0"/>
              <a:t> in the TSF code and show the key fields&gt;</a:t>
            </a:r>
          </a:p>
          <a:p>
            <a:endParaRPr lang="en-US" dirty="0" smtClean="0"/>
          </a:p>
          <a:p>
            <a:r>
              <a:rPr lang="en-US" dirty="0" smtClean="0"/>
              <a:t>&lt;Discuss</a:t>
            </a:r>
            <a:r>
              <a:rPr lang="en-US" baseline="0" dirty="0" smtClean="0"/>
              <a:t> the adder and multiplier, how it’s used in practice and how it relates to the </a:t>
            </a:r>
            <a:r>
              <a:rPr lang="en-US" baseline="0" dirty="0" err="1" smtClean="0"/>
              <a:t>AdjustedValue</a:t>
            </a:r>
            <a:r>
              <a:rPr lang="en-US" baseline="0" dirty="0" smtClean="0"/>
              <a:t>&gt;</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14</a:t>
            </a:fld>
            <a:endParaRPr lang="en-US" dirty="0"/>
          </a:p>
        </p:txBody>
      </p:sp>
    </p:spTree>
    <p:extLst>
      <p:ext uri="{BB962C8B-B14F-4D97-AF65-F5344CB8AC3E}">
        <p14:creationId xmlns:p14="http://schemas.microsoft.com/office/powerpoint/2010/main" val="3217503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 the unique</a:t>
            </a:r>
            <a:r>
              <a:rPr lang="en-US" baseline="0" dirty="0" smtClean="0"/>
              <a:t> ID is a </a:t>
            </a:r>
            <a:r>
              <a:rPr lang="en-US" baseline="0" dirty="0" err="1" smtClean="0"/>
              <a:t>Guid</a:t>
            </a:r>
            <a:r>
              <a:rPr lang="en-US" baseline="0" dirty="0" smtClean="0"/>
              <a:t> globally unique identifier – a 128-bit random integer that is statistically unique in the world (hence “global”).</a:t>
            </a:r>
          </a:p>
          <a:p>
            <a:endParaRPr lang="en-US" baseline="0" dirty="0" smtClean="0"/>
          </a:p>
          <a:p>
            <a:r>
              <a:rPr lang="en-US" baseline="0" dirty="0" smtClean="0"/>
              <a:t>The other common name for these values is UUID, or universally unique identifier.</a:t>
            </a:r>
          </a:p>
          <a:p>
            <a:endParaRPr lang="en-US" baseline="0" dirty="0" smtClean="0"/>
          </a:p>
          <a:p>
            <a:r>
              <a:rPr lang="en-US" baseline="0" dirty="0" smtClean="0"/>
              <a:t>Microsoft was the one that coined the term “globally” unique identifier since they felt the computer generated values with likely to be unique on Earth by the odds of having a duplicate anywhere in the universe was too high.</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15</a:t>
            </a:fld>
            <a:endParaRPr lang="en-US" dirty="0"/>
          </a:p>
        </p:txBody>
      </p:sp>
    </p:spTree>
    <p:extLst>
      <p:ext uri="{BB962C8B-B14F-4D97-AF65-F5344CB8AC3E}">
        <p14:creationId xmlns:p14="http://schemas.microsoft.com/office/powerpoint/2010/main" val="1861809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There are two way measurements are identified in the time-series framework.</a:t>
            </a:r>
          </a:p>
          <a:p>
            <a:endParaRPr lang="en-US" dirty="0" smtClean="0"/>
          </a:p>
          <a:p>
            <a:r>
              <a:rPr lang="en-US" dirty="0" smtClean="0"/>
              <a:t>First, using a Guid</a:t>
            </a:r>
            <a:r>
              <a:rPr lang="en-US" baseline="0" dirty="0" smtClean="0"/>
              <a:t> – again, that statistically unique in the world identifier</a:t>
            </a:r>
          </a:p>
          <a:p>
            <a:endParaRPr lang="en-US" baseline="0" dirty="0" smtClean="0"/>
          </a:p>
          <a:p>
            <a:r>
              <a:rPr lang="en-US" baseline="0" dirty="0" smtClean="0"/>
              <a:t>Second, using a measurement “Key” – the measurement key is basically a string identifier consisting of a “source” for the measurement and a simple numeric ID separated by a colon.</a:t>
            </a:r>
          </a:p>
          <a:p>
            <a:endParaRPr lang="en-US" baseline="0" dirty="0" smtClean="0"/>
          </a:p>
          <a:p>
            <a:r>
              <a:rPr lang="en-US" baseline="0" dirty="0" smtClean="0"/>
              <a:t>The numeric ID is basically an auto-incremented integer, like 1, 2, 3, 4, 5.</a:t>
            </a:r>
          </a:p>
          <a:p>
            <a:endParaRPr lang="en-US" baseline="0" dirty="0" smtClean="0"/>
          </a:p>
          <a:p>
            <a:r>
              <a:rPr lang="en-US" baseline="0" dirty="0" smtClean="0"/>
              <a:t>The source can also be thought of as a destination depending on your perspective – for example, if the historian in your system which archives points is the primary interface in your infrastructure the, measurement key source can be thought of as the historian instance associated with the given point.</a:t>
            </a:r>
          </a:p>
          <a:p>
            <a:endParaRPr lang="en-US" baseline="0" dirty="0" smtClean="0"/>
          </a:p>
          <a:p>
            <a:r>
              <a:rPr lang="en-US" baseline="0" dirty="0" smtClean="0"/>
              <a:t>The Guid’s are used programmatically to uniquely identify measurements in the system, or said another way, if you are writing code that expects a certain set of measurements, used Guid’s are your lookup key – it is faster and more efficient.</a:t>
            </a:r>
          </a:p>
          <a:p>
            <a:endParaRPr lang="en-US" baseline="0" dirty="0" smtClean="0"/>
          </a:p>
          <a:p>
            <a:r>
              <a:rPr lang="en-US" baseline="0" dirty="0" smtClean="0"/>
              <a:t>On the other hand, the measurement keys are used whenever a human is interacting with the system – generally speaking Guid’s and humans don’t mix well. It’s very big number, coded in Hexadecimal, that is practically impossible to remember and annoying to copy and paste.</a:t>
            </a:r>
          </a:p>
          <a:p>
            <a:endParaRPr lang="en-US" baseline="0" dirty="0" smtClean="0"/>
          </a:p>
          <a:p>
            <a:r>
              <a:rPr lang="en-US" dirty="0" smtClean="0"/>
              <a:t>Measurement keys are short mnemonics</a:t>
            </a:r>
            <a:r>
              <a:rPr lang="en-US" baseline="0" dirty="0" smtClean="0"/>
              <a:t> that are easy to remember and have context based on their source – perfect for identification.</a:t>
            </a:r>
          </a:p>
          <a:p>
            <a:endParaRPr lang="en-US" baseline="0" dirty="0" smtClean="0"/>
          </a:p>
          <a:p>
            <a:r>
              <a:rPr lang="en-US" baseline="0" dirty="0" smtClean="0"/>
              <a:t>The real thing to remember is this:</a:t>
            </a:r>
          </a:p>
          <a:p>
            <a:endParaRPr lang="en-US" baseline="0" dirty="0" smtClean="0"/>
          </a:p>
          <a:p>
            <a:r>
              <a:rPr lang="en-US" baseline="0" dirty="0" smtClean="0"/>
              <a:t>	Guid’s are for computers, measurement keys are point tags are for humans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best flattened representation of all measurements defined in the system can be found in the “</a:t>
            </a:r>
            <a:r>
              <a:rPr lang="en-US" dirty="0" err="1" smtClean="0"/>
              <a:t>ActiveMeasurements</a:t>
            </a:r>
            <a:r>
              <a:rPr lang="en-US" dirty="0" smtClean="0"/>
              <a:t>” view.</a:t>
            </a:r>
          </a:p>
          <a:p>
            <a:endParaRPr lang="en-US" baseline="0" dirty="0" smtClean="0"/>
          </a:p>
          <a:p>
            <a:r>
              <a:rPr lang="en-US" baseline="0" dirty="0" smtClean="0"/>
              <a:t>&lt;Click over SQL Server and open the “</a:t>
            </a:r>
            <a:r>
              <a:rPr lang="en-US" baseline="0" dirty="0" err="1" smtClean="0"/>
              <a:t>ActiveMeasurements</a:t>
            </a:r>
            <a:r>
              <a:rPr lang="en-US" baseline="0" dirty="0" smtClean="0"/>
              <a:t>” view to show a full example of well defined system measurements&gt;</a:t>
            </a:r>
          </a:p>
          <a:p>
            <a:endParaRPr lang="en-US" baseline="0" dirty="0" smtClean="0"/>
          </a:p>
          <a:p>
            <a:r>
              <a:rPr lang="en-US" baseline="0" dirty="0" smtClean="0"/>
              <a:t>In the GSF time-series framework, measurements are everything – this table is basically the center of the universe.</a:t>
            </a:r>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16</a:t>
            </a:fld>
            <a:endParaRPr lang="en-US" dirty="0"/>
          </a:p>
        </p:txBody>
      </p:sp>
    </p:spTree>
    <p:extLst>
      <p:ext uri="{BB962C8B-B14F-4D97-AF65-F5344CB8AC3E}">
        <p14:creationId xmlns:p14="http://schemas.microsoft.com/office/powerpoint/2010/main" val="353703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standard diagram used to understand the Time-series</a:t>
            </a:r>
            <a:r>
              <a:rPr lang="en-US" baseline="0" dirty="0" smtClean="0"/>
              <a:t> framework.</a:t>
            </a:r>
          </a:p>
          <a:p>
            <a:endParaRPr lang="en-US" baseline="0" dirty="0" smtClean="0"/>
          </a:p>
          <a:p>
            <a:r>
              <a:rPr lang="en-US" baseline="0" dirty="0" smtClean="0"/>
              <a:t>This image is affectionately know as the “tie-fighter”.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17</a:t>
            </a:fld>
            <a:endParaRPr lang="en-US" dirty="0"/>
          </a:p>
        </p:txBody>
      </p:sp>
    </p:spTree>
    <p:extLst>
      <p:ext uri="{BB962C8B-B14F-4D97-AF65-F5344CB8AC3E}">
        <p14:creationId xmlns:p14="http://schemas.microsoft.com/office/powerpoint/2010/main" val="2904500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synchrophasor world when a value gets measured, an exact timestamp is taken, typically using a GPS-clock for accuracy – the value, along with its timestamp, is then streamed back to a host application, e.g., the openPDC, where it can be “time-aligned” with other incoming measurements so that an action can then be taken on a complete slice of data that was all measured at the exact same moment in time. </a:t>
            </a:r>
          </a:p>
        </p:txBody>
      </p:sp>
      <p:sp>
        <p:nvSpPr>
          <p:cNvPr id="4" name="Slide Number Placeholder 3"/>
          <p:cNvSpPr>
            <a:spLocks noGrp="1"/>
          </p:cNvSpPr>
          <p:nvPr>
            <p:ph type="sldNum" sz="quarter" idx="10"/>
          </p:nvPr>
        </p:nvSpPr>
        <p:spPr/>
        <p:txBody>
          <a:bodyPr/>
          <a:lstStyle/>
          <a:p>
            <a:fld id="{AFAF0525-434C-4C79-941F-903B002EBD6E}" type="slidenum">
              <a:rPr lang="en-US" smtClean="0"/>
              <a:pPr/>
              <a:t>23</a:t>
            </a:fld>
            <a:endParaRPr lang="en-US" dirty="0"/>
          </a:p>
        </p:txBody>
      </p:sp>
    </p:spTree>
    <p:extLst>
      <p:ext uri="{BB962C8B-B14F-4D97-AF65-F5344CB8AC3E}">
        <p14:creationId xmlns:p14="http://schemas.microsoft.com/office/powerpoint/2010/main" val="1763860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 GSF Time-series library works with a variety is databases</a:t>
            </a:r>
            <a:r>
              <a:rPr lang="en-US" baseline="0" dirty="0" smtClean="0"/>
              <a:t> that it uses for configuration</a:t>
            </a:r>
            <a:r>
              <a:rPr lang="en-US" dirty="0" smtClean="0"/>
              <a:t>.</a:t>
            </a:r>
          </a:p>
          <a:p>
            <a:endParaRPr lang="en-US" dirty="0" smtClean="0"/>
          </a:p>
          <a:p>
            <a:r>
              <a:rPr lang="en-US" dirty="0" smtClean="0"/>
              <a:t>Technically,</a:t>
            </a:r>
            <a:r>
              <a:rPr lang="en-US" baseline="0" dirty="0" smtClean="0"/>
              <a:t> the library doesn’t need a database to operate – it will happily use an XML file or web service for configuration.</a:t>
            </a:r>
          </a:p>
          <a:p>
            <a:endParaRPr lang="en-US" baseline="0" dirty="0" smtClean="0"/>
          </a:p>
          <a:p>
            <a:r>
              <a:rPr lang="en-US" baseline="0" dirty="0" smtClean="0"/>
              <a:t>However, the XML file and/or web service are generally created from a back end database system somewhere.</a:t>
            </a:r>
          </a:p>
          <a:p>
            <a:endParaRPr lang="en-US" baseline="0" dirty="0" smtClean="0"/>
          </a:p>
          <a:p>
            <a:r>
              <a:rPr lang="en-US" baseline="0" dirty="0" smtClean="0"/>
              <a:t>&lt;Click over to file system, navigate to openPDC configuration cache – show and open SystemConfiguration.xml – highlight schema and data instances so that it is understood that this is a serialization of the database configuration&gt;</a:t>
            </a:r>
          </a:p>
          <a:p>
            <a:endParaRPr lang="en-US" baseline="0" dirty="0" smtClean="0"/>
          </a:p>
          <a:p>
            <a:r>
              <a:rPr lang="en-US" baseline="0" dirty="0" smtClean="0"/>
              <a:t>This is exactly the content that would be delivered when using a web service based configuration.</a:t>
            </a:r>
          </a:p>
          <a:p>
            <a:endParaRPr lang="en-US" baseline="0" dirty="0" smtClean="0"/>
          </a:p>
          <a:p>
            <a:r>
              <a:rPr lang="en-US" baseline="0" dirty="0" smtClean="0"/>
              <a:t>As mentioned during setup, although the openPDC service can run without access to a database, the openPDC Manager cannot – it expects a database for storage of configuration information.</a:t>
            </a:r>
          </a:p>
          <a:p>
            <a:endParaRPr lang="en-US" baseline="0" dirty="0" smtClean="0"/>
          </a:p>
          <a:p>
            <a:r>
              <a:rPr lang="en-US" dirty="0" smtClean="0"/>
              <a:t>Regardless of deployment strategy, a database normally exists somewhere</a:t>
            </a:r>
            <a:r>
              <a:rPr lang="en-US" baseline="0" dirty="0" smtClean="0"/>
              <a:t> in the openPDC system configuration.</a:t>
            </a:r>
          </a:p>
          <a:p>
            <a:endParaRPr lang="en-US" baseline="0" dirty="0" smtClean="0"/>
          </a:p>
          <a:p>
            <a:r>
              <a:rPr lang="en-US" dirty="0" smtClean="0"/>
              <a:t>The Grid Solution Framework</a:t>
            </a:r>
            <a:r>
              <a:rPr lang="en-US" baseline="0" dirty="0" smtClean="0"/>
              <a:t> and apps built off of it, like the openPDC, are all </a:t>
            </a:r>
            <a:r>
              <a:rPr lang="en-US" dirty="0" smtClean="0"/>
              <a:t>designed to work with practically any modern relational database system.</a:t>
            </a:r>
          </a:p>
          <a:p>
            <a:endParaRPr lang="en-US" dirty="0" smtClean="0"/>
          </a:p>
          <a:p>
            <a:r>
              <a:rPr lang="en-US" dirty="0" smtClean="0"/>
              <a:t>As</a:t>
            </a:r>
            <a:r>
              <a:rPr lang="en-US" baseline="0" dirty="0" smtClean="0"/>
              <a:t> you may have noticed during a setup, scripts and/or data structures for several common databases are provided:</a:t>
            </a:r>
          </a:p>
          <a:p>
            <a:endParaRPr lang="en-US" baseline="0" dirty="0" smtClean="0"/>
          </a:p>
          <a:p>
            <a:r>
              <a:rPr lang="en-US" baseline="0" dirty="0" smtClean="0"/>
              <a:t>	SQL Server</a:t>
            </a:r>
          </a:p>
          <a:p>
            <a:r>
              <a:rPr lang="en-US" baseline="0" dirty="0" smtClean="0"/>
              <a:t>	</a:t>
            </a:r>
            <a:r>
              <a:rPr lang="en-US" baseline="0" dirty="0" err="1" smtClean="0"/>
              <a:t>MySQL</a:t>
            </a:r>
            <a:endParaRPr lang="en-US" baseline="0" dirty="0" smtClean="0"/>
          </a:p>
          <a:p>
            <a:r>
              <a:rPr lang="en-US" baseline="0" dirty="0" smtClean="0"/>
              <a:t>	</a:t>
            </a:r>
            <a:r>
              <a:rPr lang="en-US" baseline="0" dirty="0" err="1" smtClean="0"/>
              <a:t>SQLite</a:t>
            </a:r>
            <a:endParaRPr lang="en-US" baseline="0" dirty="0" smtClean="0"/>
          </a:p>
          <a:p>
            <a:r>
              <a:rPr lang="en-US" baseline="0" dirty="0" smtClean="0"/>
              <a:t>	and Oracle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databases,</a:t>
            </a:r>
            <a:r>
              <a:rPr lang="en-US" baseline="0" dirty="0" smtClean="0"/>
              <a:t> like </a:t>
            </a:r>
            <a:r>
              <a:rPr lang="en-US" sz="1200" b="0" i="0" kern="1200" dirty="0" smtClean="0">
                <a:solidFill>
                  <a:schemeClr val="tx1"/>
                </a:solidFill>
                <a:latin typeface="+mn-lt"/>
                <a:ea typeface="+mn-ea"/>
                <a:cs typeface="+mn-cs"/>
              </a:rPr>
              <a:t>post-</a:t>
            </a:r>
            <a:r>
              <a:rPr lang="en-US" sz="1200" b="0" i="0" kern="1200" dirty="0" err="1" smtClean="0">
                <a:solidFill>
                  <a:schemeClr val="tx1"/>
                </a:solidFill>
                <a:latin typeface="+mn-lt"/>
                <a:ea typeface="+mn-ea"/>
                <a:cs typeface="+mn-cs"/>
              </a:rPr>
              <a:t>gres</a:t>
            </a:r>
            <a:r>
              <a:rPr lang="en-US" sz="1200" b="0" i="0" kern="1200" dirty="0" smtClean="0">
                <a:solidFill>
                  <a:schemeClr val="tx1"/>
                </a:solidFill>
                <a:latin typeface="+mn-lt"/>
                <a:ea typeface="+mn-ea"/>
                <a:cs typeface="+mn-cs"/>
              </a:rPr>
              <a:t>-q-l, </a:t>
            </a:r>
            <a:r>
              <a:rPr lang="en-US" baseline="0" dirty="0" smtClean="0"/>
              <a:t>could be added easily enough.</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C2787B2-B4BD-49CA-A93B-0FD486657BE4}" type="slidenum">
              <a:rPr lang="en-US" smtClean="0"/>
              <a:pPr/>
              <a:t>24</a:t>
            </a:fld>
            <a:endParaRPr lang="en-US" dirty="0"/>
          </a:p>
        </p:txBody>
      </p:sp>
    </p:spTree>
    <p:extLst>
      <p:ext uri="{BB962C8B-B14F-4D97-AF65-F5344CB8AC3E}">
        <p14:creationId xmlns:p14="http://schemas.microsoft.com/office/powerpoint/2010/main" val="1823713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briefly</a:t>
            </a:r>
            <a:r>
              <a:rPr lang="en-US" baseline="0" dirty="0" smtClean="0"/>
              <a:t> discuss three projects that use the Grid Solutions Framework Time-series Library just to give you context of what you can build with GSF. This will lead us into our next presentation on Project Alpha…</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25</a:t>
            </a:fld>
            <a:endParaRPr lang="en-US" dirty="0"/>
          </a:p>
        </p:txBody>
      </p:sp>
    </p:spTree>
    <p:extLst>
      <p:ext uri="{BB962C8B-B14F-4D97-AF65-F5344CB8AC3E}">
        <p14:creationId xmlns:p14="http://schemas.microsoft.com/office/powerpoint/2010/main" val="585413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Note that as of openPDC 2.0, only</a:t>
            </a:r>
            <a:r>
              <a:rPr lang="en-US" baseline="0" dirty="0" smtClean="0"/>
              <a:t> </a:t>
            </a:r>
            <a:r>
              <a:rPr lang="en-US" dirty="0" smtClean="0"/>
              <a:t>64-bit versions are supported. This means</a:t>
            </a:r>
            <a:r>
              <a:rPr lang="en-US" baseline="0" dirty="0" smtClean="0"/>
              <a:t> no more Access databases – but </a:t>
            </a:r>
            <a:r>
              <a:rPr lang="en-US" baseline="0" dirty="0" err="1" smtClean="0"/>
              <a:t>SQLite</a:t>
            </a:r>
            <a:r>
              <a:rPr lang="en-US" baseline="0" dirty="0" smtClean="0"/>
              <a:t> is now available as a “no install required” local database option.</a:t>
            </a:r>
            <a:endParaRPr lang="en-US" dirty="0" smtClean="0"/>
          </a:p>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34</a:t>
            </a:fld>
            <a:endParaRPr lang="en-US" dirty="0"/>
          </a:p>
        </p:txBody>
      </p:sp>
    </p:spTree>
    <p:extLst>
      <p:ext uri="{BB962C8B-B14F-4D97-AF65-F5344CB8AC3E}">
        <p14:creationId xmlns:p14="http://schemas.microsoft.com/office/powerpoint/2010/main" val="197364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relationship between</a:t>
            </a:r>
            <a:r>
              <a:rPr lang="en-US" baseline="0" dirty="0" smtClean="0"/>
              <a:t> the open source projects is very simple when compared to previous product versions. There is basically applications that are implementations of the Grid Solutions Framework with only the framework as a dependency. We generally try not to create other project dependencies when we can, but this is not always possible.</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3</a:t>
            </a:fld>
            <a:endParaRPr lang="en-US" dirty="0"/>
          </a:p>
        </p:txBody>
      </p:sp>
    </p:spTree>
    <p:extLst>
      <p:ext uri="{BB962C8B-B14F-4D97-AF65-F5344CB8AC3E}">
        <p14:creationId xmlns:p14="http://schemas.microsoft.com/office/powerpoint/2010/main" val="3821954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&lt;SHOW IT&gt;</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35</a:t>
            </a:fld>
            <a:endParaRPr lang="en-US" dirty="0"/>
          </a:p>
        </p:txBody>
      </p:sp>
    </p:spTree>
    <p:extLst>
      <p:ext uri="{BB962C8B-B14F-4D97-AF65-F5344CB8AC3E}">
        <p14:creationId xmlns:p14="http://schemas.microsoft.com/office/powerpoint/2010/main" val="3018579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As a new tool, the Gateway Exchange Protocol (GEP) Subscription Tester is a new tool used to validate that a subscription based connection is working as expected. It can also be used to validate filter expressions that can be used to select a set of points in the openPDC and other products (e.g., </a:t>
            </a:r>
            <a:r>
              <a:rPr lang="en-US" sz="1200" b="0" i="0" u="none" strike="noStrike" kern="1200" dirty="0" smtClean="0">
                <a:solidFill>
                  <a:schemeClr val="tx1"/>
                </a:solidFill>
                <a:latin typeface="+mn-lt"/>
                <a:ea typeface="+mn-ea"/>
                <a:cs typeface="+mn-cs"/>
                <a:hlinkClick r:id="rId3"/>
              </a:rPr>
              <a:t>SIEGate</a:t>
            </a:r>
            <a:r>
              <a:rPr lang="en-US" sz="1200" b="0" i="0" kern="1200" dirty="0" smtClean="0">
                <a:solidFill>
                  <a:schemeClr val="tx1"/>
                </a:solidFill>
                <a:latin typeface="+mn-lt"/>
                <a:ea typeface="+mn-ea"/>
                <a:cs typeface="+mn-cs"/>
              </a:rPr>
              <a:t>) for use as inputs or outputs for any adapter</a:t>
            </a:r>
            <a:r>
              <a:rPr lang="en-US" sz="1200" b="0" i="0" kern="1200" dirty="0" smtClean="0">
                <a:solidFill>
                  <a:schemeClr val="tx1"/>
                </a:solidFill>
                <a:latin typeface="+mn-lt"/>
                <a:ea typeface="+mn-ea"/>
                <a:cs typeface="+mn-cs"/>
              </a:rPr>
              <a:t>.</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&lt;SHOW IT&gt;</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This application is a simple graphical program that uses the </a:t>
            </a:r>
            <a:r>
              <a:rPr lang="en-US" sz="1200" b="0" i="0" u="none" strike="noStrike" kern="1200" dirty="0" smtClean="0">
                <a:solidFill>
                  <a:schemeClr val="tx1"/>
                </a:solidFill>
                <a:latin typeface="+mn-lt"/>
                <a:ea typeface="+mn-ea"/>
                <a:cs typeface="+mn-cs"/>
                <a:hlinkClick r:id="rId4"/>
              </a:rPr>
              <a:t>Grid Solutions Framework</a:t>
            </a:r>
            <a:r>
              <a:rPr lang="en-US" sz="1200" b="0" i="0" kern="1200" dirty="0" smtClean="0">
                <a:solidFill>
                  <a:schemeClr val="tx1"/>
                </a:solidFill>
                <a:latin typeface="+mn-lt"/>
                <a:ea typeface="+mn-ea"/>
                <a:cs typeface="+mn-cs"/>
              </a:rPr>
              <a:t> Unity subscription API to display trending lines for each subscribed measurement in the specified filter expression - trend lines are updated as values are received in real-time. Mouse controls (or finger gestures) will allow rotation and zoom, arrows keys will adjust X/Y location. Clicking on the "Subscription Controls" area at the bottom of the screen will pop-up a control window to allow you to change connection information (e.g., server/port to connect to), the filter expression and even replay data if a historian is enabled.</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36</a:t>
            </a:fld>
            <a:endParaRPr lang="en-US" dirty="0"/>
          </a:p>
        </p:txBody>
      </p:sp>
    </p:spTree>
    <p:extLst>
      <p:ext uri="{BB962C8B-B14F-4D97-AF65-F5344CB8AC3E}">
        <p14:creationId xmlns:p14="http://schemas.microsoft.com/office/powerpoint/2010/main" val="2319164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going to spend a moment showing you some basic screen shots the openPDC</a:t>
            </a:r>
            <a:r>
              <a:rPr lang="en-US" baseline="0" dirty="0" smtClean="0"/>
              <a:t> Manager – I won’t show these for the other products since they are very similar in most cases</a:t>
            </a:r>
            <a:r>
              <a:rPr lang="en-US" baseline="0" dirty="0" smtClean="0"/>
              <a:t>.</a:t>
            </a:r>
          </a:p>
          <a:p>
            <a:endParaRPr lang="en-US" baseline="0" dirty="0" smtClean="0"/>
          </a:p>
          <a:p>
            <a:r>
              <a:rPr lang="en-US" baseline="0" dirty="0" smtClean="0"/>
              <a:t>However – these will be important to you during the next session where we will build our own application with “Project Alpha” – you will get to pick and choose which of these screens you might like to include in your application.</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38</a:t>
            </a:fld>
            <a:endParaRPr lang="en-US" dirty="0"/>
          </a:p>
        </p:txBody>
      </p:sp>
    </p:spTree>
    <p:extLst>
      <p:ext uri="{BB962C8B-B14F-4D97-AF65-F5344CB8AC3E}">
        <p14:creationId xmlns:p14="http://schemas.microsoft.com/office/powerpoint/2010/main" val="3541500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SIEGate was f</a:t>
            </a:r>
            <a:r>
              <a:rPr lang="en-US" sz="1200" b="0" i="0" kern="1200" dirty="0" smtClean="0">
                <a:solidFill>
                  <a:schemeClr val="tx1"/>
                </a:solidFill>
                <a:latin typeface="+mn-lt"/>
                <a:ea typeface="+mn-ea"/>
                <a:cs typeface="+mn-cs"/>
              </a:rPr>
              <a:t>unded by the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U.S. Department of Energy and builds</a:t>
            </a:r>
            <a:r>
              <a:rPr lang="en-US" sz="1200" b="0" i="0" kern="1200" baseline="0" dirty="0" smtClean="0">
                <a:solidFill>
                  <a:schemeClr val="tx1"/>
                </a:solidFill>
                <a:latin typeface="+mn-lt"/>
                <a:ea typeface="+mn-ea"/>
                <a:cs typeface="+mn-cs"/>
              </a:rPr>
              <a:t> on the </a:t>
            </a:r>
            <a:r>
              <a:rPr lang="en-US" dirty="0" smtClean="0"/>
              <a:t>open Phasor</a:t>
            </a:r>
            <a:r>
              <a:rPr lang="en-US" baseline="0" dirty="0" smtClean="0"/>
              <a:t> Gateway technology.</a:t>
            </a:r>
          </a:p>
          <a:p>
            <a:endParaRPr lang="en-US" sz="1200" b="0" i="0"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project team includes GPA, the University of Illinois; the Pacific Northwest National Laboratory (PNNL); PJM as a demonstration partner; and Alstom Grid as a demonstration and commercialization partner.</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Work on SIEGate began in 2010 and is expected on conclude in early 2014.</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51</a:t>
            </a:fld>
            <a:endParaRPr lang="en-US" dirty="0"/>
          </a:p>
        </p:txBody>
      </p:sp>
    </p:spTree>
    <p:extLst>
      <p:ext uri="{BB962C8B-B14F-4D97-AF65-F5344CB8AC3E}">
        <p14:creationId xmlns:p14="http://schemas.microsoft.com/office/powerpoint/2010/main" val="2282197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general</a:t>
            </a:r>
            <a:r>
              <a:rPr lang="en-US" baseline="0" dirty="0" smtClean="0"/>
              <a:t> sense the SIEGate application can be thought of as a “Phasor Gateway” as described by the NASPInet vision.</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52</a:t>
            </a:fld>
            <a:endParaRPr lang="en-US" dirty="0"/>
          </a:p>
        </p:txBody>
      </p:sp>
    </p:spTree>
    <p:extLst>
      <p:ext uri="{BB962C8B-B14F-4D97-AF65-F5344CB8AC3E}">
        <p14:creationId xmlns:p14="http://schemas.microsoft.com/office/powerpoint/2010/main" val="1594438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recall that GPA had released a product called the open Phasor Gateway – SIEGate is the next</a:t>
            </a:r>
            <a:r>
              <a:rPr lang="en-US" baseline="0" dirty="0" smtClean="0"/>
              <a:t> generation of the open Phasor Gateway and supersedes all existing deployments.</a:t>
            </a:r>
          </a:p>
          <a:p>
            <a:endParaRPr lang="en-US" baseline="0" dirty="0" smtClean="0"/>
          </a:p>
          <a:p>
            <a:r>
              <a:rPr lang="en-US" baseline="0" dirty="0" smtClean="0"/>
              <a:t>SIEGate does everything the open Phasor Gateway did and more.</a:t>
            </a:r>
          </a:p>
          <a:p>
            <a:endParaRPr lang="en-US" baseline="0" dirty="0" smtClean="0"/>
          </a:p>
          <a:p>
            <a:r>
              <a:rPr lang="en-US" baseline="0" dirty="0" smtClean="0"/>
              <a:t>Development of the open Phasor Gateway has ended and all efforts have been transferred to SIEGate.</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53</a:t>
            </a:fld>
            <a:endParaRPr lang="en-US" dirty="0"/>
          </a:p>
        </p:txBody>
      </p:sp>
    </p:spTree>
    <p:extLst>
      <p:ext uri="{BB962C8B-B14F-4D97-AF65-F5344CB8AC3E}">
        <p14:creationId xmlns:p14="http://schemas.microsoft.com/office/powerpoint/2010/main" val="1381432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56</a:t>
            </a:fld>
            <a:endParaRPr lang="en-US" dirty="0"/>
          </a:p>
        </p:txBody>
      </p:sp>
    </p:spTree>
    <p:extLst>
      <p:ext uri="{BB962C8B-B14F-4D97-AF65-F5344CB8AC3E}">
        <p14:creationId xmlns:p14="http://schemas.microsoft.com/office/powerpoint/2010/main" val="431879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61</a:t>
            </a:fld>
            <a:endParaRPr lang="en-US" dirty="0"/>
          </a:p>
        </p:txBody>
      </p:sp>
    </p:spTree>
    <p:extLst>
      <p:ext uri="{BB962C8B-B14F-4D97-AF65-F5344CB8AC3E}">
        <p14:creationId xmlns:p14="http://schemas.microsoft.com/office/powerpoint/2010/main" val="1506894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7D30F6-7044-5743-926D-03718B7F87F7}" type="slidenum">
              <a:rPr lang="en-US" smtClean="0"/>
              <a:pPr/>
              <a:t>66</a:t>
            </a:fld>
            <a:endParaRPr lang="en-US" dirty="0"/>
          </a:p>
        </p:txBody>
      </p:sp>
    </p:spTree>
    <p:extLst>
      <p:ext uri="{BB962C8B-B14F-4D97-AF65-F5344CB8AC3E}">
        <p14:creationId xmlns:p14="http://schemas.microsoft.com/office/powerpoint/2010/main" val="111468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All the GPA products are open source and hosted on </a:t>
            </a:r>
            <a:r>
              <a:rPr lang="en-US" baseline="0" dirty="0" err="1" smtClean="0"/>
              <a:t>Codeplex</a:t>
            </a:r>
            <a:r>
              <a:rPr lang="en-US" baseline="0" dirty="0" smtClean="0"/>
              <a:t>. </a:t>
            </a:r>
          </a:p>
          <a:p>
            <a:endParaRPr lang="en-US" baseline="0" dirty="0" smtClean="0"/>
          </a:p>
          <a:p>
            <a:r>
              <a:rPr lang="en-US" baseline="0" dirty="0" smtClean="0"/>
              <a:t>All source updates, product changes, bugs and fixes are logged and publically visible.</a:t>
            </a:r>
          </a:p>
          <a:p>
            <a:endParaRPr lang="en-US" baseline="0" dirty="0" smtClean="0"/>
          </a:p>
          <a:p>
            <a:r>
              <a:rPr lang="en-US" baseline="0" dirty="0" smtClean="0"/>
              <a:t>In a few minutes we’ll take some time to talk about these projects, starting with the Grid Solutions Framework.</a:t>
            </a:r>
          </a:p>
          <a:p>
            <a:endParaRPr lang="en-US" baseline="0" dirty="0" smtClean="0"/>
          </a:p>
        </p:txBody>
      </p:sp>
      <p:sp>
        <p:nvSpPr>
          <p:cNvPr id="4" name="Slide Number Placeholder 3"/>
          <p:cNvSpPr>
            <a:spLocks noGrp="1"/>
          </p:cNvSpPr>
          <p:nvPr>
            <p:ph type="sldNum" sz="quarter" idx="10"/>
          </p:nvPr>
        </p:nvSpPr>
        <p:spPr/>
        <p:txBody>
          <a:bodyPr/>
          <a:lstStyle/>
          <a:p>
            <a:fld id="{CC2787B2-B4BD-49CA-A93B-0FD486657BE4}" type="slidenum">
              <a:rPr lang="en-US" smtClean="0"/>
              <a:pPr/>
              <a:t>4</a:t>
            </a:fld>
            <a:endParaRPr lang="en-US" dirty="0"/>
          </a:p>
        </p:txBody>
      </p:sp>
    </p:spTree>
    <p:extLst>
      <p:ext uri="{BB962C8B-B14F-4D97-AF65-F5344CB8AC3E}">
        <p14:creationId xmlns:p14="http://schemas.microsoft.com/office/powerpoint/2010/main" val="227128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CodePlex is Microsoft's open source project hosting web site.</a:t>
            </a:r>
          </a:p>
          <a:p>
            <a:endParaRPr lang="en-US" dirty="0" smtClean="0"/>
          </a:p>
          <a:p>
            <a:r>
              <a:rPr lang="en-US" dirty="0" smtClean="0"/>
              <a:t>Anyone can use CodePlex to create new projects to share with the world</a:t>
            </a:r>
            <a:r>
              <a:rPr lang="en-US" baseline="0" dirty="0" smtClean="0"/>
              <a:t> as well as </a:t>
            </a:r>
            <a:r>
              <a:rPr lang="en-US" dirty="0" smtClean="0"/>
              <a:t>join others who have already started their own projects.</a:t>
            </a:r>
          </a:p>
          <a:p>
            <a:endParaRPr lang="en-US" dirty="0" smtClean="0"/>
          </a:p>
          <a:p>
            <a:r>
              <a:rPr lang="en-US" dirty="0" smtClean="0"/>
              <a:t>It’s primary function is allow uploads and downloads of open source software and an allow for community feedback.</a:t>
            </a:r>
          </a:p>
          <a:p>
            <a:endParaRPr lang="en-US" dirty="0" smtClean="0"/>
          </a:p>
          <a:p>
            <a:r>
              <a:rPr lang="en-US" dirty="0" err="1" smtClean="0"/>
              <a:t>CodePlex</a:t>
            </a:r>
            <a:r>
              <a:rPr lang="en-US" dirty="0" smtClean="0"/>
              <a:t> </a:t>
            </a:r>
            <a:r>
              <a:rPr lang="en-US" dirty="0" smtClean="0"/>
              <a:t>and GitHub</a:t>
            </a:r>
            <a:r>
              <a:rPr lang="en-US" baseline="0" dirty="0" smtClean="0"/>
              <a:t> </a:t>
            </a:r>
            <a:r>
              <a:rPr lang="en-US" dirty="0" smtClean="0"/>
              <a:t>currently</a:t>
            </a:r>
            <a:r>
              <a:rPr lang="en-US" baseline="0" dirty="0" smtClean="0"/>
              <a:t> </a:t>
            </a:r>
            <a:r>
              <a:rPr lang="en-US" baseline="0" dirty="0" smtClean="0"/>
              <a:t>hosts </a:t>
            </a:r>
            <a:r>
              <a:rPr lang="en-US" dirty="0" smtClean="0"/>
              <a:t>many thousands </a:t>
            </a:r>
            <a:r>
              <a:rPr lang="en-US" dirty="0" smtClean="0"/>
              <a:t>of</a:t>
            </a:r>
            <a:r>
              <a:rPr lang="en-US" baseline="0" dirty="0" smtClean="0"/>
              <a:t> open source repositories</a:t>
            </a:r>
            <a:r>
              <a:rPr lang="en-US" dirty="0" smtClean="0"/>
              <a:t>.</a:t>
            </a:r>
            <a:endParaRPr lang="en-US" dirty="0" smtClean="0"/>
          </a:p>
          <a:p>
            <a:endParaRPr lang="en-US" dirty="0" smtClean="0"/>
          </a:p>
          <a:p>
            <a:r>
              <a:rPr lang="en-US" dirty="0" smtClean="0"/>
              <a:t>There</a:t>
            </a:r>
            <a:r>
              <a:rPr lang="en-US" baseline="0" dirty="0" smtClean="0"/>
              <a:t> are </a:t>
            </a:r>
            <a:r>
              <a:rPr lang="en-US" dirty="0" smtClean="0"/>
              <a:t>several very good open source hosting sites to choose</a:t>
            </a:r>
            <a:r>
              <a:rPr lang="en-US" baseline="0" dirty="0" smtClean="0"/>
              <a:t> from, but </a:t>
            </a:r>
            <a:r>
              <a:rPr lang="en-US" baseline="0" dirty="0" smtClean="0"/>
              <a:t>we choose sites based on good Visual Studio integration</a:t>
            </a:r>
            <a:r>
              <a:rPr lang="en-US" dirty="0" smtClean="0"/>
              <a:t>:</a:t>
            </a:r>
            <a:endParaRPr lang="en-US" dirty="0" smtClean="0"/>
          </a:p>
          <a:p>
            <a:pPr lvl="1"/>
            <a:endParaRPr lang="en-US" dirty="0" smtClean="0"/>
          </a:p>
          <a:p>
            <a:pPr lvl="1"/>
            <a:r>
              <a:rPr lang="en-US" dirty="0" smtClean="0"/>
              <a:t>This </a:t>
            </a:r>
            <a:r>
              <a:rPr lang="en-US" dirty="0" smtClean="0"/>
              <a:t>directly integrates with Visual Studio for check-in</a:t>
            </a:r>
            <a:r>
              <a:rPr lang="en-US" baseline="0" dirty="0" smtClean="0"/>
              <a:t> and check-out of code, code conflict resolution and the ability to “shelve” code ideas or work without breaking the build.</a:t>
            </a:r>
          </a:p>
          <a:p>
            <a:pPr lvl="1"/>
            <a:endParaRPr lang="en-US" baseline="0" dirty="0" smtClean="0"/>
          </a:p>
          <a:p>
            <a:pPr lvl="1"/>
            <a:r>
              <a:rPr lang="en-US" baseline="0" dirty="0" smtClean="0"/>
              <a:t>&lt;Click over to visual studio and show how “editing code” changes icon from locked to checked-out – right click and show one would check-in and then undo check-out&gt;</a:t>
            </a:r>
          </a:p>
          <a:p>
            <a:pPr lvl="1"/>
            <a:endParaRPr lang="en-US" baseline="0" dirty="0" smtClean="0"/>
          </a:p>
          <a:p>
            <a:pPr lvl="1"/>
            <a:r>
              <a:rPr lang="en-US" baseline="0" dirty="0" smtClean="0"/>
              <a:t>This nice thing is that all of this happens “on the cloud” so you can check-in and check-out code from anywhere.</a:t>
            </a:r>
          </a:p>
          <a:p>
            <a:pPr lvl="1"/>
            <a:endParaRPr lang="en-US" baseline="0" dirty="0" smtClean="0"/>
          </a:p>
          <a:p>
            <a:pPr lvl="1"/>
            <a:r>
              <a:rPr lang="en-US" baseline="0" dirty="0" smtClean="0"/>
              <a:t>&lt;Now click over to CodePlex and demonstrate browse code showing all the source code history&gt;</a:t>
            </a:r>
            <a:endParaRPr lang="en-US" dirty="0" smtClean="0"/>
          </a:p>
          <a:p>
            <a:endParaRPr lang="en-US" dirty="0" smtClean="0"/>
          </a:p>
          <a:p>
            <a:r>
              <a:rPr lang="en-US" dirty="0" smtClean="0"/>
              <a:t>Project contributor forks or patches </a:t>
            </a:r>
          </a:p>
          <a:p>
            <a:pPr lvl="1"/>
            <a:r>
              <a:rPr lang="en-US" dirty="0" smtClean="0"/>
              <a:t>This feature</a:t>
            </a:r>
            <a:r>
              <a:rPr lang="en-US" baseline="0" dirty="0" smtClean="0"/>
              <a:t> </a:t>
            </a:r>
            <a:r>
              <a:rPr lang="en-US" dirty="0" smtClean="0"/>
              <a:t>allows contributors to suggest formal code updates even</a:t>
            </a:r>
            <a:r>
              <a:rPr lang="en-US" baseline="0" dirty="0" smtClean="0"/>
              <a:t> if they don’t have check-in rights. Even so, GPA very methodically analyzes each code check in – all code is code reviewed for accuracy and consistency both in function and style. </a:t>
            </a:r>
          </a:p>
          <a:p>
            <a:pPr lvl="1"/>
            <a:endParaRPr lang="en-US" baseline="0" dirty="0" smtClean="0"/>
          </a:p>
          <a:p>
            <a:pPr lvl="1"/>
            <a:r>
              <a:rPr lang="en-US" baseline="0" dirty="0" smtClean="0"/>
              <a:t>To date, GPA is the primary code contributor and most code suggestions come in from the lively discussion boards – but we hope that as others being using the code more heavily, more user code level contributions will flow in.</a:t>
            </a:r>
            <a:endParaRPr lang="en-US" dirty="0" smtClean="0"/>
          </a:p>
          <a:p>
            <a:pPr lvl="1"/>
            <a:endParaRPr lang="en-US" dirty="0" smtClean="0"/>
          </a:p>
          <a:p>
            <a:r>
              <a:rPr lang="en-US" dirty="0" smtClean="0"/>
              <a:t>Project release downloads </a:t>
            </a:r>
          </a:p>
          <a:p>
            <a:pPr lvl="1"/>
            <a:r>
              <a:rPr lang="en-US" dirty="0" smtClean="0"/>
              <a:t>This CodePlex</a:t>
            </a:r>
            <a:r>
              <a:rPr lang="en-US" baseline="0" dirty="0" smtClean="0"/>
              <a:t> feature </a:t>
            </a:r>
            <a:r>
              <a:rPr lang="en-US" dirty="0" smtClean="0"/>
              <a:t>allows us to control major releases and track downloads – as simple as this may sound, it</a:t>
            </a:r>
            <a:r>
              <a:rPr lang="en-US" baseline="0" dirty="0" smtClean="0"/>
              <a:t> is very important for users to be able to come to the site and download the latest recommended build without having to download all the source code and build it for themselves.</a:t>
            </a:r>
          </a:p>
          <a:p>
            <a:pPr lvl="1"/>
            <a:endParaRPr lang="en-US" baseline="0" dirty="0" smtClean="0"/>
          </a:p>
          <a:p>
            <a:pPr lvl="1"/>
            <a:r>
              <a:rPr lang="en-US" baseline="0" dirty="0" smtClean="0"/>
              <a:t>&lt;Click over to CodePlex and show released and recommended downloads, then show how to access planned release downloads&gt;</a:t>
            </a:r>
          </a:p>
          <a:p>
            <a:pPr lvl="1"/>
            <a:endParaRPr lang="en-US" baseline="0" dirty="0" smtClean="0"/>
          </a:p>
          <a:p>
            <a:pPr lvl="1"/>
            <a:r>
              <a:rPr lang="en-US" baseline="0" dirty="0" smtClean="0"/>
              <a:t>&lt;Click over to home page and show how you can access nightly builds link at any time so you can installation binaries from last night&gt;</a:t>
            </a:r>
          </a:p>
          <a:p>
            <a:pPr lvl="1"/>
            <a:endParaRPr lang="en-US" baseline="0" dirty="0" smtClean="0"/>
          </a:p>
          <a:p>
            <a:pPr lvl="1"/>
            <a:r>
              <a:rPr lang="en-US" baseline="0" dirty="0" smtClean="0"/>
              <a:t>Of course, please use the nightly builds at your own risk. Unlike the official release builds, these may not be fully tested.</a:t>
            </a:r>
            <a:endParaRPr lang="en-US" dirty="0" smtClean="0"/>
          </a:p>
          <a:p>
            <a:endParaRPr lang="en-US" dirty="0" smtClean="0"/>
          </a:p>
          <a:p>
            <a:r>
              <a:rPr lang="en-US" dirty="0" smtClean="0"/>
              <a:t>Discussion forums &amp; mailing lists </a:t>
            </a:r>
          </a:p>
          <a:p>
            <a:pPr lvl="1"/>
            <a:r>
              <a:rPr lang="en-US" dirty="0" smtClean="0"/>
              <a:t>This allows users to help users and request community help – generally these are very active. We try answer questions here – but the</a:t>
            </a:r>
            <a:r>
              <a:rPr lang="en-US" baseline="0" dirty="0" smtClean="0"/>
              <a:t> community helps answer questions too…</a:t>
            </a:r>
            <a:endParaRPr lang="en-US" dirty="0" smtClean="0"/>
          </a:p>
          <a:p>
            <a:pPr lvl="1"/>
            <a:endParaRPr lang="en-US" dirty="0" smtClean="0"/>
          </a:p>
          <a:p>
            <a:pPr lvl="1"/>
            <a:r>
              <a:rPr lang="en-US" dirty="0" smtClean="0"/>
              <a:t>&lt;Click over to show the</a:t>
            </a:r>
            <a:r>
              <a:rPr lang="en-US" baseline="0" dirty="0" smtClean="0"/>
              <a:t> activity on this board, how to post new questions and answer other user’s queries&gt;</a:t>
            </a:r>
            <a:endParaRPr lang="en-US" dirty="0" smtClean="0"/>
          </a:p>
          <a:p>
            <a:pPr lvl="1"/>
            <a:endParaRPr lang="en-US" dirty="0" smtClean="0"/>
          </a:p>
          <a:p>
            <a:r>
              <a:rPr lang="en-US" dirty="0" smtClean="0"/>
              <a:t>Wiki and documentation pages </a:t>
            </a:r>
          </a:p>
          <a:p>
            <a:pPr lvl="1"/>
            <a:r>
              <a:rPr lang="en-US" dirty="0" smtClean="0"/>
              <a:t>This allows up-to-date online documentation – we’ll go over this in a little more detail</a:t>
            </a:r>
            <a:r>
              <a:rPr lang="en-US" baseline="0" dirty="0" smtClean="0"/>
              <a:t> on the next slide since this is very critical in your ability to find help.</a:t>
            </a:r>
            <a:endParaRPr lang="en-US" dirty="0" smtClean="0"/>
          </a:p>
          <a:p>
            <a:pPr lvl="1"/>
            <a:endParaRPr lang="en-US" dirty="0" smtClean="0"/>
          </a:p>
          <a:p>
            <a:r>
              <a:rPr lang="en-US" dirty="0" smtClean="0"/>
              <a:t>Bug and feature request tracker</a:t>
            </a:r>
          </a:p>
          <a:p>
            <a:pPr lvl="1"/>
            <a:r>
              <a:rPr lang="en-US" dirty="0" smtClean="0"/>
              <a:t>This allows users to post newly discovered issues for resolution as well as to post new</a:t>
            </a:r>
            <a:r>
              <a:rPr lang="en-US" baseline="0" dirty="0" smtClean="0"/>
              <a:t> feature requests.</a:t>
            </a:r>
          </a:p>
          <a:p>
            <a:pPr lvl="1"/>
            <a:endParaRPr lang="en-US" baseline="0" dirty="0" smtClean="0"/>
          </a:p>
          <a:p>
            <a:pPr lvl="1"/>
            <a:r>
              <a:rPr lang="en-US" baseline="0" dirty="0" smtClean="0"/>
              <a:t>&lt;Click over to show detailed tracking and show all the items that have been resolved&gt;</a:t>
            </a:r>
          </a:p>
          <a:p>
            <a:pPr lvl="1"/>
            <a:endParaRPr lang="en-US" baseline="0" dirty="0" smtClean="0"/>
          </a:p>
          <a:p>
            <a:pPr lvl="1"/>
            <a:r>
              <a:rPr lang="en-US" baseline="0" dirty="0" smtClean="0"/>
              <a:t>We really do pay attention to this list – we also take note of the “votes” on certain items to help use realize user importance of features and issues.</a:t>
            </a:r>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CC2787B2-B4BD-49CA-A93B-0FD486657BE4}" type="slidenum">
              <a:rPr lang="en-US" smtClean="0"/>
              <a:pPr/>
              <a:t>5</a:t>
            </a:fld>
            <a:endParaRPr lang="en-US" dirty="0"/>
          </a:p>
        </p:txBody>
      </p:sp>
    </p:spTree>
    <p:extLst>
      <p:ext uri="{BB962C8B-B14F-4D97-AF65-F5344CB8AC3E}">
        <p14:creationId xmlns:p14="http://schemas.microsoft.com/office/powerpoint/2010/main" val="369744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&lt;Make</a:t>
            </a:r>
            <a:r>
              <a:rPr lang="en-US" baseline="0" dirty="0" smtClean="0"/>
              <a:t> sure this slide is very interactive, taking time to navigate through many screens including the “Adapter Connection String Syntax” and clicking through to a “Help Me Choose Diagram”.&gt;</a:t>
            </a:r>
          </a:p>
          <a:p>
            <a:endParaRPr lang="en-US" baseline="0" dirty="0" smtClean="0"/>
          </a:p>
        </p:txBody>
      </p:sp>
      <p:sp>
        <p:nvSpPr>
          <p:cNvPr id="4" name="Slide Number Placeholder 3"/>
          <p:cNvSpPr>
            <a:spLocks noGrp="1"/>
          </p:cNvSpPr>
          <p:nvPr>
            <p:ph type="sldNum" sz="quarter" idx="10"/>
          </p:nvPr>
        </p:nvSpPr>
        <p:spPr/>
        <p:txBody>
          <a:bodyPr/>
          <a:lstStyle/>
          <a:p>
            <a:fld id="{CC2787B2-B4BD-49CA-A93B-0FD486657BE4}" type="slidenum">
              <a:rPr lang="en-US" smtClean="0"/>
              <a:pPr/>
              <a:t>6</a:t>
            </a:fld>
            <a:endParaRPr lang="en-US" dirty="0"/>
          </a:p>
        </p:txBody>
      </p:sp>
    </p:spTree>
    <p:extLst>
      <p:ext uri="{BB962C8B-B14F-4D97-AF65-F5344CB8AC3E}">
        <p14:creationId xmlns:p14="http://schemas.microsoft.com/office/powerpoint/2010/main" val="198802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Grid Solutions Framework is a new .NET development library that was built using the original TVA Code Library and Time-series Framework.</a:t>
            </a:r>
          </a:p>
          <a:p>
            <a:endParaRPr lang="en-US" baseline="0" dirty="0" smtClean="0"/>
          </a:p>
          <a:p>
            <a:r>
              <a:rPr lang="en-US" baseline="0" dirty="0" smtClean="0"/>
              <a:t>This particular project contains very fundamental, low-level components used to simplify and speed development for most any .NET based project. </a:t>
            </a:r>
          </a:p>
          <a:p>
            <a:endParaRPr lang="en-US" baseline="0" dirty="0" smtClean="0"/>
          </a:p>
          <a:p>
            <a:r>
              <a:rPr lang="en-US" baseline="0" dirty="0" smtClean="0"/>
              <a:t>The Grid Solutions Framework has been built on .NET 4.5, and </a:t>
            </a:r>
            <a:r>
              <a:rPr lang="en-US" baseline="0" dirty="0" smtClean="0"/>
              <a:t>is architected into logical namespaces.</a:t>
            </a:r>
            <a:endParaRPr lang="en-US" baseline="0" dirty="0" smtClean="0"/>
          </a:p>
          <a:p>
            <a:endParaRPr lang="en-US" baseline="0" dirty="0" smtClean="0"/>
          </a:p>
          <a:p>
            <a:r>
              <a:rPr lang="en-US" baseline="0" dirty="0" smtClean="0"/>
              <a:t>The library is very extensive and as open source projects go, extremely very well documented at a source code level.</a:t>
            </a:r>
          </a:p>
        </p:txBody>
      </p:sp>
      <p:sp>
        <p:nvSpPr>
          <p:cNvPr id="4" name="Slide Number Placeholder 3"/>
          <p:cNvSpPr>
            <a:spLocks noGrp="1"/>
          </p:cNvSpPr>
          <p:nvPr>
            <p:ph type="sldNum" sz="quarter" idx="10"/>
          </p:nvPr>
        </p:nvSpPr>
        <p:spPr/>
        <p:txBody>
          <a:bodyPr/>
          <a:lstStyle/>
          <a:p>
            <a:fld id="{AFAF0525-434C-4C79-941F-903B002EBD6E}" type="slidenum">
              <a:rPr lang="en-US" smtClean="0"/>
              <a:pPr/>
              <a:t>8</a:t>
            </a:fld>
            <a:endParaRPr lang="en-US" dirty="0"/>
          </a:p>
        </p:txBody>
      </p:sp>
    </p:spTree>
    <p:extLst>
      <p:ext uri="{BB962C8B-B14F-4D97-AF65-F5344CB8AC3E}">
        <p14:creationId xmlns:p14="http://schemas.microsoft.com/office/powerpoint/2010/main" val="163637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The components included in GSF contain items to abstract and speed complex development of things like sockets, multi-threading, encryption and compression – just to name a few.</a:t>
            </a:r>
          </a:p>
          <a:p>
            <a:endParaRPr lang="en-US" baseline="0" dirty="0" smtClean="0"/>
          </a:p>
          <a:p>
            <a:r>
              <a:rPr lang="en-US" baseline="0" dirty="0" smtClean="0"/>
              <a:t>To give you a sense of scale, we have been developing the Grid Solutions Framework for over ten years – this counts the time investments from the TVA Code Library and Time-series Framework. </a:t>
            </a:r>
          </a:p>
          <a:p>
            <a:endParaRPr lang="en-US" baseline="0" dirty="0" smtClean="0"/>
          </a:p>
          <a:p>
            <a:r>
              <a:rPr lang="en-US" baseline="0" dirty="0" smtClean="0"/>
              <a:t>The only requirement for code to go into this library is that it needs to be component level code that can easily be reused elsewhere.</a:t>
            </a:r>
          </a:p>
          <a:p>
            <a:endParaRPr lang="en-US" baseline="0" dirty="0" smtClean="0"/>
          </a:p>
          <a:p>
            <a:r>
              <a:rPr lang="en-US" baseline="0" dirty="0" smtClean="0"/>
              <a:t>To this day, many utilities depend on this open source project which is used for new code development.</a:t>
            </a:r>
          </a:p>
          <a:p>
            <a:endParaRPr lang="en-US" baseline="0" dirty="0" smtClean="0"/>
          </a:p>
          <a:p>
            <a:r>
              <a:rPr lang="en-US" baseline="0" dirty="0" smtClean="0"/>
              <a:t>This code has its roots in production environments that have demanding 24x7 uptime requirements, the standard 5 nines of reliability.</a:t>
            </a:r>
          </a:p>
          <a:p>
            <a:endParaRPr lang="en-US" baseline="0" dirty="0" smtClean="0"/>
          </a:p>
          <a:p>
            <a:r>
              <a:rPr lang="en-US" baseline="0" dirty="0" smtClean="0"/>
              <a:t>The other thing that happens when you make a project open source is that you are forced to make sure the exposed code is of the highest quality because if there are any serious flaws, people will move on and do something different.</a:t>
            </a:r>
          </a:p>
          <a:p>
            <a:endParaRPr lang="en-US" baseline="0" dirty="0" smtClean="0"/>
          </a:p>
          <a:p>
            <a:r>
              <a:rPr lang="en-US" baseline="0" dirty="0" smtClean="0"/>
              <a:t>There is little tolerance for code that does not work - the code has to be useful or people will find another way to accomplish their goals.</a:t>
            </a:r>
          </a:p>
          <a:p>
            <a:endParaRPr lang="en-US" baseline="0" dirty="0" smtClean="0"/>
          </a:p>
          <a:p>
            <a:r>
              <a:rPr lang="en-US" baseline="0" dirty="0" smtClean="0"/>
              <a:t>The Grid Solutions Framework is “the” foundational layer for all other systems being developed by GPA.</a:t>
            </a:r>
          </a:p>
        </p:txBody>
      </p:sp>
      <p:sp>
        <p:nvSpPr>
          <p:cNvPr id="4" name="Slide Number Placeholder 3"/>
          <p:cNvSpPr>
            <a:spLocks noGrp="1"/>
          </p:cNvSpPr>
          <p:nvPr>
            <p:ph type="sldNum" sz="quarter" idx="10"/>
          </p:nvPr>
        </p:nvSpPr>
        <p:spPr/>
        <p:txBody>
          <a:bodyPr/>
          <a:lstStyle/>
          <a:p>
            <a:fld id="{AFAF0525-434C-4C79-941F-903B002EBD6E}" type="slidenum">
              <a:rPr lang="en-US" smtClean="0"/>
              <a:pPr/>
              <a:t>9</a:t>
            </a:fld>
            <a:endParaRPr lang="en-US" dirty="0"/>
          </a:p>
        </p:txBody>
      </p:sp>
    </p:spTree>
    <p:extLst>
      <p:ext uri="{BB962C8B-B14F-4D97-AF65-F5344CB8AC3E}">
        <p14:creationId xmlns:p14="http://schemas.microsoft.com/office/powerpoint/2010/main" val="415496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Grid Solutions Framework</a:t>
            </a:r>
            <a:r>
              <a:rPr lang="en-US" baseline="0" dirty="0" smtClean="0"/>
              <a:t> contains over 66 projects that become assemblies (i.e., a DLL or an executable tool) with nearly 330,000 lines of code with comments, and of those, about 130,000 lines being comments.</a:t>
            </a:r>
          </a:p>
          <a:p>
            <a:endParaRPr lang="en-US" baseline="0" dirty="0" smtClean="0"/>
          </a:p>
          <a:p>
            <a:r>
              <a:rPr lang="en-US" baseline="0" dirty="0" smtClean="0"/>
              <a:t>&lt;Take time to pull up some code, showing the formal XML documentation in a code example – then click though to an online link so user’s can see how the XML code documentation is turned into formal documentation.&gt;</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10</a:t>
            </a:fld>
            <a:endParaRPr lang="en-US" dirty="0"/>
          </a:p>
        </p:txBody>
      </p:sp>
    </p:spTree>
    <p:extLst>
      <p:ext uri="{BB962C8B-B14F-4D97-AF65-F5344CB8AC3E}">
        <p14:creationId xmlns:p14="http://schemas.microsoft.com/office/powerpoint/2010/main" val="298371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 I haven’t made it very clear enough – GSF is the </a:t>
            </a:r>
            <a:r>
              <a:rPr lang="en-US" b="1" dirty="0" smtClean="0"/>
              <a:t>KEY</a:t>
            </a:r>
            <a:r>
              <a:rPr lang="en-US" dirty="0" smtClean="0"/>
              <a:t> to all of the GPA product line.</a:t>
            </a:r>
          </a:p>
          <a:p>
            <a:endParaRPr lang="en-US" dirty="0" smtClean="0"/>
          </a:p>
          <a:p>
            <a:r>
              <a:rPr lang="en-US" dirty="0" smtClean="0"/>
              <a:t>Generally, if you want to understand</a:t>
            </a:r>
            <a:r>
              <a:rPr lang="en-US" baseline="0" dirty="0" smtClean="0"/>
              <a:t> a GPA product from a source code level – the Grid Solutions Framework is where you need to start.</a:t>
            </a:r>
          </a:p>
          <a:p>
            <a:endParaRPr lang="en-US" baseline="0" dirty="0" smtClean="0"/>
          </a:p>
          <a:p>
            <a:r>
              <a:rPr lang="en-US" baseline="0" dirty="0" smtClean="0"/>
              <a:t>Enough said.</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11</a:t>
            </a:fld>
            <a:endParaRPr lang="en-US" dirty="0"/>
          </a:p>
        </p:txBody>
      </p:sp>
    </p:spTree>
    <p:extLst>
      <p:ext uri="{BB962C8B-B14F-4D97-AF65-F5344CB8AC3E}">
        <p14:creationId xmlns:p14="http://schemas.microsoft.com/office/powerpoint/2010/main" val="1551277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438399"/>
          </a:xfrm>
        </p:spPr>
        <p:txBody>
          <a:bodyPr>
            <a:normAutofit/>
          </a:bodyPr>
          <a:lstStyle>
            <a:lvl1pPr>
              <a:defRPr sz="4400">
                <a:solidFill>
                  <a:srgbClr val="0079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1905000"/>
          </a:xfrm>
        </p:spPr>
        <p:txBody>
          <a:bodyPr>
            <a:normAutofit/>
          </a:bodyPr>
          <a:lstStyle>
            <a:lvl1pPr marL="0" indent="0" algn="ctr">
              <a:buNone/>
              <a:defRPr sz="1800" baseline="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900" smtClean="0">
                <a:solidFill>
                  <a:srgbClr val="262626"/>
                </a:solidFill>
              </a:rPr>
              <a:t>Click to edit Master subtitle style</a:t>
            </a:r>
            <a:endParaRPr lang="en-US" sz="2900" dirty="0" smtClean="0">
              <a:solidFill>
                <a:srgbClr val="262626"/>
              </a:solidFill>
            </a:endParaRPr>
          </a:p>
        </p:txBody>
      </p:sp>
      <p:cxnSp>
        <p:nvCxnSpPr>
          <p:cNvPr id="7" name="Straight Connector 6"/>
          <p:cNvCxnSpPr/>
          <p:nvPr/>
        </p:nvCxnSpPr>
        <p:spPr>
          <a:xfrm>
            <a:off x="501930" y="1143000"/>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003" y="155306"/>
            <a:ext cx="1800200" cy="835293"/>
          </a:xfrm>
          <a:prstGeom prst="rect">
            <a:avLst/>
          </a:prstGeom>
        </p:spPr>
      </p:pic>
      <p:cxnSp>
        <p:nvCxnSpPr>
          <p:cNvPr id="21" name="Straight Connector 20"/>
          <p:cNvCxnSpPr/>
          <p:nvPr/>
        </p:nvCxnSpPr>
        <p:spPr>
          <a:xfrm>
            <a:off x="501930" y="6525344"/>
            <a:ext cx="8229600" cy="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2855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defRPr sz="3600">
                <a:solidFill>
                  <a:srgbClr val="0079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5029200"/>
          </a:xfrm>
        </p:spPr>
        <p:txBody>
          <a:bodyPr vert="eaVert"/>
          <a:lstStyle>
            <a:lvl1pPr marL="342900" indent="-342900">
              <a:buFont typeface="Arial"/>
              <a:buChar cha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0668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5400000">
            <a:off x="-83961" y="6284760"/>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453335"/>
      </p:ext>
    </p:extLst>
  </p:cSld>
  <p:clrMapOvr>
    <a:masterClrMapping/>
  </p:clrMapOvr>
  <p:timing>
    <p:tnLst>
      <p:par>
        <p:cTn id="1" dur="indefinite" restart="never" nodeType="tmRoot"/>
      </p:par>
    </p:tnLst>
  </p:timing>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54762"/>
          </a:xfrm>
        </p:spPr>
        <p:txBody>
          <a:bodyPr vert="eaVert"/>
          <a:lstStyle>
            <a:lvl1pPr>
              <a:defRPr>
                <a:solidFill>
                  <a:srgbClr val="0079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354762"/>
          </a:xfrm>
        </p:spPr>
        <p:txBody>
          <a:bodyPr vert="eaVert"/>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3" name="Straight Connector 12"/>
          <p:cNvCxnSpPr/>
          <p:nvPr/>
        </p:nvCxnSpPr>
        <p:spPr>
          <a:xfrm flipV="1">
            <a:off x="6629400" y="304800"/>
            <a:ext cx="1" cy="632460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2547" y="386302"/>
            <a:ext cx="1008112" cy="468772"/>
          </a:xfrm>
          <a:prstGeom prst="rect">
            <a:avLst/>
          </a:prstGeom>
        </p:spPr>
      </p:pic>
      <p:sp>
        <p:nvSpPr>
          <p:cNvPr id="10" name="TextBox 9"/>
          <p:cNvSpPr txBox="1"/>
          <p:nvPr/>
        </p:nvSpPr>
        <p:spPr>
          <a:xfrm rot="5400000">
            <a:off x="44997" y="6237522"/>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06323"/>
      </p:ext>
    </p:extLst>
  </p:cSld>
  <p:clrMapOvr>
    <a:masterClrMapping/>
  </p:clrMapOvr>
  <p:timing>
    <p:tnLst>
      <p:par>
        <p:cTn id="1" dur="indefinite" restart="never" nodeType="tmRoot"/>
      </p:par>
    </p:tnLst>
  </p:timing>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5439" y="776287"/>
            <a:ext cx="3383280" cy="877824"/>
          </a:xfrm>
        </p:spPr>
        <p:txBody>
          <a:bodyPr anchor="b"/>
          <a:lstStyle>
            <a:lvl1pPr algn="l">
              <a:buNone/>
              <a:defRPr sz="1800" b="1">
                <a:solidFill>
                  <a:srgbClr val="007900"/>
                </a:solidFill>
              </a:defRPr>
            </a:lvl1pPr>
          </a:lstStyle>
          <a:p>
            <a:r>
              <a:rPr lang="en-US" smtClean="0"/>
              <a:t>Click to edit Master title style</a:t>
            </a:r>
            <a:endParaRPr lang="en-US" dirty="0"/>
          </a:p>
        </p:txBody>
      </p:sp>
      <p:sp>
        <p:nvSpPr>
          <p:cNvPr id="3" name="Text Placeholder 2"/>
          <p:cNvSpPr>
            <a:spLocks noGrp="1"/>
          </p:cNvSpPr>
          <p:nvPr>
            <p:ph type="body" idx="2"/>
          </p:nvPr>
        </p:nvSpPr>
        <p:spPr>
          <a:xfrm>
            <a:off x="5389805" y="1749786"/>
            <a:ext cx="3383280" cy="4713396"/>
          </a:xfrm>
        </p:spPr>
        <p:txBody>
          <a:bodyPr/>
          <a:lstStyle>
            <a:lvl1pPr marL="9144" indent="0">
              <a:buNone/>
              <a:defRPr sz="1400">
                <a:solidFill>
                  <a:schemeClr val="tx1">
                    <a:lumMod val="50000"/>
                  </a:schemeClr>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solidFill>
                  <a:schemeClr val="tx1">
                    <a:lumMod val="50000"/>
                  </a:schemeClr>
                </a:solidFill>
              </a:defRPr>
            </a:lvl1pPr>
            <a:lvl2pPr>
              <a:defRPr sz="2800">
                <a:solidFill>
                  <a:schemeClr val="tx1">
                    <a:lumMod val="50000"/>
                  </a:schemeClr>
                </a:solidFill>
              </a:defRPr>
            </a:lvl2pPr>
            <a:lvl3pPr>
              <a:defRPr sz="2400">
                <a:solidFill>
                  <a:schemeClr val="tx1">
                    <a:lumMod val="50000"/>
                  </a:schemeClr>
                </a:solidFill>
              </a:defRPr>
            </a:lvl3pPr>
            <a:lvl4pPr>
              <a:defRPr sz="2000">
                <a:solidFill>
                  <a:schemeClr val="tx1">
                    <a:lumMod val="50000"/>
                  </a:schemeClr>
                </a:solidFill>
              </a:defRPr>
            </a:lvl4pPr>
            <a:lvl5pPr>
              <a:defRPr sz="2000">
                <a:solidFill>
                  <a:schemeClr val="tx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375439" y="1654111"/>
            <a:ext cx="338328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2" name="TextBox 11"/>
          <p:cNvSpPr txBox="1"/>
          <p:nvPr/>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11" name="Picture 4" descr="Grid Solutions Framewor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6400800"/>
            <a:ext cx="14478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91333"/>
      </p:ext>
    </p:extLst>
  </p:cSld>
  <p:clrMapOvr>
    <a:masterClrMapping/>
  </p:clrMapOvr>
  <p:timing>
    <p:tnLst>
      <p:par>
        <p:cTn id="1" dur="indefinite" restart="never" nodeType="tmRoot"/>
      </p:par>
    </p:tnLst>
  </p:timing>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838200" y="1600200"/>
            <a:ext cx="7848600" cy="4267200"/>
          </a:xfrm>
        </p:spPr>
        <p:txBody>
          <a:bodyPr/>
          <a:lstStyle>
            <a:lvl1pPr>
              <a:defRPr>
                <a:solidFill>
                  <a:srgbClr val="000028"/>
                </a:solidFill>
              </a:defRPr>
            </a:lvl1pPr>
            <a:lvl2pPr>
              <a:defRPr>
                <a:solidFill>
                  <a:srgbClr val="000028"/>
                </a:solidFill>
              </a:defRPr>
            </a:lvl2pPr>
            <a:lvl3pPr>
              <a:defRPr>
                <a:solidFill>
                  <a:srgbClr val="000028"/>
                </a:solidFill>
              </a:defRPr>
            </a:lvl3pPr>
            <a:lvl4pPr>
              <a:defRPr>
                <a:solidFill>
                  <a:srgbClr val="000028"/>
                </a:solidFill>
              </a:defRPr>
            </a:lvl4pPr>
            <a:lvl5pPr>
              <a:defRPr>
                <a:solidFill>
                  <a:srgbClr val="00002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Grid Solutions Framewor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6400800"/>
            <a:ext cx="1447800" cy="361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lvl1pPr>
              <a:defRPr sz="3600" b="0">
                <a:solidFill>
                  <a:srgbClr val="0079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5105400"/>
          </a:xfrm>
        </p:spPr>
        <p:txBody>
          <a:bodyPr/>
          <a:lstStyle>
            <a:lvl1pPr marL="342900" indent="-342900">
              <a:buFont typeface="Arial"/>
              <a:buChar cha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838200"/>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2" name="TextBox 11"/>
          <p:cNvSpPr txBox="1"/>
          <p:nvPr/>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57200" y="6172200"/>
            <a:ext cx="8229600" cy="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14" name="Picture 4" descr="Grid Solutions Framewor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6400800"/>
            <a:ext cx="14478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6568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9533" y="3933056"/>
            <a:ext cx="7772400" cy="1362075"/>
          </a:xfrm>
        </p:spPr>
        <p:txBody>
          <a:bodyPr anchor="t"/>
          <a:lstStyle>
            <a:lvl1pPr algn="l">
              <a:defRPr sz="4000" b="1" cap="all">
                <a:solidFill>
                  <a:srgbClr val="0079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533" y="235799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8" name="Straight Connector 7"/>
          <p:cNvCxnSpPr/>
          <p:nvPr/>
        </p:nvCxnSpPr>
        <p:spPr>
          <a:xfrm>
            <a:off x="470933" y="3933056"/>
            <a:ext cx="822960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2" name="TextBox 11"/>
          <p:cNvSpPr txBox="1"/>
          <p:nvPr/>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890512"/>
      </p:ext>
    </p:extLst>
  </p:cSld>
  <p:clrMapOvr>
    <a:masterClrMapping/>
  </p:clrMapOvr>
  <p:timing>
    <p:tnLst>
      <p:par>
        <p:cTn id="1" dur="indefinite" restart="never" nodeType="tmRoot"/>
      </p:par>
    </p:tnLst>
  </p:timing>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lvl1pPr>
              <a:defRPr sz="3600">
                <a:solidFill>
                  <a:srgbClr val="0079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66800"/>
            <a:ext cx="4038600" cy="5105400"/>
          </a:xfrm>
        </p:spPr>
        <p:txBody>
          <a:bodyPr/>
          <a:lstStyle>
            <a:lvl1pPr marL="342900" indent="-342900">
              <a:buFont typeface="Arial"/>
              <a:buChar char="•"/>
              <a:defRPr sz="2800">
                <a:solidFill>
                  <a:schemeClr val="tx1">
                    <a:lumMod val="50000"/>
                  </a:schemeClr>
                </a:solidFill>
              </a:defRPr>
            </a:lvl1pPr>
            <a:lvl2pPr>
              <a:defRPr sz="2400">
                <a:solidFill>
                  <a:schemeClr val="tx1">
                    <a:lumMod val="50000"/>
                  </a:schemeClr>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6800"/>
            <a:ext cx="4038600" cy="5105400"/>
          </a:xfrm>
        </p:spPr>
        <p:txBody>
          <a:bodyPr/>
          <a:lstStyle>
            <a:lvl1pPr marL="342900" indent="-342900">
              <a:buFont typeface="Arial"/>
              <a:buChar char="•"/>
              <a:defRPr sz="2800">
                <a:solidFill>
                  <a:schemeClr val="tx1">
                    <a:lumMod val="50000"/>
                  </a:schemeClr>
                </a:solidFill>
              </a:defRPr>
            </a:lvl1pPr>
            <a:lvl2pPr>
              <a:defRPr sz="2400">
                <a:solidFill>
                  <a:schemeClr val="tx1">
                    <a:lumMod val="50000"/>
                  </a:schemeClr>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2" name="TextBox 11"/>
          <p:cNvSpPr txBox="1"/>
          <p:nvPr/>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57200" y="838200"/>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6172200"/>
            <a:ext cx="8229600" cy="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15" name="Picture 4" descr="Grid Solutions Framewor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6400800"/>
            <a:ext cx="14478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4449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lvl1pPr>
              <a:defRPr sz="3600">
                <a:solidFill>
                  <a:srgbClr val="0079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040188"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454525"/>
          </a:xfrm>
        </p:spPr>
        <p:txBody>
          <a:bodyPr/>
          <a:lstStyle>
            <a:lvl1pPr marL="342900" indent="-342900">
              <a:buFont typeface="Arial"/>
              <a:buChar char="•"/>
              <a:defRPr sz="2400">
                <a:solidFill>
                  <a:schemeClr val="tx1">
                    <a:lumMod val="50000"/>
                  </a:schemeClr>
                </a:solidFill>
              </a:defRPr>
            </a:lvl1pPr>
            <a:lvl2pPr>
              <a:defRPr sz="2000">
                <a:solidFill>
                  <a:schemeClr val="tx1">
                    <a:lumMod val="50000"/>
                  </a:schemeClr>
                </a:solidFill>
              </a:defRPr>
            </a:lvl2pPr>
            <a:lvl3pPr>
              <a:defRPr sz="1800">
                <a:solidFill>
                  <a:schemeClr val="tx1">
                    <a:lumMod val="50000"/>
                  </a:schemeClr>
                </a:solidFill>
              </a:defRPr>
            </a:lvl3pPr>
            <a:lvl4pPr>
              <a:defRPr sz="1600">
                <a:solidFill>
                  <a:schemeClr val="tx1">
                    <a:lumMod val="50000"/>
                  </a:schemeClr>
                </a:solidFill>
              </a:defRPr>
            </a:lvl4pPr>
            <a:lvl5pPr>
              <a:defRPr sz="1600">
                <a:solidFill>
                  <a:schemeClr val="tx1">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454525"/>
          </a:xfrm>
        </p:spPr>
        <p:txBody>
          <a:bodyPr/>
          <a:lstStyle>
            <a:lvl1pPr marL="342900" indent="-342900">
              <a:buFont typeface="Arial"/>
              <a:buChar char="•"/>
              <a:defRPr sz="2400">
                <a:solidFill>
                  <a:schemeClr val="tx1">
                    <a:lumMod val="50000"/>
                  </a:schemeClr>
                </a:solidFill>
              </a:defRPr>
            </a:lvl1pPr>
            <a:lvl2pPr>
              <a:defRPr sz="2000">
                <a:solidFill>
                  <a:schemeClr val="tx1">
                    <a:lumMod val="50000"/>
                  </a:schemeClr>
                </a:solidFill>
              </a:defRPr>
            </a:lvl2pPr>
            <a:lvl3pPr>
              <a:defRPr sz="1800">
                <a:solidFill>
                  <a:schemeClr val="tx1">
                    <a:lumMod val="50000"/>
                  </a:schemeClr>
                </a:solidFill>
              </a:defRPr>
            </a:lvl3pPr>
            <a:lvl4pPr>
              <a:defRPr sz="1600">
                <a:solidFill>
                  <a:schemeClr val="tx1">
                    <a:lumMod val="50000"/>
                  </a:schemeClr>
                </a:solidFill>
              </a:defRPr>
            </a:lvl4pPr>
            <a:lvl5pPr>
              <a:defRPr sz="1600">
                <a:solidFill>
                  <a:schemeClr val="tx1">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p:nvCxnSpPr>
        <p:spPr>
          <a:xfrm>
            <a:off x="457200" y="1981200"/>
            <a:ext cx="4040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48200" y="1981200"/>
            <a:ext cx="4040188"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8" name="TextBox 17"/>
          <p:cNvSpPr txBox="1"/>
          <p:nvPr/>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cxnSp>
        <p:nvCxnSpPr>
          <p:cNvPr id="19" name="Straight Connector 18"/>
          <p:cNvCxnSpPr/>
          <p:nvPr/>
        </p:nvCxnSpPr>
        <p:spPr>
          <a:xfrm>
            <a:off x="457200" y="980728"/>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237312"/>
            <a:ext cx="8229600" cy="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17" name="Picture 4" descr="Grid Solutions Framewor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6400800"/>
            <a:ext cx="14478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102091"/>
      </p:ext>
    </p:extLst>
  </p:cSld>
  <p:clrMapOvr>
    <a:masterClrMapping/>
  </p:clrMapOvr>
  <p:timing>
    <p:tnLst>
      <p:par>
        <p:cTn id="1" dur="indefinite" restart="never" nodeType="tmRoot"/>
      </p:par>
    </p:tnLst>
  </p:timing>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lvl1pPr>
              <a:defRPr sz="3600">
                <a:solidFill>
                  <a:srgbClr val="007900"/>
                </a:solidFill>
              </a:defRPr>
            </a:lvl1pPr>
          </a:lstStyle>
          <a:p>
            <a:r>
              <a:rPr lang="en-US" smtClean="0"/>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7" name="TextBox 6"/>
          <p:cNvSpPr txBox="1"/>
          <p:nvPr/>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57200" y="980728"/>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10" name="Picture 4" descr="Grid Solutions Framewor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6400800"/>
            <a:ext cx="14478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1690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6" name="TextBox 5"/>
          <p:cNvSpPr txBox="1"/>
          <p:nvPr/>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8" name="Picture 4" descr="Grid Solutions Framewor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6400800"/>
            <a:ext cx="14478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262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044" y="273050"/>
            <a:ext cx="3008313" cy="1162050"/>
          </a:xfrm>
        </p:spPr>
        <p:txBody>
          <a:bodyPr anchor="b"/>
          <a:lstStyle>
            <a:lvl1pPr algn="l">
              <a:defRPr sz="2000" b="1">
                <a:solidFill>
                  <a:srgbClr val="007900"/>
                </a:solidFill>
              </a:defRPr>
            </a:lvl1pPr>
          </a:lstStyle>
          <a:p>
            <a:r>
              <a:rPr lang="en-US" smtClean="0"/>
              <a:t>Click to edit Master title style</a:t>
            </a:r>
            <a:endParaRPr lang="en-US"/>
          </a:p>
        </p:txBody>
      </p:sp>
      <p:sp>
        <p:nvSpPr>
          <p:cNvPr id="3" name="Content Placeholder 2"/>
          <p:cNvSpPr>
            <a:spLocks noGrp="1"/>
          </p:cNvSpPr>
          <p:nvPr>
            <p:ph idx="1"/>
          </p:nvPr>
        </p:nvSpPr>
        <p:spPr>
          <a:xfrm>
            <a:off x="3581400" y="304800"/>
            <a:ext cx="5111750" cy="6324600"/>
          </a:xfrm>
        </p:spPr>
        <p:txBody>
          <a:bodyPr/>
          <a:lstStyle>
            <a:lvl1pPr marL="342900" indent="-342900">
              <a:buFont typeface="Arial"/>
              <a:buChar char="•"/>
              <a:defRPr sz="3200">
                <a:solidFill>
                  <a:schemeClr val="tx1">
                    <a:lumMod val="50000"/>
                  </a:schemeClr>
                </a:solidFill>
              </a:defRPr>
            </a:lvl1pPr>
            <a:lvl2pPr>
              <a:buClrTx/>
              <a:defRPr sz="2800">
                <a:solidFill>
                  <a:sysClr val="windowText" lastClr="000000"/>
                </a:solidFill>
              </a:defRPr>
            </a:lvl2pPr>
            <a:lvl3pPr>
              <a:defRPr sz="2400">
                <a:solidFill>
                  <a:sysClr val="windowText" lastClr="000000"/>
                </a:solidFill>
              </a:defRPr>
            </a:lvl3pPr>
            <a:lvl4pPr>
              <a:defRPr sz="2000">
                <a:solidFill>
                  <a:sysClr val="windowText" lastClr="000000"/>
                </a:solidFill>
              </a:defRPr>
            </a:lvl4pPr>
            <a:lvl5pPr>
              <a:defRPr sz="2000">
                <a:solidFill>
                  <a:sysClr val="windowText" lastClr="000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7044" y="1435100"/>
            <a:ext cx="3008313" cy="5194300"/>
          </a:xfrm>
        </p:spPr>
        <p:txBody>
          <a:bodyPr/>
          <a:lstStyle>
            <a:lvl1pPr marL="0" indent="0">
              <a:buNone/>
              <a:defRPr sz="1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457200" y="1447800"/>
            <a:ext cx="304800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9" name="TextBox 8"/>
          <p:cNvSpPr txBox="1"/>
          <p:nvPr/>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12" name="Picture 4" descr="Grid Solutions Framewor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6400800"/>
            <a:ext cx="14478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745132"/>
      </p:ext>
    </p:extLst>
  </p:cSld>
  <p:clrMapOvr>
    <a:masterClrMapping/>
  </p:clrMapOvr>
  <p:timing>
    <p:tnLst>
      <p:par>
        <p:cTn id="1" dur="indefinite" restart="never" nodeType="tmRoot"/>
      </p:par>
    </p:tnLst>
  </p:timing>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900"/>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1262062"/>
          </a:xfrm>
        </p:spPr>
        <p:txBody>
          <a:bodyPr/>
          <a:lstStyle>
            <a:lvl1pPr marL="0" indent="0">
              <a:buNone/>
              <a:defRPr sz="1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792288" y="5367338"/>
            <a:ext cx="548640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9" name="TextBox 8"/>
          <p:cNvSpPr txBox="1"/>
          <p:nvPr/>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13" name="Picture 4" descr="Grid Solutions Framewor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6400800"/>
            <a:ext cx="14478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634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8229600" cy="49461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34729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63" r:id="rId13"/>
  </p:sldLayoutIdLst>
  <p:timing>
    <p:tnLst>
      <p:par>
        <p:cTn id="1" dur="indefinite" restart="never" nodeType="tmRoot"/>
      </p:par>
    </p:tnLst>
  </p:timing>
  <p:hf sldNum="0" hdr="0" ftr="0"/>
  <p:txStyles>
    <p:titleStyle>
      <a:lvl1pPr algn="ctr" defTabSz="914400" rtl="0" eaLnBrk="1" latinLnBrk="0" hangingPunct="1">
        <a:spcBef>
          <a:spcPct val="0"/>
        </a:spcBef>
        <a:buNone/>
        <a:defRPr sz="3200" kern="1200">
          <a:solidFill>
            <a:srgbClr val="007900"/>
          </a:solidFill>
          <a:latin typeface="CG Omega" panose="020B0502050508020304"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3200" kern="1200">
          <a:solidFill>
            <a:schemeClr val="tx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ClrTx/>
        <a:buSzPct val="90000"/>
        <a:buFont typeface="Wingdings" panose="05000000000000000000" pitchFamily="2" charset="2"/>
        <a:buChar char="§"/>
        <a:defRPr sz="2800" kern="1200">
          <a:solidFill>
            <a:schemeClr val="tx1">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Arial" pitchFamily="34" charset="0"/>
          <a:ea typeface="+mn-ea"/>
          <a:cs typeface="Arial" pitchFamily="34" charset="0"/>
        </a:defRPr>
      </a:lvl3pPr>
      <a:lvl4pPr marL="1604963" indent="-223838" algn="l" defTabSz="914400" rtl="0" eaLnBrk="1" latinLnBrk="0" hangingPunct="1">
        <a:spcBef>
          <a:spcPct val="20000"/>
        </a:spcBef>
        <a:buSzPct val="90000"/>
        <a:buFont typeface="Wingdings" panose="05000000000000000000" pitchFamily="2" charset="2"/>
        <a:buChar char="§"/>
        <a:defRPr sz="2000" kern="1200">
          <a:solidFill>
            <a:schemeClr val="tx1">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gsf.codeplex.com/" TargetMode="External"/><Relationship Id="rId7" Type="http://schemas.openxmlformats.org/officeDocument/2006/relationships/hyperlink" Target="http://pmuconnectiontester.codeplex.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timeseriesframework.codeplex.com/" TargetMode="External"/><Relationship Id="rId5" Type="http://schemas.openxmlformats.org/officeDocument/2006/relationships/hyperlink" Target="http://openpdc.codeplex.com/" TargetMode="External"/><Relationship Id="rId4" Type="http://schemas.openxmlformats.org/officeDocument/2006/relationships/hyperlink" Target="http://siegate.codeplex.co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openpdc.codeplex.com/document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sf.codeplex.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Grid Solutions Framework</a:t>
            </a:r>
            <a:br>
              <a:rPr lang="en-US" dirty="0" smtClean="0"/>
            </a:br>
            <a:r>
              <a:rPr lang="en-US" dirty="0" smtClean="0"/>
              <a:t>Overview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5105401"/>
            <a:ext cx="5695950" cy="1066800"/>
          </a:xfrm>
          <a:prstGeom prst="rect">
            <a:avLst/>
          </a:prstGeom>
        </p:spPr>
      </p:pic>
    </p:spTree>
    <p:extLst>
      <p:ext uri="{BB962C8B-B14F-4D97-AF65-F5344CB8AC3E}">
        <p14:creationId xmlns:p14="http://schemas.microsoft.com/office/powerpoint/2010/main" val="1372601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33400"/>
          </a:xfrm>
        </p:spPr>
        <p:txBody>
          <a:bodyPr>
            <a:normAutofit fontScale="90000"/>
          </a:bodyPr>
          <a:lstStyle/>
          <a:p>
            <a:r>
              <a:rPr lang="en-US" dirty="0" smtClean="0"/>
              <a:t>GSF Primary Assemblies</a:t>
            </a:r>
            <a:endParaRPr lang="en-US" dirty="0"/>
          </a:p>
        </p:txBody>
      </p:sp>
      <p:pic>
        <p:nvPicPr>
          <p:cNvPr id="4" name="Content Placeholder 3" descr="GSF Primary Assemblies.png"/>
          <p:cNvPicPr>
            <a:picLocks noGrp="1" noChangeAspect="1"/>
          </p:cNvPicPr>
          <p:nvPr>
            <p:ph idx="1"/>
          </p:nvPr>
        </p:nvPicPr>
        <p:blipFill>
          <a:blip r:embed="rId3" cstate="print"/>
          <a:stretch>
            <a:fillRect/>
          </a:stretch>
        </p:blipFill>
        <p:spPr>
          <a:xfrm>
            <a:off x="179780" y="873957"/>
            <a:ext cx="8811820" cy="4688643"/>
          </a:xfrm>
        </p:spPr>
      </p:pic>
      <p:sp>
        <p:nvSpPr>
          <p:cNvPr id="5" name="TextBox 4"/>
          <p:cNvSpPr txBox="1"/>
          <p:nvPr/>
        </p:nvSpPr>
        <p:spPr>
          <a:xfrm>
            <a:off x="152400" y="5311914"/>
            <a:ext cx="8839200" cy="769441"/>
          </a:xfrm>
          <a:prstGeom prst="rect">
            <a:avLst/>
          </a:prstGeom>
          <a:noFill/>
        </p:spPr>
        <p:txBody>
          <a:bodyPr wrap="square" rtlCol="0">
            <a:spAutoFit/>
          </a:bodyPr>
          <a:lstStyle/>
          <a:p>
            <a:pPr algn="ctr"/>
            <a:r>
              <a:rPr lang="en-US" sz="2000" b="1" dirty="0" smtClean="0"/>
              <a:t>~70 Assemblies Spanning </a:t>
            </a:r>
            <a:r>
              <a:rPr lang="en-US" sz="2400" b="1" dirty="0" smtClean="0"/>
              <a:t>½ </a:t>
            </a:r>
            <a:r>
              <a:rPr lang="en-US" sz="2000" b="1" dirty="0" smtClean="0"/>
              <a:t>Million</a:t>
            </a:r>
            <a:r>
              <a:rPr lang="en-US" sz="2000" b="1" dirty="0" smtClean="0"/>
              <a:t> </a:t>
            </a:r>
            <a:r>
              <a:rPr lang="en-US" sz="2000" b="1" dirty="0" smtClean="0"/>
              <a:t>Lines of Code </a:t>
            </a:r>
            <a:r>
              <a:rPr lang="en-US" sz="2000" b="1" dirty="0" smtClean="0"/>
              <a:t>and</a:t>
            </a:r>
            <a:endParaRPr lang="en-US" sz="2000" b="1" dirty="0" smtClean="0"/>
          </a:p>
          <a:p>
            <a:pPr algn="ctr"/>
            <a:r>
              <a:rPr lang="en-US" sz="2000" b="1" dirty="0" smtClean="0"/>
              <a:t>Over 150K Lines </a:t>
            </a:r>
            <a:r>
              <a:rPr lang="en-US" sz="2000" b="1" dirty="0" smtClean="0"/>
              <a:t>of </a:t>
            </a:r>
            <a:r>
              <a:rPr lang="en-US" sz="2000" b="1" dirty="0" smtClean="0"/>
              <a:t>Comments</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4000" cy="838200"/>
          </a:xfrm>
        </p:spPr>
        <p:txBody>
          <a:bodyPr>
            <a:normAutofit/>
          </a:bodyPr>
          <a:lstStyle/>
          <a:p>
            <a:r>
              <a:rPr lang="en-US" dirty="0" smtClean="0"/>
              <a:t>Built </a:t>
            </a:r>
            <a:r>
              <a:rPr lang="en-US" dirty="0" smtClean="0"/>
              <a:t>using GSF</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219200"/>
            <a:ext cx="5943600" cy="4598544"/>
          </a:xfrm>
          <a:prstGeom prst="rect">
            <a:avLst/>
          </a:prstGeom>
        </p:spPr>
      </p:pic>
    </p:spTree>
    <p:extLst>
      <p:ext uri="{BB962C8B-B14F-4D97-AF65-F5344CB8AC3E}">
        <p14:creationId xmlns:p14="http://schemas.microsoft.com/office/powerpoint/2010/main" val="773953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GSF Time-series Library</a:t>
            </a:r>
            <a:endParaRPr lang="en-US" dirty="0"/>
          </a:p>
        </p:txBody>
      </p:sp>
      <p:sp>
        <p:nvSpPr>
          <p:cNvPr id="3" name="Content Placeholder 2"/>
          <p:cNvSpPr>
            <a:spLocks noGrp="1"/>
          </p:cNvSpPr>
          <p:nvPr>
            <p:ph idx="1"/>
          </p:nvPr>
        </p:nvSpPr>
        <p:spPr/>
        <p:txBody>
          <a:bodyPr>
            <a:normAutofit fontScale="92500"/>
          </a:bodyPr>
          <a:lstStyle/>
          <a:p>
            <a:r>
              <a:rPr lang="en-US" dirty="0"/>
              <a:t>C</a:t>
            </a:r>
            <a:r>
              <a:rPr lang="en-US" dirty="0" smtClean="0"/>
              <a:t>ore collection of classes used to manage, process and respond to dynamic changes in fast moving streaming time-series data in real-time.</a:t>
            </a:r>
          </a:p>
          <a:p>
            <a:r>
              <a:rPr lang="en-US" dirty="0" smtClean="0"/>
              <a:t>Allows applications to be architected as measurement routing systems using “Input”, “Action” and “Output” adapter layer.</a:t>
            </a:r>
          </a:p>
          <a:p>
            <a:r>
              <a:rPr lang="en-US" dirty="0" smtClean="0"/>
              <a:t>Any application can host the framework which will allow a system to become a “real-time measurement bus”.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Measurements</a:t>
            </a:r>
            <a:endParaRPr lang="en-US" dirty="0"/>
          </a:p>
        </p:txBody>
      </p:sp>
      <p:sp>
        <p:nvSpPr>
          <p:cNvPr id="3" name="Content Placeholder 2"/>
          <p:cNvSpPr>
            <a:spLocks noGrp="1"/>
          </p:cNvSpPr>
          <p:nvPr>
            <p:ph idx="1"/>
          </p:nvPr>
        </p:nvSpPr>
        <p:spPr>
          <a:xfrm>
            <a:off x="381000" y="1371600"/>
            <a:ext cx="8534400" cy="4343400"/>
          </a:xfrm>
        </p:spPr>
        <p:txBody>
          <a:bodyPr>
            <a:normAutofit/>
          </a:bodyPr>
          <a:lstStyle/>
          <a:p>
            <a:r>
              <a:rPr lang="en-US" dirty="0" smtClean="0"/>
              <a:t>Numeric quantities that have been acquired at a source device are often known as points, signals, events, or time-series values. Inside GSF they are known as </a:t>
            </a:r>
            <a:r>
              <a:rPr lang="en-US" b="1" i="1" dirty="0" smtClean="0"/>
              <a:t>measurements</a:t>
            </a:r>
            <a:r>
              <a:rPr lang="en-US" dirty="0" smtClean="0"/>
              <a:t>:</a:t>
            </a:r>
          </a:p>
          <a:p>
            <a:pPr>
              <a:buNone/>
            </a:pPr>
            <a:endParaRPr lang="en-US" dirty="0" smtClean="0"/>
          </a:p>
          <a:p>
            <a:pPr lvl="1"/>
            <a:r>
              <a:rPr lang="en-US" dirty="0" smtClean="0"/>
              <a:t>Examples include: temperature, voltage, vibration, location, luminosity and </a:t>
            </a:r>
            <a:r>
              <a:rPr lang="en-US" dirty="0" err="1" smtClean="0"/>
              <a:t>phasors</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“Measurements”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“measurement” as it is understood in the Grid Solutions Framework has many aliases:</a:t>
            </a:r>
          </a:p>
          <a:p>
            <a:pPr lvl="1"/>
            <a:r>
              <a:rPr lang="en-US" dirty="0" smtClean="0"/>
              <a:t>Signal</a:t>
            </a:r>
          </a:p>
          <a:p>
            <a:pPr lvl="1"/>
            <a:r>
              <a:rPr lang="en-US" dirty="0" smtClean="0"/>
              <a:t>Point</a:t>
            </a:r>
          </a:p>
          <a:p>
            <a:pPr lvl="1"/>
            <a:r>
              <a:rPr lang="en-US" dirty="0" smtClean="0"/>
              <a:t>Tag</a:t>
            </a:r>
          </a:p>
          <a:p>
            <a:pPr lvl="1"/>
            <a:r>
              <a:rPr lang="en-US" dirty="0" smtClean="0"/>
              <a:t>Time-series Value</a:t>
            </a:r>
          </a:p>
          <a:p>
            <a:r>
              <a:rPr lang="en-US" dirty="0" smtClean="0"/>
              <a:t>The primary components of the measurement are:</a:t>
            </a:r>
          </a:p>
          <a:p>
            <a:pPr lvl="1"/>
            <a:r>
              <a:rPr lang="en-US" dirty="0" smtClean="0"/>
              <a:t>Timestamp</a:t>
            </a:r>
          </a:p>
          <a:p>
            <a:pPr lvl="1"/>
            <a:r>
              <a:rPr lang="en-US" dirty="0" smtClean="0"/>
              <a:t>Value</a:t>
            </a:r>
          </a:p>
          <a:p>
            <a:pPr lvl="1"/>
            <a:r>
              <a:rPr lang="en-US" dirty="0" smtClean="0"/>
              <a:t>Identification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Measurement Structure</a:t>
            </a:r>
            <a:endParaRPr lang="en-US" dirty="0"/>
          </a:p>
        </p:txBody>
      </p:sp>
      <p:graphicFrame>
        <p:nvGraphicFramePr>
          <p:cNvPr id="4" name="Content Placeholder 3"/>
          <p:cNvGraphicFramePr>
            <a:graphicFrameLocks noGrp="1"/>
          </p:cNvGraphicFramePr>
          <p:nvPr>
            <p:ph idx="1"/>
          </p:nvPr>
        </p:nvGraphicFramePr>
        <p:xfrm>
          <a:off x="457200" y="1219200"/>
          <a:ext cx="8305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Measurement Identification</a:t>
            </a:r>
            <a:endParaRPr lang="en-US" dirty="0"/>
          </a:p>
        </p:txBody>
      </p:sp>
      <p:sp>
        <p:nvSpPr>
          <p:cNvPr id="3" name="Content Placeholder 2"/>
          <p:cNvSpPr>
            <a:spLocks noGrp="1"/>
          </p:cNvSpPr>
          <p:nvPr>
            <p:ph idx="1"/>
          </p:nvPr>
        </p:nvSpPr>
        <p:spPr>
          <a:xfrm>
            <a:off x="457200" y="990600"/>
            <a:ext cx="8229600" cy="5562600"/>
          </a:xfrm>
        </p:spPr>
        <p:txBody>
          <a:bodyPr>
            <a:normAutofit fontScale="92500" lnSpcReduction="10000"/>
          </a:bodyPr>
          <a:lstStyle/>
          <a:p>
            <a:r>
              <a:rPr lang="en-US" dirty="0" smtClean="0"/>
              <a:t>Guid:</a:t>
            </a:r>
          </a:p>
          <a:p>
            <a:pPr lvl="1"/>
            <a:r>
              <a:rPr lang="en-US" dirty="0" smtClean="0"/>
              <a:t>128-bit randomly generated integer that is statistically going to be unique in the world, examples:</a:t>
            </a:r>
          </a:p>
          <a:p>
            <a:pPr lvl="2"/>
            <a:r>
              <a:rPr lang="en-US" dirty="0" smtClean="0"/>
              <a:t>7ACDEE91-661B-42A0-82C1-081090D0CA38</a:t>
            </a:r>
          </a:p>
          <a:p>
            <a:pPr lvl="2"/>
            <a:r>
              <a:rPr lang="en-US" dirty="0" smtClean="0"/>
              <a:t>532863E4-8C3A-4F84-8366-0C8A4711EA6F</a:t>
            </a:r>
          </a:p>
          <a:p>
            <a:pPr lvl="2"/>
            <a:r>
              <a:rPr lang="en-US" dirty="0" smtClean="0"/>
              <a:t>4E3548FD-470E-45DF-8C44-138936805BB6</a:t>
            </a:r>
          </a:p>
          <a:p>
            <a:r>
              <a:rPr lang="en-US" dirty="0" smtClean="0"/>
              <a:t>Measurement “Key”:</a:t>
            </a:r>
          </a:p>
          <a:p>
            <a:pPr lvl="1"/>
            <a:r>
              <a:rPr lang="en-US" dirty="0" smtClean="0"/>
              <a:t>Two part identifier represented by a “Source” string and a numeric “ID”, examples:</a:t>
            </a:r>
          </a:p>
          <a:p>
            <a:pPr lvl="2"/>
            <a:r>
              <a:rPr lang="en-US" dirty="0" smtClean="0"/>
              <a:t>PPA:2</a:t>
            </a:r>
          </a:p>
          <a:p>
            <a:pPr lvl="2"/>
            <a:r>
              <a:rPr lang="en-US" dirty="0" smtClean="0"/>
              <a:t>STAT:42</a:t>
            </a:r>
          </a:p>
          <a:p>
            <a:pPr lvl="2"/>
            <a:r>
              <a:rPr lang="en-US" dirty="0" smtClean="0"/>
              <a:t>SHELBY:39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5893"/>
          </a:xfrm>
        </p:spPr>
        <p:txBody>
          <a:bodyPr>
            <a:normAutofit/>
          </a:bodyPr>
          <a:lstStyle/>
          <a:p>
            <a:r>
              <a:rPr lang="en-US" dirty="0" smtClean="0"/>
              <a:t>Overview of the Adapter Architecture Layer</a:t>
            </a:r>
            <a:endParaRPr lang="en-US" dirty="0"/>
          </a:p>
        </p:txBody>
      </p:sp>
      <p:pic>
        <p:nvPicPr>
          <p:cNvPr id="4" name="Content Placeholder 3" descr="IaonAdapters.png"/>
          <p:cNvPicPr>
            <a:picLocks noGrp="1" noChangeAspect="1"/>
          </p:cNvPicPr>
          <p:nvPr>
            <p:ph idx="1"/>
          </p:nvPr>
        </p:nvPicPr>
        <p:blipFill>
          <a:blip r:embed="rId3" cstate="print"/>
          <a:stretch>
            <a:fillRect/>
          </a:stretch>
        </p:blipFill>
        <p:spPr>
          <a:xfrm>
            <a:off x="457200" y="1219200"/>
            <a:ext cx="8323130" cy="4724400"/>
          </a:xfrm>
        </p:spPr>
      </p:pic>
      <p:pic>
        <p:nvPicPr>
          <p:cNvPr id="4098" name="Picture 2" descr="http://www.geardiary.com/wp-content/uploads/2009/12/darthvader_tie_fighter.jpg"/>
          <p:cNvPicPr>
            <a:picLocks noChangeAspect="1" noChangeArrowheads="1"/>
          </p:cNvPicPr>
          <p:nvPr/>
        </p:nvPicPr>
        <p:blipFill>
          <a:blip r:embed="rId4" cstate="print"/>
          <a:srcRect/>
          <a:stretch>
            <a:fillRect/>
          </a:stretch>
        </p:blipFill>
        <p:spPr bwMode="auto">
          <a:xfrm>
            <a:off x="1295400" y="1371600"/>
            <a:ext cx="6867525" cy="43786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3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76200"/>
            <a:ext cx="8915400" cy="721736"/>
          </a:xfrm>
        </p:spPr>
        <p:txBody>
          <a:bodyPr>
            <a:noAutofit/>
          </a:bodyPr>
          <a:lstStyle/>
          <a:p>
            <a:pPr eaLnBrk="1" hangingPunct="1"/>
            <a:r>
              <a:rPr lang="en-US" dirty="0" smtClean="0"/>
              <a:t>Scalable Adapter Distribution</a:t>
            </a:r>
          </a:p>
        </p:txBody>
      </p:sp>
      <p:pic>
        <p:nvPicPr>
          <p:cNvPr id="793626" name="Picture 26" descr="openPDC Data Flow"/>
          <p:cNvPicPr>
            <a:picLocks noChangeAspect="1" noChangeArrowheads="1"/>
          </p:cNvPicPr>
          <p:nvPr/>
        </p:nvPicPr>
        <p:blipFill>
          <a:blip r:embed="rId2" cstate="print"/>
          <a:srcRect/>
          <a:stretch>
            <a:fillRect/>
          </a:stretch>
        </p:blipFill>
        <p:spPr bwMode="auto">
          <a:xfrm>
            <a:off x="1066800" y="1665287"/>
            <a:ext cx="7164388" cy="4252863"/>
          </a:xfrm>
          <a:prstGeom prst="rect">
            <a:avLst/>
          </a:prstGeom>
          <a:noFill/>
          <a:ln w="9525">
            <a:noFill/>
            <a:miter lim="800000"/>
            <a:headEnd/>
            <a:tailEnd/>
          </a:ln>
        </p:spPr>
      </p:pic>
      <p:pic>
        <p:nvPicPr>
          <p:cNvPr id="793627" name="Picture 27" descr="openPDC Data Flow"/>
          <p:cNvPicPr>
            <a:picLocks noChangeAspect="1" noChangeArrowheads="1"/>
          </p:cNvPicPr>
          <p:nvPr/>
        </p:nvPicPr>
        <p:blipFill>
          <a:blip r:embed="rId2" cstate="print"/>
          <a:srcRect/>
          <a:stretch>
            <a:fillRect/>
          </a:stretch>
        </p:blipFill>
        <p:spPr bwMode="auto">
          <a:xfrm>
            <a:off x="647700" y="3711575"/>
            <a:ext cx="4143375" cy="2460625"/>
          </a:xfrm>
          <a:prstGeom prst="rect">
            <a:avLst/>
          </a:prstGeom>
          <a:noFill/>
          <a:ln w="9525">
            <a:noFill/>
            <a:miter lim="800000"/>
            <a:headEnd/>
            <a:tailEnd/>
          </a:ln>
        </p:spPr>
      </p:pic>
      <p:sp>
        <p:nvSpPr>
          <p:cNvPr id="793614" name="Oval 14"/>
          <p:cNvSpPr>
            <a:spLocks noChangeArrowheads="1"/>
          </p:cNvSpPr>
          <p:nvPr/>
        </p:nvSpPr>
        <p:spPr bwMode="auto">
          <a:xfrm>
            <a:off x="4648200" y="4059522"/>
            <a:ext cx="563278" cy="542925"/>
          </a:xfrm>
          <a:prstGeom prst="ellipse">
            <a:avLst/>
          </a:prstGeom>
          <a:solidFill>
            <a:srgbClr val="0099CC"/>
          </a:solidFill>
          <a:ln w="9525">
            <a:solidFill>
              <a:schemeClr val="tx1"/>
            </a:solidFill>
            <a:round/>
            <a:headEnd/>
            <a:tailEnd/>
          </a:ln>
        </p:spPr>
        <p:txBody>
          <a:bodyPr wrap="none" anchor="ctr"/>
          <a:lstStyle/>
          <a:p>
            <a:endParaRPr lang="en-US"/>
          </a:p>
        </p:txBody>
      </p:sp>
      <p:pic>
        <p:nvPicPr>
          <p:cNvPr id="793629" name="Picture 29" descr="openPDC Data Flow"/>
          <p:cNvPicPr>
            <a:picLocks noChangeAspect="1" noChangeArrowheads="1"/>
          </p:cNvPicPr>
          <p:nvPr/>
        </p:nvPicPr>
        <p:blipFill>
          <a:blip r:embed="rId2" cstate="print"/>
          <a:srcRect/>
          <a:stretch>
            <a:fillRect/>
          </a:stretch>
        </p:blipFill>
        <p:spPr bwMode="auto">
          <a:xfrm>
            <a:off x="4837113" y="1057275"/>
            <a:ext cx="4078287" cy="2422525"/>
          </a:xfrm>
          <a:prstGeom prst="rect">
            <a:avLst/>
          </a:prstGeom>
          <a:noFill/>
          <a:ln w="9525">
            <a:noFill/>
            <a:miter lim="800000"/>
            <a:headEnd/>
            <a:tailEnd/>
          </a:ln>
        </p:spPr>
      </p:pic>
      <p:sp>
        <p:nvSpPr>
          <p:cNvPr id="793628" name="Oval 28"/>
          <p:cNvSpPr>
            <a:spLocks noChangeArrowheads="1"/>
          </p:cNvSpPr>
          <p:nvPr/>
        </p:nvSpPr>
        <p:spPr bwMode="auto">
          <a:xfrm>
            <a:off x="2709863" y="5094287"/>
            <a:ext cx="338137" cy="346075"/>
          </a:xfrm>
          <a:prstGeom prst="ellipse">
            <a:avLst/>
          </a:prstGeom>
          <a:solidFill>
            <a:srgbClr val="0099CC"/>
          </a:solidFill>
          <a:ln w="9525">
            <a:solidFill>
              <a:schemeClr val="tx1"/>
            </a:solidFill>
            <a:round/>
            <a:headEnd/>
            <a:tailEnd/>
          </a:ln>
        </p:spPr>
        <p:txBody>
          <a:bodyPr wrap="none" anchor="ctr"/>
          <a:lstStyle/>
          <a:p>
            <a:endParaRPr lang="en-US"/>
          </a:p>
        </p:txBody>
      </p:sp>
      <p:sp>
        <p:nvSpPr>
          <p:cNvPr id="793609" name="Oval 9"/>
          <p:cNvSpPr>
            <a:spLocks noChangeArrowheads="1"/>
          </p:cNvSpPr>
          <p:nvPr/>
        </p:nvSpPr>
        <p:spPr bwMode="auto">
          <a:xfrm>
            <a:off x="5943600" y="2808287"/>
            <a:ext cx="354013" cy="347663"/>
          </a:xfrm>
          <a:prstGeom prst="ellipse">
            <a:avLst/>
          </a:prstGeom>
          <a:solidFill>
            <a:srgbClr val="FFFF00"/>
          </a:solidFill>
          <a:ln w="9525">
            <a:solidFill>
              <a:schemeClr val="tx2">
                <a:lumMod val="60000"/>
                <a:lumOff val="40000"/>
              </a:schemeClr>
            </a:solidFill>
            <a:round/>
            <a:headEnd/>
            <a:tailEnd/>
          </a:ln>
        </p:spPr>
        <p:txBody>
          <a:bodyPr wrap="none" anchor="ctr"/>
          <a:lstStyle/>
          <a:p>
            <a:pPr>
              <a:defRPr/>
            </a:pPr>
            <a:endParaRPr lang="en-US" dirty="0"/>
          </a:p>
        </p:txBody>
      </p:sp>
      <p:sp>
        <p:nvSpPr>
          <p:cNvPr id="793620" name="Oval 20"/>
          <p:cNvSpPr>
            <a:spLocks noChangeArrowheads="1"/>
          </p:cNvSpPr>
          <p:nvPr/>
        </p:nvSpPr>
        <p:spPr bwMode="auto">
          <a:xfrm>
            <a:off x="3581400" y="4027487"/>
            <a:ext cx="338138" cy="304800"/>
          </a:xfrm>
          <a:prstGeom prst="ellipse">
            <a:avLst/>
          </a:prstGeom>
          <a:solidFill>
            <a:srgbClr val="FFFF00"/>
          </a:solidFill>
          <a:ln w="9525">
            <a:solidFill>
              <a:schemeClr val="tx1"/>
            </a:solidFill>
            <a:round/>
            <a:headEnd/>
            <a:tailEnd/>
          </a:ln>
        </p:spPr>
        <p:txBody>
          <a:bodyPr wrap="none" anchor="ctr"/>
          <a:lstStyle/>
          <a:p>
            <a:endParaRPr lang="en-US"/>
          </a:p>
        </p:txBody>
      </p:sp>
      <p:sp>
        <p:nvSpPr>
          <p:cNvPr id="793630" name="AutoShape 30"/>
          <p:cNvSpPr>
            <a:spLocks noChangeArrowheads="1"/>
          </p:cNvSpPr>
          <p:nvPr/>
        </p:nvSpPr>
        <p:spPr bwMode="auto">
          <a:xfrm rot="-1674333">
            <a:off x="3960813" y="3354387"/>
            <a:ext cx="2039937" cy="542925"/>
          </a:xfrm>
          <a:prstGeom prst="rightArrow">
            <a:avLst>
              <a:gd name="adj1" fmla="val 39889"/>
              <a:gd name="adj2" fmla="val 53055"/>
            </a:avLst>
          </a:prstGeom>
          <a:solidFill>
            <a:srgbClr val="92D050"/>
          </a:solidFill>
          <a:ln w="9525">
            <a:solidFill>
              <a:schemeClr val="tx1"/>
            </a:solidFill>
            <a:miter lim="800000"/>
            <a:headEnd/>
            <a:tailEnd/>
          </a:ln>
        </p:spPr>
        <p:txBody>
          <a:bodyPr wrap="none" anchor="ctr"/>
          <a:lstStyle/>
          <a:p>
            <a:pPr algn="ctr"/>
            <a:endParaRPr lang="en-US"/>
          </a:p>
        </p:txBody>
      </p:sp>
      <p:sp>
        <p:nvSpPr>
          <p:cNvPr id="793632" name="Text Box 32"/>
          <p:cNvSpPr txBox="1">
            <a:spLocks noChangeArrowheads="1"/>
          </p:cNvSpPr>
          <p:nvPr/>
        </p:nvSpPr>
        <p:spPr bwMode="auto">
          <a:xfrm rot="-1700810">
            <a:off x="3884613" y="3492500"/>
            <a:ext cx="2049462" cy="339725"/>
          </a:xfrm>
          <a:prstGeom prst="rect">
            <a:avLst/>
          </a:prstGeom>
          <a:noFill/>
          <a:ln w="9525">
            <a:noFill/>
            <a:miter lim="800000"/>
            <a:headEnd/>
            <a:tailEnd/>
          </a:ln>
        </p:spPr>
        <p:txBody>
          <a:bodyPr>
            <a:spAutoFit/>
          </a:bodyPr>
          <a:lstStyle/>
          <a:p>
            <a:pPr marL="219075" indent="-219075" algn="ctr"/>
            <a:r>
              <a:rPr lang="en-US" sz="1600" b="1" dirty="0" smtClean="0"/>
              <a:t>GEP Data </a:t>
            </a:r>
            <a:r>
              <a:rPr lang="en-US" sz="1600" b="1" dirty="0"/>
              <a:t>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3614"/>
                                        </p:tgtEl>
                                        <p:attrNameLst>
                                          <p:attrName>style.visibility</p:attrName>
                                        </p:attrNameLst>
                                      </p:cBhvr>
                                      <p:to>
                                        <p:strVal val="visible"/>
                                      </p:to>
                                    </p:set>
                                    <p:anim calcmode="lin" valueType="num">
                                      <p:cBhvr additive="base">
                                        <p:cTn id="7" dur="500" fill="hold"/>
                                        <p:tgtEl>
                                          <p:spTgt spid="793614"/>
                                        </p:tgtEl>
                                        <p:attrNameLst>
                                          <p:attrName>ppt_x</p:attrName>
                                        </p:attrNameLst>
                                      </p:cBhvr>
                                      <p:tavLst>
                                        <p:tav tm="0">
                                          <p:val>
                                            <p:strVal val="#ppt_x"/>
                                          </p:val>
                                        </p:tav>
                                        <p:tav tm="100000">
                                          <p:val>
                                            <p:strVal val="#ppt_x"/>
                                          </p:val>
                                        </p:tav>
                                      </p:tavLst>
                                    </p:anim>
                                    <p:anim calcmode="lin" valueType="num">
                                      <p:cBhvr additive="base">
                                        <p:cTn id="8" dur="500" fill="hold"/>
                                        <p:tgtEl>
                                          <p:spTgt spid="7936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793626"/>
                                        </p:tgtEl>
                                      </p:cBhvr>
                                      <p:by x="50000" y="50000"/>
                                    </p:animScale>
                                  </p:childTnLst>
                                </p:cTn>
                              </p:par>
                              <p:par>
                                <p:cTn id="13" presetID="0" presetClass="path" presetSubtype="0" accel="50000" decel="50000" fill="hold" nodeType="withEffect">
                                  <p:stCondLst>
                                    <p:cond delay="0"/>
                                  </p:stCondLst>
                                  <p:childTnLst>
                                    <p:animMotion origin="layout" path="M 1.11111E-6 0.05503 L -0.20799 0.18173 " pathEditMode="relative" rAng="0" ptsTypes="AA">
                                      <p:cBhvr>
                                        <p:cTn id="14" dur="2000" fill="hold"/>
                                        <p:tgtEl>
                                          <p:spTgt spid="793626"/>
                                        </p:tgtEl>
                                        <p:attrNameLst>
                                          <p:attrName>ppt_x</p:attrName>
                                          <p:attrName>ppt_y</p:attrName>
                                        </p:attrNameLst>
                                      </p:cBhvr>
                                      <p:rCtr x="-10400" y="6300"/>
                                    </p:animMotion>
                                  </p:childTnLst>
                                </p:cTn>
                              </p:par>
                              <p:par>
                                <p:cTn id="15" presetID="1" presetClass="exit" presetSubtype="0" fill="hold" grpId="1" nodeType="withEffect">
                                  <p:stCondLst>
                                    <p:cond delay="0"/>
                                  </p:stCondLst>
                                  <p:childTnLst>
                                    <p:set>
                                      <p:cBhvr>
                                        <p:cTn id="16" dur="1" fill="hold">
                                          <p:stCondLst>
                                            <p:cond delay="0"/>
                                          </p:stCondLst>
                                        </p:cTn>
                                        <p:tgtEl>
                                          <p:spTgt spid="793614"/>
                                        </p:tgtEl>
                                        <p:attrNameLst>
                                          <p:attrName>style.visibility</p:attrName>
                                        </p:attrNameLst>
                                      </p:cBhvr>
                                      <p:to>
                                        <p:strVal val="hidden"/>
                                      </p:to>
                                    </p:set>
                                  </p:childTnLst>
                                </p:cTn>
                              </p:par>
                            </p:childTnLst>
                          </p:cTn>
                        </p:par>
                        <p:par>
                          <p:cTn id="17" fill="hold">
                            <p:stCondLst>
                              <p:cond delay="2000"/>
                            </p:stCondLst>
                            <p:childTnLst>
                              <p:par>
                                <p:cTn id="18" presetID="10" presetClass="exit" presetSubtype="0" fill="hold" nodeType="afterEffect">
                                  <p:stCondLst>
                                    <p:cond delay="0"/>
                                  </p:stCondLst>
                                  <p:childTnLst>
                                    <p:animEffect transition="out" filter="fade">
                                      <p:cBhvr>
                                        <p:cTn id="19" dur="500"/>
                                        <p:tgtEl>
                                          <p:spTgt spid="793626"/>
                                        </p:tgtEl>
                                      </p:cBhvr>
                                    </p:animEffect>
                                    <p:set>
                                      <p:cBhvr>
                                        <p:cTn id="20" dur="1" fill="hold">
                                          <p:stCondLst>
                                            <p:cond delay="499"/>
                                          </p:stCondLst>
                                        </p:cTn>
                                        <p:tgtEl>
                                          <p:spTgt spid="79362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793627"/>
                                        </p:tgtEl>
                                        <p:attrNameLst>
                                          <p:attrName>style.visibility</p:attrName>
                                        </p:attrNameLst>
                                      </p:cBhvr>
                                      <p:to>
                                        <p:strVal val="visible"/>
                                      </p:to>
                                    </p:set>
                                    <p:animEffect transition="in" filter="fade">
                                      <p:cBhvr>
                                        <p:cTn id="23" dur="500"/>
                                        <p:tgtEl>
                                          <p:spTgt spid="793627"/>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793628"/>
                                        </p:tgtEl>
                                        <p:attrNameLst>
                                          <p:attrName>style.visibility</p:attrName>
                                        </p:attrNameLst>
                                      </p:cBhvr>
                                      <p:to>
                                        <p:strVal val="visible"/>
                                      </p:to>
                                    </p:se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93629"/>
                                        </p:tgtEl>
                                        <p:attrNameLst>
                                          <p:attrName>style.visibility</p:attrName>
                                        </p:attrNameLst>
                                      </p:cBhvr>
                                      <p:to>
                                        <p:strVal val="visible"/>
                                      </p:to>
                                    </p:set>
                                    <p:animEffect transition="in" filter="fade">
                                      <p:cBhvr>
                                        <p:cTn id="29" dur="2000"/>
                                        <p:tgtEl>
                                          <p:spTgt spid="793629"/>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decel="50000" fill="hold" grpId="1" nodeType="clickEffect">
                                  <p:stCondLst>
                                    <p:cond delay="0"/>
                                  </p:stCondLst>
                                  <p:childTnLst>
                                    <p:animMotion origin="layout" path="M 1.66667E-6 1.50289E-6 L 0.45399 -0.39329 " pathEditMode="relative" ptsTypes="AA">
                                      <p:cBhvr>
                                        <p:cTn id="33" dur="2000" fill="hold"/>
                                        <p:tgtEl>
                                          <p:spTgt spid="793628"/>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93620"/>
                                        </p:tgtEl>
                                        <p:attrNameLst>
                                          <p:attrName>style.visibility</p:attrName>
                                        </p:attrNameLst>
                                      </p:cBhvr>
                                      <p:to>
                                        <p:strVal val="visible"/>
                                      </p:to>
                                    </p:set>
                                    <p:animEffect transition="in" filter="fade">
                                      <p:cBhvr>
                                        <p:cTn id="38" dur="2000"/>
                                        <p:tgtEl>
                                          <p:spTgt spid="7936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93609"/>
                                        </p:tgtEl>
                                        <p:attrNameLst>
                                          <p:attrName>style.visibility</p:attrName>
                                        </p:attrNameLst>
                                      </p:cBhvr>
                                      <p:to>
                                        <p:strVal val="visible"/>
                                      </p:to>
                                    </p:set>
                                    <p:animEffect transition="in" filter="fade">
                                      <p:cBhvr>
                                        <p:cTn id="43" dur="2000"/>
                                        <p:tgtEl>
                                          <p:spTgt spid="79360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93632"/>
                                        </p:tgtEl>
                                        <p:attrNameLst>
                                          <p:attrName>style.visibility</p:attrName>
                                        </p:attrNameLst>
                                      </p:cBhvr>
                                      <p:to>
                                        <p:strVal val="visible"/>
                                      </p:to>
                                    </p:set>
                                    <p:animEffect transition="in" filter="fade">
                                      <p:cBhvr>
                                        <p:cTn id="48" dur="2000"/>
                                        <p:tgtEl>
                                          <p:spTgt spid="7936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3630"/>
                                        </p:tgtEl>
                                        <p:attrNameLst>
                                          <p:attrName>style.visibility</p:attrName>
                                        </p:attrNameLst>
                                      </p:cBhvr>
                                      <p:to>
                                        <p:strVal val="visible"/>
                                      </p:to>
                                    </p:set>
                                    <p:animEffect transition="in" filter="fade">
                                      <p:cBhvr>
                                        <p:cTn id="51" dur="2000"/>
                                        <p:tgtEl>
                                          <p:spTgt spid="793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14" grpId="0" animBg="1"/>
      <p:bldP spid="793614" grpId="1" animBg="1"/>
      <p:bldP spid="793628" grpId="0" animBg="1"/>
      <p:bldP spid="793628" grpId="1" animBg="1"/>
      <p:bldP spid="793609" grpId="0" animBg="1"/>
      <p:bldP spid="793620" grpId="0" animBg="1"/>
      <p:bldP spid="793630" grpId="0" animBg="1"/>
      <p:bldP spid="7936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 y="103673"/>
            <a:ext cx="7848600" cy="5819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GPA </a:t>
            </a:r>
            <a:r>
              <a:rPr lang="en-US" dirty="0" smtClean="0"/>
              <a:t>Products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Grid Solutions Framework</a:t>
            </a:r>
          </a:p>
          <a:p>
            <a:pPr lvl="1"/>
            <a:r>
              <a:rPr lang="en-US" dirty="0" smtClean="0"/>
              <a:t>openPDC</a:t>
            </a:r>
          </a:p>
          <a:p>
            <a:pPr lvl="1"/>
            <a:r>
              <a:rPr lang="en-US" dirty="0" smtClean="0"/>
              <a:t>substationSBG</a:t>
            </a:r>
          </a:p>
          <a:p>
            <a:pPr lvl="1"/>
            <a:r>
              <a:rPr lang="en-US" dirty="0" smtClean="0"/>
              <a:t>SIEGate</a:t>
            </a:r>
          </a:p>
          <a:p>
            <a:pPr lvl="1"/>
            <a:r>
              <a:rPr lang="en-US" dirty="0" err="1" smtClean="0"/>
              <a:t>openHistorian</a:t>
            </a:r>
            <a:endParaRPr lang="en-US" dirty="0" smtClean="0"/>
          </a:p>
          <a:p>
            <a:pPr lvl="1"/>
            <a:r>
              <a:rPr lang="en-US" dirty="0" smtClean="0"/>
              <a:t>openXDA</a:t>
            </a:r>
          </a:p>
          <a:p>
            <a:pPr lvl="1"/>
            <a:r>
              <a:rPr lang="en-US" dirty="0" err="1" smtClean="0"/>
              <a:t>PDQTracker</a:t>
            </a:r>
            <a:endParaRPr lang="en-US" dirty="0" smtClean="0"/>
          </a:p>
          <a:p>
            <a:pPr lvl="1"/>
            <a:r>
              <a:rPr lang="en-US" dirty="0" smtClean="0"/>
              <a:t>Synchrophasor Stream Splitter</a:t>
            </a:r>
          </a:p>
          <a:p>
            <a:pPr lvl="1"/>
            <a:r>
              <a:rPr lang="en-US" dirty="0" smtClean="0"/>
              <a:t>Project Alpha</a:t>
            </a:r>
            <a:endParaRPr lang="en-US" dirty="0" smtClean="0"/>
          </a:p>
          <a:p>
            <a:pPr lvl="1"/>
            <a:r>
              <a:rPr lang="en-US" dirty="0" smtClean="0"/>
              <a:t>PMU Connection Tester</a:t>
            </a:r>
          </a:p>
          <a:p>
            <a:pPr lvl="1"/>
            <a:r>
              <a:rPr lang="en-US" dirty="0" smtClean="0"/>
              <a:t>GEP Subscription </a:t>
            </a:r>
            <a:r>
              <a:rPr lang="en-US" dirty="0" smtClean="0"/>
              <a:t>Tester</a:t>
            </a:r>
          </a:p>
          <a:p>
            <a:pPr lvl="1"/>
            <a:r>
              <a:rPr lang="en-US" i="1" dirty="0" smtClean="0"/>
              <a:t>More…</a:t>
            </a:r>
            <a:endParaRPr lang="en-US" i="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Adapters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3126411"/>
              </p:ext>
            </p:extLst>
          </p:nvPr>
        </p:nvGraphicFramePr>
        <p:xfrm>
          <a:off x="457200" y="9906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Adapters</a:t>
            </a:r>
            <a:endParaRPr lang="en-US"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376554309"/>
              </p:ext>
            </p:extLst>
          </p:nvPr>
        </p:nvGraphicFramePr>
        <p:xfrm>
          <a:off x="457200" y="9906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Adapters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897330171"/>
              </p:ext>
            </p:extLst>
          </p:nvPr>
        </p:nvGraphicFramePr>
        <p:xfrm>
          <a:off x="538843" y="936171"/>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rved Left Arrow 6"/>
          <p:cNvSpPr/>
          <p:nvPr/>
        </p:nvSpPr>
        <p:spPr>
          <a:xfrm rot="19246326">
            <a:off x="5385055" y="758583"/>
            <a:ext cx="2496557" cy="4665897"/>
          </a:xfrm>
          <a:prstGeom prst="curvedLeftArrow">
            <a:avLst>
              <a:gd name="adj1" fmla="val 25000"/>
              <a:gd name="adj2" fmla="val 41512"/>
              <a:gd name="adj3" fmla="val 26817"/>
            </a:avLst>
          </a:prstGeom>
          <a:gradFill flip="none" rotWithShape="0">
            <a:gsLst>
              <a:gs pos="0">
                <a:schemeClr val="accent1">
                  <a:tint val="100000"/>
                  <a:shade val="100000"/>
                  <a:satMod val="130000"/>
                </a:schemeClr>
              </a:gs>
              <a:gs pos="100000">
                <a:schemeClr val="accent1">
                  <a:tint val="50000"/>
                  <a:shade val="100000"/>
                  <a:satMod val="3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3731105"/>
              </p:ext>
            </p:extLst>
          </p:nvPr>
        </p:nvGraphicFramePr>
        <p:xfrm>
          <a:off x="0" y="1828800"/>
          <a:ext cx="8458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914400"/>
          </a:xfrm>
        </p:spPr>
        <p:txBody>
          <a:bodyPr/>
          <a:lstStyle/>
          <a:p>
            <a:r>
              <a:rPr lang="en-US" dirty="0" smtClean="0"/>
              <a:t>Concentration</a:t>
            </a:r>
            <a:endParaRPr lang="en-US" dirty="0"/>
          </a:p>
        </p:txBody>
      </p:sp>
      <p:sp>
        <p:nvSpPr>
          <p:cNvPr id="5" name="Line Callout 1 4"/>
          <p:cNvSpPr/>
          <p:nvPr/>
        </p:nvSpPr>
        <p:spPr>
          <a:xfrm>
            <a:off x="1752600" y="1905000"/>
            <a:ext cx="1371600" cy="685800"/>
          </a:xfrm>
          <a:prstGeom prst="borderCallout1">
            <a:avLst>
              <a:gd name="adj1" fmla="val 48555"/>
              <a:gd name="adj2" fmla="val 99902"/>
              <a:gd name="adj3" fmla="val 71754"/>
              <a:gd name="adj4" fmla="val 1337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Near by</a:t>
            </a:r>
            <a:endParaRPr lang="en-US" sz="2400" dirty="0"/>
          </a:p>
        </p:txBody>
      </p:sp>
      <p:sp>
        <p:nvSpPr>
          <p:cNvPr id="6" name="Line Callout 1 5"/>
          <p:cNvSpPr/>
          <p:nvPr/>
        </p:nvSpPr>
        <p:spPr>
          <a:xfrm>
            <a:off x="5486400" y="3011012"/>
            <a:ext cx="1371600" cy="570388"/>
          </a:xfrm>
          <a:prstGeom prst="borderCallout1">
            <a:avLst>
              <a:gd name="adj1" fmla="val 46248"/>
              <a:gd name="adj2" fmla="val 100678"/>
              <a:gd name="adj3" fmla="val 74063"/>
              <a:gd name="adj4" fmla="val 12501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Far</a:t>
            </a:r>
            <a:endParaRPr lang="en-US" sz="2400" dirty="0"/>
          </a:p>
        </p:txBody>
      </p:sp>
      <p:sp>
        <p:nvSpPr>
          <p:cNvPr id="9" name="Wave 8"/>
          <p:cNvSpPr/>
          <p:nvPr/>
        </p:nvSpPr>
        <p:spPr>
          <a:xfrm>
            <a:off x="6324600" y="1447800"/>
            <a:ext cx="2133600" cy="1143000"/>
          </a:xfrm>
          <a:prstGeom prst="wave">
            <a:avLst>
              <a:gd name="adj1" fmla="val 12887"/>
              <a:gd name="adj2" fmla="val -14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Synchronized</a:t>
            </a:r>
          </a:p>
          <a:p>
            <a:pPr algn="ctr"/>
            <a:r>
              <a:rPr lang="en-US" sz="2000" b="1" dirty="0" smtClean="0"/>
              <a:t>Measurements</a:t>
            </a:r>
            <a:endParaRPr lang="en-US" sz="2000" b="1" dirty="0"/>
          </a:p>
        </p:txBody>
      </p:sp>
      <p:pic>
        <p:nvPicPr>
          <p:cNvPr id="3074"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9366009">
            <a:off x="7344690" y="95708"/>
            <a:ext cx="1629065" cy="1653748"/>
          </a:xfrm>
          <a:prstGeom prst="rect">
            <a:avLst/>
          </a:prstGeom>
          <a:noFill/>
          <a:ln w="9525">
            <a:noFill/>
            <a:miter lim="800000"/>
            <a:headEnd/>
            <a:tailEnd/>
          </a:ln>
        </p:spPr>
      </p:pic>
      <p:sp>
        <p:nvSpPr>
          <p:cNvPr id="12" name="TextBox 11"/>
          <p:cNvSpPr txBox="1"/>
          <p:nvPr/>
        </p:nvSpPr>
        <p:spPr>
          <a:xfrm rot="21327910">
            <a:off x="4358167" y="4125854"/>
            <a:ext cx="222543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Max Lag Time</a:t>
            </a:r>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The Configuration Data Structure</a:t>
            </a:r>
            <a:endParaRPr lang="en-US" dirty="0"/>
          </a:p>
        </p:txBody>
      </p:sp>
      <p:pic>
        <p:nvPicPr>
          <p:cNvPr id="4" name="Content Placeholder 3" descr="Data Structure Relationship Diagram.png"/>
          <p:cNvPicPr>
            <a:picLocks noGrp="1" noChangeAspect="1"/>
          </p:cNvPicPr>
          <p:nvPr>
            <p:ph idx="1"/>
          </p:nvPr>
        </p:nvPicPr>
        <p:blipFill>
          <a:blip r:embed="rId3" cstate="print"/>
          <a:stretch>
            <a:fillRect/>
          </a:stretch>
        </p:blipFill>
        <p:spPr>
          <a:xfrm>
            <a:off x="838200" y="838200"/>
            <a:ext cx="7620000" cy="539633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675708"/>
            <a:ext cx="6588663" cy="707886"/>
          </a:xfrm>
          <a:prstGeom prst="rect">
            <a:avLst/>
          </a:prstGeom>
        </p:spPr>
        <p:txBody>
          <a:bodyPr wrap="none">
            <a:spAutoFit/>
          </a:bodyPr>
          <a:lstStyle/>
          <a:p>
            <a:r>
              <a:rPr lang="en-US" sz="4000" b="1" dirty="0">
                <a:solidFill>
                  <a:schemeClr val="tx2"/>
                </a:solidFill>
                <a:effectLst>
                  <a:outerShdw blurRad="31750" dist="25400" dir="5400000" algn="tl" rotWithShape="0">
                    <a:srgbClr val="000000">
                      <a:alpha val="25000"/>
                    </a:srgbClr>
                  </a:outerShdw>
                </a:effectLst>
                <a:latin typeface="+mj-lt"/>
                <a:ea typeface="+mj-ea"/>
                <a:cs typeface="+mj-cs"/>
              </a:rPr>
              <a:t>Phasor Data Concentrator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2318" y="2441102"/>
            <a:ext cx="4724400" cy="1380616"/>
          </a:xfrm>
          <a:prstGeom prst="rect">
            <a:avLst/>
          </a:prstGeom>
        </p:spPr>
      </p:pic>
      <p:sp>
        <p:nvSpPr>
          <p:cNvPr id="6" name="Rectangle 5"/>
          <p:cNvSpPr/>
          <p:nvPr/>
        </p:nvSpPr>
        <p:spPr>
          <a:xfrm>
            <a:off x="1330838" y="300059"/>
            <a:ext cx="6974986" cy="923330"/>
          </a:xfrm>
          <a:prstGeom prst="rect">
            <a:avLst/>
          </a:prstGeom>
        </p:spPr>
        <p:txBody>
          <a:bodyPr wrap="none">
            <a:spAutoFit/>
          </a:bodyPr>
          <a:lstStyle/>
          <a:p>
            <a:r>
              <a:rPr lang="en-US" sz="5400" b="1" dirty="0" smtClean="0">
                <a:solidFill>
                  <a:schemeClr val="accent6"/>
                </a:solidFill>
                <a:effectLst>
                  <a:outerShdw blurRad="31750" dist="25400" dir="5400000" algn="tl" rotWithShape="0">
                    <a:srgbClr val="000000">
                      <a:alpha val="25000"/>
                    </a:srgbClr>
                  </a:outerShdw>
                </a:effectLst>
                <a:latin typeface="+mj-lt"/>
                <a:ea typeface="+mj-ea"/>
                <a:cs typeface="+mj-cs"/>
              </a:rPr>
              <a:t>GSF Implementation</a:t>
            </a:r>
            <a:endParaRPr lang="en-US" sz="5400" b="1" dirty="0">
              <a:solidFill>
                <a:schemeClr val="accent6"/>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3001284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What is a PDC?</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81000" y="1143000"/>
            <a:ext cx="8239125" cy="1371600"/>
          </a:xfrm>
          <a:prstGeom prst="rect">
            <a:avLst/>
          </a:prstGeom>
          <a:noFill/>
          <a:ln w="9525">
            <a:noFill/>
            <a:miter lim="800000"/>
            <a:headEnd/>
            <a:tailEnd/>
          </a:ln>
          <a:effectLst>
            <a:outerShdw blurRad="50800" dist="76200" dir="2520000" algn="l" rotWithShape="0">
              <a:prstClr val="black">
                <a:alpha val="40000"/>
              </a:prstClr>
            </a:outerShdw>
          </a:effectLst>
        </p:spPr>
      </p:pic>
      <p:pic>
        <p:nvPicPr>
          <p:cNvPr id="1027" name="Picture 1" descr="PDC categories.PNG"/>
          <p:cNvPicPr>
            <a:picLocks noChangeAspect="1" noChangeArrowheads="1"/>
          </p:cNvPicPr>
          <p:nvPr/>
        </p:nvPicPr>
        <p:blipFill>
          <a:blip r:embed="rId3" cstate="print"/>
          <a:srcRect/>
          <a:stretch>
            <a:fillRect/>
          </a:stretch>
        </p:blipFill>
        <p:spPr bwMode="auto">
          <a:xfrm>
            <a:off x="2552628" y="2898577"/>
            <a:ext cx="4648343" cy="3100833"/>
          </a:xfrm>
          <a:prstGeom prst="rect">
            <a:avLst/>
          </a:prstGeom>
          <a:noFill/>
          <a:ln w="9525">
            <a:noFill/>
            <a:miter lim="800000"/>
            <a:headEnd/>
            <a:tailEnd/>
          </a:ln>
          <a:effectLst>
            <a:outerShdw blurRad="50800" dist="88900" dir="2760000" algn="t" rotWithShape="0">
              <a:prstClr val="black">
                <a:alpha val="40000"/>
              </a:prstClr>
            </a:outerShdw>
          </a:effectLst>
        </p:spPr>
      </p:pic>
      <p:sp>
        <p:nvSpPr>
          <p:cNvPr id="7" name="TextBox 6"/>
          <p:cNvSpPr txBox="1"/>
          <p:nvPr/>
        </p:nvSpPr>
        <p:spPr>
          <a:xfrm>
            <a:off x="4876800" y="2590800"/>
            <a:ext cx="3719288" cy="307777"/>
          </a:xfrm>
          <a:prstGeom prst="rect">
            <a:avLst/>
          </a:prstGeom>
          <a:noFill/>
        </p:spPr>
        <p:txBody>
          <a:bodyPr wrap="none" rtlCol="0">
            <a:spAutoFit/>
          </a:bodyPr>
          <a:lstStyle/>
          <a:p>
            <a:r>
              <a:rPr lang="en-US" sz="1400" i="1" dirty="0" smtClean="0"/>
              <a:t>From NERC RAPIR Report Draft, June 2010</a:t>
            </a:r>
            <a:endParaRPr lang="en-US" sz="1400" i="1" dirty="0"/>
          </a:p>
        </p:txBody>
      </p:sp>
    </p:spTree>
    <p:extLst>
      <p:ext uri="{BB962C8B-B14F-4D97-AF65-F5344CB8AC3E}">
        <p14:creationId xmlns:p14="http://schemas.microsoft.com/office/powerpoint/2010/main" val="3219014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is a PDC typically used?</a:t>
            </a:r>
            <a:endParaRPr lang="en-US" dirty="0"/>
          </a:p>
        </p:txBody>
      </p:sp>
      <p:sp>
        <p:nvSpPr>
          <p:cNvPr id="2" name="Content Placeholder 1"/>
          <p:cNvSpPr>
            <a:spLocks noGrp="1"/>
          </p:cNvSpPr>
          <p:nvPr>
            <p:ph idx="1"/>
          </p:nvPr>
        </p:nvSpPr>
        <p:spPr/>
        <p:txBody>
          <a:bodyPr/>
          <a:lstStyle/>
          <a:p>
            <a:r>
              <a:rPr lang="en-US" dirty="0" smtClean="0"/>
              <a:t>To create a time-synchronize measurement data set</a:t>
            </a:r>
            <a:endParaRPr lang="en-US" dirty="0"/>
          </a:p>
          <a:p>
            <a:pPr lvl="1"/>
            <a:r>
              <a:rPr lang="en-US" dirty="0" smtClean="0"/>
              <a:t>In the substation</a:t>
            </a:r>
          </a:p>
          <a:p>
            <a:pPr lvl="1"/>
            <a:r>
              <a:rPr lang="en-US" dirty="0" smtClean="0"/>
              <a:t>For the Transmission Operator</a:t>
            </a:r>
          </a:p>
          <a:p>
            <a:pPr lvl="1"/>
            <a:r>
              <a:rPr lang="en-US" dirty="0" smtClean="0"/>
              <a:t>For the Reliability Coordinator</a:t>
            </a:r>
          </a:p>
          <a:p>
            <a:r>
              <a:rPr lang="en-US" dirty="0" smtClean="0"/>
              <a:t>To distribute phasor data to applications</a:t>
            </a:r>
          </a:p>
          <a:p>
            <a:r>
              <a:rPr lang="en-US" dirty="0" smtClean="0"/>
              <a:t>To parse C37.118 for use by other systems</a:t>
            </a:r>
          </a:p>
        </p:txBody>
      </p:sp>
    </p:spTree>
    <p:extLst>
      <p:ext uri="{BB962C8B-B14F-4D97-AF65-F5344CB8AC3E}">
        <p14:creationId xmlns:p14="http://schemas.microsoft.com/office/powerpoint/2010/main" val="2056150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“touches” a PDC?</a:t>
            </a:r>
            <a:endParaRPr lang="en-US" dirty="0"/>
          </a:p>
        </p:txBody>
      </p:sp>
      <p:sp>
        <p:nvSpPr>
          <p:cNvPr id="2" name="Content Placeholder 1"/>
          <p:cNvSpPr>
            <a:spLocks noGrp="1"/>
          </p:cNvSpPr>
          <p:nvPr>
            <p:ph idx="1"/>
          </p:nvPr>
        </p:nvSpPr>
        <p:spPr>
          <a:xfrm>
            <a:off x="838200" y="1371600"/>
            <a:ext cx="7848600" cy="4267200"/>
          </a:xfrm>
        </p:spPr>
        <p:txBody>
          <a:bodyPr/>
          <a:lstStyle/>
          <a:p>
            <a:r>
              <a:rPr lang="en-US" dirty="0" smtClean="0"/>
              <a:t>A PDC is like an RTU-Data Concentrator for a SCADA system</a:t>
            </a:r>
          </a:p>
          <a:p>
            <a:r>
              <a:rPr lang="en-US" dirty="0" smtClean="0"/>
              <a:t>PDC’s are back-office tools, administered by specialists, that are likely to soon be part of critical infrastructure</a:t>
            </a:r>
          </a:p>
          <a:p>
            <a:r>
              <a:rPr lang="en-US" dirty="0" smtClean="0"/>
              <a:t>For compliance and good configuration control, PDC change is tightly managed</a:t>
            </a:r>
            <a:endParaRPr lang="en-US" dirty="0"/>
          </a:p>
        </p:txBody>
      </p:sp>
    </p:spTree>
    <p:extLst>
      <p:ext uri="{BB962C8B-B14F-4D97-AF65-F5344CB8AC3E}">
        <p14:creationId xmlns:p14="http://schemas.microsoft.com/office/powerpoint/2010/main" val="3779566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are some PDC Vendors?</a:t>
            </a:r>
            <a:endParaRPr lang="en-US" dirty="0"/>
          </a:p>
        </p:txBody>
      </p:sp>
      <p:sp>
        <p:nvSpPr>
          <p:cNvPr id="2" name="Content Placeholder 1"/>
          <p:cNvSpPr>
            <a:spLocks noGrp="1"/>
          </p:cNvSpPr>
          <p:nvPr>
            <p:ph idx="1"/>
          </p:nvPr>
        </p:nvSpPr>
        <p:spPr/>
        <p:txBody>
          <a:bodyPr/>
          <a:lstStyle/>
          <a:p>
            <a:r>
              <a:rPr lang="en-US" dirty="0" smtClean="0"/>
              <a:t>GPA – openPDC</a:t>
            </a:r>
          </a:p>
          <a:p>
            <a:r>
              <a:rPr lang="en-US" dirty="0" smtClean="0"/>
              <a:t>Alstom Grid – openPDC &amp; </a:t>
            </a:r>
            <a:r>
              <a:rPr lang="en-US" dirty="0" err="1" smtClean="0"/>
              <a:t>Psymetrix</a:t>
            </a:r>
            <a:endParaRPr lang="en-US" dirty="0" smtClean="0"/>
          </a:p>
          <a:p>
            <a:r>
              <a:rPr lang="en-US" dirty="0" smtClean="0"/>
              <a:t>Electric Power Group – </a:t>
            </a:r>
            <a:r>
              <a:rPr lang="en-US" dirty="0" err="1" smtClean="0"/>
              <a:t>ePDC</a:t>
            </a:r>
            <a:endParaRPr lang="en-US" dirty="0" smtClean="0"/>
          </a:p>
          <a:p>
            <a:r>
              <a:rPr lang="en-US" dirty="0" smtClean="0"/>
              <a:t>Schweitzer</a:t>
            </a:r>
          </a:p>
          <a:p>
            <a:r>
              <a:rPr lang="en-US" dirty="0"/>
              <a:t>General Electric</a:t>
            </a:r>
          </a:p>
          <a:p>
            <a:r>
              <a:rPr lang="en-US" dirty="0" err="1" smtClean="0"/>
              <a:t>Kalkitech</a:t>
            </a:r>
            <a:endParaRPr lang="en-US" dirty="0" smtClean="0"/>
          </a:p>
        </p:txBody>
      </p:sp>
    </p:spTree>
    <p:extLst>
      <p:ext uri="{BB962C8B-B14F-4D97-AF65-F5344CB8AC3E}">
        <p14:creationId xmlns:p14="http://schemas.microsoft.com/office/powerpoint/2010/main" val="412395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GPA Project Relationships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0877408"/>
              </p:ext>
            </p:extLst>
          </p:nvPr>
        </p:nvGraphicFramePr>
        <p:xfrm>
          <a:off x="457200" y="11430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openPDC is adapter based</a:t>
            </a:r>
            <a:endParaRPr lang="en-US" dirty="0"/>
          </a:p>
        </p:txBody>
      </p:sp>
      <p:pic>
        <p:nvPicPr>
          <p:cNvPr id="5" name="Picture 26" descr="openPDC Data Flow"/>
          <p:cNvPicPr>
            <a:picLocks noChangeAspect="1" noChangeArrowheads="1"/>
          </p:cNvPicPr>
          <p:nvPr/>
        </p:nvPicPr>
        <p:blipFill>
          <a:blip r:embed="rId2" cstate="print"/>
          <a:srcRect/>
          <a:stretch>
            <a:fillRect/>
          </a:stretch>
        </p:blipFill>
        <p:spPr bwMode="auto">
          <a:xfrm>
            <a:off x="990600" y="1524000"/>
            <a:ext cx="7057275" cy="4188670"/>
          </a:xfrm>
          <a:prstGeom prst="rect">
            <a:avLst/>
          </a:prstGeom>
          <a:noFill/>
          <a:ln w="9525">
            <a:noFill/>
            <a:miter lim="800000"/>
            <a:headEnd/>
            <a:tailEnd/>
          </a:ln>
        </p:spPr>
      </p:pic>
    </p:spTree>
    <p:extLst>
      <p:ext uri="{BB962C8B-B14F-4D97-AF65-F5344CB8AC3E}">
        <p14:creationId xmlns:p14="http://schemas.microsoft.com/office/powerpoint/2010/main" val="1959685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openPDC Components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295400"/>
            <a:ext cx="7848600" cy="4667387"/>
          </a:xfrm>
          <a:prstGeom prst="rect">
            <a:avLst/>
          </a:prstGeom>
        </p:spPr>
      </p:pic>
    </p:spTree>
    <p:extLst>
      <p:ext uri="{BB962C8B-B14F-4D97-AF65-F5344CB8AC3E}">
        <p14:creationId xmlns:p14="http://schemas.microsoft.com/office/powerpoint/2010/main" val="274175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openPDC Features</a:t>
            </a:r>
            <a:endParaRPr lang="en-US" dirty="0"/>
          </a:p>
        </p:txBody>
      </p:sp>
      <p:sp>
        <p:nvSpPr>
          <p:cNvPr id="2" name="Content Placeholder 1"/>
          <p:cNvSpPr>
            <a:spLocks noGrp="1"/>
          </p:cNvSpPr>
          <p:nvPr>
            <p:ph idx="1"/>
          </p:nvPr>
        </p:nvSpPr>
        <p:spPr/>
        <p:txBody>
          <a:bodyPr>
            <a:normAutofit fontScale="70000" lnSpcReduction="20000"/>
          </a:bodyPr>
          <a:lstStyle/>
          <a:p>
            <a:r>
              <a:rPr lang="en-US" dirty="0" smtClean="0"/>
              <a:t>High performance for the largest of installations</a:t>
            </a:r>
          </a:p>
          <a:p>
            <a:r>
              <a:rPr lang="en-US" dirty="0" smtClean="0"/>
              <a:t>Extreme configuration flexibility</a:t>
            </a:r>
          </a:p>
          <a:p>
            <a:r>
              <a:rPr lang="en-US" dirty="0" smtClean="0"/>
              <a:t>Preserves data integrity of incoming data streams</a:t>
            </a:r>
          </a:p>
          <a:p>
            <a:r>
              <a:rPr lang="en-US" dirty="0" smtClean="0"/>
              <a:t>Produces down-sampled real-time data streams</a:t>
            </a:r>
          </a:p>
          <a:p>
            <a:r>
              <a:rPr lang="en-US" dirty="0" smtClean="0"/>
              <a:t>Independently handles real-time and archival functions</a:t>
            </a:r>
          </a:p>
          <a:p>
            <a:r>
              <a:rPr lang="en-US" dirty="0" smtClean="0"/>
              <a:t>Horizontally and vertically scalable</a:t>
            </a:r>
          </a:p>
          <a:p>
            <a:r>
              <a:rPr lang="en-US" dirty="0" smtClean="0"/>
              <a:t>Low-latency, preemptive frame publishing </a:t>
            </a:r>
          </a:p>
          <a:p>
            <a:r>
              <a:rPr lang="en-US" dirty="0" smtClean="0"/>
              <a:t>Included performance historian logs highly granular operational statistics</a:t>
            </a:r>
          </a:p>
          <a:p>
            <a:r>
              <a:rPr lang="en-US" dirty="0" smtClean="0"/>
              <a:t>Extensible through the creation of input, action or output adapters</a:t>
            </a:r>
          </a:p>
          <a:p>
            <a:r>
              <a:rPr lang="en-US" dirty="0" smtClean="0"/>
              <a:t>Many instances can be remotely configured through a single configuration application</a:t>
            </a:r>
          </a:p>
          <a:p>
            <a:r>
              <a:rPr lang="en-US" dirty="0" smtClean="0"/>
              <a:t>A growing and active open source community </a:t>
            </a:r>
          </a:p>
          <a:p>
            <a:endParaRPr lang="en-US" dirty="0"/>
          </a:p>
        </p:txBody>
      </p:sp>
    </p:spTree>
    <p:extLst>
      <p:ext uri="{BB962C8B-B14F-4D97-AF65-F5344CB8AC3E}">
        <p14:creationId xmlns:p14="http://schemas.microsoft.com/office/powerpoint/2010/main" val="2807551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openPDC Specifications</a:t>
            </a:r>
            <a:endParaRPr lang="en-US" dirty="0"/>
          </a:p>
        </p:txBody>
      </p:sp>
      <p:sp>
        <p:nvSpPr>
          <p:cNvPr id="2" name="Content Placeholder 1"/>
          <p:cNvSpPr>
            <a:spLocks noGrp="1"/>
          </p:cNvSpPr>
          <p:nvPr>
            <p:ph idx="1"/>
          </p:nvPr>
        </p:nvSpPr>
        <p:spPr>
          <a:xfrm>
            <a:off x="914400" y="1371600"/>
            <a:ext cx="7848600" cy="4495800"/>
          </a:xfrm>
        </p:spPr>
        <p:txBody>
          <a:bodyPr>
            <a:normAutofit fontScale="62500" lnSpcReduction="20000"/>
          </a:bodyPr>
          <a:lstStyle/>
          <a:p>
            <a:r>
              <a:rPr lang="en-US" dirty="0" smtClean="0"/>
              <a:t>Input Protocols</a:t>
            </a:r>
          </a:p>
          <a:p>
            <a:pPr lvl="1"/>
            <a:r>
              <a:rPr lang="en-US" dirty="0" smtClean="0"/>
              <a:t>IEEE C37.118-2005</a:t>
            </a:r>
          </a:p>
          <a:p>
            <a:pPr lvl="1"/>
            <a:r>
              <a:rPr lang="en-US" dirty="0" smtClean="0"/>
              <a:t>IEEE C37.118-2011 (Beta)</a:t>
            </a:r>
          </a:p>
          <a:p>
            <a:pPr lvl="1"/>
            <a:r>
              <a:rPr lang="en-US" dirty="0" smtClean="0"/>
              <a:t>IEC 61850-90-5</a:t>
            </a:r>
          </a:p>
          <a:p>
            <a:pPr lvl="1"/>
            <a:r>
              <a:rPr lang="en-US" dirty="0" smtClean="0"/>
              <a:t>SEL Fast Messaging</a:t>
            </a:r>
          </a:p>
          <a:p>
            <a:pPr lvl="1"/>
            <a:r>
              <a:rPr lang="en-US" dirty="0" err="1" smtClean="0"/>
              <a:t>Macrodyne</a:t>
            </a:r>
            <a:r>
              <a:rPr lang="en-US" dirty="0" smtClean="0"/>
              <a:t> N and G</a:t>
            </a:r>
          </a:p>
          <a:p>
            <a:pPr lvl="1"/>
            <a:r>
              <a:rPr lang="en-US" dirty="0" smtClean="0"/>
              <a:t>IEEE 1344-1995</a:t>
            </a:r>
          </a:p>
          <a:p>
            <a:pPr lvl="1"/>
            <a:r>
              <a:rPr lang="en-US" dirty="0" smtClean="0"/>
              <a:t>BPA PDC Stream</a:t>
            </a:r>
          </a:p>
          <a:p>
            <a:pPr lvl="1"/>
            <a:r>
              <a:rPr lang="en-US" dirty="0" smtClean="0"/>
              <a:t>UTK FNET</a:t>
            </a:r>
          </a:p>
          <a:p>
            <a:pPr lvl="1"/>
            <a:r>
              <a:rPr lang="en-US" dirty="0" smtClean="0"/>
              <a:t>DNP3 (Beta)</a:t>
            </a:r>
          </a:p>
          <a:p>
            <a:pPr lvl="1"/>
            <a:r>
              <a:rPr lang="en-US" dirty="0" smtClean="0"/>
              <a:t>Gateway Exchange Protocol (GEP)</a:t>
            </a:r>
          </a:p>
          <a:p>
            <a:r>
              <a:rPr lang="en-US" dirty="0" smtClean="0"/>
              <a:t>Output Protocols</a:t>
            </a:r>
          </a:p>
          <a:p>
            <a:pPr lvl="1"/>
            <a:r>
              <a:rPr lang="en-US" dirty="0" smtClean="0"/>
              <a:t>IEEE C37.118-2005</a:t>
            </a:r>
          </a:p>
          <a:p>
            <a:pPr lvl="1"/>
            <a:r>
              <a:rPr lang="en-US" dirty="0" smtClean="0"/>
              <a:t>BPA PDC Stream</a:t>
            </a:r>
          </a:p>
          <a:p>
            <a:pPr lvl="1"/>
            <a:r>
              <a:rPr lang="en-US" dirty="0" smtClean="0"/>
              <a:t>Gateway Exchange Protocol (GEP)</a:t>
            </a:r>
          </a:p>
          <a:p>
            <a:pPr lvl="1"/>
            <a:r>
              <a:rPr lang="en-US" dirty="0" smtClean="0"/>
              <a:t>Inter-Site Data (ISD) purchased from Alstom Grid</a:t>
            </a:r>
          </a:p>
        </p:txBody>
      </p:sp>
    </p:spTree>
    <p:extLst>
      <p:ext uri="{BB962C8B-B14F-4D97-AF65-F5344CB8AC3E}">
        <p14:creationId xmlns:p14="http://schemas.microsoft.com/office/powerpoint/2010/main" val="346157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a:t>openPDC </a:t>
            </a:r>
            <a:r>
              <a:rPr lang="en-US" sz="4000" dirty="0" smtClean="0"/>
              <a:t>Specifications</a:t>
            </a:r>
            <a:br>
              <a:rPr lang="en-US" sz="4000" dirty="0" smtClean="0"/>
            </a:br>
            <a:r>
              <a:rPr lang="en-US" sz="2200" dirty="0" smtClean="0"/>
              <a:t>(continued)</a:t>
            </a:r>
            <a:endParaRPr lang="en-US" sz="2200" dirty="0"/>
          </a:p>
        </p:txBody>
      </p:sp>
      <p:sp>
        <p:nvSpPr>
          <p:cNvPr id="2" name="Content Placeholder 1"/>
          <p:cNvSpPr>
            <a:spLocks noGrp="1"/>
          </p:cNvSpPr>
          <p:nvPr>
            <p:ph idx="1"/>
          </p:nvPr>
        </p:nvSpPr>
        <p:spPr/>
        <p:txBody>
          <a:bodyPr>
            <a:normAutofit fontScale="70000" lnSpcReduction="20000"/>
          </a:bodyPr>
          <a:lstStyle/>
          <a:p>
            <a:r>
              <a:rPr lang="en-US" dirty="0"/>
              <a:t>Communications Standards</a:t>
            </a:r>
          </a:p>
          <a:p>
            <a:pPr lvl="1"/>
            <a:r>
              <a:rPr lang="en-US" dirty="0"/>
              <a:t>TCP – IPv4 and IPv6</a:t>
            </a:r>
          </a:p>
          <a:p>
            <a:pPr lvl="1"/>
            <a:r>
              <a:rPr lang="en-US" dirty="0"/>
              <a:t>UDP Unicast and Multicast, IPv4 and IPv6</a:t>
            </a:r>
          </a:p>
          <a:p>
            <a:pPr lvl="1"/>
            <a:r>
              <a:rPr lang="en-US" dirty="0"/>
              <a:t>Serial (input only)</a:t>
            </a:r>
          </a:p>
          <a:p>
            <a:r>
              <a:rPr lang="en-US" dirty="0"/>
              <a:t>Operating  System</a:t>
            </a:r>
          </a:p>
          <a:p>
            <a:pPr lvl="1"/>
            <a:r>
              <a:rPr lang="en-US" dirty="0"/>
              <a:t>Windows Server 2008, R2 recommended</a:t>
            </a:r>
          </a:p>
          <a:p>
            <a:r>
              <a:rPr lang="en-US" dirty="0" smtClean="0"/>
              <a:t>Hardware </a:t>
            </a:r>
            <a:r>
              <a:rPr lang="en-US" dirty="0"/>
              <a:t>Requirements</a:t>
            </a:r>
          </a:p>
          <a:p>
            <a:pPr lvl="1"/>
            <a:r>
              <a:rPr lang="en-US" dirty="0"/>
              <a:t>Multi-processor / multi-core systems recommended</a:t>
            </a:r>
          </a:p>
          <a:p>
            <a:pPr lvl="1"/>
            <a:r>
              <a:rPr lang="en-US" dirty="0"/>
              <a:t>Tested on single core, </a:t>
            </a:r>
            <a:r>
              <a:rPr lang="en-US" dirty="0" err="1"/>
              <a:t>fanless</a:t>
            </a:r>
            <a:r>
              <a:rPr lang="en-US" dirty="0"/>
              <a:t> systems with as little as 2 GB of RAM</a:t>
            </a:r>
          </a:p>
          <a:p>
            <a:r>
              <a:rPr lang="en-US" dirty="0"/>
              <a:t>Configuration System</a:t>
            </a:r>
          </a:p>
          <a:p>
            <a:pPr lvl="1"/>
            <a:r>
              <a:rPr lang="en-US" dirty="0"/>
              <a:t>A relational database is recommended to house configuration data.  Supported databases are:</a:t>
            </a:r>
          </a:p>
          <a:p>
            <a:pPr lvl="2"/>
            <a:r>
              <a:rPr lang="en-US" dirty="0"/>
              <a:t>MS SQL Server</a:t>
            </a:r>
          </a:p>
          <a:p>
            <a:pPr lvl="2"/>
            <a:r>
              <a:rPr lang="en-US" dirty="0"/>
              <a:t>MySQL</a:t>
            </a:r>
          </a:p>
          <a:p>
            <a:pPr lvl="2"/>
            <a:r>
              <a:rPr lang="en-US" dirty="0"/>
              <a:t>Oracle</a:t>
            </a:r>
          </a:p>
          <a:p>
            <a:pPr lvl="2"/>
            <a:r>
              <a:rPr lang="en-US" dirty="0"/>
              <a:t>SQLite	</a:t>
            </a:r>
          </a:p>
          <a:p>
            <a:endParaRPr lang="en-US" dirty="0"/>
          </a:p>
        </p:txBody>
      </p:sp>
    </p:spTree>
    <p:extLst>
      <p:ext uri="{BB962C8B-B14F-4D97-AF65-F5344CB8AC3E}">
        <p14:creationId xmlns:p14="http://schemas.microsoft.com/office/powerpoint/2010/main" val="2300460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66800"/>
          </a:xfrm>
        </p:spPr>
        <p:txBody>
          <a:bodyPr>
            <a:normAutofit/>
          </a:bodyPr>
          <a:lstStyle/>
          <a:p>
            <a:r>
              <a:rPr lang="en-US" sz="3600" dirty="0" smtClean="0"/>
              <a:t>Includes PMU </a:t>
            </a:r>
            <a:r>
              <a:rPr lang="en-US" sz="3600" dirty="0" smtClean="0"/>
              <a:t>Connection </a:t>
            </a:r>
            <a:r>
              <a:rPr lang="en-US" sz="3600" dirty="0" smtClean="0"/>
              <a:t>Tester</a:t>
            </a:r>
            <a:endParaRPr lang="en-US" sz="3600" i="1" dirty="0"/>
          </a:p>
        </p:txBody>
      </p:sp>
      <p:pic>
        <p:nvPicPr>
          <p:cNvPr id="7" name="Picture 2"/>
          <p:cNvPicPr>
            <a:picLocks noChangeAspect="1" noChangeArrowheads="1"/>
          </p:cNvPicPr>
          <p:nvPr/>
        </p:nvPicPr>
        <p:blipFill>
          <a:blip r:embed="rId3" cstate="print"/>
          <a:srcRect/>
          <a:stretch>
            <a:fillRect/>
          </a:stretch>
        </p:blipFill>
        <p:spPr bwMode="auto">
          <a:xfrm>
            <a:off x="2057400" y="1600200"/>
            <a:ext cx="4719724" cy="4221162"/>
          </a:xfrm>
          <a:prstGeom prst="rect">
            <a:avLst/>
          </a:prstGeom>
          <a:noFill/>
          <a:ln w="9525">
            <a:noFill/>
            <a:miter lim="800000"/>
            <a:headEnd/>
            <a:tailEnd/>
          </a:ln>
        </p:spPr>
      </p:pic>
    </p:spTree>
    <p:extLst>
      <p:ext uri="{BB962C8B-B14F-4D97-AF65-F5344CB8AC3E}">
        <p14:creationId xmlns:p14="http://schemas.microsoft.com/office/powerpoint/2010/main" val="3143497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Includes GEP </a:t>
            </a:r>
            <a:r>
              <a:rPr lang="en-US" dirty="0" smtClean="0"/>
              <a:t>Subscription </a:t>
            </a:r>
            <a:r>
              <a:rPr lang="en-US" dirty="0" smtClean="0"/>
              <a:t>Tester</a:t>
            </a:r>
            <a:r>
              <a:rPr lang="en-US" i="1" dirty="0" smtClean="0"/>
              <a:t> </a:t>
            </a:r>
            <a:endParaRPr lang="en-US" dirty="0"/>
          </a:p>
        </p:txBody>
      </p:sp>
      <p:pic>
        <p:nvPicPr>
          <p:cNvPr id="1026" name="Picture 2" descr="GEPSubscriptionTester.png"/>
          <p:cNvPicPr>
            <a:picLocks noChangeAspect="1" noChangeArrowheads="1"/>
          </p:cNvPicPr>
          <p:nvPr/>
        </p:nvPicPr>
        <p:blipFill>
          <a:blip r:embed="rId3" cstate="print"/>
          <a:srcRect/>
          <a:stretch>
            <a:fillRect/>
          </a:stretch>
        </p:blipFill>
        <p:spPr bwMode="auto">
          <a:xfrm>
            <a:off x="1828800" y="1600200"/>
            <a:ext cx="5562600" cy="431101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Who else uses the openPDC?</a:t>
            </a:r>
            <a:endParaRPr lang="en-US" dirty="0"/>
          </a:p>
        </p:txBody>
      </p:sp>
      <p:sp>
        <p:nvSpPr>
          <p:cNvPr id="7" name="Content Placeholder 6"/>
          <p:cNvSpPr>
            <a:spLocks noGrp="1"/>
          </p:cNvSpPr>
          <p:nvPr>
            <p:ph idx="1"/>
          </p:nvPr>
        </p:nvSpPr>
        <p:spPr/>
        <p:txBody>
          <a:bodyPr/>
          <a:lstStyle/>
          <a:p>
            <a:r>
              <a:rPr lang="en-US" sz="2800" dirty="0"/>
              <a:t>In operational service at TVA since </a:t>
            </a:r>
            <a:r>
              <a:rPr lang="en-US" sz="2800" dirty="0" smtClean="0"/>
              <a:t>2004</a:t>
            </a:r>
            <a:endParaRPr lang="en-US" sz="2800" dirty="0"/>
          </a:p>
          <a:p>
            <a:r>
              <a:rPr lang="en-US" sz="2800" dirty="0"/>
              <a:t>Other North American production deployments include </a:t>
            </a:r>
            <a:r>
              <a:rPr lang="en-US" sz="2800" dirty="0" err="1" smtClean="0"/>
              <a:t>PeakRC</a:t>
            </a:r>
            <a:r>
              <a:rPr lang="en-US" sz="2800" dirty="0" smtClean="0"/>
              <a:t>, </a:t>
            </a:r>
            <a:r>
              <a:rPr lang="en-US" sz="2800" dirty="0" smtClean="0"/>
              <a:t>OG&amp;E Dominion</a:t>
            </a:r>
            <a:r>
              <a:rPr lang="en-US" sz="2800" dirty="0"/>
              <a:t>, Southern Company, Duke, </a:t>
            </a:r>
            <a:r>
              <a:rPr lang="en-US" sz="2800" dirty="0" smtClean="0"/>
              <a:t>ISO-NE</a:t>
            </a:r>
            <a:r>
              <a:rPr lang="en-US" sz="2800" dirty="0"/>
              <a:t>, </a:t>
            </a:r>
            <a:r>
              <a:rPr lang="en-US" sz="2800" dirty="0" smtClean="0"/>
              <a:t>FP&amp;L, AESO, </a:t>
            </a:r>
            <a:r>
              <a:rPr lang="en-US" sz="2800" dirty="0" smtClean="0"/>
              <a:t>SDG&amp;E, PG&amp;E </a:t>
            </a:r>
            <a:r>
              <a:rPr lang="en-US" sz="2800" dirty="0" smtClean="0"/>
              <a:t>and others</a:t>
            </a:r>
            <a:endParaRPr lang="en-US" sz="2800" dirty="0"/>
          </a:p>
          <a:p>
            <a:r>
              <a:rPr lang="en-US" sz="2800" dirty="0"/>
              <a:t>Large community.  There have </a:t>
            </a:r>
            <a:r>
              <a:rPr lang="en-US" sz="2800" dirty="0" smtClean="0"/>
              <a:t>been over 2,000 downloads </a:t>
            </a:r>
            <a:r>
              <a:rPr lang="en-US" sz="2800" dirty="0"/>
              <a:t>of </a:t>
            </a:r>
            <a:r>
              <a:rPr lang="en-US" sz="2800" dirty="0" smtClean="0"/>
              <a:t>the openPDC since version 1.5 was released.</a:t>
            </a:r>
            <a:endParaRPr lang="en-US" sz="2800" dirty="0"/>
          </a:p>
          <a:p>
            <a:endParaRPr lang="en-US" dirty="0"/>
          </a:p>
        </p:txBody>
      </p:sp>
    </p:spTree>
    <p:extLst>
      <p:ext uri="{BB962C8B-B14F-4D97-AF65-F5344CB8AC3E}">
        <p14:creationId xmlns:p14="http://schemas.microsoft.com/office/powerpoint/2010/main" val="261020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openPDC Manager Home Screen</a:t>
            </a:r>
            <a:endParaRPr lang="en-US" dirty="0"/>
          </a:p>
        </p:txBody>
      </p:sp>
      <p:pic>
        <p:nvPicPr>
          <p:cNvPr id="3" name="Picture 2" descr="openPDC-HomeScreen.PNG"/>
          <p:cNvPicPr>
            <a:picLocks noChangeAspect="1"/>
          </p:cNvPicPr>
          <p:nvPr/>
        </p:nvPicPr>
        <p:blipFill>
          <a:blip r:embed="rId3" cstate="print"/>
          <a:stretch>
            <a:fillRect/>
          </a:stretch>
        </p:blipFill>
        <p:spPr>
          <a:xfrm>
            <a:off x="1676399" y="1123484"/>
            <a:ext cx="5715001" cy="500062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openPDC Manager Home Screen</a:t>
            </a:r>
            <a:endParaRPr lang="en-US" dirty="0"/>
          </a:p>
        </p:txBody>
      </p:sp>
      <p:pic>
        <p:nvPicPr>
          <p:cNvPr id="3" name="Picture 2" descr="openPDC-HomeScreen.PNG"/>
          <p:cNvPicPr>
            <a:picLocks noChangeAspect="1"/>
          </p:cNvPicPr>
          <p:nvPr/>
        </p:nvPicPr>
        <p:blipFill>
          <a:blip r:embed="rId2" cstate="print"/>
          <a:stretch>
            <a:fillRect/>
          </a:stretch>
        </p:blipFill>
        <p:spPr>
          <a:xfrm>
            <a:off x="1905000" y="1358908"/>
            <a:ext cx="5508704" cy="4820116"/>
          </a:xfrm>
          <a:prstGeom prst="rect">
            <a:avLst/>
          </a:prstGeom>
        </p:spPr>
      </p:pic>
      <p:grpSp>
        <p:nvGrpSpPr>
          <p:cNvPr id="5" name="Group 17"/>
          <p:cNvGrpSpPr/>
          <p:nvPr/>
        </p:nvGrpSpPr>
        <p:grpSpPr>
          <a:xfrm>
            <a:off x="2514600" y="1178166"/>
            <a:ext cx="3340196" cy="1295400"/>
            <a:chOff x="2755804" y="1178166"/>
            <a:chExt cx="3340196" cy="1295400"/>
          </a:xfrm>
        </p:grpSpPr>
        <p:cxnSp>
          <p:nvCxnSpPr>
            <p:cNvPr id="6" name="Straight Arrow Connector 5"/>
            <p:cNvCxnSpPr/>
            <p:nvPr/>
          </p:nvCxnSpPr>
          <p:spPr>
            <a:xfrm>
              <a:off x="4660804" y="1417638"/>
              <a:ext cx="1435196" cy="182562"/>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755804" y="1178166"/>
              <a:ext cx="1905000" cy="1295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Select</a:t>
              </a:r>
            </a:p>
            <a:p>
              <a:pPr algn="ctr"/>
              <a:r>
                <a:rPr lang="en-US" dirty="0" smtClean="0">
                  <a:solidFill>
                    <a:schemeClr val="tx1"/>
                  </a:solidFill>
                </a:rPr>
                <a:t>Instance to Configure</a:t>
              </a:r>
              <a:endParaRPr lang="en-US" dirty="0">
                <a:solidFill>
                  <a:schemeClr val="tx1"/>
                </a:solidFill>
              </a:endParaRPr>
            </a:p>
          </p:txBody>
        </p:sp>
      </p:grpSp>
      <p:grpSp>
        <p:nvGrpSpPr>
          <p:cNvPr id="8" name="Group 23"/>
          <p:cNvGrpSpPr/>
          <p:nvPr/>
        </p:nvGrpSpPr>
        <p:grpSpPr>
          <a:xfrm>
            <a:off x="3907342" y="2286000"/>
            <a:ext cx="2798257" cy="1981200"/>
            <a:chOff x="1275022" y="5186306"/>
            <a:chExt cx="2345598" cy="1981200"/>
          </a:xfrm>
        </p:grpSpPr>
        <p:sp>
          <p:nvSpPr>
            <p:cNvPr id="15" name="Rectangle 14"/>
            <p:cNvSpPr/>
            <p:nvPr/>
          </p:nvSpPr>
          <p:spPr>
            <a:xfrm>
              <a:off x="1275022" y="5872106"/>
              <a:ext cx="1905000" cy="1295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Select Point to Display in Real Time</a:t>
              </a:r>
              <a:endParaRPr lang="en-US" dirty="0">
                <a:solidFill>
                  <a:schemeClr val="tx1"/>
                </a:solidFill>
              </a:endParaRPr>
            </a:p>
          </p:txBody>
        </p:sp>
        <p:cxnSp>
          <p:nvCxnSpPr>
            <p:cNvPr id="16" name="Straight Arrow Connector 15"/>
            <p:cNvCxnSpPr/>
            <p:nvPr/>
          </p:nvCxnSpPr>
          <p:spPr>
            <a:xfrm flipV="1">
              <a:off x="3180022" y="5186306"/>
              <a:ext cx="440598" cy="1038412"/>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dirty="0" smtClean="0"/>
              <a:t>Multiple Open Source </a:t>
            </a:r>
            <a:r>
              <a:rPr lang="en-US" dirty="0" smtClean="0"/>
              <a:t>Projects</a:t>
            </a:r>
            <a:endParaRPr lang="en-US" dirty="0"/>
          </a:p>
        </p:txBody>
      </p:sp>
      <p:sp>
        <p:nvSpPr>
          <p:cNvPr id="3" name="Content Placeholder 2"/>
          <p:cNvSpPr>
            <a:spLocks noGrp="1"/>
          </p:cNvSpPr>
          <p:nvPr>
            <p:ph idx="1"/>
          </p:nvPr>
        </p:nvSpPr>
        <p:spPr>
          <a:xfrm>
            <a:off x="304800" y="1066800"/>
            <a:ext cx="8839200" cy="4343400"/>
          </a:xfrm>
        </p:spPr>
        <p:txBody>
          <a:bodyPr>
            <a:normAutofit fontScale="85000" lnSpcReduction="10000"/>
          </a:bodyPr>
          <a:lstStyle/>
          <a:p>
            <a:r>
              <a:rPr lang="en-US" dirty="0" smtClean="0"/>
              <a:t>Grid Solutions Framework</a:t>
            </a:r>
          </a:p>
          <a:p>
            <a:pPr lvl="1"/>
            <a:r>
              <a:rPr lang="en-US" dirty="0" smtClean="0">
                <a:hlinkClick r:id="rId3"/>
              </a:rPr>
              <a:t>http://gsf.codeplex.com/</a:t>
            </a:r>
            <a:endParaRPr lang="en-US" dirty="0" smtClean="0"/>
          </a:p>
          <a:p>
            <a:r>
              <a:rPr lang="en-US" dirty="0" smtClean="0"/>
              <a:t>Secure Information Exchange Gateway (SIEGate)</a:t>
            </a:r>
          </a:p>
          <a:p>
            <a:pPr lvl="1"/>
            <a:r>
              <a:rPr lang="en-US" dirty="0" smtClean="0">
                <a:hlinkClick r:id="rId4"/>
              </a:rPr>
              <a:t>http://siegate.codeplex.com/</a:t>
            </a:r>
            <a:endParaRPr lang="en-US" dirty="0" smtClean="0"/>
          </a:p>
          <a:p>
            <a:r>
              <a:rPr lang="en-US" dirty="0" smtClean="0"/>
              <a:t>Open Source Phasor Data Concentrator (openPDC)</a:t>
            </a:r>
          </a:p>
          <a:p>
            <a:pPr lvl="1"/>
            <a:r>
              <a:rPr lang="en-US" dirty="0" smtClean="0">
                <a:hlinkClick r:id="rId5"/>
              </a:rPr>
              <a:t>http://openpdc.codeplex.com/</a:t>
            </a:r>
            <a:endParaRPr lang="en-US" dirty="0" smtClean="0"/>
          </a:p>
          <a:p>
            <a:r>
              <a:rPr lang="en-US" dirty="0" smtClean="0"/>
              <a:t>Open Historian</a:t>
            </a:r>
          </a:p>
          <a:p>
            <a:pPr lvl="1"/>
            <a:r>
              <a:rPr lang="en-US" dirty="0" smtClean="0">
                <a:hlinkClick r:id="rId6"/>
              </a:rPr>
              <a:t>http://openhistorian.codeplex.com/</a:t>
            </a:r>
            <a:endParaRPr lang="en-US" dirty="0" smtClean="0"/>
          </a:p>
          <a:p>
            <a:r>
              <a:rPr lang="en-US" dirty="0" smtClean="0"/>
              <a:t>PMU Connection Tester</a:t>
            </a:r>
          </a:p>
          <a:p>
            <a:pPr lvl="1"/>
            <a:r>
              <a:rPr lang="en-US" dirty="0" smtClean="0">
                <a:hlinkClick r:id="rId7"/>
              </a:rPr>
              <a:t>http://pmuconnectiontester.codeplex.com/</a:t>
            </a:r>
            <a:endParaRPr lang="en-US" dirty="0" smtClean="0"/>
          </a:p>
          <a:p>
            <a:endParaRPr lang="en-US" dirty="0"/>
          </a:p>
        </p:txBody>
      </p:sp>
      <p:sp>
        <p:nvSpPr>
          <p:cNvPr id="4" name="TextBox 3"/>
          <p:cNvSpPr txBox="1"/>
          <p:nvPr/>
        </p:nvSpPr>
        <p:spPr>
          <a:xfrm>
            <a:off x="822242" y="5437414"/>
            <a:ext cx="7804316" cy="584775"/>
          </a:xfrm>
          <a:prstGeom prst="rect">
            <a:avLst/>
          </a:prstGeom>
          <a:noFill/>
        </p:spPr>
        <p:txBody>
          <a:bodyPr wrap="none" rtlCol="0">
            <a:spAutoFit/>
          </a:bodyPr>
          <a:lstStyle/>
          <a:p>
            <a:r>
              <a:rPr lang="en-US" sz="3200" b="1" dirty="0" smtClean="0">
                <a:solidFill>
                  <a:srgbClr val="FF0000"/>
                </a:solidFill>
              </a:rPr>
              <a:t>FYI: We are moving projects to GitHub!</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Connect to a Device</a:t>
            </a:r>
            <a:endParaRPr lang="en-US" dirty="0"/>
          </a:p>
        </p:txBody>
      </p:sp>
      <p:pic>
        <p:nvPicPr>
          <p:cNvPr id="4" name="Content Placeholder 3" descr="openPDC-DeviceConfig.PNG"/>
          <p:cNvPicPr>
            <a:picLocks noGrp="1" noChangeAspect="1"/>
          </p:cNvPicPr>
          <p:nvPr>
            <p:ph idx="1"/>
          </p:nvPr>
        </p:nvPicPr>
        <p:blipFill>
          <a:blip r:embed="rId2" cstate="print"/>
          <a:stretch>
            <a:fillRect/>
          </a:stretch>
        </p:blipFill>
        <p:spPr>
          <a:xfrm>
            <a:off x="1985736" y="1481138"/>
            <a:ext cx="5172528" cy="4525962"/>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Connect to a Device</a:t>
            </a:r>
            <a:endParaRPr lang="en-US" dirty="0"/>
          </a:p>
        </p:txBody>
      </p:sp>
      <p:pic>
        <p:nvPicPr>
          <p:cNvPr id="4" name="Content Placeholder 3" descr="openPDC-DeviceConfig.PNG"/>
          <p:cNvPicPr>
            <a:picLocks noGrp="1" noChangeAspect="1"/>
          </p:cNvPicPr>
          <p:nvPr>
            <p:ph idx="1"/>
          </p:nvPr>
        </p:nvPicPr>
        <p:blipFill>
          <a:blip r:embed="rId2" cstate="print"/>
          <a:stretch>
            <a:fillRect/>
          </a:stretch>
        </p:blipFill>
        <p:spPr>
          <a:xfrm>
            <a:off x="1985736" y="1481138"/>
            <a:ext cx="5172528" cy="4525962"/>
          </a:xfrm>
        </p:spPr>
      </p:pic>
      <p:grpSp>
        <p:nvGrpSpPr>
          <p:cNvPr id="2" name="Group 17"/>
          <p:cNvGrpSpPr/>
          <p:nvPr/>
        </p:nvGrpSpPr>
        <p:grpSpPr>
          <a:xfrm>
            <a:off x="4267200" y="1711566"/>
            <a:ext cx="1752600" cy="726834"/>
            <a:chOff x="4508404" y="1711566"/>
            <a:chExt cx="1752600" cy="726834"/>
          </a:xfrm>
        </p:grpSpPr>
        <p:cxnSp>
          <p:nvCxnSpPr>
            <p:cNvPr id="7" name="Straight Arrow Connector 6"/>
            <p:cNvCxnSpPr/>
            <p:nvPr/>
          </p:nvCxnSpPr>
          <p:spPr>
            <a:xfrm flipH="1">
              <a:off x="4508404" y="1905000"/>
              <a:ext cx="304800" cy="533400"/>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813204" y="1711566"/>
              <a:ext cx="1447800" cy="72683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Name of Connection</a:t>
              </a:r>
              <a:endParaRPr lang="en-US" dirty="0">
                <a:solidFill>
                  <a:schemeClr val="tx1"/>
                </a:solidFill>
              </a:endParaRPr>
            </a:p>
          </p:txBody>
        </p:sp>
      </p:grpSp>
      <p:grpSp>
        <p:nvGrpSpPr>
          <p:cNvPr id="6" name="Group 17"/>
          <p:cNvGrpSpPr/>
          <p:nvPr/>
        </p:nvGrpSpPr>
        <p:grpSpPr>
          <a:xfrm>
            <a:off x="4267200" y="2784234"/>
            <a:ext cx="2133600" cy="873366"/>
            <a:chOff x="4356004" y="1711566"/>
            <a:chExt cx="2133600" cy="873366"/>
          </a:xfrm>
        </p:grpSpPr>
        <p:cxnSp>
          <p:nvCxnSpPr>
            <p:cNvPr id="12" name="Straight Arrow Connector 11"/>
            <p:cNvCxnSpPr/>
            <p:nvPr/>
          </p:nvCxnSpPr>
          <p:spPr>
            <a:xfrm flipH="1">
              <a:off x="4356004" y="1905000"/>
              <a:ext cx="685800" cy="375132"/>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041804" y="1711566"/>
              <a:ext cx="1447800" cy="873366"/>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Connect to another PDC</a:t>
              </a:r>
              <a:endParaRPr lang="en-US" dirty="0">
                <a:solidFill>
                  <a:schemeClr val="tx1"/>
                </a:solidFill>
              </a:endParaRPr>
            </a:p>
          </p:txBody>
        </p:sp>
      </p:grpSp>
      <p:grpSp>
        <p:nvGrpSpPr>
          <p:cNvPr id="9" name="Group 17"/>
          <p:cNvGrpSpPr/>
          <p:nvPr/>
        </p:nvGrpSpPr>
        <p:grpSpPr>
          <a:xfrm>
            <a:off x="3733800" y="3962400"/>
            <a:ext cx="3657600" cy="1295400"/>
            <a:chOff x="3975004" y="1711566"/>
            <a:chExt cx="3657600" cy="1295400"/>
          </a:xfrm>
        </p:grpSpPr>
        <p:cxnSp>
          <p:nvCxnSpPr>
            <p:cNvPr id="17" name="Straight Arrow Connector 16"/>
            <p:cNvCxnSpPr/>
            <p:nvPr/>
          </p:nvCxnSpPr>
          <p:spPr>
            <a:xfrm flipH="1" flipV="1">
              <a:off x="3975004" y="1711566"/>
              <a:ext cx="1066800" cy="193434"/>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041804" y="1711566"/>
              <a:ext cx="2590800" cy="1295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Set tolerances for Error Reporting and Reconnection Attempts</a:t>
              </a:r>
              <a:endParaRPr lang="en-US" dirty="0">
                <a:solidFill>
                  <a:schemeClr val="tx1"/>
                </a:solidFil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Input Configuration</a:t>
            </a:r>
            <a:endParaRPr lang="en-US" dirty="0"/>
          </a:p>
        </p:txBody>
      </p:sp>
      <p:pic>
        <p:nvPicPr>
          <p:cNvPr id="4" name="Content Placeholder 3" descr="openPDC-InputWizardStep3.PNG"/>
          <p:cNvPicPr>
            <a:picLocks noGrp="1" noChangeAspect="1"/>
          </p:cNvPicPr>
          <p:nvPr>
            <p:ph idx="1"/>
          </p:nvPr>
        </p:nvPicPr>
        <p:blipFill>
          <a:blip r:embed="rId2" cstate="print"/>
          <a:stretch>
            <a:fillRect/>
          </a:stretch>
        </p:blipFill>
        <p:spPr>
          <a:xfrm>
            <a:off x="1985736" y="1481138"/>
            <a:ext cx="5172528" cy="4525962"/>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Input Configuration</a:t>
            </a:r>
            <a:endParaRPr lang="en-US" dirty="0"/>
          </a:p>
        </p:txBody>
      </p:sp>
      <p:pic>
        <p:nvPicPr>
          <p:cNvPr id="4" name="Content Placeholder 3" descr="openPDC-InputWizardStep3.PNG"/>
          <p:cNvPicPr>
            <a:picLocks noGrp="1" noChangeAspect="1"/>
          </p:cNvPicPr>
          <p:nvPr>
            <p:ph idx="1"/>
          </p:nvPr>
        </p:nvPicPr>
        <p:blipFill>
          <a:blip r:embed="rId2" cstate="print"/>
          <a:stretch>
            <a:fillRect/>
          </a:stretch>
        </p:blipFill>
        <p:spPr>
          <a:xfrm>
            <a:off x="1985736" y="1481138"/>
            <a:ext cx="5172528" cy="4525962"/>
          </a:xfrm>
        </p:spPr>
      </p:pic>
      <p:grpSp>
        <p:nvGrpSpPr>
          <p:cNvPr id="2" name="Group 17"/>
          <p:cNvGrpSpPr/>
          <p:nvPr/>
        </p:nvGrpSpPr>
        <p:grpSpPr>
          <a:xfrm>
            <a:off x="2514600" y="2438400"/>
            <a:ext cx="2971800" cy="726834"/>
            <a:chOff x="3784504" y="1711566"/>
            <a:chExt cx="2476500" cy="726834"/>
          </a:xfrm>
        </p:grpSpPr>
        <p:cxnSp>
          <p:nvCxnSpPr>
            <p:cNvPr id="7" name="Straight Arrow Connector 6"/>
            <p:cNvCxnSpPr/>
            <p:nvPr/>
          </p:nvCxnSpPr>
          <p:spPr>
            <a:xfrm flipH="1">
              <a:off x="3784504" y="1905000"/>
              <a:ext cx="1028700" cy="533400"/>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813204" y="1711566"/>
              <a:ext cx="1447800" cy="72683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Click on Row to Expand</a:t>
              </a:r>
              <a:endParaRPr lang="en-US" dirty="0">
                <a:solidFill>
                  <a:schemeClr val="tx1"/>
                </a:solidFill>
              </a:endParaRPr>
            </a:p>
          </p:txBody>
        </p:sp>
      </p:grpSp>
      <p:grpSp>
        <p:nvGrpSpPr>
          <p:cNvPr id="6" name="Group 17"/>
          <p:cNvGrpSpPr/>
          <p:nvPr/>
        </p:nvGrpSpPr>
        <p:grpSpPr>
          <a:xfrm>
            <a:off x="4000500" y="3733800"/>
            <a:ext cx="2766060" cy="1295400"/>
            <a:chOff x="3784504" y="2280132"/>
            <a:chExt cx="2305050" cy="1295400"/>
          </a:xfrm>
        </p:grpSpPr>
        <p:cxnSp>
          <p:nvCxnSpPr>
            <p:cNvPr id="11" name="Straight Arrow Connector 10"/>
            <p:cNvCxnSpPr/>
            <p:nvPr/>
          </p:nvCxnSpPr>
          <p:spPr>
            <a:xfrm flipH="1" flipV="1">
              <a:off x="3784504" y="2438400"/>
              <a:ext cx="857250" cy="146532"/>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641754" y="2280132"/>
              <a:ext cx="1447800" cy="1295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Can Edit (over-ride)</a:t>
              </a:r>
            </a:p>
            <a:p>
              <a:pPr algn="ctr"/>
              <a:r>
                <a:rPr lang="en-US" dirty="0" smtClean="0">
                  <a:solidFill>
                    <a:schemeClr val="tx1"/>
                  </a:solidFill>
                </a:rPr>
                <a:t>C37-118 Labels</a:t>
              </a:r>
              <a:endParaRPr lang="en-US" dirty="0">
                <a:solidFill>
                  <a:schemeClr val="tx1"/>
                </a:solidFill>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 Real Time Values</a:t>
            </a:r>
            <a:endParaRPr lang="en-US" dirty="0"/>
          </a:p>
        </p:txBody>
      </p:sp>
      <p:pic>
        <p:nvPicPr>
          <p:cNvPr id="4" name="Content Placeholder 3" descr="openPDC-DeviceMeasurements.PNG"/>
          <p:cNvPicPr>
            <a:picLocks noGrp="1" noChangeAspect="1"/>
          </p:cNvPicPr>
          <p:nvPr>
            <p:ph idx="1"/>
          </p:nvPr>
        </p:nvPicPr>
        <p:blipFill>
          <a:blip r:embed="rId2" cstate="print"/>
          <a:stretch>
            <a:fillRect/>
          </a:stretch>
        </p:blipFill>
        <p:spPr>
          <a:xfrm>
            <a:off x="1985736" y="1481138"/>
            <a:ext cx="5172528" cy="4525962"/>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 Real Time Values</a:t>
            </a:r>
            <a:endParaRPr lang="en-US" dirty="0"/>
          </a:p>
        </p:txBody>
      </p:sp>
      <p:pic>
        <p:nvPicPr>
          <p:cNvPr id="4" name="Content Placeholder 3" descr="openPDC-DeviceMeasurements.PNG"/>
          <p:cNvPicPr>
            <a:picLocks noGrp="1" noChangeAspect="1"/>
          </p:cNvPicPr>
          <p:nvPr>
            <p:ph idx="1"/>
          </p:nvPr>
        </p:nvPicPr>
        <p:blipFill>
          <a:blip r:embed="rId2" cstate="print"/>
          <a:stretch>
            <a:fillRect/>
          </a:stretch>
        </p:blipFill>
        <p:spPr>
          <a:xfrm>
            <a:off x="1985736" y="1481138"/>
            <a:ext cx="5172528" cy="4525962"/>
          </a:xfrm>
        </p:spPr>
      </p:pic>
      <p:grpSp>
        <p:nvGrpSpPr>
          <p:cNvPr id="2" name="Group 23"/>
          <p:cNvGrpSpPr/>
          <p:nvPr/>
        </p:nvGrpSpPr>
        <p:grpSpPr>
          <a:xfrm>
            <a:off x="3657600" y="2333812"/>
            <a:ext cx="2341057" cy="1628588"/>
            <a:chOff x="1658263" y="5186306"/>
            <a:chExt cx="1962357" cy="1628588"/>
          </a:xfrm>
        </p:grpSpPr>
        <p:sp>
          <p:nvSpPr>
            <p:cNvPr id="7" name="Rectangle 6"/>
            <p:cNvSpPr/>
            <p:nvPr/>
          </p:nvSpPr>
          <p:spPr>
            <a:xfrm>
              <a:off x="1658263" y="5872106"/>
              <a:ext cx="1521758" cy="942788"/>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Refresh Rate</a:t>
              </a:r>
              <a:endParaRPr lang="en-US" dirty="0">
                <a:solidFill>
                  <a:schemeClr val="tx1"/>
                </a:solidFill>
              </a:endParaRPr>
            </a:p>
          </p:txBody>
        </p:sp>
        <p:cxnSp>
          <p:nvCxnSpPr>
            <p:cNvPr id="8" name="Straight Arrow Connector 7"/>
            <p:cNvCxnSpPr/>
            <p:nvPr/>
          </p:nvCxnSpPr>
          <p:spPr>
            <a:xfrm flipV="1">
              <a:off x="3180022" y="5186306"/>
              <a:ext cx="440598" cy="1038412"/>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Real Time Data</a:t>
            </a:r>
            <a:endParaRPr lang="en-US" dirty="0"/>
          </a:p>
        </p:txBody>
      </p:sp>
      <p:pic>
        <p:nvPicPr>
          <p:cNvPr id="6" name="Content Placeholder 5" descr="openHistorian-GraphMeasurements-HistoricalPlayback.PNG"/>
          <p:cNvPicPr>
            <a:picLocks noGrp="1" noChangeAspect="1"/>
          </p:cNvPicPr>
          <p:nvPr>
            <p:ph idx="1"/>
          </p:nvPr>
        </p:nvPicPr>
        <p:blipFill>
          <a:blip r:embed="rId2" cstate="print"/>
          <a:stretch>
            <a:fillRect/>
          </a:stretch>
        </p:blipFill>
        <p:spPr>
          <a:xfrm>
            <a:off x="1985736" y="1481138"/>
            <a:ext cx="5172528" cy="4525962"/>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Real Time Data</a:t>
            </a:r>
            <a:endParaRPr lang="en-US" dirty="0"/>
          </a:p>
        </p:txBody>
      </p:sp>
      <p:pic>
        <p:nvPicPr>
          <p:cNvPr id="6" name="Content Placeholder 5" descr="openHistorian-GraphMeasurements-HistoricalPlayback.PNG"/>
          <p:cNvPicPr>
            <a:picLocks noGrp="1" noChangeAspect="1"/>
          </p:cNvPicPr>
          <p:nvPr>
            <p:ph idx="1"/>
          </p:nvPr>
        </p:nvPicPr>
        <p:blipFill>
          <a:blip r:embed="rId2" cstate="print"/>
          <a:stretch>
            <a:fillRect/>
          </a:stretch>
        </p:blipFill>
        <p:spPr>
          <a:xfrm>
            <a:off x="1985736" y="1481138"/>
            <a:ext cx="5172528" cy="4525962"/>
          </a:xfrm>
        </p:spPr>
      </p:pic>
      <p:grpSp>
        <p:nvGrpSpPr>
          <p:cNvPr id="2" name="Group 23"/>
          <p:cNvGrpSpPr/>
          <p:nvPr/>
        </p:nvGrpSpPr>
        <p:grpSpPr>
          <a:xfrm>
            <a:off x="5480760" y="2395818"/>
            <a:ext cx="1358230" cy="1137770"/>
            <a:chOff x="2610762" y="5186306"/>
            <a:chExt cx="1138517" cy="1137770"/>
          </a:xfrm>
        </p:grpSpPr>
        <p:sp>
          <p:nvSpPr>
            <p:cNvPr id="8" name="Rectangle 7"/>
            <p:cNvSpPr/>
            <p:nvPr/>
          </p:nvSpPr>
          <p:spPr>
            <a:xfrm>
              <a:off x="2610762" y="5762288"/>
              <a:ext cx="1138517" cy="561788"/>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Real Time</a:t>
              </a:r>
              <a:endParaRPr lang="en-US" dirty="0">
                <a:solidFill>
                  <a:schemeClr val="tx1"/>
                </a:solidFill>
              </a:endParaRPr>
            </a:p>
          </p:txBody>
        </p:sp>
        <p:cxnSp>
          <p:nvCxnSpPr>
            <p:cNvPr id="9" name="Straight Arrow Connector 8"/>
            <p:cNvCxnSpPr>
              <a:stCxn id="8" idx="0"/>
            </p:cNvCxnSpPr>
            <p:nvPr/>
          </p:nvCxnSpPr>
          <p:spPr>
            <a:xfrm flipV="1">
              <a:off x="3180021" y="5186306"/>
              <a:ext cx="440599" cy="575982"/>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cxnSp>
        <p:nvCxnSpPr>
          <p:cNvPr id="11" name="Straight Arrow Connector 10"/>
          <p:cNvCxnSpPr>
            <a:stCxn id="8" idx="2"/>
          </p:cNvCxnSpPr>
          <p:nvPr/>
        </p:nvCxnSpPr>
        <p:spPr>
          <a:xfrm>
            <a:off x="6159876" y="3533588"/>
            <a:ext cx="240924" cy="581212"/>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nvGrpSpPr>
          <p:cNvPr id="4" name="Group 23"/>
          <p:cNvGrpSpPr/>
          <p:nvPr/>
        </p:nvGrpSpPr>
        <p:grpSpPr>
          <a:xfrm>
            <a:off x="2895601" y="3733800"/>
            <a:ext cx="2196429" cy="1219200"/>
            <a:chOff x="1908153" y="5386518"/>
            <a:chExt cx="1841125" cy="1219200"/>
          </a:xfrm>
        </p:grpSpPr>
        <p:sp>
          <p:nvSpPr>
            <p:cNvPr id="13" name="Rectangle 12"/>
            <p:cNvSpPr/>
            <p:nvPr/>
          </p:nvSpPr>
          <p:spPr>
            <a:xfrm>
              <a:off x="2610761" y="5762288"/>
              <a:ext cx="1138517" cy="84343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Select Points to Display</a:t>
              </a:r>
              <a:endParaRPr lang="en-US" dirty="0">
                <a:solidFill>
                  <a:schemeClr val="tx1"/>
                </a:solidFill>
              </a:endParaRPr>
            </a:p>
          </p:txBody>
        </p:sp>
        <p:cxnSp>
          <p:nvCxnSpPr>
            <p:cNvPr id="14" name="Straight Arrow Connector 13"/>
            <p:cNvCxnSpPr/>
            <p:nvPr/>
          </p:nvCxnSpPr>
          <p:spPr>
            <a:xfrm flipH="1" flipV="1">
              <a:off x="1908153" y="5386518"/>
              <a:ext cx="702608" cy="533400"/>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Historical Data</a:t>
            </a:r>
            <a:endParaRPr lang="en-US" dirty="0"/>
          </a:p>
        </p:txBody>
      </p:sp>
      <p:pic>
        <p:nvPicPr>
          <p:cNvPr id="10" name="Content Placeholder 9" descr="openHistorian-GraphMeasurements-HistoricalPlayback2.PNG"/>
          <p:cNvPicPr>
            <a:picLocks noGrp="1" noChangeAspect="1"/>
          </p:cNvPicPr>
          <p:nvPr>
            <p:ph idx="1"/>
          </p:nvPr>
        </p:nvPicPr>
        <p:blipFill>
          <a:blip r:embed="rId2" cstate="print"/>
          <a:stretch>
            <a:fillRect/>
          </a:stretch>
        </p:blipFill>
        <p:spPr>
          <a:xfrm>
            <a:off x="1985736" y="1481138"/>
            <a:ext cx="5172528" cy="4525962"/>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Historical Data</a:t>
            </a:r>
            <a:endParaRPr lang="en-US" dirty="0"/>
          </a:p>
        </p:txBody>
      </p:sp>
      <p:pic>
        <p:nvPicPr>
          <p:cNvPr id="10" name="Content Placeholder 9" descr="openHistorian-GraphMeasurements-HistoricalPlayback2.PNG"/>
          <p:cNvPicPr>
            <a:picLocks noGrp="1" noChangeAspect="1"/>
          </p:cNvPicPr>
          <p:nvPr>
            <p:ph idx="1"/>
          </p:nvPr>
        </p:nvPicPr>
        <p:blipFill>
          <a:blip r:embed="rId2" cstate="print"/>
          <a:stretch>
            <a:fillRect/>
          </a:stretch>
        </p:blipFill>
        <p:spPr>
          <a:xfrm>
            <a:off x="1985736" y="1481138"/>
            <a:ext cx="5172528" cy="4525962"/>
          </a:xfrm>
        </p:spPr>
      </p:pic>
      <p:grpSp>
        <p:nvGrpSpPr>
          <p:cNvPr id="2" name="Group 23"/>
          <p:cNvGrpSpPr/>
          <p:nvPr/>
        </p:nvGrpSpPr>
        <p:grpSpPr>
          <a:xfrm>
            <a:off x="5480760" y="2395818"/>
            <a:ext cx="1358230" cy="1137770"/>
            <a:chOff x="2610762" y="5186306"/>
            <a:chExt cx="1138517" cy="1137770"/>
          </a:xfrm>
        </p:grpSpPr>
        <p:sp>
          <p:nvSpPr>
            <p:cNvPr id="6" name="Rectangle 5"/>
            <p:cNvSpPr/>
            <p:nvPr/>
          </p:nvSpPr>
          <p:spPr>
            <a:xfrm>
              <a:off x="2610762" y="5762288"/>
              <a:ext cx="1138517" cy="561788"/>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Historical</a:t>
              </a:r>
              <a:endParaRPr lang="en-US" dirty="0">
                <a:solidFill>
                  <a:schemeClr val="tx1"/>
                </a:solidFill>
              </a:endParaRPr>
            </a:p>
          </p:txBody>
        </p:sp>
        <p:cxnSp>
          <p:nvCxnSpPr>
            <p:cNvPr id="7" name="Straight Arrow Connector 6"/>
            <p:cNvCxnSpPr>
              <a:stCxn id="6" idx="0"/>
            </p:cNvCxnSpPr>
            <p:nvPr/>
          </p:nvCxnSpPr>
          <p:spPr>
            <a:xfrm flipV="1">
              <a:off x="3180021" y="5186306"/>
              <a:ext cx="440599" cy="575982"/>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cxnSp>
        <p:nvCxnSpPr>
          <p:cNvPr id="8" name="Straight Arrow Connector 7"/>
          <p:cNvCxnSpPr>
            <a:stCxn id="6" idx="2"/>
          </p:cNvCxnSpPr>
          <p:nvPr/>
        </p:nvCxnSpPr>
        <p:spPr>
          <a:xfrm>
            <a:off x="6159876" y="3533588"/>
            <a:ext cx="240924" cy="581212"/>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nvGrpSpPr>
          <p:cNvPr id="4" name="Group 23"/>
          <p:cNvGrpSpPr/>
          <p:nvPr/>
        </p:nvGrpSpPr>
        <p:grpSpPr>
          <a:xfrm>
            <a:off x="4114800" y="4343400"/>
            <a:ext cx="1668670" cy="1137770"/>
            <a:chOff x="2476535" y="5186306"/>
            <a:chExt cx="1398739" cy="1137770"/>
          </a:xfrm>
        </p:grpSpPr>
        <p:sp>
          <p:nvSpPr>
            <p:cNvPr id="12" name="Rectangle 11"/>
            <p:cNvSpPr/>
            <p:nvPr/>
          </p:nvSpPr>
          <p:spPr>
            <a:xfrm>
              <a:off x="2476535" y="5762288"/>
              <a:ext cx="1398739" cy="561788"/>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Simulated Time Frame</a:t>
              </a:r>
              <a:endParaRPr lang="en-US" dirty="0">
                <a:solidFill>
                  <a:schemeClr val="tx1"/>
                </a:solidFill>
              </a:endParaRPr>
            </a:p>
          </p:txBody>
        </p:sp>
        <p:cxnSp>
          <p:nvCxnSpPr>
            <p:cNvPr id="13" name="Straight Arrow Connector 12"/>
            <p:cNvCxnSpPr>
              <a:stCxn id="12" idx="0"/>
            </p:cNvCxnSpPr>
            <p:nvPr/>
          </p:nvCxnSpPr>
          <p:spPr>
            <a:xfrm flipV="1">
              <a:off x="3175904" y="5186306"/>
              <a:ext cx="130987" cy="575982"/>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nvGrpSpPr>
          <p:cNvPr id="5" name="Group 23"/>
          <p:cNvGrpSpPr/>
          <p:nvPr/>
        </p:nvGrpSpPr>
        <p:grpSpPr>
          <a:xfrm>
            <a:off x="2985170" y="2395818"/>
            <a:ext cx="1358230" cy="1566582"/>
            <a:chOff x="2610762" y="5324512"/>
            <a:chExt cx="1138517" cy="1566582"/>
          </a:xfrm>
        </p:grpSpPr>
        <p:sp>
          <p:nvSpPr>
            <p:cNvPr id="19" name="Rectangle 18"/>
            <p:cNvSpPr/>
            <p:nvPr/>
          </p:nvSpPr>
          <p:spPr>
            <a:xfrm>
              <a:off x="2610762" y="5324512"/>
              <a:ext cx="1138517" cy="99956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2700000" scaled="1"/>
              <a:tileRect/>
            </a:gradFill>
            <a:ln>
              <a:solidFill>
                <a:srgbClr val="008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Review last 10 minutes</a:t>
              </a:r>
              <a:endParaRPr lang="en-US" dirty="0">
                <a:solidFill>
                  <a:schemeClr val="tx1"/>
                </a:solidFill>
              </a:endParaRPr>
            </a:p>
          </p:txBody>
        </p:sp>
        <p:cxnSp>
          <p:nvCxnSpPr>
            <p:cNvPr id="20" name="Straight Arrow Connector 19"/>
            <p:cNvCxnSpPr/>
            <p:nvPr/>
          </p:nvCxnSpPr>
          <p:spPr>
            <a:xfrm>
              <a:off x="3504992" y="6324076"/>
              <a:ext cx="244287" cy="567018"/>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Benefits of </a:t>
            </a:r>
            <a:r>
              <a:rPr lang="en-US" dirty="0" smtClean="0"/>
              <a:t>Open Source Hosting </a:t>
            </a:r>
            <a:endParaRPr lang="en-US" dirty="0"/>
          </a:p>
        </p:txBody>
      </p:sp>
      <p:sp>
        <p:nvSpPr>
          <p:cNvPr id="3" name="Content Placeholder 2"/>
          <p:cNvSpPr>
            <a:spLocks noGrp="1"/>
          </p:cNvSpPr>
          <p:nvPr>
            <p:ph idx="1"/>
          </p:nvPr>
        </p:nvSpPr>
        <p:spPr>
          <a:xfrm>
            <a:off x="457200" y="1066800"/>
            <a:ext cx="8229600" cy="5105400"/>
          </a:xfrm>
        </p:spPr>
        <p:txBody>
          <a:bodyPr>
            <a:normAutofit fontScale="77500" lnSpcReduction="20000"/>
          </a:bodyPr>
          <a:lstStyle/>
          <a:p>
            <a:r>
              <a:rPr lang="en-US" dirty="0" smtClean="0"/>
              <a:t>Project </a:t>
            </a:r>
            <a:r>
              <a:rPr lang="en-US" dirty="0" smtClean="0"/>
              <a:t>source </a:t>
            </a:r>
            <a:r>
              <a:rPr lang="en-US" dirty="0" smtClean="0"/>
              <a:t>code control </a:t>
            </a:r>
            <a:endParaRPr lang="en-US" dirty="0" smtClean="0"/>
          </a:p>
          <a:p>
            <a:pPr lvl="1"/>
            <a:r>
              <a:rPr lang="en-US" dirty="0" smtClean="0"/>
              <a:t>This directly integrates with Visual Studio</a:t>
            </a:r>
          </a:p>
          <a:p>
            <a:r>
              <a:rPr lang="en-US" dirty="0" smtClean="0"/>
              <a:t>Project contributor forks or patches </a:t>
            </a:r>
          </a:p>
          <a:p>
            <a:pPr lvl="1"/>
            <a:r>
              <a:rPr lang="en-US" dirty="0" smtClean="0"/>
              <a:t>This allows contributors to suggest formal code updates</a:t>
            </a:r>
          </a:p>
          <a:p>
            <a:r>
              <a:rPr lang="en-US" dirty="0" smtClean="0"/>
              <a:t>Project release downloads </a:t>
            </a:r>
          </a:p>
          <a:p>
            <a:pPr lvl="1"/>
            <a:r>
              <a:rPr lang="en-US" dirty="0" smtClean="0"/>
              <a:t>This allows us to control major releases and track downloads</a:t>
            </a:r>
          </a:p>
          <a:p>
            <a:r>
              <a:rPr lang="en-US" dirty="0" smtClean="0"/>
              <a:t>Discussion forums &amp; mailing lists </a:t>
            </a:r>
          </a:p>
          <a:p>
            <a:pPr lvl="1"/>
            <a:r>
              <a:rPr lang="en-US" dirty="0" smtClean="0"/>
              <a:t>This allows users to help users and request community help</a:t>
            </a:r>
          </a:p>
          <a:p>
            <a:r>
              <a:rPr lang="en-US" dirty="0" smtClean="0"/>
              <a:t>Wiki and documentation pages </a:t>
            </a:r>
          </a:p>
          <a:p>
            <a:pPr lvl="1"/>
            <a:r>
              <a:rPr lang="en-US" dirty="0" smtClean="0"/>
              <a:t>This allows up-to-date online documentation </a:t>
            </a:r>
          </a:p>
          <a:p>
            <a:r>
              <a:rPr lang="en-US" dirty="0" smtClean="0"/>
              <a:t>Bug and feature request tracker</a:t>
            </a:r>
          </a:p>
          <a:p>
            <a:pPr lvl="1"/>
            <a:r>
              <a:rPr lang="en-US" dirty="0" smtClean="0"/>
              <a:t>This allows users to post issues for resolution</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openPDC Console</a:t>
            </a:r>
            <a:endParaRPr lang="en-US" dirty="0"/>
          </a:p>
        </p:txBody>
      </p:sp>
      <p:sp>
        <p:nvSpPr>
          <p:cNvPr id="3" name="Content Placeholder 2"/>
          <p:cNvSpPr>
            <a:spLocks noGrp="1"/>
          </p:cNvSpPr>
          <p:nvPr>
            <p:ph idx="1"/>
          </p:nvPr>
        </p:nvSpPr>
        <p:spPr>
          <a:xfrm>
            <a:off x="533400" y="1447800"/>
            <a:ext cx="3505200" cy="4724400"/>
          </a:xfrm>
        </p:spPr>
        <p:txBody>
          <a:bodyPr>
            <a:normAutofit lnSpcReduction="10000"/>
          </a:bodyPr>
          <a:lstStyle/>
          <a:p>
            <a:r>
              <a:rPr lang="en-US" sz="2000" b="0" dirty="0" smtClean="0"/>
              <a:t>The openPDC console can be used to remotely monitor the details of openPDC operation</a:t>
            </a:r>
          </a:p>
          <a:p>
            <a:r>
              <a:rPr lang="en-US" sz="2000" b="0" dirty="0" smtClean="0"/>
              <a:t>It can be run independently of the </a:t>
            </a:r>
            <a:r>
              <a:rPr lang="en-US" sz="2000" dirty="0" smtClean="0"/>
              <a:t>openPDC Manager</a:t>
            </a:r>
            <a:endParaRPr lang="en-US" sz="2000" b="0" dirty="0" smtClean="0"/>
          </a:p>
          <a:p>
            <a:r>
              <a:rPr lang="en-US" sz="2000" b="0" dirty="0"/>
              <a:t>Typical Commands</a:t>
            </a:r>
          </a:p>
          <a:p>
            <a:pPr lvl="1"/>
            <a:r>
              <a:rPr lang="en-US" sz="1800" b="1" dirty="0" smtClean="0">
                <a:latin typeface="+mn-lt"/>
              </a:rPr>
              <a:t>Clients</a:t>
            </a:r>
            <a:r>
              <a:rPr lang="en-US" sz="1800" b="0" dirty="0" smtClean="0">
                <a:latin typeface="+mn-lt"/>
              </a:rPr>
              <a:t> Shows </a:t>
            </a:r>
            <a:r>
              <a:rPr lang="en-US" sz="1800" b="0" dirty="0">
                <a:latin typeface="+mn-lt"/>
              </a:rPr>
              <a:t>list of connections to service</a:t>
            </a:r>
          </a:p>
          <a:p>
            <a:pPr lvl="1"/>
            <a:r>
              <a:rPr lang="en-US" sz="1800" b="1" dirty="0">
                <a:latin typeface="+mn-lt"/>
              </a:rPr>
              <a:t>Health</a:t>
            </a:r>
            <a:r>
              <a:rPr lang="en-US" sz="1800" b="0" dirty="0">
                <a:latin typeface="+mn-lt"/>
              </a:rPr>
              <a:t> </a:t>
            </a:r>
            <a:r>
              <a:rPr lang="en-US" sz="1800" b="0" dirty="0" smtClean="0">
                <a:latin typeface="+mn-lt"/>
              </a:rPr>
              <a:t>Shows </a:t>
            </a:r>
            <a:r>
              <a:rPr lang="en-US" sz="1800" b="0" dirty="0">
                <a:latin typeface="+mn-lt"/>
              </a:rPr>
              <a:t>health report</a:t>
            </a:r>
          </a:p>
          <a:p>
            <a:pPr lvl="1"/>
            <a:r>
              <a:rPr lang="en-US" sz="1800" b="1" dirty="0">
                <a:latin typeface="+mn-lt"/>
              </a:rPr>
              <a:t>List </a:t>
            </a:r>
            <a:r>
              <a:rPr lang="en-US" sz="1800" b="0" dirty="0" smtClean="0">
                <a:latin typeface="+mn-lt"/>
              </a:rPr>
              <a:t>Displays </a:t>
            </a:r>
            <a:r>
              <a:rPr lang="en-US" sz="1800" b="0" dirty="0">
                <a:latin typeface="+mn-lt"/>
              </a:rPr>
              <a:t>list of devices connections</a:t>
            </a:r>
          </a:p>
          <a:p>
            <a:pPr lvl="1"/>
            <a:r>
              <a:rPr lang="en-US" sz="1800" b="1" dirty="0">
                <a:latin typeface="+mn-lt"/>
              </a:rPr>
              <a:t>Help</a:t>
            </a:r>
            <a:r>
              <a:rPr lang="en-US" sz="1800" b="0" dirty="0">
                <a:latin typeface="+mn-lt"/>
              </a:rPr>
              <a:t> </a:t>
            </a:r>
            <a:r>
              <a:rPr lang="en-US" sz="1800" b="0" dirty="0" smtClean="0">
                <a:latin typeface="+mn-lt"/>
              </a:rPr>
              <a:t>Displays </a:t>
            </a:r>
            <a:r>
              <a:rPr lang="en-US" sz="1800" b="0" dirty="0">
                <a:latin typeface="+mn-lt"/>
              </a:rPr>
              <a:t>list of commands</a:t>
            </a:r>
          </a:p>
          <a:p>
            <a:endParaRPr lang="en-US" b="0" dirty="0" smtClean="0"/>
          </a:p>
        </p:txBody>
      </p:sp>
      <p:pic>
        <p:nvPicPr>
          <p:cNvPr id="8" name="Picture 7" descr="openPDC-Console.PNG"/>
          <p:cNvPicPr>
            <a:picLocks noChangeAspect="1"/>
          </p:cNvPicPr>
          <p:nvPr/>
        </p:nvPicPr>
        <p:blipFill>
          <a:blip r:embed="rId2" cstate="print"/>
          <a:stretch>
            <a:fillRect/>
          </a:stretch>
        </p:blipFill>
        <p:spPr>
          <a:xfrm>
            <a:off x="4165947" y="1219201"/>
            <a:ext cx="4759421" cy="4495800"/>
          </a:xfrm>
          <a:prstGeom prst="rect">
            <a:avLst/>
          </a:prstGeom>
        </p:spPr>
      </p:pic>
    </p:spTree>
    <p:extLst>
      <p:ext uri="{BB962C8B-B14F-4D97-AF65-F5344CB8AC3E}">
        <p14:creationId xmlns:p14="http://schemas.microsoft.com/office/powerpoint/2010/main" val="38553979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45159"/>
            <a:ext cx="9144000" cy="707886"/>
          </a:xfrm>
          <a:prstGeom prst="rect">
            <a:avLst/>
          </a:prstGeom>
        </p:spPr>
        <p:txBody>
          <a:bodyPr wrap="square">
            <a:spAutoFit/>
          </a:bodyPr>
          <a:lstStyle/>
          <a:p>
            <a:pPr algn="ctr"/>
            <a:r>
              <a:rPr lang="en-US" sz="4000" b="1" dirty="0" smtClean="0">
                <a:solidFill>
                  <a:schemeClr val="tx2"/>
                </a:solidFill>
                <a:effectLst>
                  <a:outerShdw blurRad="31750" dist="25400" dir="5400000" algn="tl" rotWithShape="0">
                    <a:srgbClr val="000000">
                      <a:alpha val="25000"/>
                    </a:srgbClr>
                  </a:outerShdw>
                </a:effectLst>
                <a:latin typeface="+mj-lt"/>
                <a:ea typeface="+mj-ea"/>
                <a:cs typeface="+mj-cs"/>
              </a:rPr>
              <a:t>Secure Information Exchange Gateway</a:t>
            </a:r>
            <a:endParaRPr lang="en-US" sz="4000" b="1" dirty="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84994" name="Picture 2" descr="SIEGate"/>
          <p:cNvPicPr>
            <a:picLocks noChangeAspect="1" noChangeArrowheads="1"/>
          </p:cNvPicPr>
          <p:nvPr/>
        </p:nvPicPr>
        <p:blipFill>
          <a:blip r:embed="rId3" cstate="print"/>
          <a:srcRect/>
          <a:stretch>
            <a:fillRect/>
          </a:stretch>
        </p:blipFill>
        <p:spPr bwMode="auto">
          <a:xfrm>
            <a:off x="2057400" y="3276600"/>
            <a:ext cx="4750123" cy="1219200"/>
          </a:xfrm>
          <a:prstGeom prst="rect">
            <a:avLst/>
          </a:prstGeom>
          <a:noFill/>
        </p:spPr>
      </p:pic>
      <p:sp>
        <p:nvSpPr>
          <p:cNvPr id="5" name="Rectangle 4"/>
          <p:cNvSpPr/>
          <p:nvPr/>
        </p:nvSpPr>
        <p:spPr>
          <a:xfrm>
            <a:off x="1330838" y="300059"/>
            <a:ext cx="6974986" cy="923330"/>
          </a:xfrm>
          <a:prstGeom prst="rect">
            <a:avLst/>
          </a:prstGeom>
        </p:spPr>
        <p:txBody>
          <a:bodyPr wrap="none">
            <a:spAutoFit/>
          </a:bodyPr>
          <a:lstStyle/>
          <a:p>
            <a:r>
              <a:rPr lang="en-US" sz="5400" b="1" dirty="0" smtClean="0">
                <a:solidFill>
                  <a:schemeClr val="accent6"/>
                </a:solidFill>
                <a:effectLst>
                  <a:outerShdw blurRad="31750" dist="25400" dir="5400000" algn="tl" rotWithShape="0">
                    <a:srgbClr val="000000">
                      <a:alpha val="25000"/>
                    </a:srgbClr>
                  </a:outerShdw>
                </a:effectLst>
                <a:latin typeface="+mj-lt"/>
                <a:ea typeface="+mj-ea"/>
                <a:cs typeface="+mj-cs"/>
              </a:rPr>
              <a:t>GSF Implementation</a:t>
            </a:r>
            <a:endParaRPr lang="en-US" sz="5400" b="1" dirty="0">
              <a:solidFill>
                <a:schemeClr val="accent6"/>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11584134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143000"/>
          </a:xfrm>
        </p:spPr>
        <p:txBody>
          <a:bodyPr/>
          <a:lstStyle/>
          <a:p>
            <a:r>
              <a:rPr lang="en-US" sz="3200" dirty="0" smtClean="0"/>
              <a:t>The term “Gateway” came from NASPInet</a:t>
            </a:r>
            <a:endParaRPr lang="en-US" sz="3200" dirty="0"/>
          </a:p>
        </p:txBody>
      </p:sp>
      <p:pic>
        <p:nvPicPr>
          <p:cNvPr id="4" name="Content Placeholder 3" descr="naspi-con-arch.jpg"/>
          <p:cNvPicPr>
            <a:picLocks noGrp="1" noChangeAspect="1"/>
          </p:cNvPicPr>
          <p:nvPr>
            <p:ph idx="1"/>
          </p:nvPr>
        </p:nvPicPr>
        <p:blipFill>
          <a:blip r:embed="rId3" cstate="print"/>
          <a:srcRect l="-3679" r="-3679"/>
          <a:stretch>
            <a:fillRect/>
          </a:stretch>
        </p:blipFill>
        <p:spPr bwMode="auto">
          <a:xfrm>
            <a:off x="685800" y="762000"/>
            <a:ext cx="7696200" cy="5187515"/>
          </a:xfrm>
          <a:prstGeom prst="rect">
            <a:avLst/>
          </a:prstGeom>
          <a:noFill/>
          <a:ln w="9525">
            <a:noFill/>
            <a:miter lim="800000"/>
            <a:headEnd/>
            <a:tailEnd/>
          </a:ln>
        </p:spPr>
      </p:pic>
      <p:sp>
        <p:nvSpPr>
          <p:cNvPr id="5" name="TextBox 4"/>
          <p:cNvSpPr txBox="1"/>
          <p:nvPr/>
        </p:nvSpPr>
        <p:spPr>
          <a:xfrm>
            <a:off x="1143000" y="5867400"/>
            <a:ext cx="2786340" cy="261610"/>
          </a:xfrm>
          <a:prstGeom prst="rect">
            <a:avLst/>
          </a:prstGeom>
          <a:noFill/>
        </p:spPr>
        <p:txBody>
          <a:bodyPr wrap="none" rtlCol="0">
            <a:spAutoFit/>
          </a:bodyPr>
          <a:lstStyle/>
          <a:p>
            <a:r>
              <a:rPr lang="en-US" sz="1100" i="1" dirty="0" smtClean="0"/>
              <a:t>Taken from NASPInet Specification, 2007</a:t>
            </a:r>
            <a:endParaRPr lang="en-US" sz="1100" i="1" dirty="0"/>
          </a:p>
        </p:txBody>
      </p:sp>
    </p:spTree>
    <p:extLst>
      <p:ext uri="{BB962C8B-B14F-4D97-AF65-F5344CB8AC3E}">
        <p14:creationId xmlns:p14="http://schemas.microsoft.com/office/powerpoint/2010/main" val="34960863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gateway?</a:t>
            </a:r>
            <a:endParaRPr lang="en-US" dirty="0"/>
          </a:p>
        </p:txBody>
      </p:sp>
      <p:sp>
        <p:nvSpPr>
          <p:cNvPr id="3" name="Content Placeholder 2"/>
          <p:cNvSpPr>
            <a:spLocks noGrp="1"/>
          </p:cNvSpPr>
          <p:nvPr>
            <p:ph idx="1"/>
          </p:nvPr>
        </p:nvSpPr>
        <p:spPr>
          <a:xfrm>
            <a:off x="457200" y="1434281"/>
            <a:ext cx="8229600" cy="4405658"/>
          </a:xfrm>
        </p:spPr>
        <p:txBody>
          <a:bodyPr>
            <a:normAutofit fontScale="92500" lnSpcReduction="10000"/>
          </a:bodyPr>
          <a:lstStyle/>
          <a:p>
            <a:r>
              <a:rPr lang="en-US" dirty="0" smtClean="0"/>
              <a:t>Creates </a:t>
            </a:r>
            <a:r>
              <a:rPr lang="en-US" dirty="0"/>
              <a:t>a hardened security buffer between critical internal systems and external ones</a:t>
            </a:r>
            <a:br>
              <a:rPr lang="en-US" dirty="0"/>
            </a:br>
            <a:endParaRPr lang="en-US" dirty="0"/>
          </a:p>
          <a:p>
            <a:r>
              <a:rPr lang="en-US" dirty="0" smtClean="0"/>
              <a:t>Protects </a:t>
            </a:r>
            <a:r>
              <a:rPr lang="en-US" dirty="0"/>
              <a:t>the confidentiality </a:t>
            </a:r>
            <a:r>
              <a:rPr lang="en-US" dirty="0" smtClean="0"/>
              <a:t>and integrity of </a:t>
            </a:r>
            <a:r>
              <a:rPr lang="en-US" dirty="0"/>
              <a:t>reliability and market sensitive BES data</a:t>
            </a:r>
            <a:br>
              <a:rPr lang="en-US" dirty="0"/>
            </a:br>
            <a:endParaRPr lang="en-US" dirty="0" smtClean="0"/>
          </a:p>
          <a:p>
            <a:r>
              <a:rPr lang="en-US" dirty="0" smtClean="0"/>
              <a:t>Facilitates and reduces the cost of BES data exchange, including synchrophasor data -- both the actual data and the supporting metadata information for this data as well</a:t>
            </a:r>
            <a:endParaRPr lang="en-US" dirty="0"/>
          </a:p>
        </p:txBody>
      </p:sp>
    </p:spTree>
    <p:extLst>
      <p:ext uri="{BB962C8B-B14F-4D97-AF65-F5344CB8AC3E}">
        <p14:creationId xmlns:p14="http://schemas.microsoft.com/office/powerpoint/2010/main" val="15709851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a:normAutofit/>
          </a:bodyPr>
          <a:lstStyle/>
          <a:p>
            <a:r>
              <a:rPr lang="en-US" sz="2800" dirty="0" smtClean="0"/>
              <a:t>Current State of BES Data Exchange is Complex</a:t>
            </a:r>
            <a:endParaRPr lang="en-US" sz="2800" dirty="0"/>
          </a:p>
        </p:txBody>
      </p:sp>
      <p:pic>
        <p:nvPicPr>
          <p:cNvPr id="1026" name="Picture 2"/>
          <p:cNvPicPr>
            <a:picLocks noChangeAspect="1" noChangeArrowheads="1"/>
          </p:cNvPicPr>
          <p:nvPr/>
        </p:nvPicPr>
        <p:blipFill>
          <a:blip r:embed="rId2" cstate="print"/>
          <a:srcRect/>
          <a:stretch>
            <a:fillRect/>
          </a:stretch>
        </p:blipFill>
        <p:spPr bwMode="auto">
          <a:xfrm>
            <a:off x="1524000" y="1219200"/>
            <a:ext cx="6019800" cy="4419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3200" dirty="0" smtClean="0"/>
              <a:t>PDC vs. </a:t>
            </a:r>
            <a:r>
              <a:rPr lang="en-US" sz="3200" dirty="0" smtClean="0"/>
              <a:t>SIEGate</a:t>
            </a:r>
            <a:endParaRPr lang="en-US" sz="4400" dirty="0"/>
          </a:p>
        </p:txBody>
      </p:sp>
      <p:sp>
        <p:nvSpPr>
          <p:cNvPr id="3" name="Content Placeholder 2"/>
          <p:cNvSpPr>
            <a:spLocks noGrp="1"/>
          </p:cNvSpPr>
          <p:nvPr>
            <p:ph idx="1"/>
          </p:nvPr>
        </p:nvSpPr>
        <p:spPr>
          <a:xfrm>
            <a:off x="457200" y="1066800"/>
            <a:ext cx="8229600" cy="4876800"/>
          </a:xfrm>
        </p:spPr>
        <p:txBody>
          <a:bodyPr>
            <a:normAutofit fontScale="92500" lnSpcReduction="20000"/>
          </a:bodyPr>
          <a:lstStyle/>
          <a:p>
            <a:r>
              <a:rPr lang="en-US" sz="2400" dirty="0" smtClean="0"/>
              <a:t>PDC – </a:t>
            </a:r>
            <a:r>
              <a:rPr lang="en-US" sz="2400" dirty="0" smtClean="0">
                <a:solidFill>
                  <a:srgbClr val="0070C0"/>
                </a:solidFill>
              </a:rPr>
              <a:t>optimized for time-alignment of many inputs</a:t>
            </a:r>
          </a:p>
          <a:p>
            <a:pPr lvl="1"/>
            <a:r>
              <a:rPr lang="en-US" sz="1800" dirty="0" smtClean="0">
                <a:latin typeface="+mn-lt"/>
              </a:rPr>
              <a:t>Accepts inputs from PMUs and other IEDs using the broadest range of formats and protocols</a:t>
            </a:r>
          </a:p>
          <a:p>
            <a:pPr lvl="1"/>
            <a:r>
              <a:rPr lang="en-US" sz="1800" dirty="0" smtClean="0">
                <a:latin typeface="+mn-lt"/>
              </a:rPr>
              <a:t>Provides time-alignment of data (with delays and loss after time-out)</a:t>
            </a:r>
          </a:p>
          <a:p>
            <a:pPr lvl="1"/>
            <a:r>
              <a:rPr lang="en-US" sz="1800" dirty="0" smtClean="0">
                <a:latin typeface="+mn-lt"/>
              </a:rPr>
              <a:t>Allows implementation of adapters that require rapid access to time-aligned data</a:t>
            </a:r>
          </a:p>
          <a:p>
            <a:pPr lvl="1"/>
            <a:r>
              <a:rPr lang="en-US" sz="1800" dirty="0" smtClean="0">
                <a:latin typeface="+mn-lt"/>
              </a:rPr>
              <a:t>Publishes multiple time-concentrated streams </a:t>
            </a:r>
          </a:p>
          <a:p>
            <a:pPr lvl="1"/>
            <a:r>
              <a:rPr lang="en-US" sz="1800" dirty="0" smtClean="0">
                <a:latin typeface="+mn-lt"/>
              </a:rPr>
              <a:t>Reports and alarms on quality of measurements (signals) and input device status</a:t>
            </a:r>
            <a:br>
              <a:rPr lang="en-US" sz="1800" dirty="0" smtClean="0">
                <a:latin typeface="+mn-lt"/>
              </a:rPr>
            </a:br>
            <a:endParaRPr lang="en-US" sz="1800" dirty="0" smtClean="0">
              <a:latin typeface="+mn-lt"/>
            </a:endParaRPr>
          </a:p>
          <a:p>
            <a:r>
              <a:rPr lang="en-US" sz="2400" dirty="0" smtClean="0"/>
              <a:t>SIEGate </a:t>
            </a:r>
            <a:r>
              <a:rPr lang="en-US" sz="2400" i="1" dirty="0" smtClean="0"/>
              <a:t>– </a:t>
            </a:r>
            <a:r>
              <a:rPr lang="en-US" sz="2400" dirty="0" smtClean="0">
                <a:solidFill>
                  <a:srgbClr val="0070C0"/>
                </a:solidFill>
              </a:rPr>
              <a:t>optimized for directed data transfer of granular information that facilitates a security-layered network design</a:t>
            </a:r>
          </a:p>
          <a:p>
            <a:pPr lvl="1"/>
            <a:r>
              <a:rPr lang="en-US" sz="1800" dirty="0" smtClean="0">
                <a:latin typeface="+mn-lt"/>
              </a:rPr>
              <a:t>Manages asynchronous communication of specific measurements (signals) with other SIEGate nodes</a:t>
            </a:r>
          </a:p>
          <a:p>
            <a:pPr lvl="1"/>
            <a:r>
              <a:rPr lang="en-US" sz="1800" dirty="0" smtClean="0">
                <a:latin typeface="+mn-lt"/>
              </a:rPr>
              <a:t>Relays data upon receipt without further delay</a:t>
            </a:r>
          </a:p>
          <a:p>
            <a:pPr lvl="1"/>
            <a:r>
              <a:rPr lang="en-US" sz="1800" dirty="0" smtClean="0">
                <a:latin typeface="+mn-lt"/>
              </a:rPr>
              <a:t>Can effectively manage the joining of two semantic models</a:t>
            </a:r>
            <a:endParaRPr lang="en-US" sz="1600" dirty="0" smtClean="0">
              <a:latin typeface="+mn-lt"/>
            </a:endParaRPr>
          </a:p>
          <a:p>
            <a:pPr lvl="1"/>
            <a:r>
              <a:rPr lang="en-US" sz="1800" dirty="0" smtClean="0">
                <a:latin typeface="+mn-lt"/>
              </a:rPr>
              <a:t>Reports and alarms on status of communication of data with other gateways</a:t>
            </a:r>
          </a:p>
          <a:p>
            <a:pPr lvl="1">
              <a:buNone/>
            </a:pPr>
            <a:endParaRPr lang="en-US" sz="1800" dirty="0">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SIEGate </a:t>
            </a:r>
            <a:r>
              <a:rPr lang="en-US" sz="4000" dirty="0" smtClean="0"/>
              <a:t>Objectives</a:t>
            </a:r>
            <a:endParaRPr lang="en-US" sz="4000" dirty="0"/>
          </a:p>
        </p:txBody>
      </p:sp>
      <p:sp>
        <p:nvSpPr>
          <p:cNvPr id="6" name="Content Placeholder 5"/>
          <p:cNvSpPr>
            <a:spLocks noGrp="1"/>
          </p:cNvSpPr>
          <p:nvPr>
            <p:ph idx="1"/>
          </p:nvPr>
        </p:nvSpPr>
        <p:spPr>
          <a:xfrm>
            <a:off x="591128" y="1415472"/>
            <a:ext cx="7869382" cy="1567873"/>
          </a:xfrm>
        </p:spPr>
        <p:txBody>
          <a:bodyPr>
            <a:normAutofit fontScale="92500" lnSpcReduction="20000"/>
          </a:bodyPr>
          <a:lstStyle/>
          <a:p>
            <a:pPr marL="0" indent="0" algn="ctr">
              <a:buNone/>
            </a:pPr>
            <a:r>
              <a:rPr lang="en-US" i="1" dirty="0" smtClean="0"/>
              <a:t>To develop and commercialize a flexible appliance to enable the secure exchange of all types of real-time reliability data among grid operating entities.</a:t>
            </a:r>
          </a:p>
        </p:txBody>
      </p:sp>
      <p:sp>
        <p:nvSpPr>
          <p:cNvPr id="5" name="Content Placeholder 5"/>
          <p:cNvSpPr txBox="1">
            <a:spLocks/>
          </p:cNvSpPr>
          <p:nvPr/>
        </p:nvSpPr>
        <p:spPr>
          <a:xfrm>
            <a:off x="1752600" y="3436203"/>
            <a:ext cx="6382326" cy="1422400"/>
          </a:xfrm>
          <a:prstGeom prst="rect">
            <a:avLst/>
          </a:prstGeom>
        </p:spPr>
        <p:txBody>
          <a:bodyPr/>
          <a:lstStyle/>
          <a:p>
            <a:pPr marL="742950" lvl="1" indent="-285750" eaLnBrk="0" hangingPunct="0">
              <a:spcBef>
                <a:spcPct val="20000"/>
              </a:spcBef>
              <a:buFont typeface="Arial" pitchFamily="34" charset="0"/>
              <a:buChar char="-"/>
            </a:pPr>
            <a:r>
              <a:rPr lang="en-US" sz="2800" dirty="0" smtClean="0">
                <a:latin typeface="Calibri" pitchFamily="34" charset="0"/>
              </a:rPr>
              <a:t>Resists cyber attacks</a:t>
            </a:r>
          </a:p>
          <a:p>
            <a:pPr marL="742950" lvl="1" indent="-285750" eaLnBrk="0" hangingPunct="0">
              <a:spcBef>
                <a:spcPct val="20000"/>
              </a:spcBef>
              <a:buFont typeface="Arial" pitchFamily="34" charset="0"/>
              <a:buChar char="-"/>
            </a:pPr>
            <a:r>
              <a:rPr lang="en-US" sz="2800" dirty="0" smtClean="0">
                <a:latin typeface="Calibri" pitchFamily="34" charset="0"/>
              </a:rPr>
              <a:t>Preserves data integrity and confidentiality</a:t>
            </a:r>
          </a:p>
        </p:txBody>
      </p:sp>
      <p:sp>
        <p:nvSpPr>
          <p:cNvPr id="7" name="TextBox 6"/>
          <p:cNvSpPr txBox="1"/>
          <p:nvPr/>
        </p:nvSpPr>
        <p:spPr>
          <a:xfrm>
            <a:off x="685800" y="5036403"/>
            <a:ext cx="8035636" cy="830997"/>
          </a:xfrm>
          <a:prstGeom prst="rect">
            <a:avLst/>
          </a:prstGeom>
          <a:noFill/>
        </p:spPr>
        <p:txBody>
          <a:bodyPr wrap="square" rtlCol="0">
            <a:spAutoFit/>
          </a:bodyPr>
          <a:lstStyle/>
          <a:p>
            <a:pPr lvl="0" algn="ctr"/>
            <a:r>
              <a:rPr lang="en-US" sz="2400" b="1" dirty="0" smtClean="0"/>
              <a:t>and that integrates and interoperates easily with existing control room technology.</a:t>
            </a:r>
            <a:endParaRPr lang="en-US" sz="2400" b="1" dirty="0"/>
          </a:p>
        </p:txBody>
      </p:sp>
      <p:sp>
        <p:nvSpPr>
          <p:cNvPr id="9" name="TextBox 8"/>
          <p:cNvSpPr txBox="1"/>
          <p:nvPr/>
        </p:nvSpPr>
        <p:spPr>
          <a:xfrm>
            <a:off x="762000" y="2979003"/>
            <a:ext cx="8035636" cy="830997"/>
          </a:xfrm>
          <a:prstGeom prst="rect">
            <a:avLst/>
          </a:prstGeom>
          <a:noFill/>
        </p:spPr>
        <p:txBody>
          <a:bodyPr wrap="square" rtlCol="0">
            <a:spAutoFit/>
          </a:bodyPr>
          <a:lstStyle/>
          <a:p>
            <a:pPr lvl="0" algn="ctr"/>
            <a:r>
              <a:rPr lang="en-US" sz="2400" b="1" dirty="0" smtClean="0"/>
              <a:t>SIEGate will be a security-centric edge-device that</a:t>
            </a:r>
          </a:p>
          <a:p>
            <a:pPr algn="ctr"/>
            <a:endParaRPr lang="en-US" sz="24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a:t>
            </a:r>
            <a:r>
              <a:rPr lang="en-US" dirty="0" smtClean="0"/>
              <a:t>Level Requirements</a:t>
            </a:r>
            <a:endParaRPr lang="en-US" dirty="0"/>
          </a:p>
        </p:txBody>
      </p:sp>
      <p:sp>
        <p:nvSpPr>
          <p:cNvPr id="3" name="Content Placeholder 2"/>
          <p:cNvSpPr>
            <a:spLocks noGrp="1"/>
          </p:cNvSpPr>
          <p:nvPr>
            <p:ph idx="1"/>
          </p:nvPr>
        </p:nvSpPr>
        <p:spPr/>
        <p:txBody>
          <a:bodyPr>
            <a:normAutofit/>
          </a:bodyPr>
          <a:lstStyle/>
          <a:p>
            <a:r>
              <a:rPr lang="en-US" dirty="0" smtClean="0"/>
              <a:t>Security Throughout</a:t>
            </a:r>
          </a:p>
          <a:p>
            <a:pPr lvl="1"/>
            <a:r>
              <a:rPr lang="en-US" dirty="0" smtClean="0"/>
              <a:t>At multiple levels: hardware, OS, application</a:t>
            </a:r>
          </a:p>
          <a:p>
            <a:r>
              <a:rPr lang="en-US" dirty="0" smtClean="0"/>
              <a:t>High Performance</a:t>
            </a:r>
          </a:p>
          <a:p>
            <a:pPr lvl="1"/>
            <a:r>
              <a:rPr lang="en-US" dirty="0" smtClean="0"/>
              <a:t>Meet real-time requirements</a:t>
            </a:r>
          </a:p>
          <a:p>
            <a:pPr lvl="1"/>
            <a:r>
              <a:rPr lang="en-US" dirty="0" smtClean="0"/>
              <a:t>Scalable to meet growing capacity needs</a:t>
            </a:r>
          </a:p>
          <a:p>
            <a:r>
              <a:rPr lang="en-US" dirty="0" smtClean="0"/>
              <a:t>Support </a:t>
            </a:r>
            <a:r>
              <a:rPr lang="en-US" dirty="0"/>
              <a:t>for subset of power protocols</a:t>
            </a:r>
          </a:p>
          <a:p>
            <a:pPr lvl="1"/>
            <a:r>
              <a:rPr lang="en-US" dirty="0" smtClean="0"/>
              <a:t>DNP3, IEEE C37.118</a:t>
            </a:r>
            <a:r>
              <a:rPr lang="en-US" dirty="0"/>
              <a:t>, </a:t>
            </a:r>
            <a:r>
              <a:rPr lang="en-US" dirty="0" smtClean="0"/>
              <a:t>IEC 61850-90-5, </a:t>
            </a:r>
            <a:r>
              <a:rPr lang="en-US" dirty="0" smtClean="0"/>
              <a:t>and Modbus</a:t>
            </a:r>
            <a:endParaRPr lang="en-US" dirty="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SIEGate Implementation</a:t>
            </a:r>
            <a:endParaRPr lang="en-US" dirty="0"/>
          </a:p>
        </p:txBody>
      </p:sp>
      <p:pic>
        <p:nvPicPr>
          <p:cNvPr id="5" name="Picture 4" descr="SIEGate Implementation Diagram.PNG"/>
          <p:cNvPicPr>
            <a:picLocks noChangeAspect="1"/>
          </p:cNvPicPr>
          <p:nvPr/>
        </p:nvPicPr>
        <p:blipFill>
          <a:blip r:embed="rId2" cstate="print"/>
          <a:stretch>
            <a:fillRect/>
          </a:stretch>
        </p:blipFill>
        <p:spPr>
          <a:xfrm>
            <a:off x="615766" y="1371600"/>
            <a:ext cx="7766234" cy="3890613"/>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SIEGate Core Functionality</a:t>
            </a:r>
            <a:endParaRPr lang="en-US" dirty="0"/>
          </a:p>
        </p:txBody>
      </p:sp>
      <p:sp>
        <p:nvSpPr>
          <p:cNvPr id="3" name="Content Placeholder 2"/>
          <p:cNvSpPr>
            <a:spLocks noGrp="1"/>
          </p:cNvSpPr>
          <p:nvPr>
            <p:ph idx="1"/>
          </p:nvPr>
        </p:nvSpPr>
        <p:spPr>
          <a:xfrm>
            <a:off x="762000" y="1295400"/>
            <a:ext cx="7848600" cy="4724400"/>
          </a:xfrm>
        </p:spPr>
        <p:txBody>
          <a:bodyPr>
            <a:normAutofit/>
          </a:bodyPr>
          <a:lstStyle/>
          <a:p>
            <a:pPr lvl="0"/>
            <a:r>
              <a:rPr lang="en-US" sz="2600" dirty="0" smtClean="0">
                <a:solidFill>
                  <a:srgbClr val="C00000"/>
                </a:solidFill>
              </a:rPr>
              <a:t>Reliably exchange high-sample rate signal values </a:t>
            </a:r>
            <a:r>
              <a:rPr lang="en-US" sz="2600" b="0" dirty="0" smtClean="0"/>
              <a:t>and timestamps (measurements) with other gateways so that this information moves between with minimum time delay</a:t>
            </a:r>
          </a:p>
          <a:p>
            <a:pPr lvl="0"/>
            <a:r>
              <a:rPr lang="en-US" sz="2600" b="0" dirty="0" smtClean="0"/>
              <a:t>Enable gateway administrators to </a:t>
            </a:r>
            <a:r>
              <a:rPr lang="en-US" sz="2600" dirty="0" smtClean="0">
                <a:solidFill>
                  <a:srgbClr val="C00000"/>
                </a:solidFill>
              </a:rPr>
              <a:t>easily select </a:t>
            </a:r>
            <a:r>
              <a:rPr lang="en-US" sz="2600" b="0" dirty="0" smtClean="0"/>
              <a:t>the measurement points which are </a:t>
            </a:r>
            <a:r>
              <a:rPr lang="en-US" sz="2600" dirty="0" smtClean="0">
                <a:solidFill>
                  <a:srgbClr val="C00000"/>
                </a:solidFill>
              </a:rPr>
              <a:t>to be made available </a:t>
            </a:r>
            <a:r>
              <a:rPr lang="en-US" sz="2600" b="0" dirty="0" smtClean="0"/>
              <a:t>to owners of other gateways</a:t>
            </a:r>
          </a:p>
          <a:p>
            <a:pPr lvl="0"/>
            <a:r>
              <a:rPr lang="en-US" sz="2600" b="0" dirty="0" smtClean="0"/>
              <a:t>Enable gateway administrators to</a:t>
            </a:r>
            <a:r>
              <a:rPr lang="en-US" sz="2600" dirty="0" smtClean="0"/>
              <a:t> </a:t>
            </a:r>
            <a:r>
              <a:rPr lang="en-US" sz="2600" dirty="0" smtClean="0">
                <a:solidFill>
                  <a:srgbClr val="C00000"/>
                </a:solidFill>
              </a:rPr>
              <a:t>easily select </a:t>
            </a:r>
            <a:r>
              <a:rPr lang="en-US" sz="2600" b="0" dirty="0" smtClean="0"/>
              <a:t>the points that </a:t>
            </a:r>
            <a:r>
              <a:rPr lang="en-US" sz="2600" dirty="0" smtClean="0">
                <a:solidFill>
                  <a:srgbClr val="C00000"/>
                </a:solidFill>
              </a:rPr>
              <a:t>they chose to consume </a:t>
            </a:r>
            <a:r>
              <a:rPr lang="en-US" sz="2600" b="0" dirty="0" smtClean="0"/>
              <a:t>(i.e., the subset of the points made available to them) from other gateways</a:t>
            </a:r>
          </a:p>
        </p:txBody>
      </p:sp>
    </p:spTree>
    <p:extLst>
      <p:ext uri="{BB962C8B-B14F-4D97-AF65-F5344CB8AC3E}">
        <p14:creationId xmlns:p14="http://schemas.microsoft.com/office/powerpoint/2010/main" val="154517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Accessing Online Documentation</a:t>
            </a:r>
            <a:endParaRPr lang="en-US" dirty="0"/>
          </a:p>
        </p:txBody>
      </p:sp>
      <p:sp>
        <p:nvSpPr>
          <p:cNvPr id="3" name="Content Placeholder 2"/>
          <p:cNvSpPr>
            <a:spLocks noGrp="1"/>
          </p:cNvSpPr>
          <p:nvPr>
            <p:ph idx="1"/>
          </p:nvPr>
        </p:nvSpPr>
        <p:spPr>
          <a:xfrm>
            <a:off x="533400" y="1066800"/>
            <a:ext cx="8229600" cy="5181600"/>
          </a:xfrm>
        </p:spPr>
        <p:txBody>
          <a:bodyPr>
            <a:normAutofit fontScale="92500" lnSpcReduction="20000"/>
          </a:bodyPr>
          <a:lstStyle/>
          <a:p>
            <a:r>
              <a:rPr lang="en-US" dirty="0" smtClean="0"/>
              <a:t>All online documentation is continually updated by both GPA and contributors.</a:t>
            </a:r>
          </a:p>
          <a:p>
            <a:r>
              <a:rPr lang="en-US" dirty="0" smtClean="0"/>
              <a:t>Typically you need only go the project’s CodePlex site in question and click the “Documentation” tab to get started with system documentation.</a:t>
            </a:r>
          </a:p>
          <a:p>
            <a:r>
              <a:rPr lang="en-US" dirty="0" smtClean="0"/>
              <a:t>For example, here is the </a:t>
            </a:r>
            <a:r>
              <a:rPr lang="en-US" dirty="0" smtClean="0">
                <a:hlinkClick r:id="rId3"/>
              </a:rPr>
              <a:t>openPDC Documentation Link</a:t>
            </a:r>
            <a:r>
              <a:rPr lang="en-US" dirty="0" smtClean="0"/>
              <a:t> - on this page you can navigate to:</a:t>
            </a:r>
          </a:p>
          <a:p>
            <a:pPr lvl="1"/>
            <a:r>
              <a:rPr lang="en-US" dirty="0" smtClean="0"/>
              <a:t>Getting Started</a:t>
            </a:r>
          </a:p>
          <a:p>
            <a:pPr lvl="1"/>
            <a:r>
              <a:rPr lang="en-US" dirty="0" smtClean="0"/>
              <a:t>Frequently Asked Questions</a:t>
            </a:r>
          </a:p>
          <a:p>
            <a:pPr lvl="1"/>
            <a:r>
              <a:rPr lang="en-US" dirty="0" smtClean="0"/>
              <a:t>Major Component Overviews</a:t>
            </a:r>
          </a:p>
          <a:p>
            <a:pPr lvl="1"/>
            <a:r>
              <a:rPr lang="en-US" dirty="0" smtClean="0"/>
              <a:t>How-to Guides,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SIEGate Core Functionality</a:t>
            </a:r>
            <a:br>
              <a:rPr lang="en-US" dirty="0" smtClean="0"/>
            </a:br>
            <a:r>
              <a:rPr lang="en-US" sz="2000" dirty="0" smtClean="0"/>
              <a:t>(continued)</a:t>
            </a:r>
            <a:endParaRPr lang="en-US" sz="2000" dirty="0"/>
          </a:p>
        </p:txBody>
      </p:sp>
      <p:sp>
        <p:nvSpPr>
          <p:cNvPr id="3" name="Content Placeholder 2"/>
          <p:cNvSpPr>
            <a:spLocks noGrp="1"/>
          </p:cNvSpPr>
          <p:nvPr>
            <p:ph idx="1"/>
          </p:nvPr>
        </p:nvSpPr>
        <p:spPr/>
        <p:txBody>
          <a:bodyPr>
            <a:normAutofit fontScale="85000" lnSpcReduction="20000"/>
          </a:bodyPr>
          <a:lstStyle/>
          <a:p>
            <a:pPr lvl="0"/>
            <a:r>
              <a:rPr lang="en-US" b="0" dirty="0" smtClean="0"/>
              <a:t>Detect, log and </a:t>
            </a:r>
            <a:r>
              <a:rPr lang="en-US" dirty="0" smtClean="0">
                <a:solidFill>
                  <a:srgbClr val="C00000"/>
                </a:solidFill>
              </a:rPr>
              <a:t>alarm</a:t>
            </a:r>
            <a:r>
              <a:rPr lang="en-US" b="0" dirty="0" smtClean="0"/>
              <a:t> on communications issues</a:t>
            </a:r>
          </a:p>
          <a:p>
            <a:pPr lvl="0"/>
            <a:r>
              <a:rPr lang="en-US" b="0" dirty="0" smtClean="0"/>
              <a:t>Be implementable as a </a:t>
            </a:r>
            <a:r>
              <a:rPr lang="en-US" dirty="0" smtClean="0">
                <a:solidFill>
                  <a:srgbClr val="C00000"/>
                </a:solidFill>
              </a:rPr>
              <a:t>high-availability</a:t>
            </a:r>
            <a:r>
              <a:rPr lang="en-US" dirty="0" smtClean="0"/>
              <a:t> </a:t>
            </a:r>
            <a:r>
              <a:rPr lang="en-US" b="0" dirty="0" smtClean="0"/>
              <a:t>solution that can meet NERC </a:t>
            </a:r>
            <a:r>
              <a:rPr lang="en-US" dirty="0" smtClean="0">
                <a:solidFill>
                  <a:srgbClr val="C00000"/>
                </a:solidFill>
              </a:rPr>
              <a:t>CIP compliance </a:t>
            </a:r>
            <a:r>
              <a:rPr lang="en-US" b="0" dirty="0" smtClean="0"/>
              <a:t>requirements</a:t>
            </a:r>
          </a:p>
          <a:p>
            <a:pPr lvl="0"/>
            <a:r>
              <a:rPr lang="en-US" b="0" dirty="0" smtClean="0"/>
              <a:t>Support </a:t>
            </a:r>
            <a:r>
              <a:rPr lang="en-US" dirty="0" smtClean="0">
                <a:solidFill>
                  <a:srgbClr val="C00000"/>
                </a:solidFill>
              </a:rPr>
              <a:t>encrypted communication </a:t>
            </a:r>
            <a:r>
              <a:rPr lang="en-US" b="0" dirty="0" smtClean="0"/>
              <a:t>among gateways as well as </a:t>
            </a:r>
            <a:r>
              <a:rPr lang="en-US" dirty="0" smtClean="0">
                <a:solidFill>
                  <a:srgbClr val="C00000"/>
                </a:solidFill>
              </a:rPr>
              <a:t>minimize bandwidth </a:t>
            </a:r>
            <a:r>
              <a:rPr lang="en-US" b="0" dirty="0" smtClean="0"/>
              <a:t>requirements for gateway-to-gateway data exchange</a:t>
            </a:r>
          </a:p>
          <a:p>
            <a:pPr lvl="0"/>
            <a:r>
              <a:rPr lang="en-US" b="0" dirty="0" smtClean="0"/>
              <a:t>Utilize </a:t>
            </a:r>
            <a:r>
              <a:rPr lang="en-US" dirty="0" smtClean="0">
                <a:solidFill>
                  <a:srgbClr val="C00000"/>
                </a:solidFill>
              </a:rPr>
              <a:t>standard communications, networking and server hardware</a:t>
            </a:r>
            <a:endParaRPr lang="en-US" dirty="0" smtClean="0"/>
          </a:p>
          <a:p>
            <a:pPr lvl="0"/>
            <a:r>
              <a:rPr lang="en-US" b="0" dirty="0" smtClean="0"/>
              <a:t>Be </a:t>
            </a:r>
            <a:r>
              <a:rPr lang="en-US" dirty="0" smtClean="0">
                <a:solidFill>
                  <a:srgbClr val="C00000"/>
                </a:solidFill>
              </a:rPr>
              <a:t>easily extensible </a:t>
            </a:r>
            <a:r>
              <a:rPr lang="en-US" b="0" dirty="0" smtClean="0"/>
              <a:t>to support the development of custom interfaces to the gateway owner’s internal infrastructure and/or new phasor data protocols</a:t>
            </a:r>
          </a:p>
          <a:p>
            <a:endParaRPr lang="en-US" dirty="0" smtClean="0"/>
          </a:p>
          <a:p>
            <a:endParaRPr lang="en-US" dirty="0"/>
          </a:p>
        </p:txBody>
      </p:sp>
    </p:spTree>
    <p:extLst>
      <p:ext uri="{BB962C8B-B14F-4D97-AF65-F5344CB8AC3E}">
        <p14:creationId xmlns:p14="http://schemas.microsoft.com/office/powerpoint/2010/main" val="8581726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SIEGate Uses</a:t>
            </a:r>
            <a:endParaRPr lang="en-US" dirty="0"/>
          </a:p>
        </p:txBody>
      </p:sp>
      <p:sp>
        <p:nvSpPr>
          <p:cNvPr id="3" name="Content Placeholder 2"/>
          <p:cNvSpPr>
            <a:spLocks noGrp="1"/>
          </p:cNvSpPr>
          <p:nvPr>
            <p:ph idx="1"/>
          </p:nvPr>
        </p:nvSpPr>
        <p:spPr>
          <a:xfrm>
            <a:off x="457200" y="914400"/>
            <a:ext cx="3886200" cy="5181600"/>
          </a:xfrm>
        </p:spPr>
        <p:txBody>
          <a:bodyPr>
            <a:normAutofit fontScale="85000" lnSpcReduction="20000"/>
          </a:bodyPr>
          <a:lstStyle/>
          <a:p>
            <a:r>
              <a:rPr lang="en-US" dirty="0" smtClean="0"/>
              <a:t>Case 1</a:t>
            </a:r>
          </a:p>
          <a:p>
            <a:pPr lvl="1"/>
            <a:r>
              <a:rPr lang="en-US" dirty="0" smtClean="0"/>
              <a:t>RC to RC</a:t>
            </a:r>
          </a:p>
          <a:p>
            <a:r>
              <a:rPr lang="en-US" dirty="0" smtClean="0"/>
              <a:t>Case 2</a:t>
            </a:r>
          </a:p>
          <a:p>
            <a:pPr lvl="1"/>
            <a:r>
              <a:rPr lang="en-US" dirty="0" err="1" smtClean="0"/>
              <a:t>TOp</a:t>
            </a:r>
            <a:r>
              <a:rPr lang="en-US" dirty="0" smtClean="0"/>
              <a:t> to RC</a:t>
            </a:r>
          </a:p>
          <a:p>
            <a:pPr lvl="1"/>
            <a:r>
              <a:rPr lang="en-US" dirty="0" smtClean="0"/>
              <a:t>BA to RC</a:t>
            </a:r>
          </a:p>
          <a:p>
            <a:r>
              <a:rPr lang="en-US" dirty="0" smtClean="0"/>
              <a:t>Case 3</a:t>
            </a:r>
          </a:p>
          <a:p>
            <a:pPr lvl="1"/>
            <a:r>
              <a:rPr lang="en-US" dirty="0" err="1" smtClean="0"/>
              <a:t>TOp</a:t>
            </a:r>
            <a:r>
              <a:rPr lang="en-US" dirty="0" smtClean="0"/>
              <a:t> to Distribution Ops</a:t>
            </a:r>
          </a:p>
          <a:p>
            <a:pPr lvl="1"/>
            <a:r>
              <a:rPr lang="en-US" dirty="0" smtClean="0"/>
              <a:t>BA to BA</a:t>
            </a:r>
          </a:p>
          <a:p>
            <a:pPr lvl="1"/>
            <a:r>
              <a:rPr lang="en-US" dirty="0" err="1" smtClean="0"/>
              <a:t>TOp</a:t>
            </a:r>
            <a:r>
              <a:rPr lang="en-US" dirty="0" smtClean="0"/>
              <a:t> to </a:t>
            </a:r>
            <a:r>
              <a:rPr lang="en-US" dirty="0" err="1" smtClean="0"/>
              <a:t>TOp</a:t>
            </a:r>
            <a:endParaRPr lang="en-US" dirty="0" smtClean="0"/>
          </a:p>
          <a:p>
            <a:r>
              <a:rPr lang="en-US" dirty="0" smtClean="0"/>
              <a:t>Case 4</a:t>
            </a:r>
          </a:p>
          <a:p>
            <a:pPr lvl="1"/>
            <a:r>
              <a:rPr lang="en-US" dirty="0" smtClean="0"/>
              <a:t>RC/Top/BA  to Wide Area Service Provider (SANFR)</a:t>
            </a:r>
          </a:p>
          <a:p>
            <a:pPr>
              <a:buNone/>
            </a:pPr>
            <a:endParaRPr lang="en-US" dirty="0"/>
          </a:p>
        </p:txBody>
      </p:sp>
      <p:pic>
        <p:nvPicPr>
          <p:cNvPr id="4" name="Picture 3" descr="SIEGate Overview R1.PNG"/>
          <p:cNvPicPr>
            <a:picLocks noChangeAspect="1"/>
          </p:cNvPicPr>
          <p:nvPr/>
        </p:nvPicPr>
        <p:blipFill>
          <a:blip r:embed="rId3" cstate="print"/>
          <a:stretch>
            <a:fillRect/>
          </a:stretch>
        </p:blipFill>
        <p:spPr>
          <a:xfrm>
            <a:off x="4038600" y="1295400"/>
            <a:ext cx="4783440" cy="4505614"/>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SIEGate Data Classes</a:t>
            </a:r>
            <a:endParaRPr lang="en-US" dirty="0"/>
          </a:p>
        </p:txBody>
      </p:sp>
      <p:sp>
        <p:nvSpPr>
          <p:cNvPr id="3" name="Content Placeholder 2"/>
          <p:cNvSpPr>
            <a:spLocks noGrp="1"/>
          </p:cNvSpPr>
          <p:nvPr>
            <p:ph idx="1"/>
          </p:nvPr>
        </p:nvSpPr>
        <p:spPr>
          <a:xfrm>
            <a:off x="1219200" y="1295400"/>
            <a:ext cx="7391400" cy="4648200"/>
          </a:xfrm>
        </p:spPr>
        <p:txBody>
          <a:bodyPr>
            <a:normAutofit lnSpcReduction="10000"/>
          </a:bodyPr>
          <a:lstStyle/>
          <a:p>
            <a:r>
              <a:rPr lang="en-US" dirty="0" smtClean="0"/>
              <a:t>Real Time Measurements</a:t>
            </a:r>
          </a:p>
          <a:p>
            <a:pPr lvl="1"/>
            <a:r>
              <a:rPr lang="en-US" dirty="0" smtClean="0"/>
              <a:t>Phasor Data</a:t>
            </a:r>
          </a:p>
          <a:p>
            <a:pPr lvl="1"/>
            <a:r>
              <a:rPr lang="en-US" dirty="0" smtClean="0"/>
              <a:t>SCADA Data</a:t>
            </a:r>
          </a:p>
          <a:p>
            <a:r>
              <a:rPr lang="en-US" dirty="0" smtClean="0"/>
              <a:t>Batch Data</a:t>
            </a:r>
          </a:p>
          <a:p>
            <a:pPr lvl="1"/>
            <a:r>
              <a:rPr lang="en-US" dirty="0" smtClean="0"/>
              <a:t>Disturbance Data</a:t>
            </a:r>
          </a:p>
          <a:p>
            <a:pPr lvl="1"/>
            <a:r>
              <a:rPr lang="en-US" dirty="0" smtClean="0"/>
              <a:t>Planning Data</a:t>
            </a:r>
          </a:p>
          <a:p>
            <a:pPr lvl="1">
              <a:buNone/>
            </a:pPr>
            <a:r>
              <a:rPr lang="en-US" i="1" dirty="0" smtClean="0">
                <a:solidFill>
                  <a:srgbClr val="0000FF"/>
                </a:solidFill>
              </a:rPr>
              <a:t>Possible Future Classes:</a:t>
            </a:r>
          </a:p>
          <a:p>
            <a:r>
              <a:rPr lang="en-US" dirty="0" smtClean="0"/>
              <a:t>Emergency Data </a:t>
            </a:r>
            <a:r>
              <a:rPr lang="en-US" sz="1800" b="0" i="1" dirty="0" smtClean="0"/>
              <a:t>(extremely important data)</a:t>
            </a:r>
            <a:endParaRPr lang="en-US" b="0" i="1" dirty="0" smtClean="0"/>
          </a:p>
          <a:p>
            <a:r>
              <a:rPr lang="en-US" dirty="0" smtClean="0"/>
              <a:t>Control Commands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Alarming and Notifications</a:t>
            </a:r>
            <a:endParaRPr lang="en-US" dirty="0"/>
          </a:p>
        </p:txBody>
      </p:sp>
      <p:sp>
        <p:nvSpPr>
          <p:cNvPr id="3" name="Content Placeholder 2"/>
          <p:cNvSpPr>
            <a:spLocks noGrp="1"/>
          </p:cNvSpPr>
          <p:nvPr>
            <p:ph idx="1"/>
          </p:nvPr>
        </p:nvSpPr>
        <p:spPr/>
        <p:txBody>
          <a:bodyPr/>
          <a:lstStyle/>
          <a:p>
            <a:r>
              <a:rPr lang="en-US" dirty="0" smtClean="0"/>
              <a:t>Bad data quality</a:t>
            </a:r>
          </a:p>
          <a:p>
            <a:r>
              <a:rPr lang="en-US" dirty="0" smtClean="0"/>
              <a:t>Security</a:t>
            </a:r>
            <a:r>
              <a:rPr lang="en-US" dirty="0"/>
              <a:t> </a:t>
            </a:r>
            <a:r>
              <a:rPr lang="en-US" dirty="0" smtClean="0"/>
              <a:t>exceptions</a:t>
            </a:r>
          </a:p>
          <a:p>
            <a:pPr lvl="1"/>
            <a:r>
              <a:rPr lang="en-US" dirty="0" smtClean="0"/>
              <a:t>E.g., Integrity failures, connection failures, access control</a:t>
            </a:r>
          </a:p>
          <a:p>
            <a:r>
              <a:rPr lang="en-US" dirty="0" smtClean="0"/>
              <a:t>Attestation failures</a:t>
            </a:r>
          </a:p>
          <a:p>
            <a:r>
              <a:rPr lang="en-US" dirty="0" smtClean="0"/>
              <a:t>Configuration changes</a:t>
            </a:r>
          </a:p>
          <a:p>
            <a:r>
              <a:rPr lang="en-US" dirty="0" smtClean="0"/>
              <a:t>System health</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Who “touches” a SIEGate?</a:t>
            </a:r>
            <a:endParaRPr lang="en-US" dirty="0"/>
          </a:p>
        </p:txBody>
      </p:sp>
      <p:sp>
        <p:nvSpPr>
          <p:cNvPr id="2" name="Content Placeholder 1"/>
          <p:cNvSpPr>
            <a:spLocks noGrp="1"/>
          </p:cNvSpPr>
          <p:nvPr>
            <p:ph idx="1"/>
          </p:nvPr>
        </p:nvSpPr>
        <p:spPr/>
        <p:txBody>
          <a:bodyPr/>
          <a:lstStyle/>
          <a:p>
            <a:r>
              <a:rPr lang="en-US" dirty="0" smtClean="0"/>
              <a:t>The SIEGate application is like an ICCP node in a control center</a:t>
            </a:r>
          </a:p>
          <a:p>
            <a:r>
              <a:rPr lang="en-US" dirty="0" smtClean="0"/>
              <a:t>As a back-office tool, SIEGate is administered by specialists, and likely to become part of critical infrastructure</a:t>
            </a:r>
          </a:p>
          <a:p>
            <a:r>
              <a:rPr lang="en-US" dirty="0" smtClean="0"/>
              <a:t>For security and compliance, change is tightly managed</a:t>
            </a:r>
            <a:endParaRPr lang="en-US" dirty="0"/>
          </a:p>
        </p:txBody>
      </p:sp>
    </p:spTree>
    <p:extLst>
      <p:ext uri="{BB962C8B-B14F-4D97-AF65-F5344CB8AC3E}">
        <p14:creationId xmlns:p14="http://schemas.microsoft.com/office/powerpoint/2010/main" val="37795664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743200"/>
            <a:ext cx="6769920" cy="1284436"/>
          </a:xfrm>
          <a:prstGeom prst="rect">
            <a:avLst/>
          </a:prstGeom>
        </p:spPr>
      </p:pic>
      <p:sp>
        <p:nvSpPr>
          <p:cNvPr id="4" name="Rectangle 3"/>
          <p:cNvSpPr/>
          <p:nvPr/>
        </p:nvSpPr>
        <p:spPr>
          <a:xfrm>
            <a:off x="1330838" y="300059"/>
            <a:ext cx="6974986" cy="923330"/>
          </a:xfrm>
          <a:prstGeom prst="rect">
            <a:avLst/>
          </a:prstGeom>
        </p:spPr>
        <p:txBody>
          <a:bodyPr wrap="none">
            <a:spAutoFit/>
          </a:bodyPr>
          <a:lstStyle/>
          <a:p>
            <a:r>
              <a:rPr lang="en-US" sz="5400" b="1" dirty="0" smtClean="0">
                <a:solidFill>
                  <a:schemeClr val="accent6"/>
                </a:solidFill>
                <a:effectLst>
                  <a:outerShdw blurRad="31750" dist="25400" dir="5400000" algn="tl" rotWithShape="0">
                    <a:srgbClr val="000000">
                      <a:alpha val="25000"/>
                    </a:srgbClr>
                  </a:outerShdw>
                </a:effectLst>
                <a:latin typeface="+mj-lt"/>
                <a:ea typeface="+mj-ea"/>
                <a:cs typeface="+mj-cs"/>
              </a:rPr>
              <a:t>GSF Implementation</a:t>
            </a:r>
            <a:endParaRPr lang="en-US" sz="5400" b="1" dirty="0">
              <a:solidFill>
                <a:schemeClr val="accent6"/>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130091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 data historian?</a:t>
            </a:r>
            <a:endParaRPr lang="en-US" dirty="0"/>
          </a:p>
        </p:txBody>
      </p:sp>
      <p:sp>
        <p:nvSpPr>
          <p:cNvPr id="2" name="Content Placeholder 1"/>
          <p:cNvSpPr>
            <a:spLocks noGrp="1"/>
          </p:cNvSpPr>
          <p:nvPr>
            <p:ph idx="1"/>
          </p:nvPr>
        </p:nvSpPr>
        <p:spPr/>
        <p:txBody>
          <a:bodyPr>
            <a:normAutofit/>
          </a:bodyPr>
          <a:lstStyle/>
          <a:p>
            <a:r>
              <a:rPr lang="en-US" dirty="0" smtClean="0"/>
              <a:t>A </a:t>
            </a:r>
            <a:r>
              <a:rPr lang="en-US" dirty="0"/>
              <a:t> </a:t>
            </a:r>
            <a:r>
              <a:rPr lang="en-US" dirty="0" smtClean="0"/>
              <a:t>non-relational database that is optimized for handling time-based process data</a:t>
            </a:r>
          </a:p>
          <a:p>
            <a:pPr lvl="1"/>
            <a:r>
              <a:rPr lang="en-US" dirty="0" smtClean="0"/>
              <a:t>Data must be in the form of (time, value)</a:t>
            </a:r>
          </a:p>
          <a:p>
            <a:r>
              <a:rPr lang="en-US" dirty="0" smtClean="0"/>
              <a:t>Effectively handles very large volumes of data</a:t>
            </a:r>
          </a:p>
          <a:p>
            <a:r>
              <a:rPr lang="en-US" dirty="0" smtClean="0"/>
              <a:t>High performance read/write operations</a:t>
            </a:r>
          </a:p>
          <a:p>
            <a:r>
              <a:rPr lang="en-US" dirty="0" smtClean="0"/>
              <a:t>Easy migration of older data to less expensive, second tier storage media</a:t>
            </a:r>
          </a:p>
        </p:txBody>
      </p:sp>
    </p:spTree>
    <p:extLst>
      <p:ext uri="{BB962C8B-B14F-4D97-AF65-F5344CB8AC3E}">
        <p14:creationId xmlns:p14="http://schemas.microsoft.com/office/powerpoint/2010/main" val="22953155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install a historian?</a:t>
            </a:r>
            <a:endParaRPr lang="en-US" dirty="0"/>
          </a:p>
        </p:txBody>
      </p:sp>
      <p:sp>
        <p:nvSpPr>
          <p:cNvPr id="2" name="Content Placeholder 1"/>
          <p:cNvSpPr>
            <a:spLocks noGrp="1"/>
          </p:cNvSpPr>
          <p:nvPr>
            <p:ph idx="1"/>
          </p:nvPr>
        </p:nvSpPr>
        <p:spPr/>
        <p:txBody>
          <a:bodyPr>
            <a:normAutofit/>
          </a:bodyPr>
          <a:lstStyle/>
          <a:p>
            <a:r>
              <a:rPr lang="en-US" sz="2800" dirty="0" smtClean="0"/>
              <a:t>Relational systems are not a good fit for phasor data</a:t>
            </a:r>
          </a:p>
          <a:p>
            <a:pPr lvl="1"/>
            <a:r>
              <a:rPr lang="en-US" sz="2000" dirty="0"/>
              <a:t>Do not scale well (record overload  &amp; </a:t>
            </a:r>
            <a:r>
              <a:rPr lang="en-US" sz="2000" dirty="0" smtClean="0"/>
              <a:t>retrieval responsiveness</a:t>
            </a:r>
            <a:r>
              <a:rPr lang="en-US" sz="2000" dirty="0"/>
              <a:t>)</a:t>
            </a:r>
          </a:p>
          <a:p>
            <a:pPr lvl="1"/>
            <a:r>
              <a:rPr lang="en-US" sz="2000" dirty="0"/>
              <a:t>Cost - higher storage consumption </a:t>
            </a:r>
            <a:r>
              <a:rPr lang="en-US" sz="2000" dirty="0" smtClean="0"/>
              <a:t>per </a:t>
            </a:r>
            <a:r>
              <a:rPr lang="en-US" sz="2000" dirty="0"/>
              <a:t>point</a:t>
            </a:r>
          </a:p>
          <a:p>
            <a:pPr lvl="1"/>
            <a:r>
              <a:rPr lang="en-US" sz="2000" dirty="0"/>
              <a:t>Data backup processes can be problematic  (outages and network congestion)</a:t>
            </a:r>
          </a:p>
          <a:p>
            <a:r>
              <a:rPr lang="en-US" sz="2800" dirty="0" smtClean="0"/>
              <a:t>Typical Historian uses in a Control Room Architecture</a:t>
            </a:r>
          </a:p>
          <a:p>
            <a:pPr lvl="1"/>
            <a:r>
              <a:rPr lang="en-US" sz="2000" dirty="0"/>
              <a:t>SCADA/EMS Data Storage</a:t>
            </a:r>
          </a:p>
          <a:p>
            <a:pPr lvl="1"/>
            <a:r>
              <a:rPr lang="en-US" sz="2000" dirty="0"/>
              <a:t>Primary Phasor Data Storage</a:t>
            </a:r>
          </a:p>
          <a:p>
            <a:pPr lvl="1"/>
            <a:r>
              <a:rPr lang="en-US" sz="2000" dirty="0"/>
              <a:t>Second Tier Phasor Data Storage</a:t>
            </a:r>
          </a:p>
          <a:p>
            <a:pPr lvl="1"/>
            <a:endParaRPr lang="en-US" sz="2000" dirty="0"/>
          </a:p>
        </p:txBody>
      </p:sp>
    </p:spTree>
    <p:extLst>
      <p:ext uri="{BB962C8B-B14F-4D97-AF65-F5344CB8AC3E}">
        <p14:creationId xmlns:p14="http://schemas.microsoft.com/office/powerpoint/2010/main" val="42234434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are historian vendors?</a:t>
            </a:r>
            <a:endParaRPr lang="en-US" dirty="0"/>
          </a:p>
        </p:txBody>
      </p:sp>
      <p:sp>
        <p:nvSpPr>
          <p:cNvPr id="2" name="Content Placeholder 1"/>
          <p:cNvSpPr>
            <a:spLocks noGrp="1"/>
          </p:cNvSpPr>
          <p:nvPr>
            <p:ph idx="1"/>
          </p:nvPr>
        </p:nvSpPr>
        <p:spPr>
          <a:xfrm>
            <a:off x="1447800" y="1905000"/>
            <a:ext cx="7162800" cy="3657600"/>
          </a:xfrm>
        </p:spPr>
        <p:txBody>
          <a:bodyPr/>
          <a:lstStyle/>
          <a:p>
            <a:r>
              <a:rPr lang="en-US" sz="2800" b="1" dirty="0" smtClean="0"/>
              <a:t>GPA</a:t>
            </a:r>
          </a:p>
          <a:p>
            <a:r>
              <a:rPr lang="en-US" sz="2800" b="1" dirty="0" err="1" smtClean="0"/>
              <a:t>OSIsoft</a:t>
            </a:r>
            <a:r>
              <a:rPr lang="en-US" sz="2800" b="1" dirty="0" smtClean="0"/>
              <a:t> </a:t>
            </a:r>
            <a:r>
              <a:rPr lang="en-US" sz="2800" b="1" dirty="0"/>
              <a:t>PI</a:t>
            </a:r>
          </a:p>
          <a:p>
            <a:r>
              <a:rPr lang="en-US" sz="2800" b="1" dirty="0" err="1"/>
              <a:t>eDNA</a:t>
            </a:r>
            <a:endParaRPr lang="en-US" sz="2800" b="1" dirty="0"/>
          </a:p>
          <a:p>
            <a:r>
              <a:rPr lang="en-US" sz="2800" b="1" dirty="0"/>
              <a:t>Honeywell </a:t>
            </a:r>
            <a:r>
              <a:rPr lang="en-US" sz="2800" b="1" dirty="0" err="1"/>
              <a:t>Uniformance</a:t>
            </a:r>
            <a:r>
              <a:rPr lang="en-US" sz="2800" b="1" dirty="0"/>
              <a:t> PHD</a:t>
            </a:r>
          </a:p>
          <a:p>
            <a:r>
              <a:rPr lang="en-US" sz="2800" b="1" dirty="0"/>
              <a:t>GE </a:t>
            </a:r>
            <a:r>
              <a:rPr lang="en-US" sz="2800" b="1" dirty="0" err="1" smtClean="0"/>
              <a:t>Proficicy</a:t>
            </a:r>
            <a:r>
              <a:rPr lang="en-US" sz="2800" b="1" dirty="0" smtClean="0"/>
              <a:t> </a:t>
            </a:r>
            <a:r>
              <a:rPr lang="en-US" sz="2800" b="1" dirty="0"/>
              <a:t>Historian</a:t>
            </a:r>
          </a:p>
          <a:p>
            <a:r>
              <a:rPr lang="en-US" sz="2800" b="1" dirty="0"/>
              <a:t>Industrial SQL Server Historian</a:t>
            </a:r>
          </a:p>
          <a:p>
            <a:endParaRPr lang="en-US" dirty="0"/>
          </a:p>
        </p:txBody>
      </p:sp>
    </p:spTree>
    <p:extLst>
      <p:ext uri="{BB962C8B-B14F-4D97-AF65-F5344CB8AC3E}">
        <p14:creationId xmlns:p14="http://schemas.microsoft.com/office/powerpoint/2010/main" val="41380956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Who “touches” a data historian?</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A historian is like an enterprise-wide relational system (e.g., work management) that’s just for operational, or process control, data.  It requires diligent administration to enable enterprise-wide use</a:t>
            </a:r>
          </a:p>
          <a:p>
            <a:r>
              <a:rPr lang="en-US" dirty="0" smtClean="0"/>
              <a:t>A historian is used as the common point for systems to consume operational data in near-real-time; i.e., within about 1second of real-time</a:t>
            </a:r>
          </a:p>
          <a:p>
            <a:r>
              <a:rPr lang="en-US" dirty="0" smtClean="0"/>
              <a:t>Many engineers and analysts interact directly with a historian to obtain historical operating data</a:t>
            </a:r>
            <a:endParaRPr lang="en-US" dirty="0"/>
          </a:p>
        </p:txBody>
      </p:sp>
    </p:spTree>
    <p:extLst>
      <p:ext uri="{BB962C8B-B14F-4D97-AF65-F5344CB8AC3E}">
        <p14:creationId xmlns:p14="http://schemas.microsoft.com/office/powerpoint/2010/main" val="1286873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180" y="1650335"/>
            <a:ext cx="7558479" cy="707886"/>
          </a:xfrm>
          <a:prstGeom prst="rect">
            <a:avLst/>
          </a:prstGeom>
        </p:spPr>
        <p:txBody>
          <a:bodyPr wrap="none">
            <a:spAutoFit/>
          </a:bodyPr>
          <a:lstStyle/>
          <a:p>
            <a:r>
              <a:rPr lang="en-US" sz="4000" b="1" dirty="0">
                <a:solidFill>
                  <a:schemeClr val="tx2"/>
                </a:solidFill>
                <a:effectLst>
                  <a:outerShdw blurRad="31750" dist="25400" dir="5400000" algn="tl" rotWithShape="0">
                    <a:srgbClr val="000000">
                      <a:alpha val="25000"/>
                    </a:srgbClr>
                  </a:outerShdw>
                </a:effectLst>
                <a:latin typeface="+mj-lt"/>
                <a:ea typeface="+mj-ea"/>
                <a:cs typeface="+mj-cs"/>
              </a:rPr>
              <a:t>GPA Development Framework</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419776"/>
            <a:ext cx="6172200" cy="1543050"/>
          </a:xfrm>
          <a:prstGeom prst="rect">
            <a:avLst/>
          </a:prstGeom>
        </p:spPr>
      </p:pic>
    </p:spTree>
    <p:extLst>
      <p:ext uri="{BB962C8B-B14F-4D97-AF65-F5344CB8AC3E}">
        <p14:creationId xmlns:p14="http://schemas.microsoft.com/office/powerpoint/2010/main" val="34980148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openHistorian 1.0  vs. 2.0</a:t>
            </a:r>
            <a:endParaRPr lang="en-US" dirty="0"/>
          </a:p>
        </p:txBody>
      </p:sp>
      <p:sp>
        <p:nvSpPr>
          <p:cNvPr id="11" name="Content Placeholder 2"/>
          <p:cNvSpPr txBox="1">
            <a:spLocks/>
          </p:cNvSpPr>
          <p:nvPr/>
        </p:nvSpPr>
        <p:spPr>
          <a:xfrm>
            <a:off x="533400" y="1611332"/>
            <a:ext cx="3505200" cy="4724400"/>
          </a:xfrm>
          <a:prstGeom prst="rect">
            <a:avLst/>
          </a:prstGeom>
        </p:spPr>
        <p:txBody>
          <a:bodyPr>
            <a:normAutofit/>
          </a:bodyPr>
          <a:lstStyle>
            <a:lvl1pPr marL="365760" indent="-256032" algn="l" rtl="0" eaLnBrk="1" latinLnBrk="0" hangingPunct="1">
              <a:spcBef>
                <a:spcPts val="8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600"/>
              </a:spcBef>
              <a:buClr>
                <a:schemeClr val="tx1"/>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400"/>
              </a:spcBef>
              <a:buClr>
                <a:schemeClr val="accent2"/>
              </a:buClr>
              <a:buSzPct val="100000"/>
              <a:buFont typeface="Wingdings 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40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40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defTabSz="914400"/>
            <a:r>
              <a:rPr lang="en-US" sz="2000" dirty="0" smtClean="0"/>
              <a:t>Two instances of the </a:t>
            </a:r>
            <a:r>
              <a:rPr lang="en-US" sz="2000" dirty="0" err="1" smtClean="0"/>
              <a:t>archiver</a:t>
            </a:r>
            <a:r>
              <a:rPr lang="en-US" sz="2000" dirty="0" smtClean="0"/>
              <a:t> are embedded in the openPDC and openPG</a:t>
            </a:r>
          </a:p>
          <a:p>
            <a:pPr lvl="1"/>
            <a:r>
              <a:rPr lang="en-US" sz="1400" dirty="0"/>
              <a:t>Data Historian</a:t>
            </a:r>
          </a:p>
          <a:p>
            <a:pPr lvl="1"/>
            <a:r>
              <a:rPr lang="en-US" sz="1400" dirty="0"/>
              <a:t>Performance Historian</a:t>
            </a:r>
          </a:p>
          <a:p>
            <a:pPr defTabSz="914400"/>
            <a:r>
              <a:rPr lang="en-US" sz="1800" dirty="0" smtClean="0"/>
              <a:t>Configuration managed through openPDC or openPG Manager</a:t>
            </a:r>
            <a:endParaRPr lang="en-US" sz="1800" dirty="0" smtClean="0">
              <a:latin typeface="+mn-lt"/>
            </a:endParaRPr>
          </a:p>
          <a:p>
            <a:pPr defTabSz="914400"/>
            <a:r>
              <a:rPr lang="en-US" sz="1800" dirty="0" smtClean="0"/>
              <a:t>Includes two tools for data extraction/display</a:t>
            </a:r>
          </a:p>
          <a:p>
            <a:pPr lvl="1"/>
            <a:r>
              <a:rPr lang="en-US" sz="1400" dirty="0"/>
              <a:t>Data Extraction Tool</a:t>
            </a:r>
          </a:p>
          <a:p>
            <a:pPr lvl="1"/>
            <a:r>
              <a:rPr lang="en-US" sz="1400" dirty="0"/>
              <a:t>Data Trending Tool</a:t>
            </a:r>
          </a:p>
          <a:p>
            <a:pPr defTabSz="914400"/>
            <a:endParaRPr lang="en-US" dirty="0" smtClean="0"/>
          </a:p>
        </p:txBody>
      </p:sp>
      <p:sp>
        <p:nvSpPr>
          <p:cNvPr id="12" name="Content Placeholder 2"/>
          <p:cNvSpPr txBox="1">
            <a:spLocks/>
          </p:cNvSpPr>
          <p:nvPr/>
        </p:nvSpPr>
        <p:spPr>
          <a:xfrm>
            <a:off x="4648200" y="1611332"/>
            <a:ext cx="3505200" cy="4724400"/>
          </a:xfrm>
          <a:prstGeom prst="rect">
            <a:avLst/>
          </a:prstGeom>
        </p:spPr>
        <p:txBody>
          <a:bodyPr>
            <a:normAutofit fontScale="92500" lnSpcReduction="10000"/>
          </a:bodyPr>
          <a:lstStyle>
            <a:lvl1pPr marL="365760" indent="-256032" algn="l" rtl="0" eaLnBrk="1" latinLnBrk="0" hangingPunct="1">
              <a:spcBef>
                <a:spcPts val="8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600"/>
              </a:spcBef>
              <a:buClr>
                <a:schemeClr val="tx1"/>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400"/>
              </a:spcBef>
              <a:buClr>
                <a:schemeClr val="accent2"/>
              </a:buClr>
              <a:buSzPct val="100000"/>
              <a:buFont typeface="Wingdings 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40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40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defTabSz="914400"/>
            <a:r>
              <a:rPr lang="en-US" sz="2000" dirty="0"/>
              <a:t>Includes both </a:t>
            </a:r>
            <a:r>
              <a:rPr lang="en-US" sz="2000" dirty="0" err="1" smtClean="0"/>
              <a:t>archiver</a:t>
            </a:r>
            <a:r>
              <a:rPr lang="en-US" sz="2000" dirty="0" smtClean="0"/>
              <a:t> </a:t>
            </a:r>
            <a:r>
              <a:rPr lang="en-US" sz="2000" dirty="0"/>
              <a:t>and </a:t>
            </a:r>
            <a:r>
              <a:rPr lang="en-US" sz="2000" dirty="0" smtClean="0"/>
              <a:t>server components</a:t>
            </a:r>
            <a:endParaRPr lang="en-US" sz="2000" dirty="0"/>
          </a:p>
          <a:p>
            <a:pPr defTabSz="914400"/>
            <a:r>
              <a:rPr lang="en-US" sz="2000" dirty="0" smtClean="0"/>
              <a:t>Completely redesigned storage engine</a:t>
            </a:r>
          </a:p>
          <a:p>
            <a:pPr lvl="1"/>
            <a:r>
              <a:rPr lang="en-US" sz="1400" dirty="0" smtClean="0"/>
              <a:t>Broader </a:t>
            </a:r>
            <a:r>
              <a:rPr lang="en-US" sz="1400" dirty="0"/>
              <a:t>range of data types</a:t>
            </a:r>
          </a:p>
          <a:p>
            <a:pPr lvl="1"/>
            <a:r>
              <a:rPr lang="en-US" sz="1400" dirty="0"/>
              <a:t>G</a:t>
            </a:r>
            <a:r>
              <a:rPr lang="en-US" sz="1400" dirty="0" smtClean="0"/>
              <a:t>reater </a:t>
            </a:r>
            <a:r>
              <a:rPr lang="en-US" sz="1400" dirty="0"/>
              <a:t>time precision</a:t>
            </a:r>
          </a:p>
          <a:p>
            <a:pPr lvl="1"/>
            <a:r>
              <a:rPr lang="en-US" sz="1400" dirty="0"/>
              <a:t>Improved storage </a:t>
            </a:r>
            <a:r>
              <a:rPr lang="en-US" sz="1400" dirty="0" smtClean="0"/>
              <a:t>efficiency</a:t>
            </a:r>
          </a:p>
          <a:p>
            <a:pPr lvl="1"/>
            <a:r>
              <a:rPr lang="en-US" sz="1400" dirty="0" smtClean="0"/>
              <a:t>Improved performance</a:t>
            </a:r>
            <a:endParaRPr lang="en-US" sz="1400" dirty="0"/>
          </a:p>
          <a:p>
            <a:pPr defTabSz="914400"/>
            <a:r>
              <a:rPr lang="en-US" sz="2000" dirty="0" smtClean="0"/>
              <a:t>Flexibility in implementation with integrated support for other open storage systems</a:t>
            </a:r>
          </a:p>
          <a:p>
            <a:pPr defTabSz="914400"/>
            <a:r>
              <a:rPr lang="en-US" sz="2000" dirty="0" smtClean="0"/>
              <a:t>Includes an integrated suite of tools for data extraction and display</a:t>
            </a:r>
          </a:p>
          <a:p>
            <a:pPr lvl="1" defTabSz="914400"/>
            <a:endParaRPr lang="en-US" sz="1600" dirty="0" smtClean="0"/>
          </a:p>
          <a:p>
            <a:pPr defTabSz="914400"/>
            <a:endParaRPr lang="en-US" dirty="0" smtClean="0"/>
          </a:p>
        </p:txBody>
      </p:sp>
      <p:sp>
        <p:nvSpPr>
          <p:cNvPr id="13" name="Rectangle 12"/>
          <p:cNvSpPr/>
          <p:nvPr/>
        </p:nvSpPr>
        <p:spPr>
          <a:xfrm>
            <a:off x="876300" y="1219200"/>
            <a:ext cx="2819400" cy="368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Version 1.0</a:t>
            </a:r>
            <a:endParaRPr lang="en-US" dirty="0"/>
          </a:p>
        </p:txBody>
      </p:sp>
      <p:sp>
        <p:nvSpPr>
          <p:cNvPr id="14" name="Rectangle 13"/>
          <p:cNvSpPr/>
          <p:nvPr/>
        </p:nvSpPr>
        <p:spPr>
          <a:xfrm>
            <a:off x="4991100" y="1219200"/>
            <a:ext cx="2819400" cy="368990"/>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Version 2.0</a:t>
            </a:r>
            <a:endParaRPr lang="en-US" dirty="0"/>
          </a:p>
        </p:txBody>
      </p:sp>
    </p:spTree>
    <p:extLst>
      <p:ext uri="{BB962C8B-B14F-4D97-AF65-F5344CB8AC3E}">
        <p14:creationId xmlns:p14="http://schemas.microsoft.com/office/powerpoint/2010/main" val="33496826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openHistorian 2.0 Design Goals</a:t>
            </a:r>
            <a:endParaRPr lang="en-US" sz="3600" dirty="0"/>
          </a:p>
        </p:txBody>
      </p:sp>
      <p:sp>
        <p:nvSpPr>
          <p:cNvPr id="2" name="Content Placeholder 1"/>
          <p:cNvSpPr>
            <a:spLocks noGrp="1"/>
          </p:cNvSpPr>
          <p:nvPr>
            <p:ph idx="1"/>
          </p:nvPr>
        </p:nvSpPr>
        <p:spPr/>
        <p:txBody>
          <a:bodyPr>
            <a:normAutofit/>
          </a:bodyPr>
          <a:lstStyle/>
          <a:p>
            <a:r>
              <a:rPr lang="en-US" sz="2800" b="1" dirty="0" smtClean="0"/>
              <a:t>Complete redesign of current historian to enable the openHistorian to be the nexus for operational data at all sampling rates</a:t>
            </a:r>
          </a:p>
          <a:p>
            <a:pPr lvl="1"/>
            <a:r>
              <a:rPr lang="en-US" dirty="0" smtClean="0"/>
              <a:t>ACID protects data integrity</a:t>
            </a:r>
            <a:br>
              <a:rPr lang="en-US" dirty="0" smtClean="0"/>
            </a:br>
            <a:r>
              <a:rPr lang="en-US" sz="1800" i="1" dirty="0" smtClean="0"/>
              <a:t>Atomicity, Consistency, Isolation,  Durability</a:t>
            </a:r>
          </a:p>
          <a:p>
            <a:pPr lvl="1"/>
            <a:r>
              <a:rPr lang="en-US" dirty="0" smtClean="0"/>
              <a:t>High Performance</a:t>
            </a:r>
          </a:p>
          <a:p>
            <a:pPr lvl="1"/>
            <a:r>
              <a:rPr lang="en-US" dirty="0" smtClean="0"/>
              <a:t>Maximum storage efficiency</a:t>
            </a:r>
          </a:p>
          <a:p>
            <a:pPr lvl="1"/>
            <a:r>
              <a:rPr lang="en-US" dirty="0" smtClean="0"/>
              <a:t>High-availability</a:t>
            </a:r>
          </a:p>
          <a:p>
            <a:pPr lvl="1"/>
            <a:r>
              <a:rPr lang="en-US" dirty="0" smtClean="0"/>
              <a:t>Compliant</a:t>
            </a:r>
          </a:p>
          <a:p>
            <a:pPr lvl="1"/>
            <a:r>
              <a:rPr lang="en-US" dirty="0" smtClean="0"/>
              <a:t>Flexibility in deployment for rapid integration</a:t>
            </a:r>
            <a:endParaRPr lang="en-US" dirty="0"/>
          </a:p>
        </p:txBody>
      </p:sp>
    </p:spTree>
    <p:extLst>
      <p:ext uri="{BB962C8B-B14F-4D97-AF65-F5344CB8AC3E}">
        <p14:creationId xmlns:p14="http://schemas.microsoft.com/office/powerpoint/2010/main" val="33614512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Planned openHistorian 2.0 Components</a:t>
            </a:r>
            <a:endParaRPr lang="en-US" sz="3200" dirty="0"/>
          </a:p>
        </p:txBody>
      </p:sp>
      <p:sp>
        <p:nvSpPr>
          <p:cNvPr id="3" name="Content Placeholder 2"/>
          <p:cNvSpPr>
            <a:spLocks noGrp="1"/>
          </p:cNvSpPr>
          <p:nvPr>
            <p:ph idx="1"/>
          </p:nvPr>
        </p:nvSpPr>
        <p:spPr>
          <a:xfrm>
            <a:off x="914400" y="1524000"/>
            <a:ext cx="7772400" cy="4114800"/>
          </a:xfrm>
        </p:spPr>
        <p:txBody>
          <a:bodyPr>
            <a:normAutofit fontScale="92500" lnSpcReduction="10000"/>
          </a:bodyPr>
          <a:lstStyle/>
          <a:p>
            <a:r>
              <a:rPr lang="en-US" dirty="0" smtClean="0"/>
              <a:t>Archival Services</a:t>
            </a:r>
          </a:p>
          <a:p>
            <a:r>
              <a:rPr lang="en-US" dirty="0" smtClean="0"/>
              <a:t>Extraction Services and API</a:t>
            </a:r>
          </a:p>
          <a:p>
            <a:r>
              <a:rPr lang="en-US" dirty="0" smtClean="0"/>
              <a:t>Administrator's Console</a:t>
            </a:r>
          </a:p>
          <a:p>
            <a:r>
              <a:rPr lang="en-US" dirty="0" smtClean="0"/>
              <a:t>Web-based graphing/trending display</a:t>
            </a:r>
          </a:p>
          <a:p>
            <a:r>
              <a:rPr lang="en-US" dirty="0" smtClean="0"/>
              <a:t>Engineer’s Trending Tool and Screen Builder</a:t>
            </a:r>
          </a:p>
          <a:p>
            <a:r>
              <a:rPr lang="en-US" dirty="0" smtClean="0"/>
              <a:t>Operator’s Display</a:t>
            </a:r>
          </a:p>
          <a:p>
            <a:r>
              <a:rPr lang="en-US" dirty="0" smtClean="0"/>
              <a:t>Alarming / Notification Services</a:t>
            </a:r>
          </a:p>
        </p:txBody>
      </p:sp>
    </p:spTree>
    <p:extLst>
      <p:ext uri="{BB962C8B-B14F-4D97-AF65-F5344CB8AC3E}">
        <p14:creationId xmlns:p14="http://schemas.microsoft.com/office/powerpoint/2010/main" val="35490177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openHistorian 2.0 Features</a:t>
            </a:r>
            <a:endParaRPr lang="en-US" dirty="0"/>
          </a:p>
        </p:txBody>
      </p:sp>
      <p:sp>
        <p:nvSpPr>
          <p:cNvPr id="3" name="Content Placeholder 2"/>
          <p:cNvSpPr>
            <a:spLocks noGrp="1"/>
          </p:cNvSpPr>
          <p:nvPr>
            <p:ph idx="1"/>
          </p:nvPr>
        </p:nvSpPr>
        <p:spPr>
          <a:xfrm>
            <a:off x="533400" y="1447800"/>
            <a:ext cx="8229600" cy="4114800"/>
          </a:xfrm>
        </p:spPr>
        <p:txBody>
          <a:bodyPr>
            <a:normAutofit fontScale="92500" lnSpcReduction="20000"/>
          </a:bodyPr>
          <a:lstStyle/>
          <a:p>
            <a:r>
              <a:rPr lang="en-US" sz="2400" dirty="0" smtClean="0"/>
              <a:t>Optimized for management of process control and other time-series data</a:t>
            </a:r>
          </a:p>
          <a:p>
            <a:r>
              <a:rPr lang="en-US" sz="2400" dirty="0" smtClean="0"/>
              <a:t>Very large volumes of data can be efficiently stored and be made available on line</a:t>
            </a:r>
          </a:p>
          <a:p>
            <a:r>
              <a:rPr lang="en-US" sz="2400" dirty="0" smtClean="0"/>
              <a:t>Both lossless and swinging-gate compression options available</a:t>
            </a:r>
          </a:p>
          <a:p>
            <a:r>
              <a:rPr lang="en-US" sz="2400" dirty="0" smtClean="0"/>
              <a:t>Real-time data streams can be exported for both the provided web-based display or other application needs</a:t>
            </a:r>
          </a:p>
          <a:p>
            <a:r>
              <a:rPr lang="en-US" sz="2400" dirty="0" smtClean="0"/>
              <a:t>Horizontally scalable</a:t>
            </a:r>
          </a:p>
          <a:p>
            <a:r>
              <a:rPr lang="en-US" sz="2400" dirty="0" smtClean="0"/>
              <a:t>Easy to install, easy to configure</a:t>
            </a:r>
          </a:p>
          <a:p>
            <a:r>
              <a:rPr lang="en-US" sz="2400" dirty="0" smtClean="0"/>
              <a:t>Low cost of ownership</a:t>
            </a:r>
          </a:p>
          <a:p>
            <a:r>
              <a:rPr lang="en-US" sz="2400" dirty="0" smtClean="0"/>
              <a:t>Performance logging and alarming</a:t>
            </a:r>
          </a:p>
          <a:p>
            <a:pPr>
              <a:buNone/>
            </a:pPr>
            <a:endParaRPr lang="en-US" dirty="0" smtClean="0"/>
          </a:p>
          <a:p>
            <a:endParaRPr lang="en-US" dirty="0"/>
          </a:p>
        </p:txBody>
      </p:sp>
    </p:spTree>
    <p:extLst>
      <p:ext uri="{BB962C8B-B14F-4D97-AF65-F5344CB8AC3E}">
        <p14:creationId xmlns:p14="http://schemas.microsoft.com/office/powerpoint/2010/main" val="18249031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openHistorian is ACID Compliant</a:t>
            </a:r>
            <a:endParaRPr lang="en-US" dirty="0"/>
          </a:p>
        </p:txBody>
      </p:sp>
      <p:sp>
        <p:nvSpPr>
          <p:cNvPr id="3" name="Content Placeholder 2"/>
          <p:cNvSpPr>
            <a:spLocks noGrp="1"/>
          </p:cNvSpPr>
          <p:nvPr>
            <p:ph idx="1"/>
          </p:nvPr>
        </p:nvSpPr>
        <p:spPr>
          <a:xfrm>
            <a:off x="533399" y="849086"/>
            <a:ext cx="8229600" cy="4114800"/>
          </a:xfrm>
        </p:spPr>
        <p:txBody>
          <a:bodyPr>
            <a:normAutofit fontScale="92500" lnSpcReduction="10000"/>
          </a:bodyPr>
          <a:lstStyle/>
          <a:p>
            <a:pPr marL="109728" indent="0">
              <a:buNone/>
            </a:pPr>
            <a:endParaRPr lang="en-US" sz="2800" b="1" dirty="0" smtClean="0"/>
          </a:p>
          <a:p>
            <a:r>
              <a:rPr lang="en-US" dirty="0" smtClean="0"/>
              <a:t>Atomicity - </a:t>
            </a:r>
            <a:r>
              <a:rPr lang="en-US" sz="2400" dirty="0" smtClean="0"/>
              <a:t>requires that database modifications must follow an "all or nothing" rule. Each transaction is said to be atomic</a:t>
            </a:r>
            <a:endParaRPr lang="en-US" dirty="0" smtClean="0"/>
          </a:p>
          <a:p>
            <a:r>
              <a:rPr lang="en-US" dirty="0" smtClean="0"/>
              <a:t>Consistency - </a:t>
            </a:r>
            <a:r>
              <a:rPr lang="en-US" sz="2400" dirty="0" smtClean="0"/>
              <a:t>ensures that any transaction the database performs will take it from one consistent state to another</a:t>
            </a:r>
            <a:endParaRPr lang="en-US" dirty="0" smtClean="0"/>
          </a:p>
          <a:p>
            <a:r>
              <a:rPr lang="en-US" dirty="0" smtClean="0"/>
              <a:t>Isolation - </a:t>
            </a:r>
            <a:r>
              <a:rPr lang="en-US" sz="2400" dirty="0" smtClean="0"/>
              <a:t>refers to the requirement that no transaction should be able to interfere with another transaction at all</a:t>
            </a:r>
            <a:endParaRPr lang="en-US" dirty="0" smtClean="0"/>
          </a:p>
          <a:p>
            <a:r>
              <a:rPr lang="en-US" dirty="0" smtClean="0"/>
              <a:t>Durability - </a:t>
            </a:r>
            <a:r>
              <a:rPr lang="en-US" sz="2400" dirty="0" smtClean="0"/>
              <a:t>that once a transaction has been committed, it will remain so</a:t>
            </a:r>
            <a:endParaRPr lang="en-US" dirty="0"/>
          </a:p>
        </p:txBody>
      </p:sp>
      <p:sp>
        <p:nvSpPr>
          <p:cNvPr id="5" name="TextBox 4"/>
          <p:cNvSpPr txBox="1"/>
          <p:nvPr/>
        </p:nvSpPr>
        <p:spPr>
          <a:xfrm>
            <a:off x="2068006" y="5453390"/>
            <a:ext cx="5160387" cy="523220"/>
          </a:xfrm>
          <a:prstGeom prst="rect">
            <a:avLst/>
          </a:prstGeom>
          <a:noFill/>
        </p:spPr>
        <p:txBody>
          <a:bodyPr wrap="none" rtlCol="0">
            <a:spAutoFit/>
          </a:bodyPr>
          <a:lstStyle/>
          <a:p>
            <a:r>
              <a:rPr lang="en-US" sz="2800" b="1" dirty="0"/>
              <a:t>ACID protects data </a:t>
            </a:r>
            <a:r>
              <a:rPr lang="en-US" sz="2800" b="1" dirty="0" smtClean="0"/>
              <a:t>integrity.</a:t>
            </a:r>
            <a:endParaRPr lang="en-US" sz="2800" dirty="0"/>
          </a:p>
        </p:txBody>
      </p:sp>
    </p:spTree>
    <p:extLst>
      <p:ext uri="{BB962C8B-B14F-4D97-AF65-F5344CB8AC3E}">
        <p14:creationId xmlns:p14="http://schemas.microsoft.com/office/powerpoint/2010/main" val="22263363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Who else uses the openHistorian?</a:t>
            </a:r>
            <a:endParaRPr lang="en-US" dirty="0"/>
          </a:p>
        </p:txBody>
      </p:sp>
      <p:sp>
        <p:nvSpPr>
          <p:cNvPr id="2" name="Content Placeholder 1"/>
          <p:cNvSpPr>
            <a:spLocks noGrp="1"/>
          </p:cNvSpPr>
          <p:nvPr>
            <p:ph idx="1"/>
          </p:nvPr>
        </p:nvSpPr>
        <p:spPr>
          <a:xfrm>
            <a:off x="838200" y="1524000"/>
            <a:ext cx="7848600" cy="4267200"/>
          </a:xfrm>
        </p:spPr>
        <p:txBody>
          <a:bodyPr/>
          <a:lstStyle/>
          <a:p>
            <a:r>
              <a:rPr lang="en-US" dirty="0" smtClean="0"/>
              <a:t>1.0 Implementations:</a:t>
            </a:r>
          </a:p>
          <a:p>
            <a:pPr lvl="1"/>
            <a:r>
              <a:rPr lang="en-US" dirty="0" smtClean="0"/>
              <a:t>TVA has been a long term user </a:t>
            </a:r>
            <a:r>
              <a:rPr lang="en-US" sz="1400" dirty="0" smtClean="0"/>
              <a:t>(since 1995)</a:t>
            </a:r>
          </a:p>
          <a:p>
            <a:pPr lvl="1"/>
            <a:r>
              <a:rPr lang="en-US" dirty="0" smtClean="0"/>
              <a:t>Dominion</a:t>
            </a:r>
          </a:p>
          <a:p>
            <a:pPr lvl="1"/>
            <a:r>
              <a:rPr lang="en-US" dirty="0" smtClean="0"/>
              <a:t>PG&amp;E</a:t>
            </a:r>
          </a:p>
          <a:p>
            <a:pPr lvl="1"/>
            <a:r>
              <a:rPr lang="en-US" dirty="0" smtClean="0"/>
              <a:t>Entergy</a:t>
            </a:r>
          </a:p>
          <a:p>
            <a:pPr lvl="1"/>
            <a:r>
              <a:rPr lang="en-US" u="sng" dirty="0" smtClean="0"/>
              <a:t>Anyone</a:t>
            </a:r>
            <a:r>
              <a:rPr lang="en-US" dirty="0" smtClean="0"/>
              <a:t> hosting an openPDC</a:t>
            </a:r>
          </a:p>
          <a:p>
            <a:r>
              <a:rPr lang="en-US" dirty="0" smtClean="0"/>
              <a:t>2.0 Alpha Implementations:</a:t>
            </a:r>
          </a:p>
          <a:p>
            <a:pPr lvl="1"/>
            <a:r>
              <a:rPr lang="en-US" dirty="0" smtClean="0"/>
              <a:t>OG&amp;E</a:t>
            </a:r>
          </a:p>
        </p:txBody>
      </p:sp>
    </p:spTree>
    <p:extLst>
      <p:ext uri="{BB962C8B-B14F-4D97-AF65-F5344CB8AC3E}">
        <p14:creationId xmlns:p14="http://schemas.microsoft.com/office/powerpoint/2010/main" val="296159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838200"/>
          </a:xfrm>
        </p:spPr>
        <p:txBody>
          <a:bodyPr/>
          <a:lstStyle/>
          <a:p>
            <a:r>
              <a:rPr lang="en-US" dirty="0" smtClean="0"/>
              <a:t>Grid Solutions Framework (GSF)</a:t>
            </a:r>
            <a:endParaRPr lang="en-US" dirty="0"/>
          </a:p>
        </p:txBody>
      </p:sp>
      <p:sp>
        <p:nvSpPr>
          <p:cNvPr id="2" name="Content Placeholder 1"/>
          <p:cNvSpPr>
            <a:spLocks noGrp="1"/>
          </p:cNvSpPr>
          <p:nvPr>
            <p:ph idx="1"/>
          </p:nvPr>
        </p:nvSpPr>
        <p:spPr>
          <a:xfrm>
            <a:off x="473529" y="1104900"/>
            <a:ext cx="8229600" cy="4876800"/>
          </a:xfrm>
        </p:spPr>
        <p:txBody>
          <a:bodyPr>
            <a:normAutofit lnSpcReduction="10000"/>
          </a:bodyPr>
          <a:lstStyle/>
          <a:p>
            <a:r>
              <a:rPr lang="en-US" sz="2800" dirty="0" smtClean="0"/>
              <a:t>A software </a:t>
            </a:r>
            <a:r>
              <a:rPr lang="en-US" sz="2800" dirty="0" smtClean="0"/>
              <a:t>development platform that was initially created as a combination of the Time-Series Framework and the TVA Code Library with a goal to increase performance and security</a:t>
            </a:r>
          </a:p>
          <a:p>
            <a:r>
              <a:rPr lang="en-US" sz="2800" dirty="0" smtClean="0"/>
              <a:t>Full namespace refactoring and projects targeted to compile with the </a:t>
            </a:r>
            <a:r>
              <a:rPr lang="en-US" sz="2800" dirty="0" smtClean="0"/>
              <a:t>Microsoft .NET 4.5 Framework. Will soon target 4.6.</a:t>
            </a:r>
            <a:endParaRPr lang="en-US" sz="2800" dirty="0" smtClean="0"/>
          </a:p>
          <a:p>
            <a:r>
              <a:rPr lang="en-US" sz="2800" dirty="0" smtClean="0"/>
              <a:t>New core features and improvements are only implemented in the GSF (only a few bug fixes flowed back to the original projects)</a:t>
            </a:r>
          </a:p>
          <a:p>
            <a:pPr algn="ctr">
              <a:buNone/>
            </a:pPr>
            <a:r>
              <a:rPr lang="en-US" dirty="0" smtClean="0">
                <a:hlinkClick r:id="rId3"/>
              </a:rPr>
              <a:t>http://gsf.codeplex.com/</a:t>
            </a:r>
            <a:endParaRPr lang="en-US" dirty="0" smtClean="0"/>
          </a:p>
          <a:p>
            <a:pPr>
              <a:buNone/>
            </a:pPr>
            <a:endParaRPr lang="en-US" sz="2800" dirty="0" smtClean="0"/>
          </a:p>
        </p:txBody>
      </p:sp>
    </p:spTree>
    <p:extLst>
      <p:ext uri="{BB962C8B-B14F-4D97-AF65-F5344CB8AC3E}">
        <p14:creationId xmlns:p14="http://schemas.microsoft.com/office/powerpoint/2010/main" val="2325269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Grid Solutions Framework Purpose</a:t>
            </a:r>
            <a:endParaRPr lang="en-US" dirty="0"/>
          </a:p>
        </p:txBody>
      </p:sp>
      <p:sp>
        <p:nvSpPr>
          <p:cNvPr id="3" name="Content Placeholder 2"/>
          <p:cNvSpPr>
            <a:spLocks noGrp="1"/>
          </p:cNvSpPr>
          <p:nvPr>
            <p:ph idx="1"/>
          </p:nvPr>
        </p:nvSpPr>
        <p:spPr>
          <a:xfrm>
            <a:off x="457200" y="1143000"/>
            <a:ext cx="8229600" cy="4876800"/>
          </a:xfrm>
        </p:spPr>
        <p:txBody>
          <a:bodyPr>
            <a:normAutofit fontScale="92500" lnSpcReduction="20000"/>
          </a:bodyPr>
          <a:lstStyle/>
          <a:p>
            <a:r>
              <a:rPr lang="en-US" dirty="0" smtClean="0"/>
              <a:t>General purpose open source library of .NET code used by many utilities and various open source projects that contains a large variety of code useful for nearly any .NET project.</a:t>
            </a:r>
          </a:p>
          <a:p>
            <a:r>
              <a:rPr lang="en-US" dirty="0" smtClean="0"/>
              <a:t>Consists of hundreds of classes that extend and expand the functionality included in the .NET Framework making more complex .NET features easier to use and adds functions not included in the .NET Framework.</a:t>
            </a:r>
          </a:p>
          <a:p>
            <a:r>
              <a:rPr lang="en-US" dirty="0" smtClean="0"/>
              <a:t>Used since it provides a standard development platform, improves development speed and increases reliability.</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RENT PPT Template_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GPA Synchrophasor Project Updates</Template>
  <TotalTime>9661</TotalTime>
  <Words>4794</Words>
  <Application>Microsoft Office PowerPoint</Application>
  <PresentationFormat>On-screen Show (4:3)</PresentationFormat>
  <Paragraphs>605</Paragraphs>
  <Slides>75</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Century Gothic</vt:lpstr>
      <vt:lpstr>CG Omega</vt:lpstr>
      <vt:lpstr>Wingdings</vt:lpstr>
      <vt:lpstr>Wingdings 3</vt:lpstr>
      <vt:lpstr>CURENT PPT Template_v2</vt:lpstr>
      <vt:lpstr>Grid Solutions Framework Overview</vt:lpstr>
      <vt:lpstr>GPA Products</vt:lpstr>
      <vt:lpstr>GPA Project Relationships</vt:lpstr>
      <vt:lpstr>Multiple Open Source Projects</vt:lpstr>
      <vt:lpstr>Benefits of Open Source Hosting </vt:lpstr>
      <vt:lpstr>Accessing Online Documentation</vt:lpstr>
      <vt:lpstr>PowerPoint Presentation</vt:lpstr>
      <vt:lpstr>Grid Solutions Framework (GSF)</vt:lpstr>
      <vt:lpstr>Grid Solutions Framework Purpose</vt:lpstr>
      <vt:lpstr>GSF Primary Assemblies</vt:lpstr>
      <vt:lpstr>Built using GSF</vt:lpstr>
      <vt:lpstr>GSF Time-series Library</vt:lpstr>
      <vt:lpstr>Measurements</vt:lpstr>
      <vt:lpstr>Understanding “Measurements”</vt:lpstr>
      <vt:lpstr>Measurement Structure</vt:lpstr>
      <vt:lpstr>Measurement Identification</vt:lpstr>
      <vt:lpstr>Overview of the Adapter Architecture Layer</vt:lpstr>
      <vt:lpstr>Scalable Adapter Distribution</vt:lpstr>
      <vt:lpstr>PowerPoint Presentation</vt:lpstr>
      <vt:lpstr>Input Adapters</vt:lpstr>
      <vt:lpstr>Output Adapters</vt:lpstr>
      <vt:lpstr>Action Adapters</vt:lpstr>
      <vt:lpstr>Concentration</vt:lpstr>
      <vt:lpstr>The Configuration Data Structure</vt:lpstr>
      <vt:lpstr>PowerPoint Presentation</vt:lpstr>
      <vt:lpstr>What is a PDC?</vt:lpstr>
      <vt:lpstr>How is a PDC typically used?</vt:lpstr>
      <vt:lpstr>Who “touches” a PDC?</vt:lpstr>
      <vt:lpstr>Who are some PDC Vendors?</vt:lpstr>
      <vt:lpstr>openPDC is adapter based</vt:lpstr>
      <vt:lpstr>openPDC Components</vt:lpstr>
      <vt:lpstr>openPDC Features</vt:lpstr>
      <vt:lpstr>openPDC Specifications</vt:lpstr>
      <vt:lpstr>openPDC Specifications (continued)</vt:lpstr>
      <vt:lpstr>Includes PMU Connection Tester</vt:lpstr>
      <vt:lpstr>Includes GEP Subscription Tester </vt:lpstr>
      <vt:lpstr>Who else uses the openPDC?</vt:lpstr>
      <vt:lpstr>openPDC Manager Home Screen</vt:lpstr>
      <vt:lpstr>openPDC Manager Home Screen</vt:lpstr>
      <vt:lpstr>Connect to a Device</vt:lpstr>
      <vt:lpstr>Connect to a Device</vt:lpstr>
      <vt:lpstr>Input Configuration</vt:lpstr>
      <vt:lpstr>Input Configuration</vt:lpstr>
      <vt:lpstr>Review Real Time Values</vt:lpstr>
      <vt:lpstr>Review Real Time Values</vt:lpstr>
      <vt:lpstr>View Real Time Data</vt:lpstr>
      <vt:lpstr>View Real Time Data</vt:lpstr>
      <vt:lpstr>View Historical Data</vt:lpstr>
      <vt:lpstr>View Historical Data</vt:lpstr>
      <vt:lpstr>openPDC Console</vt:lpstr>
      <vt:lpstr>PowerPoint Presentation</vt:lpstr>
      <vt:lpstr>The term “Gateway” came from NASPInet</vt:lpstr>
      <vt:lpstr>What is a gateway?</vt:lpstr>
      <vt:lpstr>Current State of BES Data Exchange is Complex</vt:lpstr>
      <vt:lpstr>PDC vs. SIEGate</vt:lpstr>
      <vt:lpstr>SIEGate Objectives</vt:lpstr>
      <vt:lpstr>High Level Requirements</vt:lpstr>
      <vt:lpstr>SIEGate Implementation</vt:lpstr>
      <vt:lpstr>SIEGate Core Functionality</vt:lpstr>
      <vt:lpstr>SIEGate Core Functionality (continued)</vt:lpstr>
      <vt:lpstr>SIEGate Uses</vt:lpstr>
      <vt:lpstr>SIEGate Data Classes</vt:lpstr>
      <vt:lpstr>Alarming and Notifications</vt:lpstr>
      <vt:lpstr>Who “touches” a SIEGate?</vt:lpstr>
      <vt:lpstr>PowerPoint Presentation</vt:lpstr>
      <vt:lpstr>What is a data historian?</vt:lpstr>
      <vt:lpstr>Why install a historian?</vt:lpstr>
      <vt:lpstr>Who are historian vendors?</vt:lpstr>
      <vt:lpstr>Who “touches” a data historian?</vt:lpstr>
      <vt:lpstr>openHistorian 1.0  vs. 2.0</vt:lpstr>
      <vt:lpstr>openHistorian 2.0 Design Goals</vt:lpstr>
      <vt:lpstr>Planned openHistorian 2.0 Components</vt:lpstr>
      <vt:lpstr>openHistorian 2.0 Features</vt:lpstr>
      <vt:lpstr>openHistorian is ACID Compliant</vt:lpstr>
      <vt:lpstr>Who else uses the openHistorian?</vt:lpstr>
    </vt:vector>
  </TitlesOfParts>
  <Company>Tennessee Valley Authority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frrobert</dc:creator>
  <cp:lastModifiedBy>Ritchie Carroll</cp:lastModifiedBy>
  <cp:revision>453</cp:revision>
  <cp:lastPrinted>2012-06-21T19:23:45Z</cp:lastPrinted>
  <dcterms:created xsi:type="dcterms:W3CDTF">2006-10-18T19:51:51Z</dcterms:created>
  <dcterms:modified xsi:type="dcterms:W3CDTF">2015-08-04T10:25:03Z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TC011367941033</vt:lpwstr>
  </property>
</Properties>
</file>