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2"/>
  </p:notesMasterIdLst>
  <p:handoutMasterIdLst>
    <p:handoutMasterId r:id="rId23"/>
  </p:handoutMasterIdLst>
  <p:sldIdLst>
    <p:sldId id="570" r:id="rId2"/>
    <p:sldId id="571" r:id="rId3"/>
    <p:sldId id="573" r:id="rId4"/>
    <p:sldId id="572" r:id="rId5"/>
    <p:sldId id="576" r:id="rId6"/>
    <p:sldId id="575" r:id="rId7"/>
    <p:sldId id="574" r:id="rId8"/>
    <p:sldId id="577" r:id="rId9"/>
    <p:sldId id="578" r:id="rId10"/>
    <p:sldId id="579" r:id="rId11"/>
    <p:sldId id="580" r:id="rId12"/>
    <p:sldId id="581" r:id="rId13"/>
    <p:sldId id="582" r:id="rId14"/>
    <p:sldId id="583" r:id="rId15"/>
    <p:sldId id="584" r:id="rId16"/>
    <p:sldId id="585" r:id="rId17"/>
    <p:sldId id="587" r:id="rId18"/>
    <p:sldId id="586" r:id="rId19"/>
    <p:sldId id="588" r:id="rId20"/>
    <p:sldId id="589"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hasor Data" id="{98755CB0-E238-41C2-8F95-D244F220CAE1}">
          <p14:sldIdLst>
            <p14:sldId id="570"/>
          </p14:sldIdLst>
        </p14:section>
        <p14:section name="Very Slow Overview" id="{881E0C16-3F5E-4B1C-AC12-53A27511158C}">
          <p14:sldIdLst>
            <p14:sldId id="571"/>
            <p14:sldId id="573"/>
            <p14:sldId id="572"/>
            <p14:sldId id="576"/>
            <p14:sldId id="575"/>
            <p14:sldId id="574"/>
          </p14:sldIdLst>
        </p14:section>
        <p14:section name="Begin Break" id="{4C56CA65-482C-4BB3-9D80-099A14C4D9E0}">
          <p14:sldIdLst>
            <p14:sldId id="577"/>
            <p14:sldId id="578"/>
            <p14:sldId id="579"/>
            <p14:sldId id="580"/>
            <p14:sldId id="581"/>
            <p14:sldId id="582"/>
            <p14:sldId id="583"/>
            <p14:sldId id="584"/>
            <p14:sldId id="585"/>
            <p14:sldId id="587"/>
            <p14:sldId id="586"/>
            <p14:sldId id="588"/>
            <p14:sldId id="5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8FDD"/>
    <a:srgbClr val="EC7474"/>
    <a:srgbClr val="008000"/>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34" autoAdjust="0"/>
    <p:restoredTop sz="86465" autoAdjust="0"/>
  </p:normalViewPr>
  <p:slideViewPr>
    <p:cSldViewPr>
      <p:cViewPr varScale="1">
        <p:scale>
          <a:sx n="64" d="100"/>
          <a:sy n="64" d="100"/>
        </p:scale>
        <p:origin x="1458" y="72"/>
      </p:cViewPr>
      <p:guideLst>
        <p:guide orient="horz" pos="2160"/>
        <p:guide pos="2880"/>
      </p:guideLst>
    </p:cSldViewPr>
  </p:slideViewPr>
  <p:outlineViewPr>
    <p:cViewPr>
      <p:scale>
        <a:sx n="33" d="100"/>
        <a:sy n="33" d="100"/>
      </p:scale>
      <p:origin x="0" y="-8142"/>
    </p:cViewPr>
  </p:outlineViewPr>
  <p:notesTextViewPr>
    <p:cViewPr>
      <p:scale>
        <a:sx n="1" d="1"/>
        <a:sy n="1" d="1"/>
      </p:scale>
      <p:origin x="0" y="0"/>
    </p:cViewPr>
  </p:notesTextViewPr>
  <p:sorterViewPr>
    <p:cViewPr varScale="1">
      <p:scale>
        <a:sx n="100" d="100"/>
        <a:sy n="100" d="100"/>
      </p:scale>
      <p:origin x="0" y="-330"/>
    </p:cViewPr>
  </p:sorterViewPr>
  <p:notesViewPr>
    <p:cSldViewPr>
      <p:cViewPr varScale="1">
        <p:scale>
          <a:sx n="72" d="100"/>
          <a:sy n="72" d="100"/>
        </p:scale>
        <p:origin x="202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6"/>
            <a:ext cx="3038475" cy="466725"/>
          </a:xfrm>
          <a:prstGeom prst="rect">
            <a:avLst/>
          </a:prstGeom>
        </p:spPr>
        <p:txBody>
          <a:bodyPr vert="horz" lIns="91403" tIns="45700" rIns="91403" bIns="45700" rtlCol="0"/>
          <a:lstStyle>
            <a:lvl1pPr algn="l">
              <a:defRPr sz="1200"/>
            </a:lvl1pPr>
          </a:lstStyle>
          <a:p>
            <a:endParaRPr lang="en-US"/>
          </a:p>
        </p:txBody>
      </p:sp>
      <p:sp>
        <p:nvSpPr>
          <p:cNvPr id="3" name="Date Placeholder 2"/>
          <p:cNvSpPr>
            <a:spLocks noGrp="1"/>
          </p:cNvSpPr>
          <p:nvPr>
            <p:ph type="dt" sz="quarter" idx="1"/>
          </p:nvPr>
        </p:nvSpPr>
        <p:spPr>
          <a:xfrm>
            <a:off x="3970345" y="6"/>
            <a:ext cx="3038475" cy="466725"/>
          </a:xfrm>
          <a:prstGeom prst="rect">
            <a:avLst/>
          </a:prstGeom>
        </p:spPr>
        <p:txBody>
          <a:bodyPr vert="horz" lIns="91403" tIns="45700" rIns="91403" bIns="45700" rtlCol="0"/>
          <a:lstStyle>
            <a:lvl1pPr algn="r">
              <a:defRPr sz="1200"/>
            </a:lvl1pPr>
          </a:lstStyle>
          <a:p>
            <a:fld id="{7511FE48-B69C-440C-807C-0E0C16F01B4C}" type="datetimeFigureOut">
              <a:rPr lang="en-US" smtClean="0"/>
              <a:t>8/4/2015</a:t>
            </a:fld>
            <a:endParaRPr lang="en-US"/>
          </a:p>
        </p:txBody>
      </p:sp>
      <p:sp>
        <p:nvSpPr>
          <p:cNvPr id="4" name="Footer Placeholder 3"/>
          <p:cNvSpPr>
            <a:spLocks noGrp="1"/>
          </p:cNvSpPr>
          <p:nvPr>
            <p:ph type="ftr" sz="quarter" idx="2"/>
          </p:nvPr>
        </p:nvSpPr>
        <p:spPr>
          <a:xfrm>
            <a:off x="8" y="8829679"/>
            <a:ext cx="3038475" cy="466725"/>
          </a:xfrm>
          <a:prstGeom prst="rect">
            <a:avLst/>
          </a:prstGeom>
        </p:spPr>
        <p:txBody>
          <a:bodyPr vert="horz" lIns="91403" tIns="45700" rIns="91403" bIns="45700" rtlCol="0" anchor="b"/>
          <a:lstStyle>
            <a:lvl1pPr algn="l">
              <a:defRPr sz="1200"/>
            </a:lvl1pPr>
          </a:lstStyle>
          <a:p>
            <a:endParaRPr lang="en-US"/>
          </a:p>
        </p:txBody>
      </p:sp>
      <p:sp>
        <p:nvSpPr>
          <p:cNvPr id="5" name="Slide Number Placeholder 4"/>
          <p:cNvSpPr>
            <a:spLocks noGrp="1"/>
          </p:cNvSpPr>
          <p:nvPr>
            <p:ph type="sldNum" sz="quarter" idx="3"/>
          </p:nvPr>
        </p:nvSpPr>
        <p:spPr>
          <a:xfrm>
            <a:off x="3970345" y="8829679"/>
            <a:ext cx="3038475" cy="466725"/>
          </a:xfrm>
          <a:prstGeom prst="rect">
            <a:avLst/>
          </a:prstGeom>
        </p:spPr>
        <p:txBody>
          <a:bodyPr vert="horz" lIns="91403" tIns="45700" rIns="91403" bIns="45700" rtlCol="0" anchor="b"/>
          <a:lstStyle>
            <a:lvl1pPr algn="r">
              <a:defRPr sz="1200"/>
            </a:lvl1pPr>
          </a:lstStyle>
          <a:p>
            <a:fld id="{CC72DFF0-5F31-4647-8697-4CD543DB1C85}" type="slidenum">
              <a:rPr lang="en-US" smtClean="0"/>
              <a:t>‹#›</a:t>
            </a:fld>
            <a:endParaRPr lang="en-US"/>
          </a:p>
        </p:txBody>
      </p:sp>
    </p:spTree>
    <p:extLst>
      <p:ext uri="{BB962C8B-B14F-4D97-AF65-F5344CB8AC3E}">
        <p14:creationId xmlns:p14="http://schemas.microsoft.com/office/powerpoint/2010/main" val="2153806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792" tIns="46396" rIns="92792" bIns="4639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792" tIns="46396" rIns="92792" bIns="46396" rtlCol="0"/>
          <a:lstStyle>
            <a:lvl1pPr algn="r">
              <a:defRPr sz="1200"/>
            </a:lvl1pPr>
          </a:lstStyle>
          <a:p>
            <a:fld id="{924FDA77-EA7C-4D79-A52D-6C0436DD2987}" type="datetimeFigureOut">
              <a:rPr lang="en-US" smtClean="0"/>
              <a:t>8/4/2015</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2792" tIns="46396" rIns="92792" bIns="4639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792" tIns="46396" rIns="92792" bIns="4639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2792" tIns="46396" rIns="92792" bIns="4639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792" tIns="46396" rIns="92792" bIns="46396" rtlCol="0" anchor="b"/>
          <a:lstStyle>
            <a:lvl1pPr algn="r">
              <a:defRPr sz="1200"/>
            </a:lvl1pPr>
          </a:lstStyle>
          <a:p>
            <a:fld id="{A072CCC9-5F2D-4269-895F-A2CEF20C1D22}" type="slidenum">
              <a:rPr lang="en-US" smtClean="0"/>
              <a:t>‹#›</a:t>
            </a:fld>
            <a:endParaRPr lang="en-US"/>
          </a:p>
        </p:txBody>
      </p:sp>
    </p:spTree>
    <p:extLst>
      <p:ext uri="{BB962C8B-B14F-4D97-AF65-F5344CB8AC3E}">
        <p14:creationId xmlns:p14="http://schemas.microsoft.com/office/powerpoint/2010/main" val="2314450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high-level</a:t>
            </a:r>
            <a:r>
              <a:rPr lang="en-US" baseline="0" dirty="0" smtClean="0"/>
              <a:t> steps for creating a new analytic application using Project Alpha</a:t>
            </a:r>
          </a:p>
          <a:p>
            <a:r>
              <a:rPr lang="en-US" baseline="0" dirty="0" smtClean="0"/>
              <a:t>Don’t worry – we will go over all these steps in detail…</a:t>
            </a:r>
            <a:endParaRPr lang="en-US" dirty="0"/>
          </a:p>
        </p:txBody>
      </p:sp>
      <p:sp>
        <p:nvSpPr>
          <p:cNvPr id="4" name="Slide Number Placeholder 3"/>
          <p:cNvSpPr>
            <a:spLocks noGrp="1"/>
          </p:cNvSpPr>
          <p:nvPr>
            <p:ph type="sldNum" sz="quarter" idx="10"/>
          </p:nvPr>
        </p:nvSpPr>
        <p:spPr/>
        <p:txBody>
          <a:bodyPr/>
          <a:lstStyle/>
          <a:p>
            <a:fld id="{A072CCC9-5F2D-4269-895F-A2CEF20C1D22}" type="slidenum">
              <a:rPr lang="en-US" smtClean="0"/>
              <a:t>7</a:t>
            </a:fld>
            <a:endParaRPr lang="en-US"/>
          </a:p>
        </p:txBody>
      </p:sp>
    </p:spTree>
    <p:extLst>
      <p:ext uri="{BB962C8B-B14F-4D97-AF65-F5344CB8AC3E}">
        <p14:creationId xmlns:p14="http://schemas.microsoft.com/office/powerpoint/2010/main" val="2380194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Initiate</a:t>
            </a:r>
            <a:r>
              <a:rPr lang="en-US" baseline="0" dirty="0" smtClean="0"/>
              <a:t> short break whilst determining who has Visual Studio and wants to follow along. Distribute Stephen and Andrew for individual help.</a:t>
            </a:r>
            <a:endParaRPr lang="en-US" dirty="0"/>
          </a:p>
        </p:txBody>
      </p:sp>
      <p:sp>
        <p:nvSpPr>
          <p:cNvPr id="4" name="Slide Number Placeholder 3"/>
          <p:cNvSpPr>
            <a:spLocks noGrp="1"/>
          </p:cNvSpPr>
          <p:nvPr>
            <p:ph type="sldNum" sz="quarter" idx="10"/>
          </p:nvPr>
        </p:nvSpPr>
        <p:spPr/>
        <p:txBody>
          <a:bodyPr/>
          <a:lstStyle/>
          <a:p>
            <a:fld id="{A072CCC9-5F2D-4269-895F-A2CEF20C1D22}" type="slidenum">
              <a:rPr lang="en-US" smtClean="0"/>
              <a:t>8</a:t>
            </a:fld>
            <a:endParaRPr lang="en-US"/>
          </a:p>
        </p:txBody>
      </p:sp>
    </p:spTree>
    <p:extLst>
      <p:ext uri="{BB962C8B-B14F-4D97-AF65-F5344CB8AC3E}">
        <p14:creationId xmlns:p14="http://schemas.microsoft.com/office/powerpoint/2010/main" val="1480792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Suggest renaming root folder as well. To rename again, you can specify a second parameter with the current project name.  For best results, your target project name should not be a subset of the source project name. </a:t>
            </a:r>
            <a:r>
              <a:rPr lang="en-US" dirty="0" smtClean="0"/>
              <a:t>If you have any issues,</a:t>
            </a:r>
            <a:r>
              <a:rPr lang="en-US" baseline="0" dirty="0" smtClean="0"/>
              <a:t> get a clean copy of the Project Alpha source and try the rename again.</a:t>
            </a:r>
            <a:endParaRPr lang="en-US" dirty="0"/>
          </a:p>
        </p:txBody>
      </p:sp>
      <p:sp>
        <p:nvSpPr>
          <p:cNvPr id="4" name="Slide Number Placeholder 3"/>
          <p:cNvSpPr>
            <a:spLocks noGrp="1"/>
          </p:cNvSpPr>
          <p:nvPr>
            <p:ph type="sldNum" sz="quarter" idx="10"/>
          </p:nvPr>
        </p:nvSpPr>
        <p:spPr/>
        <p:txBody>
          <a:bodyPr/>
          <a:lstStyle/>
          <a:p>
            <a:fld id="{A072CCC9-5F2D-4269-895F-A2CEF20C1D22}" type="slidenum">
              <a:rPr lang="en-US" smtClean="0"/>
              <a:t>10</a:t>
            </a:fld>
            <a:endParaRPr lang="en-US"/>
          </a:p>
        </p:txBody>
      </p:sp>
    </p:spTree>
    <p:extLst>
      <p:ext uri="{BB962C8B-B14F-4D97-AF65-F5344CB8AC3E}">
        <p14:creationId xmlns:p14="http://schemas.microsoft.com/office/powerpoint/2010/main" val="3239087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example of stopping code and examining</a:t>
            </a:r>
            <a:r>
              <a:rPr lang="en-US" baseline="0" dirty="0" smtClean="0"/>
              <a:t> a variable</a:t>
            </a:r>
            <a:endParaRPr lang="en-US" dirty="0"/>
          </a:p>
        </p:txBody>
      </p:sp>
      <p:sp>
        <p:nvSpPr>
          <p:cNvPr id="4" name="Slide Number Placeholder 3"/>
          <p:cNvSpPr>
            <a:spLocks noGrp="1"/>
          </p:cNvSpPr>
          <p:nvPr>
            <p:ph type="sldNum" sz="quarter" idx="10"/>
          </p:nvPr>
        </p:nvSpPr>
        <p:spPr/>
        <p:txBody>
          <a:bodyPr/>
          <a:lstStyle/>
          <a:p>
            <a:fld id="{A072CCC9-5F2D-4269-895F-A2CEF20C1D22}" type="slidenum">
              <a:rPr lang="en-US" smtClean="0"/>
              <a:t>16</a:t>
            </a:fld>
            <a:endParaRPr lang="en-US"/>
          </a:p>
        </p:txBody>
      </p:sp>
    </p:spTree>
    <p:extLst>
      <p:ext uri="{BB962C8B-B14F-4D97-AF65-F5344CB8AC3E}">
        <p14:creationId xmlns:p14="http://schemas.microsoft.com/office/powerpoint/2010/main" val="3502696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72CCC9-5F2D-4269-895F-A2CEF20C1D22}" type="slidenum">
              <a:rPr lang="en-US" smtClean="0"/>
              <a:t>18</a:t>
            </a:fld>
            <a:endParaRPr lang="en-US"/>
          </a:p>
        </p:txBody>
      </p:sp>
    </p:spTree>
    <p:extLst>
      <p:ext uri="{BB962C8B-B14F-4D97-AF65-F5344CB8AC3E}">
        <p14:creationId xmlns:p14="http://schemas.microsoft.com/office/powerpoint/2010/main" val="3868368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438399"/>
          </a:xfrm>
        </p:spPr>
        <p:txBody>
          <a:bodyPr>
            <a:normAutofit/>
          </a:bodyPr>
          <a:lstStyle>
            <a:lvl1pPr>
              <a:defRPr sz="4400">
                <a:solidFill>
                  <a:srgbClr val="007900"/>
                </a:solidFill>
              </a:defRPr>
            </a:lvl1pPr>
          </a:lstStyle>
          <a:p>
            <a:endParaRPr lang="en-US" dirty="0"/>
          </a:p>
        </p:txBody>
      </p:sp>
      <p:sp>
        <p:nvSpPr>
          <p:cNvPr id="3" name="Subtitle 2"/>
          <p:cNvSpPr>
            <a:spLocks noGrp="1"/>
          </p:cNvSpPr>
          <p:nvPr>
            <p:ph type="subTitle" idx="1"/>
          </p:nvPr>
        </p:nvSpPr>
        <p:spPr>
          <a:xfrm>
            <a:off x="1371600" y="3962400"/>
            <a:ext cx="6400800" cy="1905000"/>
          </a:xfrm>
        </p:spPr>
        <p:txBody>
          <a:bodyPr>
            <a:normAutofit/>
          </a:bodyPr>
          <a:lstStyle>
            <a:lvl1pPr marL="0" indent="0" algn="ctr">
              <a:buNone/>
              <a:defRPr sz="1800" baseline="0">
                <a:solidFill>
                  <a:schemeClr val="tx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sz="2900" dirty="0" smtClean="0">
              <a:solidFill>
                <a:srgbClr val="262626"/>
              </a:solidFill>
            </a:endParaRPr>
          </a:p>
        </p:txBody>
      </p:sp>
      <p:cxnSp>
        <p:nvCxnSpPr>
          <p:cNvPr id="7" name="Straight Connector 6"/>
          <p:cNvCxnSpPr/>
          <p:nvPr userDrawn="1"/>
        </p:nvCxnSpPr>
        <p:spPr>
          <a:xfrm>
            <a:off x="501930" y="1143000"/>
            <a:ext cx="8229600" cy="0"/>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003" y="155306"/>
            <a:ext cx="1800200" cy="835293"/>
          </a:xfrm>
          <a:prstGeom prst="rect">
            <a:avLst/>
          </a:prstGeom>
        </p:spPr>
      </p:pic>
      <p:cxnSp>
        <p:nvCxnSpPr>
          <p:cNvPr id="21" name="Straight Connector 20"/>
          <p:cNvCxnSpPr/>
          <p:nvPr userDrawn="1"/>
        </p:nvCxnSpPr>
        <p:spPr>
          <a:xfrm>
            <a:off x="501930" y="6525344"/>
            <a:ext cx="8229600" cy="0"/>
          </a:xfrm>
          <a:prstGeom prst="line">
            <a:avLst/>
          </a:prstGeom>
          <a:ln w="9525">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534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lvl1pPr>
              <a:defRPr sz="3600">
                <a:solidFill>
                  <a:srgbClr val="007900"/>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5029200"/>
          </a:xfrm>
        </p:spPr>
        <p:txBody>
          <a:bodyPr vert="eaVert"/>
          <a:lstStyle>
            <a:lvl1pPr marL="342900" indent="-342900">
              <a:buFont typeface="Arial"/>
              <a:buChar char="•"/>
              <a:defRPr>
                <a:solidFill>
                  <a:schemeClr val="tx1">
                    <a:lumMod val="50000"/>
                  </a:schemeClr>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userDrawn="1"/>
        </p:nvCxnSpPr>
        <p:spPr>
          <a:xfrm>
            <a:off x="457200" y="1066800"/>
            <a:ext cx="82296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rot="5400000">
            <a:off x="-83961" y="6284760"/>
            <a:ext cx="546690" cy="307777"/>
          </a:xfrm>
          <a:prstGeom prst="rect">
            <a:avLst/>
          </a:prstGeom>
          <a:noFill/>
        </p:spPr>
        <p:txBody>
          <a:bodyPr wrap="square" rtlCol="0">
            <a:spAutoFit/>
          </a:bodyPr>
          <a:lstStyle/>
          <a:p>
            <a:pPr algn="r"/>
            <a:fld id="{653BC405-6D79-4DB3-82DA-7196A6610C82}" type="slidenum">
              <a:rPr lang="en-US" sz="1400" smtClean="0">
                <a:solidFill>
                  <a:srgbClr val="007900"/>
                </a:solidFill>
                <a:latin typeface="Arial" panose="020B0604020202020204" pitchFamily="34" charset="0"/>
                <a:cs typeface="Arial" panose="020B0604020202020204" pitchFamily="34" charset="0"/>
              </a:rPr>
              <a:pPr algn="r"/>
              <a:t>‹#›</a:t>
            </a:fld>
            <a:endParaRPr lang="en-US" sz="1400" dirty="0">
              <a:solidFill>
                <a:srgbClr val="0079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019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354762"/>
          </a:xfrm>
        </p:spPr>
        <p:txBody>
          <a:bodyPr vert="eaVert"/>
          <a:lstStyle>
            <a:lvl1pPr>
              <a:defRPr>
                <a:solidFill>
                  <a:srgbClr val="007900"/>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354762"/>
          </a:xfrm>
        </p:spPr>
        <p:txBody>
          <a:bodyPr vert="eaVert"/>
          <a:lstStyle>
            <a:lvl1pPr>
              <a:defRPr>
                <a:solidFill>
                  <a:schemeClr val="tx1">
                    <a:lumMod val="50000"/>
                  </a:schemeClr>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3" name="Straight Connector 12"/>
          <p:cNvCxnSpPr/>
          <p:nvPr userDrawn="1"/>
        </p:nvCxnSpPr>
        <p:spPr>
          <a:xfrm flipV="1">
            <a:off x="6629400" y="304800"/>
            <a:ext cx="1" cy="6324600"/>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112547" y="386302"/>
            <a:ext cx="1008112" cy="468772"/>
          </a:xfrm>
          <a:prstGeom prst="rect">
            <a:avLst/>
          </a:prstGeom>
        </p:spPr>
      </p:pic>
      <p:sp>
        <p:nvSpPr>
          <p:cNvPr id="10" name="TextBox 9"/>
          <p:cNvSpPr txBox="1"/>
          <p:nvPr userDrawn="1"/>
        </p:nvSpPr>
        <p:spPr>
          <a:xfrm rot="5400000">
            <a:off x="44997" y="6237522"/>
            <a:ext cx="546690" cy="307777"/>
          </a:xfrm>
          <a:prstGeom prst="rect">
            <a:avLst/>
          </a:prstGeom>
          <a:noFill/>
        </p:spPr>
        <p:txBody>
          <a:bodyPr wrap="square" rtlCol="0">
            <a:spAutoFit/>
          </a:bodyPr>
          <a:lstStyle/>
          <a:p>
            <a:pPr algn="r"/>
            <a:fld id="{653BC405-6D79-4DB3-82DA-7196A6610C82}" type="slidenum">
              <a:rPr lang="en-US" sz="1400" smtClean="0">
                <a:solidFill>
                  <a:srgbClr val="007900"/>
                </a:solidFill>
                <a:latin typeface="Arial" panose="020B0604020202020204" pitchFamily="34" charset="0"/>
                <a:cs typeface="Arial" panose="020B0604020202020204" pitchFamily="34" charset="0"/>
              </a:rPr>
              <a:pPr algn="r"/>
              <a:t>‹#›</a:t>
            </a:fld>
            <a:endParaRPr lang="en-US" sz="1400" dirty="0">
              <a:solidFill>
                <a:srgbClr val="0079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0642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5439" y="776287"/>
            <a:ext cx="3383280" cy="877824"/>
          </a:xfrm>
        </p:spPr>
        <p:txBody>
          <a:bodyPr anchor="b"/>
          <a:lstStyle>
            <a:lvl1pPr algn="l">
              <a:buNone/>
              <a:defRPr sz="1800" b="1">
                <a:solidFill>
                  <a:srgbClr val="007900"/>
                </a:solidFill>
              </a:defRPr>
            </a:lvl1pPr>
          </a:lstStyle>
          <a:p>
            <a:r>
              <a:rPr lang="en-US" smtClean="0"/>
              <a:t>Click to edit Master title style</a:t>
            </a:r>
            <a:endParaRPr lang="en-US" dirty="0"/>
          </a:p>
        </p:txBody>
      </p:sp>
      <p:sp>
        <p:nvSpPr>
          <p:cNvPr id="3" name="Text Placeholder 2"/>
          <p:cNvSpPr>
            <a:spLocks noGrp="1"/>
          </p:cNvSpPr>
          <p:nvPr>
            <p:ph type="body" idx="2"/>
          </p:nvPr>
        </p:nvSpPr>
        <p:spPr>
          <a:xfrm>
            <a:off x="5389805" y="1749786"/>
            <a:ext cx="3383280" cy="4713396"/>
          </a:xfrm>
        </p:spPr>
        <p:txBody>
          <a:bodyPr/>
          <a:lstStyle>
            <a:lvl1pPr marL="9144" indent="0">
              <a:buNone/>
              <a:defRPr sz="1400">
                <a:solidFill>
                  <a:schemeClr val="tx1">
                    <a:lumMod val="50000"/>
                  </a:schemeClr>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solidFill>
                  <a:schemeClr val="tx1">
                    <a:lumMod val="50000"/>
                  </a:schemeClr>
                </a:solidFill>
              </a:defRPr>
            </a:lvl1pPr>
            <a:lvl2pPr>
              <a:defRPr sz="2800">
                <a:solidFill>
                  <a:schemeClr val="tx1">
                    <a:lumMod val="50000"/>
                  </a:schemeClr>
                </a:solidFill>
              </a:defRPr>
            </a:lvl2pPr>
            <a:lvl3pPr>
              <a:defRPr sz="2400">
                <a:solidFill>
                  <a:schemeClr val="tx1">
                    <a:lumMod val="50000"/>
                  </a:schemeClr>
                </a:solidFill>
              </a:defRPr>
            </a:lvl3pPr>
            <a:lvl4pPr>
              <a:defRPr sz="2000">
                <a:solidFill>
                  <a:schemeClr val="tx1">
                    <a:lumMod val="50000"/>
                  </a:schemeClr>
                </a:solidFill>
              </a:defRPr>
            </a:lvl4pPr>
            <a:lvl5pPr>
              <a:defRPr sz="2000">
                <a:solidFill>
                  <a:schemeClr val="tx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5375439" y="1654111"/>
            <a:ext cx="3383280" cy="0"/>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302188"/>
            <a:ext cx="1008112" cy="468772"/>
          </a:xfrm>
          <a:prstGeom prst="rect">
            <a:avLst/>
          </a:prstGeom>
        </p:spPr>
      </p:pic>
      <p:sp>
        <p:nvSpPr>
          <p:cNvPr id="12" name="TextBox 11"/>
          <p:cNvSpPr txBox="1"/>
          <p:nvPr userDrawn="1"/>
        </p:nvSpPr>
        <p:spPr>
          <a:xfrm>
            <a:off x="8244408" y="6463183"/>
            <a:ext cx="546690" cy="307777"/>
          </a:xfrm>
          <a:prstGeom prst="rect">
            <a:avLst/>
          </a:prstGeom>
          <a:noFill/>
        </p:spPr>
        <p:txBody>
          <a:bodyPr wrap="square" rtlCol="0">
            <a:spAutoFit/>
          </a:bodyPr>
          <a:lstStyle/>
          <a:p>
            <a:pPr algn="r"/>
            <a:fld id="{653BC405-6D79-4DB3-82DA-7196A6610C82}" type="slidenum">
              <a:rPr lang="en-US" sz="1400" smtClean="0">
                <a:solidFill>
                  <a:srgbClr val="007900"/>
                </a:solidFill>
                <a:latin typeface="Arial" panose="020B0604020202020204" pitchFamily="34" charset="0"/>
                <a:cs typeface="Arial" panose="020B0604020202020204" pitchFamily="34" charset="0"/>
              </a:rPr>
              <a:pPr algn="r"/>
              <a:t>‹#›</a:t>
            </a:fld>
            <a:endParaRPr lang="en-US" sz="1400" dirty="0">
              <a:solidFill>
                <a:srgbClr val="007900"/>
              </a:solidFill>
              <a:latin typeface="Arial" panose="020B0604020202020204" pitchFamily="34" charset="0"/>
              <a:cs typeface="Arial" panose="020B0604020202020204" pitchFamily="34" charset="0"/>
            </a:endParaRPr>
          </a:p>
        </p:txBody>
      </p:sp>
      <p:pic>
        <p:nvPicPr>
          <p:cNvPr id="11" name="Picture 12" descr="TSL Project Alpha"/>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58000" y="6422164"/>
            <a:ext cx="1544660" cy="348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5923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lvl1pPr>
              <a:defRPr sz="3600" b="0">
                <a:solidFill>
                  <a:srgbClr val="0079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26027"/>
            <a:ext cx="8229600" cy="5105400"/>
          </a:xfrm>
        </p:spPr>
        <p:txBody>
          <a:bodyPr/>
          <a:lstStyle>
            <a:lvl1pPr marL="342900" indent="-342900">
              <a:buFont typeface="Arial"/>
              <a:buChar char="•"/>
              <a:defRPr>
                <a:solidFill>
                  <a:schemeClr val="tx1">
                    <a:lumMod val="50000"/>
                  </a:schemeClr>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457200" y="838200"/>
            <a:ext cx="8229600" cy="0"/>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302188"/>
            <a:ext cx="1008112" cy="468772"/>
          </a:xfrm>
          <a:prstGeom prst="rect">
            <a:avLst/>
          </a:prstGeom>
        </p:spPr>
      </p:pic>
      <p:sp>
        <p:nvSpPr>
          <p:cNvPr id="12" name="TextBox 11"/>
          <p:cNvSpPr txBox="1"/>
          <p:nvPr userDrawn="1"/>
        </p:nvSpPr>
        <p:spPr>
          <a:xfrm>
            <a:off x="8244408" y="6463183"/>
            <a:ext cx="546690" cy="307777"/>
          </a:xfrm>
          <a:prstGeom prst="rect">
            <a:avLst/>
          </a:prstGeom>
          <a:noFill/>
        </p:spPr>
        <p:txBody>
          <a:bodyPr wrap="square" rtlCol="0">
            <a:spAutoFit/>
          </a:bodyPr>
          <a:lstStyle/>
          <a:p>
            <a:pPr algn="r"/>
            <a:fld id="{653BC405-6D79-4DB3-82DA-7196A6610C82}" type="slidenum">
              <a:rPr lang="en-US" sz="1400" smtClean="0">
                <a:solidFill>
                  <a:srgbClr val="007900"/>
                </a:solidFill>
                <a:latin typeface="Arial" panose="020B0604020202020204" pitchFamily="34" charset="0"/>
                <a:cs typeface="Arial" panose="020B0604020202020204" pitchFamily="34" charset="0"/>
              </a:rPr>
              <a:pPr algn="r"/>
              <a:t>‹#›</a:t>
            </a:fld>
            <a:endParaRPr lang="en-US" sz="1400" dirty="0">
              <a:solidFill>
                <a:srgbClr val="007900"/>
              </a:solidFill>
              <a:latin typeface="Arial" panose="020B0604020202020204" pitchFamily="34" charset="0"/>
              <a:cs typeface="Arial" panose="020B0604020202020204" pitchFamily="34" charset="0"/>
            </a:endParaRPr>
          </a:p>
        </p:txBody>
      </p:sp>
      <p:cxnSp>
        <p:nvCxnSpPr>
          <p:cNvPr id="13" name="Straight Connector 12"/>
          <p:cNvCxnSpPr/>
          <p:nvPr userDrawn="1"/>
        </p:nvCxnSpPr>
        <p:spPr>
          <a:xfrm>
            <a:off x="457200" y="6172200"/>
            <a:ext cx="8229600" cy="0"/>
          </a:xfrm>
          <a:prstGeom prst="line">
            <a:avLst/>
          </a:prstGeom>
          <a:ln w="9525">
            <a:solidFill>
              <a:srgbClr val="008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3473" y="6131428"/>
            <a:ext cx="2597727" cy="484909"/>
          </a:xfrm>
          <a:prstGeom prst="rect">
            <a:avLst/>
          </a:prstGeom>
        </p:spPr>
      </p:pic>
      <p:pic>
        <p:nvPicPr>
          <p:cNvPr id="15" name="Picture 12" descr="TSL Project Alpha"/>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858000" y="6422164"/>
            <a:ext cx="1544660" cy="348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9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9533" y="3933056"/>
            <a:ext cx="7772400" cy="1362075"/>
          </a:xfrm>
        </p:spPr>
        <p:txBody>
          <a:bodyPr anchor="t"/>
          <a:lstStyle>
            <a:lvl1pPr algn="l">
              <a:defRPr sz="4000" b="1" cap="all">
                <a:solidFill>
                  <a:srgbClr val="0079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99533" y="235799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8" name="Straight Connector 7"/>
          <p:cNvCxnSpPr/>
          <p:nvPr userDrawn="1"/>
        </p:nvCxnSpPr>
        <p:spPr>
          <a:xfrm>
            <a:off x="470933" y="3933056"/>
            <a:ext cx="8229600" cy="0"/>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302188"/>
            <a:ext cx="1008112" cy="468772"/>
          </a:xfrm>
          <a:prstGeom prst="rect">
            <a:avLst/>
          </a:prstGeom>
        </p:spPr>
      </p:pic>
      <p:sp>
        <p:nvSpPr>
          <p:cNvPr id="12" name="TextBox 11"/>
          <p:cNvSpPr txBox="1"/>
          <p:nvPr userDrawn="1"/>
        </p:nvSpPr>
        <p:spPr>
          <a:xfrm>
            <a:off x="8244408" y="6463183"/>
            <a:ext cx="546690" cy="307777"/>
          </a:xfrm>
          <a:prstGeom prst="rect">
            <a:avLst/>
          </a:prstGeom>
          <a:noFill/>
        </p:spPr>
        <p:txBody>
          <a:bodyPr wrap="square" rtlCol="0">
            <a:spAutoFit/>
          </a:bodyPr>
          <a:lstStyle/>
          <a:p>
            <a:pPr algn="r"/>
            <a:fld id="{653BC405-6D79-4DB3-82DA-7196A6610C82}" type="slidenum">
              <a:rPr lang="en-US" sz="1400" smtClean="0">
                <a:solidFill>
                  <a:srgbClr val="007900"/>
                </a:solidFill>
                <a:latin typeface="Arial" panose="020B0604020202020204" pitchFamily="34" charset="0"/>
                <a:cs typeface="Arial" panose="020B0604020202020204" pitchFamily="34" charset="0"/>
              </a:rPr>
              <a:pPr algn="r"/>
              <a:t>‹#›</a:t>
            </a:fld>
            <a:endParaRPr lang="en-US" sz="1400" dirty="0">
              <a:solidFill>
                <a:srgbClr val="007900"/>
              </a:solidFill>
              <a:latin typeface="Arial" panose="020B0604020202020204" pitchFamily="34" charset="0"/>
              <a:cs typeface="Arial" panose="020B0604020202020204" pitchFamily="34" charset="0"/>
            </a:endParaRPr>
          </a:p>
        </p:txBody>
      </p:sp>
      <p:pic>
        <p:nvPicPr>
          <p:cNvPr id="11" name="Picture 12" descr="TSL Project Alpha"/>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58000" y="6422164"/>
            <a:ext cx="1544660" cy="348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598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rmAutofit/>
          </a:bodyPr>
          <a:lstStyle>
            <a:lvl1pPr>
              <a:defRPr sz="3600">
                <a:solidFill>
                  <a:srgbClr val="0079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066800"/>
            <a:ext cx="4038600" cy="5105400"/>
          </a:xfrm>
        </p:spPr>
        <p:txBody>
          <a:bodyPr/>
          <a:lstStyle>
            <a:lvl1pPr marL="342900" indent="-342900">
              <a:buFont typeface="Arial"/>
              <a:buChar char="•"/>
              <a:defRPr sz="2800">
                <a:solidFill>
                  <a:schemeClr val="tx1">
                    <a:lumMod val="50000"/>
                  </a:schemeClr>
                </a:solidFill>
              </a:defRPr>
            </a:lvl1pPr>
            <a:lvl2pPr>
              <a:defRPr sz="2400">
                <a:solidFill>
                  <a:schemeClr val="tx1">
                    <a:lumMod val="50000"/>
                  </a:schemeClr>
                </a:solidFill>
              </a:defRPr>
            </a:lvl2pPr>
            <a:lvl3pPr>
              <a:defRPr sz="2000">
                <a:solidFill>
                  <a:schemeClr val="tx1">
                    <a:lumMod val="50000"/>
                  </a:schemeClr>
                </a:solidFill>
              </a:defRPr>
            </a:lvl3pPr>
            <a:lvl4pPr>
              <a:defRPr sz="1800">
                <a:solidFill>
                  <a:schemeClr val="tx1">
                    <a:lumMod val="50000"/>
                  </a:schemeClr>
                </a:solidFill>
              </a:defRPr>
            </a:lvl4pPr>
            <a:lvl5pPr>
              <a:defRPr sz="1800">
                <a:solidFill>
                  <a:schemeClr val="tx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66800"/>
            <a:ext cx="4038600" cy="5105400"/>
          </a:xfrm>
        </p:spPr>
        <p:txBody>
          <a:bodyPr/>
          <a:lstStyle>
            <a:lvl1pPr marL="342900" indent="-342900">
              <a:buFont typeface="Arial"/>
              <a:buChar char="•"/>
              <a:defRPr sz="2800">
                <a:solidFill>
                  <a:schemeClr val="tx1">
                    <a:lumMod val="50000"/>
                  </a:schemeClr>
                </a:solidFill>
              </a:defRPr>
            </a:lvl1pPr>
            <a:lvl2pPr>
              <a:defRPr sz="2400">
                <a:solidFill>
                  <a:schemeClr val="tx1">
                    <a:lumMod val="50000"/>
                  </a:schemeClr>
                </a:solidFill>
              </a:defRPr>
            </a:lvl2pPr>
            <a:lvl3pPr>
              <a:defRPr sz="2000">
                <a:solidFill>
                  <a:schemeClr val="tx1">
                    <a:lumMod val="50000"/>
                  </a:schemeClr>
                </a:solidFill>
              </a:defRPr>
            </a:lvl3pPr>
            <a:lvl4pPr>
              <a:defRPr sz="1800">
                <a:solidFill>
                  <a:schemeClr val="tx1">
                    <a:lumMod val="50000"/>
                  </a:schemeClr>
                </a:solidFill>
              </a:defRPr>
            </a:lvl4pPr>
            <a:lvl5pPr>
              <a:defRPr sz="1800">
                <a:solidFill>
                  <a:schemeClr val="tx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302188"/>
            <a:ext cx="1008112" cy="468772"/>
          </a:xfrm>
          <a:prstGeom prst="rect">
            <a:avLst/>
          </a:prstGeom>
        </p:spPr>
      </p:pic>
      <p:sp>
        <p:nvSpPr>
          <p:cNvPr id="12" name="TextBox 11"/>
          <p:cNvSpPr txBox="1"/>
          <p:nvPr userDrawn="1"/>
        </p:nvSpPr>
        <p:spPr>
          <a:xfrm>
            <a:off x="8244408" y="6463183"/>
            <a:ext cx="546690" cy="307777"/>
          </a:xfrm>
          <a:prstGeom prst="rect">
            <a:avLst/>
          </a:prstGeom>
          <a:noFill/>
        </p:spPr>
        <p:txBody>
          <a:bodyPr wrap="square" rtlCol="0">
            <a:spAutoFit/>
          </a:bodyPr>
          <a:lstStyle/>
          <a:p>
            <a:pPr algn="r"/>
            <a:fld id="{653BC405-6D79-4DB3-82DA-7196A6610C82}" type="slidenum">
              <a:rPr lang="en-US" sz="1400" smtClean="0">
                <a:solidFill>
                  <a:srgbClr val="007900"/>
                </a:solidFill>
                <a:latin typeface="Arial" panose="020B0604020202020204" pitchFamily="34" charset="0"/>
                <a:cs typeface="Arial" panose="020B0604020202020204" pitchFamily="34" charset="0"/>
              </a:rPr>
              <a:pPr algn="r"/>
              <a:t>‹#›</a:t>
            </a:fld>
            <a:endParaRPr lang="en-US" sz="1400" dirty="0">
              <a:solidFill>
                <a:srgbClr val="007900"/>
              </a:solidFill>
              <a:latin typeface="Arial" panose="020B0604020202020204" pitchFamily="34" charset="0"/>
              <a:cs typeface="Arial" panose="020B0604020202020204" pitchFamily="34" charset="0"/>
            </a:endParaRPr>
          </a:p>
        </p:txBody>
      </p:sp>
      <p:cxnSp>
        <p:nvCxnSpPr>
          <p:cNvPr id="13" name="Straight Connector 12"/>
          <p:cNvCxnSpPr/>
          <p:nvPr userDrawn="1"/>
        </p:nvCxnSpPr>
        <p:spPr>
          <a:xfrm>
            <a:off x="457200" y="838200"/>
            <a:ext cx="8229600" cy="0"/>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457200" y="6172200"/>
            <a:ext cx="8229600" cy="0"/>
          </a:xfrm>
          <a:prstGeom prst="line">
            <a:avLst/>
          </a:prstGeom>
          <a:ln w="9525">
            <a:solidFill>
              <a:srgbClr val="0080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3473" y="6131428"/>
            <a:ext cx="2597727" cy="484909"/>
          </a:xfrm>
          <a:prstGeom prst="rect">
            <a:avLst/>
          </a:prstGeom>
        </p:spPr>
      </p:pic>
      <p:pic>
        <p:nvPicPr>
          <p:cNvPr id="15" name="Picture 12" descr="TSL Project Alpha"/>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858000" y="6422164"/>
            <a:ext cx="1544660" cy="348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18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lvl1pPr>
              <a:defRPr sz="3600">
                <a:solidFill>
                  <a:srgbClr val="0079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95400"/>
            <a:ext cx="4040188" cy="639762"/>
          </a:xfrm>
        </p:spPr>
        <p:txBody>
          <a:bodyPr anchor="b"/>
          <a:lstStyle>
            <a:lvl1pPr marL="0" indent="0">
              <a:buNone/>
              <a:defRPr sz="2400" b="1">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81200"/>
            <a:ext cx="4040188" cy="4454525"/>
          </a:xfrm>
        </p:spPr>
        <p:txBody>
          <a:bodyPr/>
          <a:lstStyle>
            <a:lvl1pPr marL="342900" indent="-342900">
              <a:buFont typeface="Arial"/>
              <a:buChar char="•"/>
              <a:defRPr sz="2400">
                <a:solidFill>
                  <a:schemeClr val="tx1">
                    <a:lumMod val="50000"/>
                  </a:schemeClr>
                </a:solidFill>
              </a:defRPr>
            </a:lvl1pPr>
            <a:lvl2pPr>
              <a:defRPr sz="2000">
                <a:solidFill>
                  <a:schemeClr val="tx1">
                    <a:lumMod val="50000"/>
                  </a:schemeClr>
                </a:solidFill>
              </a:defRPr>
            </a:lvl2pPr>
            <a:lvl3pPr>
              <a:defRPr sz="1800">
                <a:solidFill>
                  <a:schemeClr val="tx1">
                    <a:lumMod val="50000"/>
                  </a:schemeClr>
                </a:solidFill>
              </a:defRPr>
            </a:lvl3pPr>
            <a:lvl4pPr>
              <a:defRPr sz="1600">
                <a:solidFill>
                  <a:schemeClr val="tx1">
                    <a:lumMod val="50000"/>
                  </a:schemeClr>
                </a:solidFill>
              </a:defRPr>
            </a:lvl4pPr>
            <a:lvl5pPr>
              <a:defRPr sz="1600">
                <a:solidFill>
                  <a:schemeClr val="tx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95400"/>
            <a:ext cx="4041775" cy="639762"/>
          </a:xfrm>
        </p:spPr>
        <p:txBody>
          <a:bodyPr anchor="b"/>
          <a:lstStyle>
            <a:lvl1pPr marL="0" indent="0">
              <a:buNone/>
              <a:defRPr sz="2400" b="1">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1200"/>
            <a:ext cx="4041775" cy="4454525"/>
          </a:xfrm>
        </p:spPr>
        <p:txBody>
          <a:bodyPr/>
          <a:lstStyle>
            <a:lvl1pPr marL="342900" indent="-342900">
              <a:buFont typeface="Arial"/>
              <a:buChar char="•"/>
              <a:defRPr sz="2400">
                <a:solidFill>
                  <a:schemeClr val="tx1">
                    <a:lumMod val="50000"/>
                  </a:schemeClr>
                </a:solidFill>
              </a:defRPr>
            </a:lvl1pPr>
            <a:lvl2pPr>
              <a:defRPr sz="2000">
                <a:solidFill>
                  <a:schemeClr val="tx1">
                    <a:lumMod val="50000"/>
                  </a:schemeClr>
                </a:solidFill>
              </a:defRPr>
            </a:lvl2pPr>
            <a:lvl3pPr>
              <a:defRPr sz="1800">
                <a:solidFill>
                  <a:schemeClr val="tx1">
                    <a:lumMod val="50000"/>
                  </a:schemeClr>
                </a:solidFill>
              </a:defRPr>
            </a:lvl3pPr>
            <a:lvl4pPr>
              <a:defRPr sz="1600">
                <a:solidFill>
                  <a:schemeClr val="tx1">
                    <a:lumMod val="50000"/>
                  </a:schemeClr>
                </a:solidFill>
              </a:defRPr>
            </a:lvl4pPr>
            <a:lvl5pPr>
              <a:defRPr sz="1600">
                <a:solidFill>
                  <a:schemeClr val="tx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3" name="Straight Connector 12"/>
          <p:cNvCxnSpPr/>
          <p:nvPr userDrawn="1"/>
        </p:nvCxnSpPr>
        <p:spPr>
          <a:xfrm>
            <a:off x="457200" y="1981200"/>
            <a:ext cx="40401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4648200" y="1981200"/>
            <a:ext cx="4040188" cy="0"/>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302188"/>
            <a:ext cx="1008112" cy="468772"/>
          </a:xfrm>
          <a:prstGeom prst="rect">
            <a:avLst/>
          </a:prstGeom>
        </p:spPr>
      </p:pic>
      <p:sp>
        <p:nvSpPr>
          <p:cNvPr id="18" name="TextBox 17"/>
          <p:cNvSpPr txBox="1"/>
          <p:nvPr userDrawn="1"/>
        </p:nvSpPr>
        <p:spPr>
          <a:xfrm>
            <a:off x="8244408" y="6463183"/>
            <a:ext cx="546690" cy="307777"/>
          </a:xfrm>
          <a:prstGeom prst="rect">
            <a:avLst/>
          </a:prstGeom>
          <a:noFill/>
        </p:spPr>
        <p:txBody>
          <a:bodyPr wrap="square" rtlCol="0">
            <a:spAutoFit/>
          </a:bodyPr>
          <a:lstStyle/>
          <a:p>
            <a:pPr algn="r"/>
            <a:fld id="{653BC405-6D79-4DB3-82DA-7196A6610C82}" type="slidenum">
              <a:rPr lang="en-US" sz="1400" smtClean="0">
                <a:solidFill>
                  <a:srgbClr val="007900"/>
                </a:solidFill>
                <a:latin typeface="Arial" panose="020B0604020202020204" pitchFamily="34" charset="0"/>
                <a:cs typeface="Arial" panose="020B0604020202020204" pitchFamily="34" charset="0"/>
              </a:rPr>
              <a:pPr algn="r"/>
              <a:t>‹#›</a:t>
            </a:fld>
            <a:endParaRPr lang="en-US" sz="1400" dirty="0">
              <a:solidFill>
                <a:srgbClr val="007900"/>
              </a:solidFill>
              <a:latin typeface="Arial" panose="020B0604020202020204" pitchFamily="34" charset="0"/>
              <a:cs typeface="Arial" panose="020B0604020202020204" pitchFamily="34" charset="0"/>
            </a:endParaRPr>
          </a:p>
        </p:txBody>
      </p:sp>
      <p:cxnSp>
        <p:nvCxnSpPr>
          <p:cNvPr id="19" name="Straight Connector 18"/>
          <p:cNvCxnSpPr/>
          <p:nvPr userDrawn="1"/>
        </p:nvCxnSpPr>
        <p:spPr>
          <a:xfrm>
            <a:off x="457200" y="980728"/>
            <a:ext cx="8229600" cy="0"/>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457200" y="6237312"/>
            <a:ext cx="8229600" cy="0"/>
          </a:xfrm>
          <a:prstGeom prst="line">
            <a:avLst/>
          </a:prstGeom>
          <a:ln w="9525">
            <a:solidFill>
              <a:srgbClr val="008000"/>
            </a:solidFill>
          </a:ln>
        </p:spPr>
        <p:style>
          <a:lnRef idx="1">
            <a:schemeClr val="accent1"/>
          </a:lnRef>
          <a:fillRef idx="0">
            <a:schemeClr val="accent1"/>
          </a:fillRef>
          <a:effectRef idx="0">
            <a:schemeClr val="accent1"/>
          </a:effectRef>
          <a:fontRef idx="minor">
            <a:schemeClr val="tx1"/>
          </a:fontRef>
        </p:style>
      </p:cxnSp>
      <p:pic>
        <p:nvPicPr>
          <p:cNvPr id="14" name="Picture 12" descr="TSL Project Alpha"/>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58000" y="6422164"/>
            <a:ext cx="1544660" cy="348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83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a:bodyPr>
          <a:lstStyle>
            <a:lvl1pPr>
              <a:defRPr sz="3600">
                <a:solidFill>
                  <a:srgbClr val="007900"/>
                </a:solidFill>
              </a:defRPr>
            </a:lvl1pPr>
          </a:lstStyle>
          <a:p>
            <a:r>
              <a:rPr lang="en-US" smtClean="0"/>
              <a:t>Click to edit Master 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302188"/>
            <a:ext cx="1008112" cy="468772"/>
          </a:xfrm>
          <a:prstGeom prst="rect">
            <a:avLst/>
          </a:prstGeom>
        </p:spPr>
      </p:pic>
      <p:sp>
        <p:nvSpPr>
          <p:cNvPr id="7" name="TextBox 6"/>
          <p:cNvSpPr txBox="1"/>
          <p:nvPr userDrawn="1"/>
        </p:nvSpPr>
        <p:spPr>
          <a:xfrm>
            <a:off x="8244408" y="6463183"/>
            <a:ext cx="546690" cy="307777"/>
          </a:xfrm>
          <a:prstGeom prst="rect">
            <a:avLst/>
          </a:prstGeom>
          <a:noFill/>
        </p:spPr>
        <p:txBody>
          <a:bodyPr wrap="square" rtlCol="0">
            <a:spAutoFit/>
          </a:bodyPr>
          <a:lstStyle/>
          <a:p>
            <a:pPr algn="r"/>
            <a:fld id="{653BC405-6D79-4DB3-82DA-7196A6610C82}" type="slidenum">
              <a:rPr lang="en-US" sz="1400" smtClean="0">
                <a:solidFill>
                  <a:srgbClr val="007900"/>
                </a:solidFill>
                <a:latin typeface="Arial" panose="020B0604020202020204" pitchFamily="34" charset="0"/>
                <a:cs typeface="Arial" panose="020B0604020202020204" pitchFamily="34" charset="0"/>
              </a:rPr>
              <a:pPr algn="r"/>
              <a:t>‹#›</a:t>
            </a:fld>
            <a:endParaRPr lang="en-US" sz="1400" dirty="0">
              <a:solidFill>
                <a:srgbClr val="007900"/>
              </a:solidFill>
              <a:latin typeface="Arial" panose="020B0604020202020204" pitchFamily="34" charset="0"/>
              <a:cs typeface="Arial" panose="020B0604020202020204" pitchFamily="34" charset="0"/>
            </a:endParaRPr>
          </a:p>
        </p:txBody>
      </p:sp>
      <p:cxnSp>
        <p:nvCxnSpPr>
          <p:cNvPr id="13" name="Straight Connector 12"/>
          <p:cNvCxnSpPr/>
          <p:nvPr userDrawn="1"/>
        </p:nvCxnSpPr>
        <p:spPr>
          <a:xfrm>
            <a:off x="457200" y="980728"/>
            <a:ext cx="8229600" cy="0"/>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pic>
        <p:nvPicPr>
          <p:cNvPr id="9" name="Picture 12" descr="TSL Project Alpha"/>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58000" y="6422164"/>
            <a:ext cx="1544660" cy="348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851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302188"/>
            <a:ext cx="1008112" cy="468772"/>
          </a:xfrm>
          <a:prstGeom prst="rect">
            <a:avLst/>
          </a:prstGeom>
        </p:spPr>
      </p:pic>
      <p:sp>
        <p:nvSpPr>
          <p:cNvPr id="6" name="TextBox 5"/>
          <p:cNvSpPr txBox="1"/>
          <p:nvPr userDrawn="1"/>
        </p:nvSpPr>
        <p:spPr>
          <a:xfrm>
            <a:off x="8244408" y="6463183"/>
            <a:ext cx="546690" cy="307777"/>
          </a:xfrm>
          <a:prstGeom prst="rect">
            <a:avLst/>
          </a:prstGeom>
          <a:noFill/>
        </p:spPr>
        <p:txBody>
          <a:bodyPr wrap="square" rtlCol="0">
            <a:spAutoFit/>
          </a:bodyPr>
          <a:lstStyle/>
          <a:p>
            <a:pPr algn="r"/>
            <a:fld id="{653BC405-6D79-4DB3-82DA-7196A6610C82}" type="slidenum">
              <a:rPr lang="en-US" sz="1400" smtClean="0">
                <a:solidFill>
                  <a:srgbClr val="007900"/>
                </a:solidFill>
                <a:latin typeface="Arial" panose="020B0604020202020204" pitchFamily="34" charset="0"/>
                <a:cs typeface="Arial" panose="020B0604020202020204" pitchFamily="34" charset="0"/>
              </a:rPr>
              <a:pPr algn="r"/>
              <a:t>‹#›</a:t>
            </a:fld>
            <a:endParaRPr lang="en-US" sz="1400" dirty="0">
              <a:solidFill>
                <a:srgbClr val="007900"/>
              </a:solidFill>
              <a:latin typeface="Arial" panose="020B0604020202020204" pitchFamily="34" charset="0"/>
              <a:cs typeface="Arial" panose="020B0604020202020204" pitchFamily="34" charset="0"/>
            </a:endParaRPr>
          </a:p>
        </p:txBody>
      </p:sp>
      <p:pic>
        <p:nvPicPr>
          <p:cNvPr id="7" name="Picture 12" descr="TSL Project Alpha"/>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58000" y="6422164"/>
            <a:ext cx="1544660" cy="348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0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044" y="273050"/>
            <a:ext cx="3008313" cy="1162050"/>
          </a:xfrm>
        </p:spPr>
        <p:txBody>
          <a:bodyPr anchor="b"/>
          <a:lstStyle>
            <a:lvl1pPr algn="l">
              <a:defRPr sz="2000" b="1">
                <a:solidFill>
                  <a:srgbClr val="007900"/>
                </a:solidFill>
              </a:defRPr>
            </a:lvl1pPr>
          </a:lstStyle>
          <a:p>
            <a:r>
              <a:rPr lang="en-US" smtClean="0"/>
              <a:t>Click to edit Master title style</a:t>
            </a:r>
            <a:endParaRPr lang="en-US"/>
          </a:p>
        </p:txBody>
      </p:sp>
      <p:sp>
        <p:nvSpPr>
          <p:cNvPr id="3" name="Content Placeholder 2"/>
          <p:cNvSpPr>
            <a:spLocks noGrp="1"/>
          </p:cNvSpPr>
          <p:nvPr>
            <p:ph idx="1"/>
          </p:nvPr>
        </p:nvSpPr>
        <p:spPr>
          <a:xfrm>
            <a:off x="3581400" y="304800"/>
            <a:ext cx="5111750" cy="6324600"/>
          </a:xfrm>
        </p:spPr>
        <p:txBody>
          <a:bodyPr/>
          <a:lstStyle>
            <a:lvl1pPr marL="342900" indent="-342900">
              <a:buFont typeface="Arial"/>
              <a:buChar char="•"/>
              <a:defRPr sz="3200">
                <a:solidFill>
                  <a:schemeClr val="tx1">
                    <a:lumMod val="50000"/>
                  </a:schemeClr>
                </a:solidFill>
              </a:defRPr>
            </a:lvl1pPr>
            <a:lvl2pPr>
              <a:buClrTx/>
              <a:defRPr sz="2800">
                <a:solidFill>
                  <a:sysClr val="windowText" lastClr="000000"/>
                </a:solidFill>
              </a:defRPr>
            </a:lvl2pPr>
            <a:lvl3pPr>
              <a:defRPr sz="2400">
                <a:solidFill>
                  <a:sysClr val="windowText" lastClr="000000"/>
                </a:solidFill>
              </a:defRPr>
            </a:lvl3pPr>
            <a:lvl4pPr>
              <a:defRPr sz="2000">
                <a:solidFill>
                  <a:sysClr val="windowText" lastClr="000000"/>
                </a:solidFill>
              </a:defRPr>
            </a:lvl4pPr>
            <a:lvl5pPr>
              <a:defRPr sz="2000">
                <a:solidFill>
                  <a:sysClr val="windowText" lastClr="000000"/>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7044" y="1435100"/>
            <a:ext cx="3008313" cy="5194300"/>
          </a:xfrm>
        </p:spPr>
        <p:txBody>
          <a:bodyPr/>
          <a:lstStyle>
            <a:lvl1pPr marL="0" indent="0">
              <a:buNone/>
              <a:defRPr sz="1400">
                <a:solidFill>
                  <a:schemeClr val="tx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0" name="Straight Connector 9"/>
          <p:cNvCxnSpPr/>
          <p:nvPr userDrawn="1"/>
        </p:nvCxnSpPr>
        <p:spPr>
          <a:xfrm>
            <a:off x="457200" y="1447800"/>
            <a:ext cx="3048000" cy="0"/>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302188"/>
            <a:ext cx="1008112" cy="468772"/>
          </a:xfrm>
          <a:prstGeom prst="rect">
            <a:avLst/>
          </a:prstGeom>
        </p:spPr>
      </p:pic>
      <p:sp>
        <p:nvSpPr>
          <p:cNvPr id="9" name="TextBox 8"/>
          <p:cNvSpPr txBox="1"/>
          <p:nvPr userDrawn="1"/>
        </p:nvSpPr>
        <p:spPr>
          <a:xfrm>
            <a:off x="8244408" y="6463183"/>
            <a:ext cx="546690" cy="307777"/>
          </a:xfrm>
          <a:prstGeom prst="rect">
            <a:avLst/>
          </a:prstGeom>
          <a:noFill/>
        </p:spPr>
        <p:txBody>
          <a:bodyPr wrap="square" rtlCol="0">
            <a:spAutoFit/>
          </a:bodyPr>
          <a:lstStyle/>
          <a:p>
            <a:pPr algn="r"/>
            <a:fld id="{653BC405-6D79-4DB3-82DA-7196A6610C82}" type="slidenum">
              <a:rPr lang="en-US" sz="1400" smtClean="0">
                <a:solidFill>
                  <a:srgbClr val="007900"/>
                </a:solidFill>
                <a:latin typeface="Arial" panose="020B0604020202020204" pitchFamily="34" charset="0"/>
                <a:cs typeface="Arial" panose="020B0604020202020204" pitchFamily="34" charset="0"/>
              </a:rPr>
              <a:pPr algn="r"/>
              <a:t>‹#›</a:t>
            </a:fld>
            <a:endParaRPr lang="en-US" sz="1400" dirty="0">
              <a:solidFill>
                <a:srgbClr val="007900"/>
              </a:solidFill>
              <a:latin typeface="Arial" panose="020B0604020202020204" pitchFamily="34" charset="0"/>
              <a:cs typeface="Arial" panose="020B0604020202020204" pitchFamily="34" charset="0"/>
            </a:endParaRPr>
          </a:p>
        </p:txBody>
      </p:sp>
      <p:pic>
        <p:nvPicPr>
          <p:cNvPr id="12" name="Picture 12" descr="TSL Project Alpha"/>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58000" y="6422164"/>
            <a:ext cx="1544660" cy="348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246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900"/>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1262062"/>
          </a:xfrm>
        </p:spPr>
        <p:txBody>
          <a:bodyPr/>
          <a:lstStyle>
            <a:lvl1pPr marL="0" indent="0">
              <a:buNone/>
              <a:defRPr sz="1400">
                <a:solidFill>
                  <a:schemeClr val="tx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0" name="Straight Connector 9"/>
          <p:cNvCxnSpPr/>
          <p:nvPr userDrawn="1"/>
        </p:nvCxnSpPr>
        <p:spPr>
          <a:xfrm>
            <a:off x="1792288" y="5367338"/>
            <a:ext cx="5486400" cy="0"/>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302188"/>
            <a:ext cx="1008112" cy="468772"/>
          </a:xfrm>
          <a:prstGeom prst="rect">
            <a:avLst/>
          </a:prstGeom>
        </p:spPr>
      </p:pic>
      <p:sp>
        <p:nvSpPr>
          <p:cNvPr id="9" name="TextBox 8"/>
          <p:cNvSpPr txBox="1"/>
          <p:nvPr userDrawn="1"/>
        </p:nvSpPr>
        <p:spPr>
          <a:xfrm>
            <a:off x="8244408" y="6463183"/>
            <a:ext cx="546690" cy="307777"/>
          </a:xfrm>
          <a:prstGeom prst="rect">
            <a:avLst/>
          </a:prstGeom>
          <a:noFill/>
        </p:spPr>
        <p:txBody>
          <a:bodyPr wrap="square" rtlCol="0">
            <a:spAutoFit/>
          </a:bodyPr>
          <a:lstStyle/>
          <a:p>
            <a:pPr algn="r"/>
            <a:fld id="{653BC405-6D79-4DB3-82DA-7196A6610C82}" type="slidenum">
              <a:rPr lang="en-US" sz="1400" smtClean="0">
                <a:solidFill>
                  <a:srgbClr val="007900"/>
                </a:solidFill>
                <a:latin typeface="Arial" panose="020B0604020202020204" pitchFamily="34" charset="0"/>
                <a:cs typeface="Arial" panose="020B0604020202020204" pitchFamily="34" charset="0"/>
              </a:rPr>
              <a:pPr algn="r"/>
              <a:t>‹#›</a:t>
            </a:fld>
            <a:endParaRPr lang="en-US" sz="1400" dirty="0">
              <a:solidFill>
                <a:srgbClr val="007900"/>
              </a:solidFill>
              <a:latin typeface="Arial" panose="020B0604020202020204" pitchFamily="34" charset="0"/>
              <a:cs typeface="Arial" panose="020B0604020202020204" pitchFamily="34" charset="0"/>
            </a:endParaRPr>
          </a:p>
        </p:txBody>
      </p:sp>
      <p:pic>
        <p:nvPicPr>
          <p:cNvPr id="12" name="Picture 12" descr="TSL Project Alpha"/>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58000" y="6422164"/>
            <a:ext cx="1544660" cy="348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4005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159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19200"/>
            <a:ext cx="8229600" cy="494610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3752417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hf hdr="0" ftr="0" dt="0"/>
  <p:txStyles>
    <p:titleStyle>
      <a:lvl1pPr algn="ctr" defTabSz="914400" rtl="0" eaLnBrk="1" latinLnBrk="0" hangingPunct="1">
        <a:spcBef>
          <a:spcPct val="0"/>
        </a:spcBef>
        <a:buNone/>
        <a:defRPr sz="3200" kern="1200">
          <a:solidFill>
            <a:srgbClr val="007900"/>
          </a:solidFill>
          <a:latin typeface="CG Omega" panose="020B0502050508020304" pitchFamily="34" charset="0"/>
          <a:ea typeface="+mj-ea"/>
          <a:cs typeface="Arial" pitchFamily="34" charset="0"/>
        </a:defRPr>
      </a:lvl1pPr>
    </p:titleStyle>
    <p:bodyStyle>
      <a:lvl1pPr marL="342900" indent="-342900" algn="l" defTabSz="914400" rtl="0" eaLnBrk="1" latinLnBrk="0" hangingPunct="1">
        <a:spcBef>
          <a:spcPct val="20000"/>
        </a:spcBef>
        <a:buFont typeface="Arial"/>
        <a:buChar char="•"/>
        <a:defRPr sz="3200" kern="1200">
          <a:solidFill>
            <a:schemeClr val="tx1">
              <a:lumMod val="50000"/>
            </a:schemeClr>
          </a:solidFill>
          <a:latin typeface="Arial" pitchFamily="34" charset="0"/>
          <a:ea typeface="+mn-ea"/>
          <a:cs typeface="Arial" pitchFamily="34" charset="0"/>
        </a:defRPr>
      </a:lvl1pPr>
      <a:lvl2pPr marL="742950" indent="-285750" algn="l" defTabSz="914400" rtl="0" eaLnBrk="1" latinLnBrk="0" hangingPunct="1">
        <a:spcBef>
          <a:spcPct val="20000"/>
        </a:spcBef>
        <a:buClrTx/>
        <a:buSzPct val="90000"/>
        <a:buFont typeface="Wingdings" panose="05000000000000000000" pitchFamily="2" charset="2"/>
        <a:buChar char="§"/>
        <a:defRPr sz="2800" kern="1200">
          <a:solidFill>
            <a:schemeClr val="tx1">
              <a:lumMod val="50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50000"/>
            </a:schemeClr>
          </a:solidFill>
          <a:latin typeface="Arial" pitchFamily="34" charset="0"/>
          <a:ea typeface="+mn-ea"/>
          <a:cs typeface="Arial" pitchFamily="34" charset="0"/>
        </a:defRPr>
      </a:lvl3pPr>
      <a:lvl4pPr marL="1604963" indent="-223838" algn="l" defTabSz="914400" rtl="0" eaLnBrk="1" latinLnBrk="0" hangingPunct="1">
        <a:spcBef>
          <a:spcPct val="20000"/>
        </a:spcBef>
        <a:buSzPct val="90000"/>
        <a:buFont typeface="Wingdings" panose="05000000000000000000" pitchFamily="2" charset="2"/>
        <a:buChar char="§"/>
        <a:defRPr sz="2000" kern="1200">
          <a:solidFill>
            <a:schemeClr val="tx1">
              <a:lumMod val="50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5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ix.codeplex.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rojectalpha.codeplex.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visualstudio.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050" y="4953000"/>
            <a:ext cx="5695950" cy="1066800"/>
          </a:xfrm>
          <a:prstGeom prst="rect">
            <a:avLst/>
          </a:prstGeom>
        </p:spPr>
      </p:pic>
      <p:sp>
        <p:nvSpPr>
          <p:cNvPr id="5" name="Title 1"/>
          <p:cNvSpPr txBox="1">
            <a:spLocks/>
          </p:cNvSpPr>
          <p:nvPr/>
        </p:nvSpPr>
        <p:spPr>
          <a:xfrm>
            <a:off x="381000" y="1371600"/>
            <a:ext cx="8229600" cy="13716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rgbClr val="007900"/>
                </a:solidFill>
                <a:latin typeface="CG Omega" panose="020B0502050508020304" pitchFamily="34" charset="0"/>
                <a:ea typeface="+mj-ea"/>
                <a:cs typeface="Arial" pitchFamily="34" charset="0"/>
              </a:defRPr>
            </a:lvl1pPr>
          </a:lstStyle>
          <a:p>
            <a:r>
              <a:rPr lang="en-US" dirty="0" smtClean="0"/>
              <a:t>Building New Analytics with</a:t>
            </a:r>
          </a:p>
          <a:p>
            <a:r>
              <a:rPr lang="en-US" dirty="0" smtClean="0"/>
              <a:t>Project Alpha</a:t>
            </a:r>
            <a:endParaRPr lang="en-US" dirty="0"/>
          </a:p>
        </p:txBody>
      </p:sp>
      <p:pic>
        <p:nvPicPr>
          <p:cNvPr id="8" name="Picture 12" descr="TSL Project Alph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3124200"/>
            <a:ext cx="5867400" cy="132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047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Renaming your Code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Make sure Project Alpha code is *not* open in Visual Studio. If it is, close is now.</a:t>
            </a:r>
          </a:p>
          <a:p>
            <a:r>
              <a:rPr lang="en-US" dirty="0" smtClean="0"/>
              <a:t>Run the “</a:t>
            </a:r>
            <a:r>
              <a:rPr lang="en-US" dirty="0" err="1" smtClean="0"/>
              <a:t>RenameProject</a:t>
            </a:r>
            <a:r>
              <a:rPr lang="en-US" dirty="0" smtClean="0"/>
              <a:t>” script from a command prompt using your project name as a parameter:</a:t>
            </a:r>
          </a:p>
          <a:p>
            <a:endParaRPr lang="en-US" sz="1200" dirty="0"/>
          </a:p>
          <a:p>
            <a:pPr marL="457200" lvl="1" indent="0">
              <a:buNone/>
            </a:pPr>
            <a:r>
              <a:rPr lang="en-US" sz="2600" b="1" dirty="0" smtClean="0">
                <a:latin typeface="Consolas" panose="020B0609020204030204" pitchFamily="49" charset="0"/>
                <a:cs typeface="Consolas" panose="020B0609020204030204" pitchFamily="49" charset="0"/>
              </a:rPr>
              <a:t> </a:t>
            </a:r>
            <a:r>
              <a:rPr lang="en-US" sz="2600" b="1" dirty="0" smtClean="0">
                <a:solidFill>
                  <a:srgbClr val="0070C0"/>
                </a:solidFill>
                <a:latin typeface="Consolas" panose="020B0609020204030204" pitchFamily="49" charset="0"/>
                <a:cs typeface="Consolas" panose="020B0609020204030204" pitchFamily="49" charset="0"/>
              </a:rPr>
              <a:t>C:\ProjectAlpha\&gt;RenameProject </a:t>
            </a:r>
            <a:r>
              <a:rPr lang="en-US" sz="2600" b="1" dirty="0" err="1" smtClean="0">
                <a:solidFill>
                  <a:srgbClr val="0070C0"/>
                </a:solidFill>
                <a:latin typeface="Consolas" panose="020B0609020204030204" pitchFamily="49" charset="0"/>
                <a:cs typeface="Consolas" panose="020B0609020204030204" pitchFamily="49" charset="0"/>
              </a:rPr>
              <a:t>MyAnalytic</a:t>
            </a:r>
            <a:endParaRPr lang="en-US" sz="2600" b="1" dirty="0" smtClean="0">
              <a:solidFill>
                <a:srgbClr val="0070C0"/>
              </a:solidFill>
              <a:latin typeface="Consolas" panose="020B0609020204030204" pitchFamily="49" charset="0"/>
              <a:cs typeface="Consolas" panose="020B0609020204030204" pitchFamily="49" charset="0"/>
            </a:endParaRPr>
          </a:p>
          <a:p>
            <a:endParaRPr lang="en-US" sz="1100" dirty="0" smtClean="0"/>
          </a:p>
          <a:p>
            <a:r>
              <a:rPr lang="en-US" dirty="0" smtClean="0"/>
              <a:t>Your Visual Studio project and all associated key source files will now be named according to your project name.</a:t>
            </a:r>
          </a:p>
          <a:p>
            <a:r>
              <a:rPr lang="en-US" dirty="0" smtClean="0"/>
              <a:t>If you want to change the name again, it is generally safer to start with a new clean copy of Project Alpha.</a:t>
            </a:r>
            <a:endParaRPr lang="en-US" dirty="0"/>
          </a:p>
        </p:txBody>
      </p:sp>
    </p:spTree>
    <p:extLst>
      <p:ext uri="{BB962C8B-B14F-4D97-AF65-F5344CB8AC3E}">
        <p14:creationId xmlns:p14="http://schemas.microsoft.com/office/powerpoint/2010/main" val="2690908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your New Project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Navigate to your project’s “Main\Source” folder and open the solution file</a:t>
            </a:r>
          </a:p>
          <a:p>
            <a:r>
              <a:rPr lang="en-US" dirty="0" smtClean="0"/>
              <a:t>Visual Studio will now load your new project solution with projects for:</a:t>
            </a:r>
          </a:p>
          <a:p>
            <a:pPr lvl="1"/>
            <a:r>
              <a:rPr lang="en-US" dirty="0" smtClean="0"/>
              <a:t>The base service</a:t>
            </a:r>
          </a:p>
          <a:p>
            <a:pPr lvl="1"/>
            <a:r>
              <a:rPr lang="en-US" dirty="0" smtClean="0"/>
              <a:t>A console application</a:t>
            </a:r>
          </a:p>
          <a:p>
            <a:pPr lvl="1"/>
            <a:r>
              <a:rPr lang="en-US" dirty="0" smtClean="0"/>
              <a:t>A manager application</a:t>
            </a:r>
          </a:p>
          <a:p>
            <a:pPr lvl="1"/>
            <a:r>
              <a:rPr lang="en-US" dirty="0" smtClean="0"/>
              <a:t>A setup application – </a:t>
            </a:r>
            <a:r>
              <a:rPr lang="en-US" i="1" dirty="0" smtClean="0"/>
              <a:t>requires WiX Toolset</a:t>
            </a:r>
            <a:r>
              <a:rPr lang="en-US" dirty="0" smtClean="0"/>
              <a:t>:   </a:t>
            </a:r>
          </a:p>
          <a:p>
            <a:pPr marL="457200" lvl="1" indent="0">
              <a:buNone/>
            </a:pPr>
            <a:r>
              <a:rPr lang="en-US" dirty="0" smtClean="0"/>
              <a:t>		   </a:t>
            </a:r>
            <a:r>
              <a:rPr lang="en-US" dirty="0" smtClean="0">
                <a:hlinkClick r:id="rId2"/>
              </a:rPr>
              <a:t>http</a:t>
            </a:r>
            <a:r>
              <a:rPr lang="en-US" dirty="0">
                <a:hlinkClick r:id="rId2"/>
              </a:rPr>
              <a:t>://wix.codeplex.com</a:t>
            </a:r>
            <a:r>
              <a:rPr lang="en-US" dirty="0" smtClean="0">
                <a:hlinkClick r:id="rId2"/>
              </a:rPr>
              <a:t>/</a:t>
            </a:r>
            <a:endParaRPr lang="en-US" dirty="0" smtClean="0"/>
          </a:p>
          <a:p>
            <a:pPr marL="457200" lvl="1" indent="0">
              <a:buNone/>
            </a:pPr>
            <a:endParaRPr lang="en-US" sz="1200" dirty="0" smtClean="0"/>
          </a:p>
          <a:p>
            <a:pPr lvl="1"/>
            <a:r>
              <a:rPr lang="en-US" dirty="0" smtClean="0"/>
              <a:t>SQL scripts for </a:t>
            </a:r>
            <a:r>
              <a:rPr lang="en-US" dirty="0" err="1" smtClean="0"/>
              <a:t>MySql</a:t>
            </a:r>
            <a:r>
              <a:rPr lang="en-US" dirty="0" smtClean="0"/>
              <a:t>, Oracle, SQL Server and SQLite</a:t>
            </a:r>
          </a:p>
          <a:p>
            <a:pPr lvl="1"/>
            <a:r>
              <a:rPr lang="en-US" dirty="0" smtClean="0"/>
              <a:t>Configuration tools</a:t>
            </a:r>
            <a:endParaRPr lang="en-US" dirty="0"/>
          </a:p>
        </p:txBody>
      </p:sp>
    </p:spTree>
    <p:extLst>
      <p:ext uri="{BB962C8B-B14F-4D97-AF65-F5344CB8AC3E}">
        <p14:creationId xmlns:p14="http://schemas.microsoft.com/office/powerpoint/2010/main" val="1174972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New Project</a:t>
            </a:r>
            <a:endParaRPr lang="en-US" dirty="0"/>
          </a:p>
        </p:txBody>
      </p:sp>
      <p:sp>
        <p:nvSpPr>
          <p:cNvPr id="3" name="Content Placeholder 2"/>
          <p:cNvSpPr>
            <a:spLocks noGrp="1"/>
          </p:cNvSpPr>
          <p:nvPr>
            <p:ph idx="1"/>
          </p:nvPr>
        </p:nvSpPr>
        <p:spPr/>
        <p:txBody>
          <a:bodyPr>
            <a:normAutofit lnSpcReduction="10000"/>
          </a:bodyPr>
          <a:lstStyle/>
          <a:p>
            <a:r>
              <a:rPr lang="en-US" dirty="0" smtClean="0"/>
              <a:t>From within the “Solution Explorer”, right click on the root of the solution hierarchy for your project and select “Rebuild Solution”</a:t>
            </a:r>
          </a:p>
          <a:p>
            <a:pPr lvl="1"/>
            <a:r>
              <a:rPr lang="en-US" dirty="0" smtClean="0"/>
              <a:t>If necessary, right-click on the setup project and select “Unload Project” if WiX is not currently installed and prevents build</a:t>
            </a:r>
          </a:p>
          <a:p>
            <a:pPr marL="457200" lvl="1" indent="0">
              <a:buNone/>
            </a:pPr>
            <a:endParaRPr lang="en-US" sz="1000" dirty="0" smtClean="0"/>
          </a:p>
          <a:p>
            <a:r>
              <a:rPr lang="en-US" dirty="0" smtClean="0"/>
              <a:t>When project build succeeds, navigate to the built solution folder, e.g.:</a:t>
            </a:r>
          </a:p>
          <a:p>
            <a:pPr marL="0" indent="0">
              <a:buNone/>
            </a:pPr>
            <a:endParaRPr lang="en-US" sz="1800" dirty="0" smtClean="0"/>
          </a:p>
          <a:p>
            <a:pPr marL="0" indent="0" algn="ctr">
              <a:buNone/>
            </a:pPr>
            <a:r>
              <a:rPr lang="en-US" sz="2400" b="1" dirty="0" smtClean="0">
                <a:solidFill>
                  <a:srgbClr val="0070C0"/>
                </a:solidFill>
                <a:latin typeface="Consolas" panose="020B0609020204030204" pitchFamily="49" charset="0"/>
                <a:cs typeface="Consolas" panose="020B0609020204030204" pitchFamily="49" charset="0"/>
              </a:rPr>
              <a:t>Main\Build\Output\Debug\Applications\</a:t>
            </a:r>
            <a:r>
              <a:rPr lang="en-US" sz="2400" b="1" dirty="0" err="1" smtClean="0">
                <a:solidFill>
                  <a:srgbClr val="0070C0"/>
                </a:solidFill>
                <a:latin typeface="Consolas" panose="020B0609020204030204" pitchFamily="49" charset="0"/>
                <a:cs typeface="Consolas" panose="020B0609020204030204" pitchFamily="49" charset="0"/>
              </a:rPr>
              <a:t>MyAnalytic</a:t>
            </a:r>
            <a:endParaRPr lang="en-US" sz="2800" b="1" dirty="0" smtClean="0">
              <a:solidFill>
                <a:srgbClr val="0070C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3789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Initial Configuration</a:t>
            </a:r>
            <a:endParaRPr lang="en-US" dirty="0"/>
          </a:p>
        </p:txBody>
      </p:sp>
      <p:sp>
        <p:nvSpPr>
          <p:cNvPr id="3" name="Content Placeholder 2"/>
          <p:cNvSpPr>
            <a:spLocks noGrp="1"/>
          </p:cNvSpPr>
          <p:nvPr>
            <p:ph idx="1"/>
          </p:nvPr>
        </p:nvSpPr>
        <p:spPr/>
        <p:txBody>
          <a:bodyPr>
            <a:normAutofit lnSpcReduction="10000"/>
          </a:bodyPr>
          <a:lstStyle/>
          <a:p>
            <a:r>
              <a:rPr lang="en-US" dirty="0" smtClean="0"/>
              <a:t>To configure your new project for debugging, you will need to run the </a:t>
            </a:r>
            <a:r>
              <a:rPr lang="en-US" b="1" i="1" dirty="0" err="1" smtClean="0">
                <a:solidFill>
                  <a:srgbClr val="0070C0"/>
                </a:solidFill>
              </a:rPr>
              <a:t>ConfigurationSetupUtility</a:t>
            </a:r>
            <a:r>
              <a:rPr lang="en-US" dirty="0" smtClean="0"/>
              <a:t> to create a new configuration database for your application</a:t>
            </a:r>
          </a:p>
          <a:p>
            <a:r>
              <a:rPr lang="en-US" dirty="0" smtClean="0"/>
              <a:t>Run this application and follow the prompts to create a new configuration database. SQLite will be the simplest option for initial debugging and testing. Use sample data if you do not have access to a source device</a:t>
            </a:r>
          </a:p>
        </p:txBody>
      </p:sp>
    </p:spTree>
    <p:extLst>
      <p:ext uri="{BB962C8B-B14F-4D97-AF65-F5344CB8AC3E}">
        <p14:creationId xmlns:p14="http://schemas.microsoft.com/office/powerpoint/2010/main" val="3420734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Update Source Configuration</a:t>
            </a:r>
            <a:endParaRPr lang="en-US" dirty="0"/>
          </a:p>
        </p:txBody>
      </p:sp>
      <p:sp>
        <p:nvSpPr>
          <p:cNvPr id="3" name="Content Placeholder 2"/>
          <p:cNvSpPr>
            <a:spLocks noGrp="1"/>
          </p:cNvSpPr>
          <p:nvPr>
            <p:ph idx="1"/>
          </p:nvPr>
        </p:nvSpPr>
        <p:spPr/>
        <p:txBody>
          <a:bodyPr>
            <a:normAutofit fontScale="92500"/>
          </a:bodyPr>
          <a:lstStyle/>
          <a:p>
            <a:r>
              <a:rPr lang="en-US" dirty="0" smtClean="0"/>
              <a:t>Now that you have an operational initial configuration, the default configuration in the application source code needs to be updated with this information to simplify development</a:t>
            </a:r>
          </a:p>
          <a:p>
            <a:r>
              <a:rPr lang="en-US" dirty="0" smtClean="0"/>
              <a:t>Close your application by right-clicking on its running icon in the task-bar (looks like a gear) and select “Exit”</a:t>
            </a:r>
          </a:p>
          <a:p>
            <a:r>
              <a:rPr lang="en-US" dirty="0" smtClean="0"/>
              <a:t>Open your application’s configuration file in the debug folder (e.g., </a:t>
            </a:r>
            <a:r>
              <a:rPr lang="en-US" dirty="0" err="1" smtClean="0"/>
              <a:t>MyAnalytic.exe.config</a:t>
            </a:r>
            <a:r>
              <a:rPr lang="en-US" dirty="0" smtClean="0"/>
              <a:t>) using a text editor</a:t>
            </a:r>
          </a:p>
          <a:p>
            <a:endParaRPr lang="en-US" dirty="0"/>
          </a:p>
        </p:txBody>
      </p:sp>
    </p:spTree>
    <p:extLst>
      <p:ext uri="{BB962C8B-B14F-4D97-AF65-F5344CB8AC3E}">
        <p14:creationId xmlns:p14="http://schemas.microsoft.com/office/powerpoint/2010/main" val="2484254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Update Source Configuration (cont’d)</a:t>
            </a:r>
            <a:endParaRPr lang="en-US" dirty="0"/>
          </a:p>
        </p:txBody>
      </p:sp>
      <p:sp>
        <p:nvSpPr>
          <p:cNvPr id="3" name="Content Placeholder 2"/>
          <p:cNvSpPr>
            <a:spLocks noGrp="1"/>
          </p:cNvSpPr>
          <p:nvPr>
            <p:ph idx="1"/>
          </p:nvPr>
        </p:nvSpPr>
        <p:spPr/>
        <p:txBody>
          <a:bodyPr>
            <a:normAutofit/>
          </a:bodyPr>
          <a:lstStyle/>
          <a:p>
            <a:r>
              <a:rPr lang="en-US" dirty="0" smtClean="0"/>
              <a:t>Copy the following key settings into the </a:t>
            </a:r>
            <a:r>
              <a:rPr lang="en-US" dirty="0" err="1" smtClean="0"/>
              <a:t>App.config</a:t>
            </a:r>
            <a:r>
              <a:rPr lang="en-US" dirty="0" smtClean="0"/>
              <a:t> of your service application and your manager application:</a:t>
            </a:r>
          </a:p>
          <a:p>
            <a:pPr lvl="1"/>
            <a:r>
              <a:rPr lang="en-US" dirty="0" err="1" smtClean="0"/>
              <a:t>ConnectionString</a:t>
            </a:r>
            <a:endParaRPr lang="en-US" dirty="0" smtClean="0"/>
          </a:p>
          <a:p>
            <a:pPr lvl="1"/>
            <a:r>
              <a:rPr lang="en-US" dirty="0" err="1" smtClean="0"/>
              <a:t>DataProviderString</a:t>
            </a:r>
            <a:endParaRPr lang="en-US" dirty="0" smtClean="0"/>
          </a:p>
          <a:p>
            <a:pPr lvl="1"/>
            <a:r>
              <a:rPr lang="en-US" dirty="0" err="1" smtClean="0"/>
              <a:t>NodeID</a:t>
            </a:r>
            <a:endParaRPr lang="en-US" dirty="0" smtClean="0"/>
          </a:p>
          <a:p>
            <a:r>
              <a:rPr lang="en-US" dirty="0" smtClean="0"/>
              <a:t>These three configuration settings define the needed information required to connect the current configuration database</a:t>
            </a:r>
          </a:p>
          <a:p>
            <a:endParaRPr lang="en-US" dirty="0"/>
          </a:p>
        </p:txBody>
      </p:sp>
    </p:spTree>
    <p:extLst>
      <p:ext uri="{BB962C8B-B14F-4D97-AF65-F5344CB8AC3E}">
        <p14:creationId xmlns:p14="http://schemas.microsoft.com/office/powerpoint/2010/main" val="1751876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 your Project in Visual Studio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With an established configuration, you can now debug your project from within Visual Studio. This process will be essential for developing your analytic</a:t>
            </a:r>
          </a:p>
          <a:p>
            <a:r>
              <a:rPr lang="en-US" dirty="0" smtClean="0"/>
              <a:t>To start a debugging session, right-click on the service application and select “Debug / Start </a:t>
            </a:r>
            <a:r>
              <a:rPr lang="en-US" dirty="0"/>
              <a:t>n</a:t>
            </a:r>
            <a:r>
              <a:rPr lang="en-US" dirty="0" smtClean="0"/>
              <a:t>ew instance”</a:t>
            </a:r>
          </a:p>
          <a:p>
            <a:r>
              <a:rPr lang="en-US" dirty="0" smtClean="0"/>
              <a:t>Your service project and console will now be started – placing a “Stop” in the code will now pause all running threads so you can step through code</a:t>
            </a:r>
            <a:endParaRPr lang="en-US" dirty="0"/>
          </a:p>
        </p:txBody>
      </p:sp>
    </p:spTree>
    <p:extLst>
      <p:ext uri="{BB962C8B-B14F-4D97-AF65-F5344CB8AC3E}">
        <p14:creationId xmlns:p14="http://schemas.microsoft.com/office/powerpoint/2010/main" val="513201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 the Manager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debug the manager application, right-click on the manager application and select “Debug / Start new instance”</a:t>
            </a:r>
          </a:p>
          <a:p>
            <a:r>
              <a:rPr lang="en-US" dirty="0" smtClean="0"/>
              <a:t>You can simultaneously debug both the service and the manager at the same time</a:t>
            </a:r>
          </a:p>
          <a:p>
            <a:r>
              <a:rPr lang="en-US" dirty="0" smtClean="0"/>
              <a:t>SQLite Note:</a:t>
            </a:r>
          </a:p>
          <a:p>
            <a:pPr lvl="1"/>
            <a:r>
              <a:rPr lang="en-US" dirty="0" smtClean="0"/>
              <a:t>The SQLite dependency files are not automatically copied to the manager’s debug output folder, it may be necessary to copy </a:t>
            </a:r>
            <a:r>
              <a:rPr lang="en-US" dirty="0"/>
              <a:t>“System.Data.SQLite.dll” and “System.Data.SQLite.Linq.dll</a:t>
            </a:r>
            <a:r>
              <a:rPr lang="en-US" dirty="0" smtClean="0"/>
              <a:t>” to the manager’s debug output folder before a successful run</a:t>
            </a:r>
            <a:endParaRPr lang="en-US" dirty="0"/>
          </a:p>
        </p:txBody>
      </p:sp>
    </p:spTree>
    <p:extLst>
      <p:ext uri="{BB962C8B-B14F-4D97-AF65-F5344CB8AC3E}">
        <p14:creationId xmlns:p14="http://schemas.microsoft.com/office/powerpoint/2010/main" val="3586637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Manager Color Scheme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Navigate within your project’s source folder to:</a:t>
            </a:r>
          </a:p>
          <a:p>
            <a:pPr marL="0" indent="0" algn="ctr">
              <a:buNone/>
            </a:pPr>
            <a:r>
              <a:rPr lang="en-US" sz="2400" b="1" dirty="0">
                <a:solidFill>
                  <a:srgbClr val="0070C0"/>
                </a:solidFill>
                <a:latin typeface="Consolas" panose="020B0609020204030204" pitchFamily="49" charset="0"/>
                <a:cs typeface="Consolas" panose="020B0609020204030204" pitchFamily="49" charset="0"/>
              </a:rPr>
              <a:t>Main\Source\Documentation\Manager Colors\</a:t>
            </a:r>
          </a:p>
          <a:p>
            <a:r>
              <a:rPr lang="en-US" dirty="0" smtClean="0"/>
              <a:t>View the sample image files here and choose a desired color scheme.</a:t>
            </a:r>
          </a:p>
          <a:p>
            <a:r>
              <a:rPr lang="en-US" dirty="0" smtClean="0"/>
              <a:t>The “backgrounds” and “foregrounds” text files in this folder define the needed script for the desired color scheme.</a:t>
            </a:r>
          </a:p>
          <a:p>
            <a:r>
              <a:rPr lang="en-US" dirty="0" smtClean="0"/>
              <a:t>Apply the desired color scheme settings to the manager source file “</a:t>
            </a:r>
            <a:r>
              <a:rPr lang="en-US" dirty="0" err="1" smtClean="0"/>
              <a:t>MainWindow.xaml</a:t>
            </a:r>
            <a:r>
              <a:rPr lang="en-US" dirty="0" smtClean="0"/>
              <a:t>”, specifically, apply selected:</a:t>
            </a:r>
          </a:p>
          <a:p>
            <a:pPr lvl="1"/>
            <a:r>
              <a:rPr lang="en-US" dirty="0" smtClean="0"/>
              <a:t>Background to </a:t>
            </a:r>
            <a:r>
              <a:rPr lang="en-US" dirty="0" err="1" smtClean="0"/>
              <a:t>MainBackgroundBrush</a:t>
            </a:r>
            <a:r>
              <a:rPr lang="en-US" dirty="0" smtClean="0"/>
              <a:t> linear gradient</a:t>
            </a:r>
          </a:p>
          <a:p>
            <a:pPr lvl="1"/>
            <a:r>
              <a:rPr lang="en-US" dirty="0" smtClean="0"/>
              <a:t>Foreground to </a:t>
            </a:r>
            <a:r>
              <a:rPr lang="en-US" dirty="0" err="1" smtClean="0"/>
              <a:t>MenuBackgroundBrush</a:t>
            </a:r>
            <a:r>
              <a:rPr lang="en-US" dirty="0"/>
              <a:t> linear gradient</a:t>
            </a:r>
            <a:endParaRPr lang="en-US" dirty="0" smtClean="0"/>
          </a:p>
          <a:p>
            <a:endParaRPr lang="en-US" dirty="0"/>
          </a:p>
        </p:txBody>
      </p:sp>
    </p:spTree>
    <p:extLst>
      <p:ext uri="{BB962C8B-B14F-4D97-AF65-F5344CB8AC3E}">
        <p14:creationId xmlns:p14="http://schemas.microsoft.com/office/powerpoint/2010/main" val="3387976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Custom Analytic</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Right-click on the “Applications” folder in the solution and select “Add / New Project…”</a:t>
            </a:r>
          </a:p>
          <a:p>
            <a:r>
              <a:rPr lang="en-US" dirty="0" smtClean="0"/>
              <a:t>Select a new “Class Library” project and give the project a name – this will become the Action adapter for your analytic, e.g., </a:t>
            </a:r>
            <a:r>
              <a:rPr lang="en-US" dirty="0" err="1" smtClean="0"/>
              <a:t>MyAnalyticLib</a:t>
            </a:r>
            <a:endParaRPr lang="en-US" dirty="0"/>
          </a:p>
          <a:p>
            <a:r>
              <a:rPr lang="en-US" dirty="0" smtClean="0"/>
              <a:t>Add a reference to the following files that can be found in the GSF dependencies:</a:t>
            </a:r>
          </a:p>
          <a:p>
            <a:pPr lvl="1"/>
            <a:r>
              <a:rPr lang="en-US" dirty="0" smtClean="0"/>
              <a:t>GSF.Core.dll</a:t>
            </a:r>
          </a:p>
          <a:p>
            <a:pPr lvl="1"/>
            <a:r>
              <a:rPr lang="en-US" dirty="0" smtClean="0"/>
              <a:t>GFS.TimeSeries.dll</a:t>
            </a:r>
          </a:p>
          <a:p>
            <a:r>
              <a:rPr lang="en-US" dirty="0" smtClean="0"/>
              <a:t>Not inherit primary class from </a:t>
            </a:r>
            <a:r>
              <a:rPr lang="en-US" dirty="0" err="1" smtClean="0"/>
              <a:t>ActionAdapterBase</a:t>
            </a:r>
            <a:r>
              <a:rPr lang="en-US" dirty="0" smtClean="0"/>
              <a:t>, hint: add “using </a:t>
            </a:r>
            <a:r>
              <a:rPr lang="en-US" dirty="0" err="1" smtClean="0"/>
              <a:t>GSF.TimerSeries.Adapters</a:t>
            </a:r>
            <a:r>
              <a:rPr lang="en-US" dirty="0" smtClean="0"/>
              <a:t>;” to class header</a:t>
            </a:r>
          </a:p>
          <a:p>
            <a:endParaRPr lang="en-US" dirty="0"/>
          </a:p>
        </p:txBody>
      </p:sp>
    </p:spTree>
    <p:extLst>
      <p:ext uri="{BB962C8B-B14F-4D97-AF65-F5344CB8AC3E}">
        <p14:creationId xmlns:p14="http://schemas.microsoft.com/office/powerpoint/2010/main" val="2144984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Project Alpha?</a:t>
            </a:r>
            <a:endParaRPr lang="en-US" dirty="0"/>
          </a:p>
        </p:txBody>
      </p:sp>
      <p:sp>
        <p:nvSpPr>
          <p:cNvPr id="3" name="Content Placeholder 2"/>
          <p:cNvSpPr>
            <a:spLocks noGrp="1"/>
          </p:cNvSpPr>
          <p:nvPr>
            <p:ph idx="1"/>
          </p:nvPr>
        </p:nvSpPr>
        <p:spPr/>
        <p:txBody>
          <a:bodyPr/>
          <a:lstStyle/>
          <a:p>
            <a:r>
              <a:rPr lang="en-US" dirty="0"/>
              <a:t>Project Alpha is a </a:t>
            </a:r>
            <a:r>
              <a:rPr lang="en-US" dirty="0" smtClean="0"/>
              <a:t>code solution “template” that </a:t>
            </a:r>
            <a:r>
              <a:rPr lang="en-US" dirty="0"/>
              <a:t>provides a jump start to developing new products based on the Grid Solutions </a:t>
            </a:r>
            <a:r>
              <a:rPr lang="en-US" dirty="0" smtClean="0"/>
              <a:t>Framework’s </a:t>
            </a:r>
            <a:r>
              <a:rPr lang="en-US" dirty="0"/>
              <a:t>Time-Series Library (TSL) </a:t>
            </a:r>
            <a:r>
              <a:rPr lang="en-US" dirty="0" smtClean="0"/>
              <a:t>technology.</a:t>
            </a:r>
          </a:p>
          <a:p>
            <a:r>
              <a:rPr lang="en-US" dirty="0" smtClean="0"/>
              <a:t>For example, this means that an Action adapter developed to run in the openPDC could be packaged independently into its own software package – with its own manager and setup applications.</a:t>
            </a:r>
            <a:endParaRPr lang="en-US" dirty="0"/>
          </a:p>
        </p:txBody>
      </p:sp>
    </p:spTree>
    <p:extLst>
      <p:ext uri="{BB962C8B-B14F-4D97-AF65-F5344CB8AC3E}">
        <p14:creationId xmlns:p14="http://schemas.microsoft.com/office/powerpoint/2010/main" val="3873945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Custom Analytic (cont’d)</a:t>
            </a:r>
            <a:endParaRPr lang="en-US" dirty="0"/>
          </a:p>
        </p:txBody>
      </p:sp>
      <p:sp>
        <p:nvSpPr>
          <p:cNvPr id="3" name="Content Placeholder 2"/>
          <p:cNvSpPr>
            <a:spLocks noGrp="1"/>
          </p:cNvSpPr>
          <p:nvPr>
            <p:ph idx="1"/>
          </p:nvPr>
        </p:nvSpPr>
        <p:spPr/>
        <p:txBody>
          <a:bodyPr>
            <a:normAutofit/>
          </a:bodyPr>
          <a:lstStyle/>
          <a:p>
            <a:r>
              <a:rPr lang="en-US" dirty="0" smtClean="0"/>
              <a:t>Right-click on “</a:t>
            </a:r>
            <a:r>
              <a:rPr lang="en-US" dirty="0" err="1" smtClean="0"/>
              <a:t>ActionAdapterBase</a:t>
            </a:r>
            <a:r>
              <a:rPr lang="en-US" dirty="0" smtClean="0"/>
              <a:t>” and select “Implement Abstract Class”</a:t>
            </a:r>
          </a:p>
          <a:p>
            <a:r>
              <a:rPr lang="en-US" dirty="0" smtClean="0"/>
              <a:t>Update the code as follows:</a:t>
            </a:r>
          </a:p>
          <a:p>
            <a:endParaRPr lang="en-US" dirty="0" smtClean="0"/>
          </a:p>
          <a:p>
            <a:endParaRPr lang="en-US" dirty="0"/>
          </a:p>
        </p:txBody>
      </p:sp>
      <p:pic>
        <p:nvPicPr>
          <p:cNvPr id="5" name="Picture 4"/>
          <p:cNvPicPr>
            <a:picLocks noChangeAspect="1"/>
          </p:cNvPicPr>
          <p:nvPr/>
        </p:nvPicPr>
        <p:blipFill rotWithShape="1">
          <a:blip r:embed="rId2"/>
          <a:srcRect l="721"/>
          <a:stretch/>
        </p:blipFill>
        <p:spPr>
          <a:xfrm>
            <a:off x="1835704" y="2687373"/>
            <a:ext cx="5472591" cy="3444054"/>
          </a:xfrm>
          <a:prstGeom prst="rect">
            <a:avLst/>
          </a:prstGeom>
        </p:spPr>
      </p:pic>
    </p:spTree>
    <p:extLst>
      <p:ext uri="{BB962C8B-B14F-4D97-AF65-F5344CB8AC3E}">
        <p14:creationId xmlns:p14="http://schemas.microsoft.com/office/powerpoint/2010/main" val="216312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65000" y="165000"/>
                                    </p:animScale>
                                  </p:childTnLst>
                                </p:cTn>
                              </p:par>
                              <p:par>
                                <p:cTn id="7" presetID="64" presetClass="path" presetSubtype="0" accel="5000" decel="5000" fill="hold" nodeType="withEffect">
                                  <p:stCondLst>
                                    <p:cond delay="0"/>
                                  </p:stCondLst>
                                  <p:childTnLst>
                                    <p:animMotion origin="layout" path="M 0 -4.07407E-6 L 0 -0.09838 " pathEditMode="relative" rAng="0" ptsTypes="AA">
                                      <p:cBhvr>
                                        <p:cTn id="8" dur="2000" fill="hold"/>
                                        <p:tgtEl>
                                          <p:spTgt spid="5"/>
                                        </p:tgtEl>
                                        <p:attrNameLst>
                                          <p:attrName>ppt_x</p:attrName>
                                          <p:attrName>ppt_y</p:attrName>
                                        </p:attrNameLst>
                                      </p:cBhvr>
                                      <p:rCtr x="0" y="-49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the benefits?</a:t>
            </a:r>
            <a:endParaRPr lang="en-US" dirty="0"/>
          </a:p>
        </p:txBody>
      </p:sp>
      <p:sp>
        <p:nvSpPr>
          <p:cNvPr id="3" name="Content Placeholder 2"/>
          <p:cNvSpPr>
            <a:spLocks noGrp="1"/>
          </p:cNvSpPr>
          <p:nvPr>
            <p:ph idx="1"/>
          </p:nvPr>
        </p:nvSpPr>
        <p:spPr/>
        <p:txBody>
          <a:bodyPr>
            <a:normAutofit lnSpcReduction="10000"/>
          </a:bodyPr>
          <a:lstStyle/>
          <a:p>
            <a:r>
              <a:rPr lang="en-US" dirty="0" smtClean="0"/>
              <a:t>Fully customizable UI management system – colors, names, and menus.</a:t>
            </a:r>
          </a:p>
          <a:p>
            <a:r>
              <a:rPr lang="en-US" dirty="0" smtClean="0"/>
              <a:t>Ability to focus on the “analytic” and not the supporting framework.</a:t>
            </a:r>
          </a:p>
          <a:p>
            <a:r>
              <a:rPr lang="en-US" dirty="0" smtClean="0"/>
              <a:t>Installation of openPDC is *not* required.</a:t>
            </a:r>
          </a:p>
          <a:p>
            <a:r>
              <a:rPr lang="en-US" dirty="0" smtClean="0"/>
              <a:t>Application will be provisioned with all synchrophasor protocols, utility data formats (e.g., COMTRADE).</a:t>
            </a:r>
          </a:p>
          <a:p>
            <a:r>
              <a:rPr lang="en-US" dirty="0" smtClean="0"/>
              <a:t>Built-in support for reading and writing to OSI-PI and the openHistorian.</a:t>
            </a:r>
            <a:endParaRPr lang="en-US" dirty="0"/>
          </a:p>
        </p:txBody>
      </p:sp>
    </p:spTree>
    <p:extLst>
      <p:ext uri="{BB962C8B-B14F-4D97-AF65-F5344CB8AC3E}">
        <p14:creationId xmlns:p14="http://schemas.microsoft.com/office/powerpoint/2010/main" val="2371703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 get it?</a:t>
            </a:r>
            <a:endParaRPr lang="en-US" dirty="0"/>
          </a:p>
        </p:txBody>
      </p:sp>
      <p:sp>
        <p:nvSpPr>
          <p:cNvPr id="3" name="Content Placeholder 2"/>
          <p:cNvSpPr>
            <a:spLocks noGrp="1"/>
          </p:cNvSpPr>
          <p:nvPr>
            <p:ph idx="1"/>
          </p:nvPr>
        </p:nvSpPr>
        <p:spPr/>
        <p:txBody>
          <a:bodyPr/>
          <a:lstStyle/>
          <a:p>
            <a:r>
              <a:rPr lang="en-US" dirty="0" smtClean="0"/>
              <a:t>The “Project Alpha” template contains all the source code, installation packages and tools needed to deploy a fully customized GSF Time-series Library application.</a:t>
            </a:r>
          </a:p>
          <a:p>
            <a:r>
              <a:rPr lang="en-US" dirty="0" smtClean="0"/>
              <a:t>The code can be downloaded from the following web site:</a:t>
            </a:r>
          </a:p>
          <a:p>
            <a:endParaRPr lang="en-US" sz="2000" dirty="0"/>
          </a:p>
          <a:p>
            <a:pPr marL="0" indent="0" algn="ctr">
              <a:buNone/>
            </a:pPr>
            <a:r>
              <a:rPr lang="en-US" sz="4000" dirty="0" smtClean="0">
                <a:hlinkClick r:id="rId2"/>
              </a:rPr>
              <a:t>http://projectalpha.codeplex.com/</a:t>
            </a:r>
            <a:endParaRPr lang="en-US" sz="4000" dirty="0" smtClean="0"/>
          </a:p>
          <a:p>
            <a:endParaRPr lang="en-US" dirty="0"/>
          </a:p>
        </p:txBody>
      </p:sp>
    </p:spTree>
    <p:extLst>
      <p:ext uri="{BB962C8B-B14F-4D97-AF65-F5344CB8AC3E}">
        <p14:creationId xmlns:p14="http://schemas.microsoft.com/office/powerpoint/2010/main" val="4063971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this project be limited to Windows?</a:t>
            </a:r>
            <a:endParaRPr lang="en-US" dirty="0"/>
          </a:p>
        </p:txBody>
      </p:sp>
      <p:sp>
        <p:nvSpPr>
          <p:cNvPr id="3" name="Content Placeholder 2"/>
          <p:cNvSpPr>
            <a:spLocks noGrp="1"/>
          </p:cNvSpPr>
          <p:nvPr>
            <p:ph idx="1"/>
          </p:nvPr>
        </p:nvSpPr>
        <p:spPr/>
        <p:txBody>
          <a:bodyPr>
            <a:normAutofit lnSpcReduction="10000"/>
          </a:bodyPr>
          <a:lstStyle/>
          <a:p>
            <a:r>
              <a:rPr lang="en-US" dirty="0" smtClean="0"/>
              <a:t>No – applications built using Project Alpha can be also deployed onto POSIX environments using Mono – the cross platform implementation of .NET. This means the analytics engine will also run on Linux and Mac OS X.</a:t>
            </a:r>
          </a:p>
          <a:p>
            <a:r>
              <a:rPr lang="en-US" dirty="0" smtClean="0"/>
              <a:t>Note that some tools, like the WPF based UI components (for example, the Project Alpha Manager used for configuration), will only run on Windows since Mono doesn’t fully support this .NET API yet.</a:t>
            </a:r>
            <a:endParaRPr lang="en-US" dirty="0"/>
          </a:p>
        </p:txBody>
      </p:sp>
    </p:spTree>
    <p:extLst>
      <p:ext uri="{BB962C8B-B14F-4D97-AF65-F5344CB8AC3E}">
        <p14:creationId xmlns:p14="http://schemas.microsoft.com/office/powerpoint/2010/main" val="1355743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this require coding?</a:t>
            </a:r>
            <a:endParaRPr lang="en-US" dirty="0"/>
          </a:p>
        </p:txBody>
      </p:sp>
      <p:sp>
        <p:nvSpPr>
          <p:cNvPr id="3" name="Content Placeholder 2"/>
          <p:cNvSpPr>
            <a:spLocks noGrp="1"/>
          </p:cNvSpPr>
          <p:nvPr>
            <p:ph idx="1"/>
          </p:nvPr>
        </p:nvSpPr>
        <p:spPr/>
        <p:txBody>
          <a:bodyPr>
            <a:normAutofit lnSpcReduction="10000"/>
          </a:bodyPr>
          <a:lstStyle/>
          <a:p>
            <a:r>
              <a:rPr lang="en-US" dirty="0" smtClean="0"/>
              <a:t>Yes, some assembly required.</a:t>
            </a:r>
          </a:p>
          <a:p>
            <a:r>
              <a:rPr lang="en-US" dirty="0" smtClean="0"/>
              <a:t>We recommend you install a version of Visual Studio, at least version 2012 – there are free versions that should work fine, e.g., Visual Studio Express:</a:t>
            </a:r>
          </a:p>
          <a:p>
            <a:endParaRPr lang="en-US" sz="1100" dirty="0" smtClean="0"/>
          </a:p>
          <a:p>
            <a:pPr marL="0" indent="0" algn="ctr">
              <a:buNone/>
            </a:pPr>
            <a:r>
              <a:rPr lang="en-US" sz="3600" dirty="0" smtClean="0">
                <a:hlinkClick r:id="rId2"/>
              </a:rPr>
              <a:t>http://www.visualstudio.com/</a:t>
            </a:r>
            <a:endParaRPr lang="en-US" sz="3600" dirty="0" smtClean="0"/>
          </a:p>
          <a:p>
            <a:endParaRPr lang="en-US" sz="1100" dirty="0" smtClean="0"/>
          </a:p>
          <a:p>
            <a:pPr marL="400050" lvl="1" indent="0">
              <a:buNone/>
            </a:pPr>
            <a:r>
              <a:rPr lang="en-US" i="1" dirty="0" smtClean="0"/>
              <a:t>Note that most “coding” will generally be restricted to the analytic code, i.e., the Action adapter, unless you want to develop a user interface configuration screen.</a:t>
            </a:r>
            <a:endParaRPr lang="en-US" i="1" dirty="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696213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create a new project?</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Download the project source code</a:t>
            </a:r>
          </a:p>
          <a:p>
            <a:pPr marL="514350" indent="-514350">
              <a:buFont typeface="+mj-lt"/>
              <a:buAutoNum type="arabicPeriod"/>
            </a:pPr>
            <a:r>
              <a:rPr lang="en-US" dirty="0" smtClean="0"/>
              <a:t>Pick a “name” for your project</a:t>
            </a:r>
          </a:p>
          <a:p>
            <a:pPr marL="514350" indent="-514350">
              <a:buFont typeface="+mj-lt"/>
              <a:buAutoNum type="arabicPeriod"/>
            </a:pPr>
            <a:r>
              <a:rPr lang="en-US" dirty="0" smtClean="0"/>
              <a:t>Rename project alpha source code to your selected project name</a:t>
            </a:r>
          </a:p>
          <a:p>
            <a:pPr marL="514350" indent="-514350">
              <a:buFont typeface="+mj-lt"/>
              <a:buAutoNum type="arabicPeriod"/>
            </a:pPr>
            <a:r>
              <a:rPr lang="en-US" dirty="0" smtClean="0"/>
              <a:t>Pick a color scheme for you manager application</a:t>
            </a:r>
          </a:p>
          <a:p>
            <a:pPr marL="514350" indent="-514350">
              <a:buFont typeface="+mj-lt"/>
              <a:buAutoNum type="arabicPeriod"/>
            </a:pPr>
            <a:r>
              <a:rPr lang="en-US" dirty="0" smtClean="0"/>
              <a:t>Rearrange the manager menu’s for your application’s needs</a:t>
            </a:r>
          </a:p>
          <a:p>
            <a:pPr marL="514350" indent="-514350">
              <a:buFont typeface="+mj-lt"/>
              <a:buAutoNum type="arabicPeriod"/>
            </a:pPr>
            <a:r>
              <a:rPr lang="en-US" dirty="0" smtClean="0"/>
              <a:t>Design your analytic – i.e., design your Action adapter</a:t>
            </a:r>
          </a:p>
        </p:txBody>
      </p:sp>
    </p:spTree>
    <p:extLst>
      <p:ext uri="{BB962C8B-B14F-4D97-AF65-F5344CB8AC3E}">
        <p14:creationId xmlns:p14="http://schemas.microsoft.com/office/powerpoint/2010/main" val="1581267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 on Training…</a:t>
            </a:r>
            <a:endParaRPr lang="en-US" dirty="0"/>
          </a:p>
        </p:txBody>
      </p:sp>
      <p:sp>
        <p:nvSpPr>
          <p:cNvPr id="3" name="Content Placeholder 2"/>
          <p:cNvSpPr>
            <a:spLocks noGrp="1"/>
          </p:cNvSpPr>
          <p:nvPr>
            <p:ph idx="1"/>
          </p:nvPr>
        </p:nvSpPr>
        <p:spPr/>
        <p:txBody>
          <a:bodyPr/>
          <a:lstStyle/>
          <a:p>
            <a:r>
              <a:rPr lang="en-US" dirty="0" smtClean="0"/>
              <a:t>If you have Visual Studio, we will work together step-by-step – otherwise just follow along and ask questions as needed.</a:t>
            </a:r>
          </a:p>
          <a:p>
            <a:r>
              <a:rPr lang="en-US" dirty="0" smtClean="0"/>
              <a:t>Preparation:</a:t>
            </a:r>
          </a:p>
          <a:p>
            <a:pPr lvl="1"/>
            <a:r>
              <a:rPr lang="en-US" dirty="0" smtClean="0"/>
              <a:t>Survey who has Visual Studio 2012+</a:t>
            </a:r>
          </a:p>
          <a:p>
            <a:pPr lvl="1"/>
            <a:r>
              <a:rPr lang="en-US" dirty="0" smtClean="0"/>
              <a:t>Deploy copies of Project Alpha code from thumb drive – or – download from web site</a:t>
            </a:r>
          </a:p>
          <a:p>
            <a:pPr lvl="1"/>
            <a:r>
              <a:rPr lang="en-US" dirty="0" smtClean="0"/>
              <a:t>Launch Visual Studio – but do *not* open project yet</a:t>
            </a:r>
          </a:p>
          <a:p>
            <a:pPr lvl="1"/>
            <a:endParaRPr lang="en-US" dirty="0"/>
          </a:p>
        </p:txBody>
      </p:sp>
    </p:spTree>
    <p:extLst>
      <p:ext uri="{BB962C8B-B14F-4D97-AF65-F5344CB8AC3E}">
        <p14:creationId xmlns:p14="http://schemas.microsoft.com/office/powerpoint/2010/main" val="3101843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your Project Name</a:t>
            </a:r>
            <a:endParaRPr lang="en-US" dirty="0"/>
          </a:p>
        </p:txBody>
      </p:sp>
      <p:sp>
        <p:nvSpPr>
          <p:cNvPr id="3" name="Content Placeholder 2"/>
          <p:cNvSpPr>
            <a:spLocks noGrp="1"/>
          </p:cNvSpPr>
          <p:nvPr>
            <p:ph idx="1"/>
          </p:nvPr>
        </p:nvSpPr>
        <p:spPr>
          <a:xfrm>
            <a:off x="457200" y="914400"/>
            <a:ext cx="8229600" cy="5181600"/>
          </a:xfrm>
        </p:spPr>
        <p:txBody>
          <a:bodyPr>
            <a:normAutofit fontScale="92500" lnSpcReduction="10000"/>
          </a:bodyPr>
          <a:lstStyle/>
          <a:p>
            <a:r>
              <a:rPr lang="en-US" dirty="0" smtClean="0"/>
              <a:t>First things first – you need to pick a name for your project. Here are a few things to keep in mind for the name:</a:t>
            </a:r>
          </a:p>
          <a:p>
            <a:pPr lvl="1"/>
            <a:r>
              <a:rPr lang="en-US" dirty="0" smtClean="0"/>
              <a:t>Do not make the name too long – you can add a longer description where needed.</a:t>
            </a:r>
          </a:p>
          <a:p>
            <a:pPr lvl="1"/>
            <a:r>
              <a:rPr lang="en-US" dirty="0" smtClean="0"/>
              <a:t>Do not use spaces your project name. The name needs to be an identifier that is safe for coding:</a:t>
            </a:r>
          </a:p>
          <a:p>
            <a:pPr lvl="2"/>
            <a:r>
              <a:rPr lang="en-US" dirty="0" smtClean="0"/>
              <a:t>First character needs to be a letter</a:t>
            </a:r>
          </a:p>
          <a:p>
            <a:pPr lvl="2"/>
            <a:r>
              <a:rPr lang="en-US" dirty="0" smtClean="0"/>
              <a:t>Name should consist of only letters and numbers</a:t>
            </a:r>
          </a:p>
          <a:p>
            <a:pPr lvl="2"/>
            <a:r>
              <a:rPr lang="en-US" dirty="0" smtClean="0"/>
              <a:t>An underscore is allowed and counted as a letter</a:t>
            </a:r>
          </a:p>
          <a:p>
            <a:pPr lvl="2"/>
            <a:r>
              <a:rPr lang="en-US" dirty="0" smtClean="0"/>
              <a:t>Upper case and lower case letters matter</a:t>
            </a:r>
          </a:p>
          <a:p>
            <a:pPr lvl="2"/>
            <a:r>
              <a:rPr lang="en-US" dirty="0" smtClean="0"/>
              <a:t>For multiple words consider camel casing, like:</a:t>
            </a:r>
          </a:p>
          <a:p>
            <a:pPr marL="1381125" lvl="3" indent="0">
              <a:buNone/>
            </a:pPr>
            <a:r>
              <a:rPr lang="en-US" b="1" dirty="0" smtClean="0"/>
              <a:t>                      </a:t>
            </a:r>
            <a:r>
              <a:rPr lang="en-US" sz="2200" b="1" dirty="0" err="1" smtClean="0"/>
              <a:t>MyAnalyticsProject</a:t>
            </a:r>
            <a:endParaRPr lang="en-US" sz="2200" b="1" dirty="0"/>
          </a:p>
        </p:txBody>
      </p:sp>
    </p:spTree>
    <p:extLst>
      <p:ext uri="{BB962C8B-B14F-4D97-AF65-F5344CB8AC3E}">
        <p14:creationId xmlns:p14="http://schemas.microsoft.com/office/powerpoint/2010/main" val="3926169685"/>
      </p:ext>
    </p:extLst>
  </p:cSld>
  <p:clrMapOvr>
    <a:masterClrMapping/>
  </p:clrMapOvr>
</p:sld>
</file>

<file path=ppt/theme/theme1.xml><?xml version="1.0" encoding="utf-8"?>
<a:theme xmlns:a="http://schemas.openxmlformats.org/drawingml/2006/main" name="CURENT PPT Template_v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14710</TotalTime>
  <Words>1451</Words>
  <Application>Microsoft Office PowerPoint</Application>
  <PresentationFormat>On-screen Show (4:3)</PresentationFormat>
  <Paragraphs>126</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CG Omega</vt:lpstr>
      <vt:lpstr>Consolas</vt:lpstr>
      <vt:lpstr>Wingdings</vt:lpstr>
      <vt:lpstr>CURENT PPT Template_v2</vt:lpstr>
      <vt:lpstr>PowerPoint Presentation</vt:lpstr>
      <vt:lpstr>What is Project Alpha?</vt:lpstr>
      <vt:lpstr>What are the benefits?</vt:lpstr>
      <vt:lpstr>Where do I get it?</vt:lpstr>
      <vt:lpstr>Will this project be limited to Windows?</vt:lpstr>
      <vt:lpstr>Will this require coding?</vt:lpstr>
      <vt:lpstr>How do I create a new project?</vt:lpstr>
      <vt:lpstr>Hands on Training…</vt:lpstr>
      <vt:lpstr>Choosing your Project Name</vt:lpstr>
      <vt:lpstr>Renaming your Code</vt:lpstr>
      <vt:lpstr>Opening your New Project</vt:lpstr>
      <vt:lpstr>Building your New Project</vt:lpstr>
      <vt:lpstr>Establish Initial Configuration</vt:lpstr>
      <vt:lpstr>Update Source Configuration</vt:lpstr>
      <vt:lpstr>Update Source Configuration (cont’d)</vt:lpstr>
      <vt:lpstr>Debug your Project in Visual Studio </vt:lpstr>
      <vt:lpstr>Debugging the Manager</vt:lpstr>
      <vt:lpstr>Changing the Manager Color Scheme</vt:lpstr>
      <vt:lpstr>Adding a Custom Analytic</vt:lpstr>
      <vt:lpstr>Adding a Custom Analytic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Tenley Dalstrom</dc:creator>
  <cp:lastModifiedBy>Ritchie Carroll</cp:lastModifiedBy>
  <cp:revision>450</cp:revision>
  <cp:lastPrinted>2015-05-31T19:07:43Z</cp:lastPrinted>
  <dcterms:created xsi:type="dcterms:W3CDTF">2014-04-10T13:35:15Z</dcterms:created>
  <dcterms:modified xsi:type="dcterms:W3CDTF">2015-08-04T11:27:36Z</dcterms:modified>
</cp:coreProperties>
</file>