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94"/>
  </p:notesMasterIdLst>
  <p:handoutMasterIdLst>
    <p:handoutMasterId r:id="rId95"/>
  </p:handoutMasterIdLst>
  <p:sldIdLst>
    <p:sldId id="570" r:id="rId2"/>
    <p:sldId id="653" r:id="rId3"/>
    <p:sldId id="676" r:id="rId4"/>
    <p:sldId id="654" r:id="rId5"/>
    <p:sldId id="655" r:id="rId6"/>
    <p:sldId id="656" r:id="rId7"/>
    <p:sldId id="657" r:id="rId8"/>
    <p:sldId id="658" r:id="rId9"/>
    <p:sldId id="659" r:id="rId10"/>
    <p:sldId id="660" r:id="rId11"/>
    <p:sldId id="661" r:id="rId12"/>
    <p:sldId id="662" r:id="rId13"/>
    <p:sldId id="663" r:id="rId14"/>
    <p:sldId id="664" r:id="rId15"/>
    <p:sldId id="665" r:id="rId16"/>
    <p:sldId id="666" r:id="rId17"/>
    <p:sldId id="667" r:id="rId18"/>
    <p:sldId id="668" r:id="rId19"/>
    <p:sldId id="669" r:id="rId20"/>
    <p:sldId id="670" r:id="rId21"/>
    <p:sldId id="671" r:id="rId22"/>
    <p:sldId id="672" r:id="rId23"/>
    <p:sldId id="673" r:id="rId24"/>
    <p:sldId id="674" r:id="rId25"/>
    <p:sldId id="683" r:id="rId26"/>
    <p:sldId id="675" r:id="rId27"/>
    <p:sldId id="677" r:id="rId28"/>
    <p:sldId id="580" r:id="rId29"/>
    <p:sldId id="678" r:id="rId30"/>
    <p:sldId id="602" r:id="rId31"/>
    <p:sldId id="581" r:id="rId32"/>
    <p:sldId id="582" r:id="rId33"/>
    <p:sldId id="606" r:id="rId34"/>
    <p:sldId id="605" r:id="rId35"/>
    <p:sldId id="607" r:id="rId36"/>
    <p:sldId id="603" r:id="rId37"/>
    <p:sldId id="679" r:id="rId38"/>
    <p:sldId id="652" r:id="rId39"/>
    <p:sldId id="608" r:id="rId40"/>
    <p:sldId id="609" r:id="rId41"/>
    <p:sldId id="610" r:id="rId42"/>
    <p:sldId id="622" r:id="rId43"/>
    <p:sldId id="604" r:id="rId44"/>
    <p:sldId id="612" r:id="rId45"/>
    <p:sldId id="611" r:id="rId46"/>
    <p:sldId id="613" r:id="rId47"/>
    <p:sldId id="619" r:id="rId48"/>
    <p:sldId id="681" r:id="rId49"/>
    <p:sldId id="620" r:id="rId50"/>
    <p:sldId id="629" r:id="rId51"/>
    <p:sldId id="614" r:id="rId52"/>
    <p:sldId id="616" r:id="rId53"/>
    <p:sldId id="617" r:id="rId54"/>
    <p:sldId id="618" r:id="rId55"/>
    <p:sldId id="623" r:id="rId56"/>
    <p:sldId id="624" r:id="rId57"/>
    <p:sldId id="625" r:id="rId58"/>
    <p:sldId id="626" r:id="rId59"/>
    <p:sldId id="631" r:id="rId60"/>
    <p:sldId id="632" r:id="rId61"/>
    <p:sldId id="633" r:id="rId62"/>
    <p:sldId id="628" r:id="rId63"/>
    <p:sldId id="615" r:id="rId64"/>
    <p:sldId id="630" r:id="rId65"/>
    <p:sldId id="588" r:id="rId66"/>
    <p:sldId id="634" r:id="rId67"/>
    <p:sldId id="587" r:id="rId68"/>
    <p:sldId id="635" r:id="rId69"/>
    <p:sldId id="627" r:id="rId70"/>
    <p:sldId id="636" r:id="rId71"/>
    <p:sldId id="583" r:id="rId72"/>
    <p:sldId id="637" r:id="rId73"/>
    <p:sldId id="585" r:id="rId74"/>
    <p:sldId id="638" r:id="rId75"/>
    <p:sldId id="680" r:id="rId76"/>
    <p:sldId id="639" r:id="rId77"/>
    <p:sldId id="640" r:id="rId78"/>
    <p:sldId id="641" r:id="rId79"/>
    <p:sldId id="642" r:id="rId80"/>
    <p:sldId id="643" r:id="rId81"/>
    <p:sldId id="682" r:id="rId82"/>
    <p:sldId id="644" r:id="rId83"/>
    <p:sldId id="645" r:id="rId84"/>
    <p:sldId id="646" r:id="rId85"/>
    <p:sldId id="591" r:id="rId86"/>
    <p:sldId id="592" r:id="rId87"/>
    <p:sldId id="647" r:id="rId88"/>
    <p:sldId id="648" r:id="rId89"/>
    <p:sldId id="649" r:id="rId90"/>
    <p:sldId id="650" r:id="rId91"/>
    <p:sldId id="651" r:id="rId92"/>
    <p:sldId id="601" r:id="rId9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asor Data" id="{98755CB0-E238-41C2-8F95-D244F220CAE1}">
          <p14:sldIdLst>
            <p14:sldId id="570"/>
            <p14:sldId id="653"/>
            <p14:sldId id="676"/>
            <p14:sldId id="654"/>
            <p14:sldId id="655"/>
            <p14:sldId id="656"/>
            <p14:sldId id="657"/>
            <p14:sldId id="658"/>
            <p14:sldId id="659"/>
            <p14:sldId id="660"/>
            <p14:sldId id="661"/>
            <p14:sldId id="662"/>
            <p14:sldId id="663"/>
            <p14:sldId id="664"/>
            <p14:sldId id="665"/>
            <p14:sldId id="666"/>
            <p14:sldId id="667"/>
            <p14:sldId id="668"/>
            <p14:sldId id="669"/>
            <p14:sldId id="670"/>
            <p14:sldId id="671"/>
            <p14:sldId id="672"/>
            <p14:sldId id="673"/>
            <p14:sldId id="674"/>
            <p14:sldId id="683"/>
            <p14:sldId id="675"/>
            <p14:sldId id="677"/>
            <p14:sldId id="580"/>
            <p14:sldId id="678"/>
            <p14:sldId id="602"/>
            <p14:sldId id="581"/>
            <p14:sldId id="582"/>
            <p14:sldId id="606"/>
            <p14:sldId id="605"/>
            <p14:sldId id="607"/>
            <p14:sldId id="603"/>
            <p14:sldId id="679"/>
            <p14:sldId id="652"/>
            <p14:sldId id="608"/>
            <p14:sldId id="609"/>
            <p14:sldId id="610"/>
            <p14:sldId id="622"/>
            <p14:sldId id="604"/>
            <p14:sldId id="612"/>
            <p14:sldId id="611"/>
            <p14:sldId id="613"/>
            <p14:sldId id="619"/>
            <p14:sldId id="681"/>
            <p14:sldId id="620"/>
            <p14:sldId id="629"/>
            <p14:sldId id="614"/>
            <p14:sldId id="616"/>
            <p14:sldId id="617"/>
            <p14:sldId id="618"/>
            <p14:sldId id="623"/>
            <p14:sldId id="624"/>
            <p14:sldId id="625"/>
            <p14:sldId id="626"/>
            <p14:sldId id="631"/>
            <p14:sldId id="632"/>
            <p14:sldId id="633"/>
            <p14:sldId id="628"/>
            <p14:sldId id="615"/>
            <p14:sldId id="630"/>
            <p14:sldId id="588"/>
            <p14:sldId id="634"/>
            <p14:sldId id="587"/>
            <p14:sldId id="635"/>
            <p14:sldId id="627"/>
            <p14:sldId id="636"/>
            <p14:sldId id="583"/>
            <p14:sldId id="637"/>
            <p14:sldId id="585"/>
            <p14:sldId id="638"/>
            <p14:sldId id="680"/>
            <p14:sldId id="639"/>
            <p14:sldId id="640"/>
            <p14:sldId id="641"/>
            <p14:sldId id="642"/>
            <p14:sldId id="643"/>
            <p14:sldId id="682"/>
            <p14:sldId id="644"/>
            <p14:sldId id="645"/>
            <p14:sldId id="646"/>
            <p14:sldId id="591"/>
            <p14:sldId id="592"/>
            <p14:sldId id="647"/>
            <p14:sldId id="648"/>
            <p14:sldId id="649"/>
            <p14:sldId id="650"/>
            <p14:sldId id="651"/>
            <p14:sldId id="60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FDD"/>
    <a:srgbClr val="EC7474"/>
    <a:srgbClr val="008000"/>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86465" autoAdjust="0"/>
  </p:normalViewPr>
  <p:slideViewPr>
    <p:cSldViewPr>
      <p:cViewPr varScale="1">
        <p:scale>
          <a:sx n="102" d="100"/>
          <a:sy n="102" d="100"/>
        </p:scale>
        <p:origin x="-1884" y="-90"/>
      </p:cViewPr>
      <p:guideLst>
        <p:guide orient="horz" pos="2160"/>
        <p:guide pos="2880"/>
      </p:guideLst>
    </p:cSldViewPr>
  </p:slideViewPr>
  <p:outlineViewPr>
    <p:cViewPr>
      <p:scale>
        <a:sx n="33" d="100"/>
        <a:sy n="33" d="100"/>
      </p:scale>
      <p:origin x="0" y="-8142"/>
    </p:cViewPr>
  </p:outlineViewPr>
  <p:notesTextViewPr>
    <p:cViewPr>
      <p:scale>
        <a:sx n="1" d="1"/>
        <a:sy n="1" d="1"/>
      </p:scale>
      <p:origin x="0" y="0"/>
    </p:cViewPr>
  </p:notesTextViewPr>
  <p:sorterViewPr>
    <p:cViewPr>
      <p:scale>
        <a:sx n="150" d="100"/>
        <a:sy n="150" d="100"/>
      </p:scale>
      <p:origin x="0" y="18690"/>
    </p:cViewPr>
  </p:sorterViewPr>
  <p:notesViewPr>
    <p:cSldViewPr>
      <p:cViewPr varScale="1">
        <p:scale>
          <a:sx n="72" d="100"/>
          <a:sy n="72" d="100"/>
        </p:scale>
        <p:origin x="2028"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6"/>
            <a:ext cx="3038475" cy="466725"/>
          </a:xfrm>
          <a:prstGeom prst="rect">
            <a:avLst/>
          </a:prstGeom>
        </p:spPr>
        <p:txBody>
          <a:bodyPr vert="horz" lIns="91403" tIns="45700" rIns="91403" bIns="45700" rtlCol="0"/>
          <a:lstStyle>
            <a:lvl1pPr algn="l">
              <a:defRPr sz="1200"/>
            </a:lvl1pPr>
          </a:lstStyle>
          <a:p>
            <a:endParaRPr lang="en-US"/>
          </a:p>
        </p:txBody>
      </p:sp>
      <p:sp>
        <p:nvSpPr>
          <p:cNvPr id="3" name="Date Placeholder 2"/>
          <p:cNvSpPr>
            <a:spLocks noGrp="1"/>
          </p:cNvSpPr>
          <p:nvPr>
            <p:ph type="dt" sz="quarter" idx="1"/>
          </p:nvPr>
        </p:nvSpPr>
        <p:spPr>
          <a:xfrm>
            <a:off x="3970345" y="6"/>
            <a:ext cx="3038475" cy="466725"/>
          </a:xfrm>
          <a:prstGeom prst="rect">
            <a:avLst/>
          </a:prstGeom>
        </p:spPr>
        <p:txBody>
          <a:bodyPr vert="horz" lIns="91403" tIns="45700" rIns="91403" bIns="45700" rtlCol="0"/>
          <a:lstStyle>
            <a:lvl1pPr algn="r">
              <a:defRPr sz="1200"/>
            </a:lvl1pPr>
          </a:lstStyle>
          <a:p>
            <a:fld id="{7511FE48-B69C-440C-807C-0E0C16F01B4C}" type="datetimeFigureOut">
              <a:rPr lang="en-US" smtClean="0"/>
              <a:t>8/4/2015</a:t>
            </a:fld>
            <a:endParaRPr lang="en-US"/>
          </a:p>
        </p:txBody>
      </p:sp>
      <p:sp>
        <p:nvSpPr>
          <p:cNvPr id="4" name="Footer Placeholder 3"/>
          <p:cNvSpPr>
            <a:spLocks noGrp="1"/>
          </p:cNvSpPr>
          <p:nvPr>
            <p:ph type="ftr" sz="quarter" idx="2"/>
          </p:nvPr>
        </p:nvSpPr>
        <p:spPr>
          <a:xfrm>
            <a:off x="8" y="8829679"/>
            <a:ext cx="3038475" cy="466725"/>
          </a:xfrm>
          <a:prstGeom prst="rect">
            <a:avLst/>
          </a:prstGeom>
        </p:spPr>
        <p:txBody>
          <a:bodyPr vert="horz" lIns="91403" tIns="45700" rIns="91403" bIns="45700" rtlCol="0" anchor="b"/>
          <a:lstStyle>
            <a:lvl1pPr algn="l">
              <a:defRPr sz="1200"/>
            </a:lvl1pPr>
          </a:lstStyle>
          <a:p>
            <a:endParaRPr lang="en-US"/>
          </a:p>
        </p:txBody>
      </p:sp>
      <p:sp>
        <p:nvSpPr>
          <p:cNvPr id="5" name="Slide Number Placeholder 4"/>
          <p:cNvSpPr>
            <a:spLocks noGrp="1"/>
          </p:cNvSpPr>
          <p:nvPr>
            <p:ph type="sldNum" sz="quarter" idx="3"/>
          </p:nvPr>
        </p:nvSpPr>
        <p:spPr>
          <a:xfrm>
            <a:off x="3970345" y="8829679"/>
            <a:ext cx="3038475" cy="466725"/>
          </a:xfrm>
          <a:prstGeom prst="rect">
            <a:avLst/>
          </a:prstGeom>
        </p:spPr>
        <p:txBody>
          <a:bodyPr vert="horz" lIns="91403" tIns="45700" rIns="91403" bIns="45700" rtlCol="0" anchor="b"/>
          <a:lstStyle>
            <a:lvl1pPr algn="r">
              <a:defRPr sz="1200"/>
            </a:lvl1pPr>
          </a:lstStyle>
          <a:p>
            <a:fld id="{CC72DFF0-5F31-4647-8697-4CD543DB1C85}" type="slidenum">
              <a:rPr lang="en-US" smtClean="0"/>
              <a:t>‹#›</a:t>
            </a:fld>
            <a:endParaRPr lang="en-US"/>
          </a:p>
        </p:txBody>
      </p:sp>
    </p:spTree>
    <p:extLst>
      <p:ext uri="{BB962C8B-B14F-4D97-AF65-F5344CB8AC3E}">
        <p14:creationId xmlns:p14="http://schemas.microsoft.com/office/powerpoint/2010/main" val="2153806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92" tIns="46396" rIns="92792" bIns="4639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792" tIns="46396" rIns="92792" bIns="46396" rtlCol="0"/>
          <a:lstStyle>
            <a:lvl1pPr algn="r">
              <a:defRPr sz="1200"/>
            </a:lvl1pPr>
          </a:lstStyle>
          <a:p>
            <a:fld id="{924FDA77-EA7C-4D79-A52D-6C0436DD2987}" type="datetimeFigureOut">
              <a:rPr lang="en-US" smtClean="0"/>
              <a:t>8/4/2015</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792" tIns="46396" rIns="92792" bIns="4639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92" tIns="46396" rIns="92792" bIns="4639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792" tIns="46396" rIns="92792" bIns="4639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792" tIns="46396" rIns="92792" bIns="46396" rtlCol="0" anchor="b"/>
          <a:lstStyle>
            <a:lvl1pPr algn="r">
              <a:defRPr sz="1200"/>
            </a:lvl1pPr>
          </a:lstStyle>
          <a:p>
            <a:fld id="{A072CCC9-5F2D-4269-895F-A2CEF20C1D22}" type="slidenum">
              <a:rPr lang="en-US" smtClean="0"/>
              <a:t>‹#›</a:t>
            </a:fld>
            <a:endParaRPr lang="en-US"/>
          </a:p>
        </p:txBody>
      </p:sp>
    </p:spTree>
    <p:extLst>
      <p:ext uri="{BB962C8B-B14F-4D97-AF65-F5344CB8AC3E}">
        <p14:creationId xmlns:p14="http://schemas.microsoft.com/office/powerpoint/2010/main" val="231445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2CCC9-5F2D-4269-895F-A2CEF20C1D22}" type="slidenum">
              <a:rPr lang="en-US" smtClean="0"/>
              <a:t>13</a:t>
            </a:fld>
            <a:endParaRPr lang="en-US"/>
          </a:p>
        </p:txBody>
      </p:sp>
    </p:spTree>
    <p:extLst>
      <p:ext uri="{BB962C8B-B14F-4D97-AF65-F5344CB8AC3E}">
        <p14:creationId xmlns:p14="http://schemas.microsoft.com/office/powerpoint/2010/main" val="259232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16</a:t>
            </a:fld>
            <a:endParaRPr lang="en-US" dirty="0"/>
          </a:p>
        </p:txBody>
      </p:sp>
    </p:spTree>
    <p:extLst>
      <p:ext uri="{BB962C8B-B14F-4D97-AF65-F5344CB8AC3E}">
        <p14:creationId xmlns:p14="http://schemas.microsoft.com/office/powerpoint/2010/main" val="219176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2CCC9-5F2D-4269-895F-A2CEF20C1D22}" type="slidenum">
              <a:rPr lang="en-US" smtClean="0"/>
              <a:t>18</a:t>
            </a:fld>
            <a:endParaRPr lang="en-US"/>
          </a:p>
        </p:txBody>
      </p:sp>
    </p:spTree>
    <p:extLst>
      <p:ext uri="{BB962C8B-B14F-4D97-AF65-F5344CB8AC3E}">
        <p14:creationId xmlns:p14="http://schemas.microsoft.com/office/powerpoint/2010/main" val="398518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28</a:t>
            </a:fld>
            <a:endParaRPr lang="en-US" dirty="0"/>
          </a:p>
        </p:txBody>
      </p:sp>
    </p:spTree>
    <p:extLst>
      <p:ext uri="{BB962C8B-B14F-4D97-AF65-F5344CB8AC3E}">
        <p14:creationId xmlns:p14="http://schemas.microsoft.com/office/powerpoint/2010/main" val="3077259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2CCC9-5F2D-4269-895F-A2CEF20C1D22}" type="slidenum">
              <a:rPr lang="en-US" smtClean="0"/>
              <a:t>67</a:t>
            </a:fld>
            <a:endParaRPr lang="en-US"/>
          </a:p>
        </p:txBody>
      </p:sp>
    </p:spTree>
    <p:extLst>
      <p:ext uri="{BB962C8B-B14F-4D97-AF65-F5344CB8AC3E}">
        <p14:creationId xmlns:p14="http://schemas.microsoft.com/office/powerpoint/2010/main" val="259232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85</a:t>
            </a:fld>
            <a:endParaRPr lang="en-US" dirty="0"/>
          </a:p>
        </p:txBody>
      </p:sp>
    </p:spTree>
    <p:extLst>
      <p:ext uri="{BB962C8B-B14F-4D97-AF65-F5344CB8AC3E}">
        <p14:creationId xmlns:p14="http://schemas.microsoft.com/office/powerpoint/2010/main" val="219176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438399"/>
          </a:xfrm>
        </p:spPr>
        <p:txBody>
          <a:bodyPr>
            <a:normAutofit/>
          </a:bodyPr>
          <a:lstStyle>
            <a:lvl1pPr>
              <a:defRPr sz="4400">
                <a:solidFill>
                  <a:srgbClr val="007900"/>
                </a:solidFill>
              </a:defRPr>
            </a:lvl1pPr>
          </a:lstStyle>
          <a:p>
            <a:endParaRPr lang="en-US" dirty="0"/>
          </a:p>
        </p:txBody>
      </p:sp>
      <p:sp>
        <p:nvSpPr>
          <p:cNvPr id="3" name="Subtitle 2"/>
          <p:cNvSpPr>
            <a:spLocks noGrp="1"/>
          </p:cNvSpPr>
          <p:nvPr>
            <p:ph type="subTitle" idx="1"/>
          </p:nvPr>
        </p:nvSpPr>
        <p:spPr>
          <a:xfrm>
            <a:off x="1371600" y="3962400"/>
            <a:ext cx="6400800" cy="1905000"/>
          </a:xfrm>
        </p:spPr>
        <p:txBody>
          <a:bodyPr>
            <a:normAutofit/>
          </a:bodyPr>
          <a:lstStyle>
            <a:lvl1pPr marL="0" indent="0" algn="ctr">
              <a:buNone/>
              <a:defRPr sz="1800" baseline="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sz="2900" dirty="0" smtClean="0">
              <a:solidFill>
                <a:srgbClr val="262626"/>
              </a:solidFill>
            </a:endParaRPr>
          </a:p>
        </p:txBody>
      </p:sp>
      <p:cxnSp>
        <p:nvCxnSpPr>
          <p:cNvPr id="7" name="Straight Connector 6"/>
          <p:cNvCxnSpPr/>
          <p:nvPr userDrawn="1"/>
        </p:nvCxnSpPr>
        <p:spPr>
          <a:xfrm>
            <a:off x="501930" y="1143000"/>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003" y="155306"/>
            <a:ext cx="1800200" cy="835293"/>
          </a:xfrm>
          <a:prstGeom prst="rect">
            <a:avLst/>
          </a:prstGeom>
        </p:spPr>
      </p:pic>
      <p:cxnSp>
        <p:nvCxnSpPr>
          <p:cNvPr id="21" name="Straight Connector 20"/>
          <p:cNvCxnSpPr/>
          <p:nvPr userDrawn="1"/>
        </p:nvCxnSpPr>
        <p:spPr>
          <a:xfrm>
            <a:off x="501930" y="6525344"/>
            <a:ext cx="8229600" cy="0"/>
          </a:xfrm>
          <a:prstGeom prst="line">
            <a:avLst/>
          </a:prstGeom>
          <a:ln w="9525">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53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defRPr sz="3600">
                <a:solidFill>
                  <a:srgbClr val="007900"/>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5029200"/>
          </a:xfrm>
        </p:spPr>
        <p:txBody>
          <a:bodyPr vert="eaVert"/>
          <a:lstStyle>
            <a:lvl1pPr marL="342900" indent="-342900">
              <a:buFont typeface="Arial"/>
              <a:buChar cha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a:xfrm>
            <a:off x="457200" y="10668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rot="5400000">
            <a:off x="-83961" y="6284760"/>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19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354762"/>
          </a:xfrm>
        </p:spPr>
        <p:txBody>
          <a:bodyPr vert="eaVert"/>
          <a:lstStyle>
            <a:lvl1pPr>
              <a:defRPr>
                <a:solidFill>
                  <a:srgbClr val="007900"/>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354762"/>
          </a:xfrm>
        </p:spPr>
        <p:txBody>
          <a:bodyPr vert="eaVert"/>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3" name="Straight Connector 12"/>
          <p:cNvCxnSpPr/>
          <p:nvPr userDrawn="1"/>
        </p:nvCxnSpPr>
        <p:spPr>
          <a:xfrm flipV="1">
            <a:off x="6629400" y="304800"/>
            <a:ext cx="1" cy="632460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2547" y="386302"/>
            <a:ext cx="1008112" cy="468772"/>
          </a:xfrm>
          <a:prstGeom prst="rect">
            <a:avLst/>
          </a:prstGeom>
        </p:spPr>
      </p:pic>
      <p:sp>
        <p:nvSpPr>
          <p:cNvPr id="10" name="TextBox 9"/>
          <p:cNvSpPr txBox="1"/>
          <p:nvPr userDrawn="1"/>
        </p:nvSpPr>
        <p:spPr>
          <a:xfrm rot="5400000">
            <a:off x="44997" y="6237522"/>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642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5439" y="776287"/>
            <a:ext cx="3383280" cy="877824"/>
          </a:xfrm>
        </p:spPr>
        <p:txBody>
          <a:bodyPr anchor="b"/>
          <a:lstStyle>
            <a:lvl1pPr algn="l">
              <a:buNone/>
              <a:defRPr sz="1800" b="1">
                <a:solidFill>
                  <a:srgbClr val="007900"/>
                </a:solidFill>
              </a:defRPr>
            </a:lvl1pPr>
          </a:lstStyle>
          <a:p>
            <a:r>
              <a:rPr lang="en-US" smtClean="0"/>
              <a:t>Click to edit Master title style</a:t>
            </a:r>
            <a:endParaRPr lang="en-US" dirty="0"/>
          </a:p>
        </p:txBody>
      </p:sp>
      <p:sp>
        <p:nvSpPr>
          <p:cNvPr id="3" name="Text Placeholder 2"/>
          <p:cNvSpPr>
            <a:spLocks noGrp="1"/>
          </p:cNvSpPr>
          <p:nvPr>
            <p:ph type="body" idx="2"/>
          </p:nvPr>
        </p:nvSpPr>
        <p:spPr>
          <a:xfrm>
            <a:off x="5389805" y="1749786"/>
            <a:ext cx="3383280" cy="4713396"/>
          </a:xfrm>
        </p:spPr>
        <p:txBody>
          <a:bodyPr/>
          <a:lstStyle>
            <a:lvl1pPr marL="9144" indent="0">
              <a:buNone/>
              <a:defRPr sz="1400">
                <a:solidFill>
                  <a:schemeClr val="tx1">
                    <a:lumMod val="50000"/>
                  </a:schemeClr>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solidFill>
                  <a:schemeClr val="tx1">
                    <a:lumMod val="50000"/>
                  </a:schemeClr>
                </a:solidFill>
              </a:defRPr>
            </a:lvl1pPr>
            <a:lvl2pPr>
              <a:defRPr sz="2800">
                <a:solidFill>
                  <a:schemeClr val="tx1">
                    <a:lumMod val="50000"/>
                  </a:schemeClr>
                </a:solidFill>
              </a:defRPr>
            </a:lvl2pPr>
            <a:lvl3pPr>
              <a:defRPr sz="2400">
                <a:solidFill>
                  <a:schemeClr val="tx1">
                    <a:lumMod val="50000"/>
                  </a:schemeClr>
                </a:solidFill>
              </a:defRPr>
            </a:lvl3pPr>
            <a:lvl4pPr>
              <a:defRPr sz="2000">
                <a:solidFill>
                  <a:schemeClr val="tx1">
                    <a:lumMod val="50000"/>
                  </a:schemeClr>
                </a:solidFill>
              </a:defRPr>
            </a:lvl4pPr>
            <a:lvl5pPr>
              <a:defRPr sz="2000">
                <a:solidFill>
                  <a:schemeClr val="tx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5375439" y="1654111"/>
            <a:ext cx="338328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2" name="TextBox 11"/>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5923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lvl1pPr>
              <a:defRPr sz="3600" b="0">
                <a:solidFill>
                  <a:srgbClr val="0079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105400"/>
          </a:xfrm>
        </p:spPr>
        <p:txBody>
          <a:bodyPr/>
          <a:lstStyle>
            <a:lvl1pPr marL="342900" indent="-342900">
              <a:buFont typeface="Arial"/>
              <a:buChar cha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57200" y="838200"/>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2" name="TextBox 11"/>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457200" y="6172200"/>
            <a:ext cx="8229600" cy="0"/>
          </a:xfrm>
          <a:prstGeom prst="line">
            <a:avLst/>
          </a:prstGeom>
          <a:ln w="9525">
            <a:solidFill>
              <a:srgbClr val="008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73709" y="6417401"/>
            <a:ext cx="1400664" cy="397870"/>
          </a:xfrm>
          <a:prstGeom prst="rect">
            <a:avLst/>
          </a:prstGeom>
        </p:spPr>
      </p:pic>
    </p:spTree>
    <p:extLst>
      <p:ext uri="{BB962C8B-B14F-4D97-AF65-F5344CB8AC3E}">
        <p14:creationId xmlns:p14="http://schemas.microsoft.com/office/powerpoint/2010/main" val="8849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9533" y="3933056"/>
            <a:ext cx="7772400" cy="1362075"/>
          </a:xfrm>
        </p:spPr>
        <p:txBody>
          <a:bodyPr anchor="t"/>
          <a:lstStyle>
            <a:lvl1pPr algn="l">
              <a:defRPr sz="4000" b="1" cap="all">
                <a:solidFill>
                  <a:srgbClr val="0079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99533" y="235799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8" name="Straight Connector 7"/>
          <p:cNvCxnSpPr/>
          <p:nvPr userDrawn="1"/>
        </p:nvCxnSpPr>
        <p:spPr>
          <a:xfrm>
            <a:off x="470933" y="3933056"/>
            <a:ext cx="822960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2" name="TextBox 11"/>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98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lvl1pPr>
              <a:defRPr sz="3600">
                <a:solidFill>
                  <a:srgbClr val="0079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6800"/>
            <a:ext cx="4038600" cy="5105400"/>
          </a:xfrm>
        </p:spPr>
        <p:txBody>
          <a:bodyPr/>
          <a:lstStyle>
            <a:lvl1pPr marL="342900" indent="-342900">
              <a:buFont typeface="Arial"/>
              <a:buChar char="•"/>
              <a:defRPr sz="2800">
                <a:solidFill>
                  <a:schemeClr val="tx1">
                    <a:lumMod val="50000"/>
                  </a:schemeClr>
                </a:solidFill>
              </a:defRPr>
            </a:lvl1pPr>
            <a:lvl2pPr>
              <a:defRPr sz="2400">
                <a:solidFill>
                  <a:schemeClr val="tx1">
                    <a:lumMod val="50000"/>
                  </a:schemeClr>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66800"/>
            <a:ext cx="4038600" cy="5105400"/>
          </a:xfrm>
        </p:spPr>
        <p:txBody>
          <a:bodyPr/>
          <a:lstStyle>
            <a:lvl1pPr marL="342900" indent="-342900">
              <a:buFont typeface="Arial"/>
              <a:buChar char="•"/>
              <a:defRPr sz="2800">
                <a:solidFill>
                  <a:schemeClr val="tx1">
                    <a:lumMod val="50000"/>
                  </a:schemeClr>
                </a:solidFill>
              </a:defRPr>
            </a:lvl1pPr>
            <a:lvl2pPr>
              <a:defRPr sz="2400">
                <a:solidFill>
                  <a:schemeClr val="tx1">
                    <a:lumMod val="50000"/>
                  </a:schemeClr>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2" name="TextBox 11"/>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457200" y="838200"/>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00" y="6172200"/>
            <a:ext cx="8229600" cy="0"/>
          </a:xfrm>
          <a:prstGeom prst="line">
            <a:avLst/>
          </a:prstGeom>
          <a:ln w="9525">
            <a:solidFill>
              <a:srgbClr val="008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spTree>
    <p:extLst>
      <p:ext uri="{BB962C8B-B14F-4D97-AF65-F5344CB8AC3E}">
        <p14:creationId xmlns:p14="http://schemas.microsoft.com/office/powerpoint/2010/main" val="422418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lvl1pPr>
              <a:defRPr sz="3600">
                <a:solidFill>
                  <a:srgbClr val="0079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4040188"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4454525"/>
          </a:xfrm>
        </p:spPr>
        <p:txBody>
          <a:bodyPr/>
          <a:lstStyle>
            <a:lvl1pPr marL="342900" indent="-342900">
              <a:buFont typeface="Arial"/>
              <a:buChar char="•"/>
              <a:defRPr sz="2400">
                <a:solidFill>
                  <a:schemeClr val="tx1">
                    <a:lumMod val="50000"/>
                  </a:schemeClr>
                </a:solidFill>
              </a:defRPr>
            </a:lvl1pPr>
            <a:lvl2pPr>
              <a:defRPr sz="2000">
                <a:solidFill>
                  <a:schemeClr val="tx1">
                    <a:lumMod val="50000"/>
                  </a:schemeClr>
                </a:solidFill>
              </a:defRPr>
            </a:lvl2pPr>
            <a:lvl3pPr>
              <a:defRPr sz="1800">
                <a:solidFill>
                  <a:schemeClr val="tx1">
                    <a:lumMod val="50000"/>
                  </a:schemeClr>
                </a:solidFill>
              </a:defRPr>
            </a:lvl3pPr>
            <a:lvl4pPr>
              <a:defRPr sz="1600">
                <a:solidFill>
                  <a:schemeClr val="tx1">
                    <a:lumMod val="50000"/>
                  </a:schemeClr>
                </a:solidFill>
              </a:defRPr>
            </a:lvl4pPr>
            <a:lvl5pPr>
              <a:defRPr sz="1600">
                <a:solidFill>
                  <a:schemeClr val="tx1">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454525"/>
          </a:xfrm>
        </p:spPr>
        <p:txBody>
          <a:bodyPr/>
          <a:lstStyle>
            <a:lvl1pPr marL="342900" indent="-342900">
              <a:buFont typeface="Arial"/>
              <a:buChar char="•"/>
              <a:defRPr sz="2400">
                <a:solidFill>
                  <a:schemeClr val="tx1">
                    <a:lumMod val="50000"/>
                  </a:schemeClr>
                </a:solidFill>
              </a:defRPr>
            </a:lvl1pPr>
            <a:lvl2pPr>
              <a:defRPr sz="2000">
                <a:solidFill>
                  <a:schemeClr val="tx1">
                    <a:lumMod val="50000"/>
                  </a:schemeClr>
                </a:solidFill>
              </a:defRPr>
            </a:lvl2pPr>
            <a:lvl3pPr>
              <a:defRPr sz="1800">
                <a:solidFill>
                  <a:schemeClr val="tx1">
                    <a:lumMod val="50000"/>
                  </a:schemeClr>
                </a:solidFill>
              </a:defRPr>
            </a:lvl3pPr>
            <a:lvl4pPr>
              <a:defRPr sz="1600">
                <a:solidFill>
                  <a:schemeClr val="tx1">
                    <a:lumMod val="50000"/>
                  </a:schemeClr>
                </a:solidFill>
              </a:defRPr>
            </a:lvl4pPr>
            <a:lvl5pPr>
              <a:defRPr sz="1600">
                <a:solidFill>
                  <a:schemeClr val="tx1">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a:xfrm>
            <a:off x="457200" y="1981200"/>
            <a:ext cx="4040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648200" y="1981200"/>
            <a:ext cx="4040188"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8" name="TextBox 17"/>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cxnSp>
        <p:nvCxnSpPr>
          <p:cNvPr id="19" name="Straight Connector 18"/>
          <p:cNvCxnSpPr/>
          <p:nvPr userDrawn="1"/>
        </p:nvCxnSpPr>
        <p:spPr>
          <a:xfrm>
            <a:off x="457200" y="980728"/>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57200" y="6237312"/>
            <a:ext cx="8229600" cy="0"/>
          </a:xfrm>
          <a:prstGeom prst="line">
            <a:avLst/>
          </a:prstGeom>
          <a:ln w="9525">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83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lvl1pPr>
              <a:defRPr sz="3600">
                <a:solidFill>
                  <a:srgbClr val="007900"/>
                </a:solidFill>
              </a:defRPr>
            </a:lvl1pPr>
          </a:lstStyle>
          <a:p>
            <a:r>
              <a:rPr lang="en-US" smtClean="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7" name="TextBox 6"/>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457200" y="980728"/>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85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6" name="TextBox 5"/>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0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044" y="273050"/>
            <a:ext cx="3008313" cy="1162050"/>
          </a:xfrm>
        </p:spPr>
        <p:txBody>
          <a:bodyPr anchor="b"/>
          <a:lstStyle>
            <a:lvl1pPr algn="l">
              <a:defRPr sz="2000" b="1">
                <a:solidFill>
                  <a:srgbClr val="007900"/>
                </a:solidFill>
              </a:defRPr>
            </a:lvl1pPr>
          </a:lstStyle>
          <a:p>
            <a:r>
              <a:rPr lang="en-US" smtClean="0"/>
              <a:t>Click to edit Master title style</a:t>
            </a:r>
            <a:endParaRPr lang="en-US"/>
          </a:p>
        </p:txBody>
      </p:sp>
      <p:sp>
        <p:nvSpPr>
          <p:cNvPr id="3" name="Content Placeholder 2"/>
          <p:cNvSpPr>
            <a:spLocks noGrp="1"/>
          </p:cNvSpPr>
          <p:nvPr>
            <p:ph idx="1"/>
          </p:nvPr>
        </p:nvSpPr>
        <p:spPr>
          <a:xfrm>
            <a:off x="3581400" y="304800"/>
            <a:ext cx="5111750" cy="6324600"/>
          </a:xfrm>
        </p:spPr>
        <p:txBody>
          <a:bodyPr/>
          <a:lstStyle>
            <a:lvl1pPr marL="342900" indent="-342900">
              <a:buFont typeface="Arial"/>
              <a:buChar char="•"/>
              <a:defRPr sz="3200">
                <a:solidFill>
                  <a:schemeClr val="tx1">
                    <a:lumMod val="50000"/>
                  </a:schemeClr>
                </a:solidFill>
              </a:defRPr>
            </a:lvl1pPr>
            <a:lvl2pPr>
              <a:buClrTx/>
              <a:defRPr sz="2800">
                <a:solidFill>
                  <a:sysClr val="windowText" lastClr="000000"/>
                </a:solidFill>
              </a:defRPr>
            </a:lvl2pPr>
            <a:lvl3pPr>
              <a:defRPr sz="2400">
                <a:solidFill>
                  <a:sysClr val="windowText" lastClr="000000"/>
                </a:solidFill>
              </a:defRPr>
            </a:lvl3pPr>
            <a:lvl4pPr>
              <a:defRPr sz="2000">
                <a:solidFill>
                  <a:sysClr val="windowText" lastClr="000000"/>
                </a:solidFill>
              </a:defRPr>
            </a:lvl4pPr>
            <a:lvl5pPr>
              <a:defRPr sz="2000">
                <a:solidFill>
                  <a:sysClr val="windowText" lastClr="000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7044" y="1435100"/>
            <a:ext cx="3008313" cy="5194300"/>
          </a:xfrm>
        </p:spPr>
        <p:txBody>
          <a:bodyPr/>
          <a:lstStyle>
            <a:lvl1pPr marL="0" indent="0">
              <a:buNone/>
              <a:defRPr sz="140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userDrawn="1"/>
        </p:nvCxnSpPr>
        <p:spPr>
          <a:xfrm>
            <a:off x="457200" y="1447800"/>
            <a:ext cx="304800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9" name="TextBox 8"/>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4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900"/>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1262062"/>
          </a:xfrm>
        </p:spPr>
        <p:txBody>
          <a:bodyPr/>
          <a:lstStyle>
            <a:lvl1pPr marL="0" indent="0">
              <a:buNone/>
              <a:defRPr sz="140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userDrawn="1"/>
        </p:nvCxnSpPr>
        <p:spPr>
          <a:xfrm>
            <a:off x="1792288" y="5367338"/>
            <a:ext cx="548640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9" name="TextBox 8"/>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00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461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752417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ctr" defTabSz="914400" rtl="0" eaLnBrk="1" latinLnBrk="0" hangingPunct="1">
        <a:spcBef>
          <a:spcPct val="0"/>
        </a:spcBef>
        <a:buNone/>
        <a:defRPr sz="3200" kern="1200">
          <a:solidFill>
            <a:srgbClr val="007900"/>
          </a:solidFill>
          <a:latin typeface="CG Omega" panose="020B0502050508020304"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3200" kern="1200">
          <a:solidFill>
            <a:schemeClr val="tx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ClrTx/>
        <a:buSzPct val="90000"/>
        <a:buFont typeface="Wingdings" panose="05000000000000000000" pitchFamily="2" charset="2"/>
        <a:buChar char="§"/>
        <a:defRPr sz="2800" kern="1200">
          <a:solidFill>
            <a:schemeClr val="tx1">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Arial" pitchFamily="34" charset="0"/>
          <a:ea typeface="+mn-ea"/>
          <a:cs typeface="Arial" pitchFamily="34" charset="0"/>
        </a:defRPr>
      </a:lvl3pPr>
      <a:lvl4pPr marL="1604963" indent="-223838" algn="l" defTabSz="914400" rtl="0" eaLnBrk="1" latinLnBrk="0" hangingPunct="1">
        <a:spcBef>
          <a:spcPct val="20000"/>
        </a:spcBef>
        <a:buSzPct val="90000"/>
        <a:buFont typeface="Wingdings" panose="05000000000000000000" pitchFamily="2" charset="2"/>
        <a:buChar char="§"/>
        <a:defRPr sz="2000" kern="1200">
          <a:solidFill>
            <a:schemeClr val="tx1">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gridprotectionalliance.org/NightlyBuilds/GridSolutionsFramework/Help/html/T_GSF_Scheduling_Schedule.ht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050" y="4724400"/>
            <a:ext cx="5695950" cy="1066800"/>
          </a:xfrm>
          <a:prstGeom prst="rect">
            <a:avLst/>
          </a:prstGeom>
        </p:spPr>
      </p:pic>
      <p:sp>
        <p:nvSpPr>
          <p:cNvPr id="5" name="Title 1"/>
          <p:cNvSpPr txBox="1">
            <a:spLocks/>
          </p:cNvSpPr>
          <p:nvPr/>
        </p:nvSpPr>
        <p:spPr>
          <a:xfrm>
            <a:off x="381000" y="13716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7900"/>
                </a:solidFill>
                <a:latin typeface="CG Omega" panose="020B0502050508020304" pitchFamily="34" charset="0"/>
                <a:ea typeface="+mj-ea"/>
                <a:cs typeface="Arial" pitchFamily="34" charset="0"/>
              </a:defRPr>
            </a:lvl1pPr>
          </a:lstStyle>
          <a:p>
            <a:r>
              <a:rPr lang="en-US" dirty="0" smtClean="0"/>
              <a:t>Working with openXDA</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667000"/>
            <a:ext cx="4886325" cy="1388000"/>
          </a:xfrm>
          <a:prstGeom prst="rect">
            <a:avLst/>
          </a:prstGeom>
        </p:spPr>
      </p:pic>
    </p:spTree>
    <p:extLst>
      <p:ext uri="{BB962C8B-B14F-4D97-AF65-F5344CB8AC3E}">
        <p14:creationId xmlns:p14="http://schemas.microsoft.com/office/powerpoint/2010/main" val="1610047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Event Analysis Data</a:t>
            </a:r>
            <a:endParaRPr lang="en-US" b="0" dirty="0"/>
          </a:p>
        </p:txBody>
      </p:sp>
      <p:sp>
        <p:nvSpPr>
          <p:cNvPr id="3" name="Content Placeholder 2"/>
          <p:cNvSpPr>
            <a:spLocks noGrp="1"/>
          </p:cNvSpPr>
          <p:nvPr>
            <p:ph idx="1"/>
          </p:nvPr>
        </p:nvSpPr>
        <p:spPr>
          <a:xfrm>
            <a:off x="1600200" y="1219200"/>
            <a:ext cx="6096000" cy="4572000"/>
          </a:xfrm>
        </p:spPr>
        <p:txBody>
          <a:bodyPr>
            <a:normAutofit fontScale="92500" lnSpcReduction="10000"/>
          </a:bodyPr>
          <a:lstStyle/>
          <a:p>
            <a:r>
              <a:rPr lang="en-US" b="1" dirty="0" smtClean="0"/>
              <a:t>Sags/Swells</a:t>
            </a:r>
          </a:p>
          <a:p>
            <a:pPr lvl="1"/>
            <a:r>
              <a:rPr lang="en-US" sz="2400" dirty="0"/>
              <a:t>Duration</a:t>
            </a:r>
          </a:p>
          <a:p>
            <a:pPr lvl="1"/>
            <a:r>
              <a:rPr lang="en-US" sz="2400" dirty="0" smtClean="0"/>
              <a:t>Magnitude</a:t>
            </a:r>
          </a:p>
          <a:p>
            <a:r>
              <a:rPr lang="en-US" b="1" dirty="0"/>
              <a:t>Faults</a:t>
            </a:r>
          </a:p>
          <a:p>
            <a:pPr lvl="1"/>
            <a:r>
              <a:rPr lang="en-US" sz="2400" dirty="0" smtClean="0"/>
              <a:t>Type</a:t>
            </a:r>
          </a:p>
          <a:p>
            <a:pPr lvl="1"/>
            <a:r>
              <a:rPr lang="en-US" sz="2400" dirty="0" smtClean="0"/>
              <a:t>Inception </a:t>
            </a:r>
            <a:r>
              <a:rPr lang="en-US" sz="2400" dirty="0"/>
              <a:t>time</a:t>
            </a:r>
          </a:p>
          <a:p>
            <a:pPr lvl="1"/>
            <a:r>
              <a:rPr lang="en-US" sz="2400" dirty="0"/>
              <a:t>Duration</a:t>
            </a:r>
          </a:p>
          <a:p>
            <a:pPr lvl="1"/>
            <a:r>
              <a:rPr lang="en-US" sz="2400" dirty="0" smtClean="0"/>
              <a:t>Distance</a:t>
            </a:r>
          </a:p>
          <a:p>
            <a:pPr lvl="1"/>
            <a:r>
              <a:rPr lang="en-US" sz="2400" dirty="0" err="1" smtClean="0"/>
              <a:t>Prefault</a:t>
            </a:r>
            <a:r>
              <a:rPr lang="en-US" sz="2400" dirty="0" smtClean="0"/>
              <a:t> current</a:t>
            </a:r>
            <a:endParaRPr lang="en-US" sz="2400" dirty="0"/>
          </a:p>
          <a:p>
            <a:pPr lvl="1"/>
            <a:r>
              <a:rPr lang="en-US" sz="2400" dirty="0" smtClean="0"/>
              <a:t>Fault current</a:t>
            </a:r>
          </a:p>
          <a:p>
            <a:pPr lvl="1"/>
            <a:r>
              <a:rPr lang="en-US" sz="2400" dirty="0" err="1" smtClean="0"/>
              <a:t>Postfault</a:t>
            </a:r>
            <a:r>
              <a:rPr lang="en-US" sz="2400" dirty="0" smtClean="0"/>
              <a:t> current</a:t>
            </a:r>
            <a:endParaRPr lang="en-US" sz="2400" dirty="0"/>
          </a:p>
          <a:p>
            <a:endParaRPr lang="en-US" dirty="0"/>
          </a:p>
        </p:txBody>
      </p:sp>
      <p:sp>
        <p:nvSpPr>
          <p:cNvPr id="4" name="TextBox 3"/>
          <p:cNvSpPr txBox="1"/>
          <p:nvPr/>
        </p:nvSpPr>
        <p:spPr>
          <a:xfrm>
            <a:off x="76200" y="0"/>
            <a:ext cx="1736373" cy="369332"/>
          </a:xfrm>
          <a:prstGeom prst="rect">
            <a:avLst/>
          </a:prstGeom>
          <a:noFill/>
        </p:spPr>
        <p:txBody>
          <a:bodyPr wrap="none" rtlCol="0">
            <a:spAutoFit/>
          </a:bodyPr>
          <a:lstStyle/>
          <a:p>
            <a:r>
              <a:rPr lang="en-US" dirty="0" smtClean="0">
                <a:solidFill>
                  <a:srgbClr val="008000"/>
                </a:solidFill>
              </a:rPr>
              <a:t>open</a:t>
            </a:r>
            <a:r>
              <a:rPr lang="en-US" b="1" dirty="0" smtClean="0">
                <a:solidFill>
                  <a:srgbClr val="008000"/>
                </a:solidFill>
              </a:rPr>
              <a:t>XDA</a:t>
            </a:r>
            <a:r>
              <a:rPr lang="en-US" dirty="0" smtClean="0">
                <a:solidFill>
                  <a:srgbClr val="008000"/>
                </a:solidFill>
              </a:rPr>
              <a:t> Data</a:t>
            </a:r>
            <a:endParaRPr lang="en-US" dirty="0">
              <a:solidFill>
                <a:srgbClr val="008000"/>
              </a:solidFill>
            </a:endParaRPr>
          </a:p>
        </p:txBody>
      </p:sp>
    </p:spTree>
    <p:extLst>
      <p:ext uri="{BB962C8B-B14F-4D97-AF65-F5344CB8AC3E}">
        <p14:creationId xmlns:p14="http://schemas.microsoft.com/office/powerpoint/2010/main" val="2239333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Trending Data</a:t>
            </a:r>
            <a:endParaRPr lang="en-US" b="0" dirty="0"/>
          </a:p>
        </p:txBody>
      </p:sp>
      <p:sp>
        <p:nvSpPr>
          <p:cNvPr id="3" name="Content Placeholder 2"/>
          <p:cNvSpPr>
            <a:spLocks noGrp="1"/>
          </p:cNvSpPr>
          <p:nvPr>
            <p:ph idx="1"/>
          </p:nvPr>
        </p:nvSpPr>
        <p:spPr>
          <a:xfrm>
            <a:off x="838200" y="1600200"/>
            <a:ext cx="6934200" cy="4267200"/>
          </a:xfrm>
        </p:spPr>
        <p:txBody>
          <a:bodyPr>
            <a:noAutofit/>
          </a:bodyPr>
          <a:lstStyle/>
          <a:p>
            <a:r>
              <a:rPr lang="en-US" b="1" dirty="0" smtClean="0"/>
              <a:t>Daily Values</a:t>
            </a:r>
          </a:p>
          <a:p>
            <a:pPr lvl="1"/>
            <a:r>
              <a:rPr lang="en-US" sz="3200" dirty="0" smtClean="0"/>
              <a:t>Min, Max, Average</a:t>
            </a:r>
          </a:p>
          <a:p>
            <a:r>
              <a:rPr lang="en-US" b="1" dirty="0" smtClean="0"/>
              <a:t>Hourly Values</a:t>
            </a:r>
          </a:p>
          <a:p>
            <a:pPr lvl="1"/>
            <a:r>
              <a:rPr lang="en-US" sz="3200" dirty="0" smtClean="0"/>
              <a:t>Min, Max, Average</a:t>
            </a:r>
          </a:p>
          <a:p>
            <a:r>
              <a:rPr lang="en-US" b="1" dirty="0" smtClean="0"/>
              <a:t>Full Resolution Values</a:t>
            </a:r>
            <a:endParaRPr lang="en-US" i="1" dirty="0" smtClean="0"/>
          </a:p>
          <a:p>
            <a:pPr lvl="1"/>
            <a:r>
              <a:rPr lang="en-US" sz="3200" dirty="0"/>
              <a:t>Min</a:t>
            </a:r>
            <a:r>
              <a:rPr lang="en-US" sz="3200" dirty="0"/>
              <a:t>, Max, </a:t>
            </a:r>
            <a:r>
              <a:rPr lang="en-US" sz="3200" dirty="0"/>
              <a:t>Average</a:t>
            </a:r>
            <a:endParaRPr lang="en-US" sz="3200" dirty="0"/>
          </a:p>
        </p:txBody>
      </p:sp>
      <p:sp>
        <p:nvSpPr>
          <p:cNvPr id="4" name="TextBox 3"/>
          <p:cNvSpPr txBox="1"/>
          <p:nvPr/>
        </p:nvSpPr>
        <p:spPr>
          <a:xfrm>
            <a:off x="76200" y="0"/>
            <a:ext cx="1736373" cy="369332"/>
          </a:xfrm>
          <a:prstGeom prst="rect">
            <a:avLst/>
          </a:prstGeom>
          <a:noFill/>
        </p:spPr>
        <p:txBody>
          <a:bodyPr wrap="none" rtlCol="0">
            <a:spAutoFit/>
          </a:bodyPr>
          <a:lstStyle/>
          <a:p>
            <a:r>
              <a:rPr lang="en-US" dirty="0" smtClean="0">
                <a:solidFill>
                  <a:srgbClr val="008000"/>
                </a:solidFill>
              </a:rPr>
              <a:t>open</a:t>
            </a:r>
            <a:r>
              <a:rPr lang="en-US" b="1" dirty="0" smtClean="0">
                <a:solidFill>
                  <a:srgbClr val="008000"/>
                </a:solidFill>
              </a:rPr>
              <a:t>XDA</a:t>
            </a:r>
            <a:r>
              <a:rPr lang="en-US" dirty="0" smtClean="0">
                <a:solidFill>
                  <a:srgbClr val="008000"/>
                </a:solidFill>
              </a:rPr>
              <a:t> Data</a:t>
            </a:r>
            <a:endParaRPr lang="en-US" dirty="0">
              <a:solidFill>
                <a:srgbClr val="008000"/>
              </a:solidFill>
            </a:endParaRPr>
          </a:p>
        </p:txBody>
      </p:sp>
    </p:spTree>
    <p:extLst>
      <p:ext uri="{BB962C8B-B14F-4D97-AF65-F5344CB8AC3E}">
        <p14:creationId xmlns:p14="http://schemas.microsoft.com/office/powerpoint/2010/main" val="3167501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Trending Alarm Data</a:t>
            </a:r>
            <a:endParaRPr lang="en-US" b="0" dirty="0"/>
          </a:p>
        </p:txBody>
      </p:sp>
      <p:sp>
        <p:nvSpPr>
          <p:cNvPr id="3" name="Content Placeholder 2"/>
          <p:cNvSpPr>
            <a:spLocks noGrp="1"/>
          </p:cNvSpPr>
          <p:nvPr>
            <p:ph idx="1"/>
          </p:nvPr>
        </p:nvSpPr>
        <p:spPr>
          <a:xfrm>
            <a:off x="533400" y="1295400"/>
            <a:ext cx="8153400" cy="4495800"/>
          </a:xfrm>
        </p:spPr>
        <p:txBody>
          <a:bodyPr>
            <a:noAutofit/>
          </a:bodyPr>
          <a:lstStyle/>
          <a:p>
            <a:r>
              <a:rPr lang="en-US" b="1" dirty="0" smtClean="0"/>
              <a:t>Data Quality – </a:t>
            </a:r>
            <a:r>
              <a:rPr lang="en-US" dirty="0" smtClean="0"/>
              <a:t>Engineering reasonableness</a:t>
            </a:r>
          </a:p>
          <a:p>
            <a:pPr lvl="1"/>
            <a:r>
              <a:rPr lang="en-US" dirty="0" smtClean="0"/>
              <a:t>Latched</a:t>
            </a:r>
          </a:p>
          <a:p>
            <a:pPr lvl="1"/>
            <a:r>
              <a:rPr lang="en-US" dirty="0" smtClean="0"/>
              <a:t>Unreasonable (high/low limits)</a:t>
            </a:r>
          </a:p>
          <a:p>
            <a:pPr lvl="1"/>
            <a:r>
              <a:rPr lang="en-US" dirty="0" smtClean="0"/>
              <a:t>Incongruent (max &gt; average &gt; min)</a:t>
            </a:r>
          </a:p>
          <a:p>
            <a:r>
              <a:rPr lang="en-US" b="1" dirty="0" smtClean="0"/>
              <a:t>Off-Normal – </a:t>
            </a:r>
            <a:r>
              <a:rPr lang="en-US" dirty="0" smtClean="0"/>
              <a:t>Hour-of-week 3 sigma excursions</a:t>
            </a:r>
            <a:endParaRPr lang="en-US" dirty="0"/>
          </a:p>
          <a:p>
            <a:r>
              <a:rPr lang="en-US" b="1" dirty="0" smtClean="0"/>
              <a:t>Custom Alarms</a:t>
            </a:r>
            <a:endParaRPr lang="en-US" dirty="0"/>
          </a:p>
        </p:txBody>
      </p:sp>
      <p:sp>
        <p:nvSpPr>
          <p:cNvPr id="4" name="TextBox 3"/>
          <p:cNvSpPr txBox="1"/>
          <p:nvPr/>
        </p:nvSpPr>
        <p:spPr>
          <a:xfrm>
            <a:off x="76200" y="0"/>
            <a:ext cx="1736373" cy="369332"/>
          </a:xfrm>
          <a:prstGeom prst="rect">
            <a:avLst/>
          </a:prstGeom>
          <a:noFill/>
        </p:spPr>
        <p:txBody>
          <a:bodyPr wrap="none" rtlCol="0">
            <a:spAutoFit/>
          </a:bodyPr>
          <a:lstStyle/>
          <a:p>
            <a:r>
              <a:rPr lang="en-US" dirty="0" smtClean="0">
                <a:solidFill>
                  <a:srgbClr val="008000"/>
                </a:solidFill>
              </a:rPr>
              <a:t>open</a:t>
            </a:r>
            <a:r>
              <a:rPr lang="en-US" b="1" dirty="0" smtClean="0">
                <a:solidFill>
                  <a:srgbClr val="008000"/>
                </a:solidFill>
              </a:rPr>
              <a:t>XDA</a:t>
            </a:r>
            <a:r>
              <a:rPr lang="en-US" dirty="0" smtClean="0">
                <a:solidFill>
                  <a:srgbClr val="008000"/>
                </a:solidFill>
              </a:rPr>
              <a:t> Data</a:t>
            </a:r>
            <a:endParaRPr lang="en-US" dirty="0">
              <a:solidFill>
                <a:srgbClr val="008000"/>
              </a:solidFill>
            </a:endParaRPr>
          </a:p>
        </p:txBody>
      </p:sp>
    </p:spTree>
    <p:extLst>
      <p:ext uri="{BB962C8B-B14F-4D97-AF65-F5344CB8AC3E}">
        <p14:creationId xmlns:p14="http://schemas.microsoft.com/office/powerpoint/2010/main" val="2183985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openXDA Outputs</a:t>
            </a:r>
            <a:endParaRPr lang="en-US" b="0" dirty="0"/>
          </a:p>
        </p:txBody>
      </p:sp>
      <p:sp>
        <p:nvSpPr>
          <p:cNvPr id="3" name="Content Placeholder 2"/>
          <p:cNvSpPr>
            <a:spLocks noGrp="1"/>
          </p:cNvSpPr>
          <p:nvPr>
            <p:ph idx="1"/>
          </p:nvPr>
        </p:nvSpPr>
        <p:spPr>
          <a:xfrm>
            <a:off x="1143000" y="1066800"/>
            <a:ext cx="7162800" cy="4114800"/>
          </a:xfrm>
        </p:spPr>
        <p:txBody>
          <a:bodyPr/>
          <a:lstStyle/>
          <a:p>
            <a:r>
              <a:rPr lang="en-US" dirty="0" smtClean="0"/>
              <a:t>Analytic results saved in data base</a:t>
            </a:r>
          </a:p>
          <a:p>
            <a:r>
              <a:rPr lang="en-US" dirty="0" smtClean="0"/>
              <a:t>Automated notifications</a:t>
            </a:r>
          </a:p>
          <a:p>
            <a:r>
              <a:rPr lang="en-US" dirty="0" smtClean="0"/>
              <a:t>COMTRADE</a:t>
            </a:r>
          </a:p>
          <a:p>
            <a:pPr lvl="1"/>
            <a:r>
              <a:rPr lang="en-US" dirty="0" smtClean="0"/>
              <a:t>Line centric</a:t>
            </a:r>
          </a:p>
          <a:p>
            <a:pPr lvl="1"/>
            <a:r>
              <a:rPr lang="en-US" dirty="0" smtClean="0"/>
              <a:t>Includes both input and analytics cycle data</a:t>
            </a:r>
          </a:p>
          <a:p>
            <a:endParaRPr lang="en-US" dirty="0"/>
          </a:p>
        </p:txBody>
      </p:sp>
    </p:spTree>
    <p:extLst>
      <p:ext uri="{BB962C8B-B14F-4D97-AF65-F5344CB8AC3E}">
        <p14:creationId xmlns:p14="http://schemas.microsoft.com/office/powerpoint/2010/main" val="350391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661" y="0"/>
            <a:ext cx="8229600" cy="1143000"/>
          </a:xfrm>
        </p:spPr>
        <p:txBody>
          <a:bodyPr/>
          <a:lstStyle/>
          <a:p>
            <a:r>
              <a:rPr lang="en-US" b="0" dirty="0" smtClean="0"/>
              <a:t>COMTRADE Output is Line Centric</a:t>
            </a:r>
            <a:endParaRPr lang="en-US"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90600"/>
            <a:ext cx="7582122" cy="4798457"/>
          </a:xfrm>
          <a:prstGeom prst="rect">
            <a:avLst/>
          </a:prstGeom>
          <a:ln>
            <a:solidFill>
              <a:schemeClr val="accent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848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Version </a:t>
            </a:r>
            <a:r>
              <a:rPr lang="en-US" b="0" smtClean="0"/>
              <a:t>1.3 Example Email</a:t>
            </a:r>
            <a:endParaRPr lang="en-US" b="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914400"/>
            <a:ext cx="3581400" cy="491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68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81"/>
            <a:ext cx="8229600" cy="1143000"/>
          </a:xfrm>
        </p:spPr>
        <p:txBody>
          <a:bodyPr/>
          <a:lstStyle/>
          <a:p>
            <a:r>
              <a:rPr lang="en-US" b="0" dirty="0" smtClean="0"/>
              <a:t>openXDA Remote Admin Console</a:t>
            </a:r>
            <a:endParaRPr lang="en-US" b="0" dirty="0"/>
          </a:p>
        </p:txBody>
      </p:sp>
      <p:sp>
        <p:nvSpPr>
          <p:cNvPr id="3" name="Content Placeholder 2"/>
          <p:cNvSpPr>
            <a:spLocks noGrp="1"/>
          </p:cNvSpPr>
          <p:nvPr>
            <p:ph idx="1"/>
          </p:nvPr>
        </p:nvSpPr>
        <p:spPr>
          <a:xfrm>
            <a:off x="368595" y="1150910"/>
            <a:ext cx="3733800" cy="990600"/>
          </a:xfrm>
        </p:spPr>
        <p:txBody>
          <a:bodyPr/>
          <a:lstStyle/>
          <a:p>
            <a:r>
              <a:rPr lang="en-US" sz="2400" dirty="0" smtClean="0"/>
              <a:t>Real-time monitoring of status log</a:t>
            </a:r>
          </a:p>
        </p:txBody>
      </p:sp>
      <p:sp>
        <p:nvSpPr>
          <p:cNvPr id="4" name="Content Placeholder 2"/>
          <p:cNvSpPr txBox="1">
            <a:spLocks/>
          </p:cNvSpPr>
          <p:nvPr/>
        </p:nvSpPr>
        <p:spPr bwMode="auto">
          <a:xfrm>
            <a:off x="5092995" y="1150910"/>
            <a:ext cx="37338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rgbClr val="000028"/>
                </a:solidFill>
                <a:latin typeface="Arial"/>
                <a:ea typeface="ヒラギノ角ゴ Pro W3" pitchFamily="-107" charset="-128"/>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000028"/>
                </a:solidFill>
                <a:latin typeface="Arial"/>
                <a:ea typeface="ヒラギノ角ゴ Pro W3" pitchFamily="-107" charset="-128"/>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000028"/>
                </a:solidFill>
                <a:latin typeface="Arial"/>
                <a:ea typeface="ヒラギノ角ゴ Pro W3" pitchFamily="-107" charset="-128"/>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000028"/>
                </a:solidFill>
                <a:latin typeface="Arial"/>
                <a:ea typeface="ヒラギノ角ゴ Pro W3" pitchFamily="-107" charset="-128"/>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000028"/>
                </a:solidFill>
                <a:latin typeface="Arial"/>
                <a:ea typeface="ヒラギノ角ゴ Pro W3" pitchFamily="-107"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Interact with service through commands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751110"/>
            <a:ext cx="4665158" cy="3027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141510"/>
            <a:ext cx="4540332" cy="2943806"/>
          </a:xfrm>
          <a:prstGeom prst="rect">
            <a:avLst/>
          </a:prstGeom>
        </p:spPr>
      </p:pic>
    </p:spTree>
    <p:extLst>
      <p:ext uri="{BB962C8B-B14F-4D97-AF65-F5344CB8AC3E}">
        <p14:creationId xmlns:p14="http://schemas.microsoft.com/office/powerpoint/2010/main" val="443416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0" smtClean="0"/>
              <a:t>openXDA</a:t>
            </a:r>
            <a:r>
              <a:rPr lang="en-US" b="0" dirty="0" smtClean="0"/>
              <a:t> Logging</a:t>
            </a:r>
            <a:endParaRPr lang="en-US" b="0" dirty="0"/>
          </a:p>
        </p:txBody>
      </p:sp>
      <p:sp>
        <p:nvSpPr>
          <p:cNvPr id="3" name="Content Placeholder 2"/>
          <p:cNvSpPr>
            <a:spLocks noGrp="1"/>
          </p:cNvSpPr>
          <p:nvPr>
            <p:ph idx="1"/>
          </p:nvPr>
        </p:nvSpPr>
        <p:spPr>
          <a:xfrm>
            <a:off x="457200" y="990600"/>
            <a:ext cx="8229600" cy="5181600"/>
          </a:xfrm>
        </p:spPr>
        <p:txBody>
          <a:bodyPr>
            <a:normAutofit fontScale="92500" lnSpcReduction="20000"/>
          </a:bodyPr>
          <a:lstStyle/>
          <a:p>
            <a:r>
              <a:rPr lang="en-US" u="sng" dirty="0" smtClean="0"/>
              <a:t>Text File-Based </a:t>
            </a:r>
            <a:r>
              <a:rPr lang="en-US" u="sng" dirty="0" smtClean="0"/>
              <a:t>Logging</a:t>
            </a:r>
          </a:p>
          <a:p>
            <a:pPr lvl="1"/>
            <a:r>
              <a:rPr lang="en-US" sz="3000" b="1" dirty="0" smtClean="0"/>
              <a:t>Status Log </a:t>
            </a:r>
            <a:r>
              <a:rPr lang="en-US" sz="3000" dirty="0" smtClean="0"/>
              <a:t>(key messages)</a:t>
            </a:r>
          </a:p>
          <a:p>
            <a:pPr lvl="1"/>
            <a:r>
              <a:rPr lang="en-US" sz="3000" b="1" dirty="0" smtClean="0"/>
              <a:t>Error Log </a:t>
            </a:r>
          </a:p>
          <a:p>
            <a:pPr lvl="2"/>
            <a:r>
              <a:rPr lang="en-US" sz="3000" dirty="0" smtClean="0"/>
              <a:t>Assembly, class, method</a:t>
            </a:r>
          </a:p>
          <a:p>
            <a:pPr lvl="2"/>
            <a:r>
              <a:rPr lang="en-US" sz="3000" dirty="0" smtClean="0"/>
              <a:t>Stack trace</a:t>
            </a:r>
          </a:p>
          <a:p>
            <a:pPr lvl="2"/>
            <a:r>
              <a:rPr lang="en-US" sz="3000" dirty="0" smtClean="0"/>
              <a:t>Exception type and message</a:t>
            </a:r>
          </a:p>
          <a:p>
            <a:pPr lvl="1"/>
            <a:r>
              <a:rPr lang="en-US" sz="3000" b="1" dirty="0" smtClean="0"/>
              <a:t>Debug Log </a:t>
            </a:r>
            <a:r>
              <a:rPr lang="en-US" sz="3000" dirty="0" smtClean="0"/>
              <a:t>– All status, most error and copious additional messages</a:t>
            </a:r>
          </a:p>
          <a:p>
            <a:r>
              <a:rPr lang="en-US" u="sng" dirty="0" smtClean="0"/>
              <a:t>DB Logging</a:t>
            </a:r>
          </a:p>
          <a:p>
            <a:pPr lvl="1"/>
            <a:r>
              <a:rPr lang="en-US" sz="3000" dirty="0" smtClean="0"/>
              <a:t>For analytics, easily searchable/reportable record of files processed and errors encountered</a:t>
            </a:r>
            <a:endParaRPr lang="en-US" sz="3000" dirty="0"/>
          </a:p>
        </p:txBody>
      </p:sp>
    </p:spTree>
    <p:extLst>
      <p:ext uri="{BB962C8B-B14F-4D97-AF65-F5344CB8AC3E}">
        <p14:creationId xmlns:p14="http://schemas.microsoft.com/office/powerpoint/2010/main" val="375674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open PQ Dashboard?</a:t>
            </a:r>
            <a:endParaRPr lang="en-US" dirty="0"/>
          </a:p>
        </p:txBody>
      </p:sp>
      <p:sp>
        <p:nvSpPr>
          <p:cNvPr id="3" name="Content Placeholder 2"/>
          <p:cNvSpPr>
            <a:spLocks noGrp="1"/>
          </p:cNvSpPr>
          <p:nvPr>
            <p:ph idx="1"/>
          </p:nvPr>
        </p:nvSpPr>
        <p:spPr>
          <a:xfrm>
            <a:off x="457200" y="1420044"/>
            <a:ext cx="8229600" cy="2161356"/>
          </a:xfrm>
        </p:spPr>
        <p:txBody>
          <a:bodyPr>
            <a:normAutofit/>
          </a:bodyPr>
          <a:lstStyle/>
          <a:p>
            <a:r>
              <a:rPr lang="en-US" dirty="0" smtClean="0"/>
              <a:t>The presentation layer PQ data housed in openXDA.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499" y="5018127"/>
            <a:ext cx="4191000" cy="649605"/>
          </a:xfrm>
          <a:prstGeom prst="rect">
            <a:avLst/>
          </a:prstGeom>
        </p:spPr>
      </p:pic>
      <p:sp>
        <p:nvSpPr>
          <p:cNvPr id="4" name="TextBox 3"/>
          <p:cNvSpPr txBox="1"/>
          <p:nvPr/>
        </p:nvSpPr>
        <p:spPr>
          <a:xfrm>
            <a:off x="1246237" y="4267200"/>
            <a:ext cx="6651523" cy="923330"/>
          </a:xfrm>
          <a:prstGeom prst="rect">
            <a:avLst/>
          </a:prstGeom>
          <a:noFill/>
        </p:spPr>
        <p:txBody>
          <a:bodyPr wrap="square" rtlCol="0">
            <a:spAutoFit/>
          </a:bodyPr>
          <a:lstStyle/>
          <a:p>
            <a:pPr algn="ctr"/>
            <a:r>
              <a:rPr lang="en-US" dirty="0"/>
              <a:t>The </a:t>
            </a:r>
            <a:r>
              <a:rPr lang="en-US" dirty="0" err="1"/>
              <a:t>openPQ</a:t>
            </a:r>
            <a:r>
              <a:rPr lang="en-US" dirty="0"/>
              <a:t> </a:t>
            </a:r>
            <a:r>
              <a:rPr lang="en-US" dirty="0" smtClean="0"/>
              <a:t>Dashboard </a:t>
            </a:r>
            <a:r>
              <a:rPr lang="en-US" dirty="0"/>
              <a:t>has been primarily funded by EPRI with extensions and contributions provided by others.</a:t>
            </a:r>
          </a:p>
          <a:p>
            <a:pPr algn="ctr"/>
            <a:endParaRPr lang="en-US" dirty="0"/>
          </a:p>
        </p:txBody>
      </p:sp>
    </p:spTree>
    <p:extLst>
      <p:ext uri="{BB962C8B-B14F-4D97-AF65-F5344CB8AC3E}">
        <p14:creationId xmlns:p14="http://schemas.microsoft.com/office/powerpoint/2010/main" val="4029050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7756"/>
            <a:ext cx="8093723" cy="450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8551" y="685800"/>
            <a:ext cx="1140056" cy="584775"/>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sz="1600" dirty="0" smtClean="0"/>
              <a:t>Selectable</a:t>
            </a:r>
          </a:p>
          <a:p>
            <a:pPr algn="ctr"/>
            <a:r>
              <a:rPr lang="en-US" sz="1600" dirty="0" smtClean="0"/>
              <a:t>Views</a:t>
            </a:r>
            <a:endParaRPr lang="en-US" sz="1600" dirty="0"/>
          </a:p>
        </p:txBody>
      </p:sp>
      <p:sp>
        <p:nvSpPr>
          <p:cNvPr id="10" name="TextBox 9"/>
          <p:cNvSpPr txBox="1"/>
          <p:nvPr/>
        </p:nvSpPr>
        <p:spPr>
          <a:xfrm>
            <a:off x="5943600" y="733647"/>
            <a:ext cx="1471877" cy="584775"/>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sz="1600" dirty="0" smtClean="0"/>
              <a:t>Powerful Date</a:t>
            </a:r>
          </a:p>
          <a:p>
            <a:pPr algn="ctr"/>
            <a:r>
              <a:rPr lang="en-US" sz="1600" dirty="0" smtClean="0"/>
              <a:t>Controls</a:t>
            </a:r>
            <a:endParaRPr lang="en-US" sz="1600" dirty="0"/>
          </a:p>
        </p:txBody>
      </p:sp>
      <p:sp>
        <p:nvSpPr>
          <p:cNvPr id="13" name="TextBox 12"/>
          <p:cNvSpPr txBox="1"/>
          <p:nvPr/>
        </p:nvSpPr>
        <p:spPr>
          <a:xfrm>
            <a:off x="5334000" y="3306825"/>
            <a:ext cx="2260554" cy="830997"/>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sz="1600" dirty="0" smtClean="0"/>
              <a:t>Event Count Heat Map</a:t>
            </a:r>
          </a:p>
          <a:p>
            <a:pPr algn="ctr"/>
            <a:r>
              <a:rPr lang="en-US" sz="1600" dirty="0" smtClean="0"/>
              <a:t>Event Type</a:t>
            </a:r>
          </a:p>
          <a:p>
            <a:pPr algn="ctr"/>
            <a:r>
              <a:rPr lang="en-US" sz="1600" dirty="0" smtClean="0"/>
              <a:t>Site Location</a:t>
            </a:r>
            <a:endParaRPr lang="en-US" sz="1600" dirty="0"/>
          </a:p>
        </p:txBody>
      </p:sp>
      <p:sp>
        <p:nvSpPr>
          <p:cNvPr id="14" name="TextBox 13"/>
          <p:cNvSpPr txBox="1"/>
          <p:nvPr/>
        </p:nvSpPr>
        <p:spPr>
          <a:xfrm>
            <a:off x="2013380" y="2438400"/>
            <a:ext cx="1712327" cy="584775"/>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sz="1600" dirty="0" smtClean="0"/>
              <a:t>Event Count and</a:t>
            </a:r>
          </a:p>
          <a:p>
            <a:pPr algn="ctr"/>
            <a:r>
              <a:rPr lang="en-US" sz="1600" dirty="0" smtClean="0"/>
              <a:t>Type by Date</a:t>
            </a:r>
            <a:endParaRPr lang="en-US" sz="1600" dirty="0"/>
          </a:p>
        </p:txBody>
      </p:sp>
      <p:sp>
        <p:nvSpPr>
          <p:cNvPr id="15" name="TextBox 14"/>
          <p:cNvSpPr txBox="1"/>
          <p:nvPr/>
        </p:nvSpPr>
        <p:spPr>
          <a:xfrm>
            <a:off x="552443" y="4137822"/>
            <a:ext cx="1712327" cy="984885"/>
          </a:xfrm>
          <a:prstGeom prst="rect">
            <a:avLst/>
          </a:prstGeom>
          <a:solidFill>
            <a:schemeClr val="accent3">
              <a:lumMod val="40000"/>
              <a:lumOff val="60000"/>
            </a:schemeClr>
          </a:solidFill>
          <a:ln>
            <a:solidFill>
              <a:schemeClr val="tx1"/>
            </a:solidFill>
          </a:ln>
        </p:spPr>
        <p:txBody>
          <a:bodyPr wrap="none" rtlCol="0" anchor="ctr">
            <a:spAutoFit/>
          </a:bodyPr>
          <a:lstStyle/>
          <a:p>
            <a:pPr algn="ctr">
              <a:spcBef>
                <a:spcPts val="300"/>
              </a:spcBef>
              <a:spcAft>
                <a:spcPts val="300"/>
              </a:spcAft>
            </a:pPr>
            <a:r>
              <a:rPr lang="en-US" sz="1600" dirty="0" smtClean="0"/>
              <a:t>Event Count and</a:t>
            </a:r>
          </a:p>
          <a:p>
            <a:pPr algn="ctr">
              <a:spcBef>
                <a:spcPts val="300"/>
              </a:spcBef>
              <a:spcAft>
                <a:spcPts val="300"/>
              </a:spcAft>
            </a:pPr>
            <a:r>
              <a:rPr lang="en-US" sz="1600" dirty="0" smtClean="0"/>
              <a:t>Type by Site for</a:t>
            </a:r>
          </a:p>
          <a:p>
            <a:pPr algn="ctr">
              <a:spcBef>
                <a:spcPts val="300"/>
              </a:spcBef>
              <a:spcAft>
                <a:spcPts val="300"/>
              </a:spcAft>
            </a:pPr>
            <a:r>
              <a:rPr lang="en-US" sz="1600" dirty="0" smtClean="0"/>
              <a:t>Selected Date</a:t>
            </a:r>
          </a:p>
        </p:txBody>
      </p:sp>
      <p:sp>
        <p:nvSpPr>
          <p:cNvPr id="16" name="TextBox 15"/>
          <p:cNvSpPr txBox="1"/>
          <p:nvPr/>
        </p:nvSpPr>
        <p:spPr>
          <a:xfrm>
            <a:off x="4419600" y="4800600"/>
            <a:ext cx="1289135" cy="584775"/>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sz="1600" dirty="0" smtClean="0"/>
              <a:t>Link to</a:t>
            </a:r>
          </a:p>
          <a:p>
            <a:pPr algn="ctr"/>
            <a:r>
              <a:rPr lang="en-US" sz="1600" dirty="0" smtClean="0"/>
              <a:t>Event Detail</a:t>
            </a:r>
            <a:endParaRPr lang="en-US" sz="1600" dirty="0"/>
          </a:p>
        </p:txBody>
      </p:sp>
      <p:pic>
        <p:nvPicPr>
          <p:cNvPr id="1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62800" y="6240592"/>
            <a:ext cx="1219200" cy="188976"/>
          </a:xfrm>
        </p:spPr>
      </p:pic>
      <p:sp>
        <p:nvSpPr>
          <p:cNvPr id="4" name="Title 3"/>
          <p:cNvSpPr>
            <a:spLocks noGrp="1"/>
          </p:cNvSpPr>
          <p:nvPr>
            <p:ph type="title"/>
          </p:nvPr>
        </p:nvSpPr>
        <p:spPr/>
        <p:txBody>
          <a:bodyPr/>
          <a:lstStyle/>
          <a:p>
            <a:r>
              <a:rPr lang="en-US" dirty="0" smtClean="0"/>
              <a:t>Event Data Display</a:t>
            </a:r>
            <a:endParaRPr lang="en-US" dirty="0"/>
          </a:p>
        </p:txBody>
      </p:sp>
      <p:sp>
        <p:nvSpPr>
          <p:cNvPr id="12" name="TextBox 11"/>
          <p:cNvSpPr txBox="1"/>
          <p:nvPr/>
        </p:nvSpPr>
        <p:spPr>
          <a:xfrm>
            <a:off x="5196337" y="5410200"/>
            <a:ext cx="1048073" cy="307776"/>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Version 0.7</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11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To provide a deep dive into </a:t>
            </a:r>
            <a:r>
              <a:rPr lang="en-US" dirty="0" err="1" smtClean="0"/>
              <a:t>openXDA’s</a:t>
            </a:r>
            <a:r>
              <a:rPr lang="en-US" dirty="0" smtClean="0"/>
              <a:t> components and constructs to demonstrate </a:t>
            </a:r>
            <a:r>
              <a:rPr lang="en-US" dirty="0" err="1" smtClean="0"/>
              <a:t>openXDA’s</a:t>
            </a:r>
            <a:r>
              <a:rPr lang="en-US" dirty="0" smtClean="0"/>
              <a:t> adaptability and ease of addition of new processes.</a:t>
            </a:r>
            <a:endParaRPr lang="en-US" dirty="0"/>
          </a:p>
        </p:txBody>
      </p:sp>
    </p:spTree>
    <p:extLst>
      <p:ext uri="{BB962C8B-B14F-4D97-AF65-F5344CB8AC3E}">
        <p14:creationId xmlns:p14="http://schemas.microsoft.com/office/powerpoint/2010/main" val="2046319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14522"/>
            <a:ext cx="8094547" cy="487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759571"/>
            <a:ext cx="1140056" cy="584775"/>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sz="1600" dirty="0" smtClean="0"/>
              <a:t>Selectable</a:t>
            </a:r>
          </a:p>
          <a:p>
            <a:pPr algn="ctr"/>
            <a:r>
              <a:rPr lang="en-US" sz="1600" dirty="0" smtClean="0"/>
              <a:t>Views</a:t>
            </a:r>
            <a:endParaRPr lang="en-US" sz="1600" dirty="0"/>
          </a:p>
        </p:txBody>
      </p:sp>
      <p:sp>
        <p:nvSpPr>
          <p:cNvPr id="10" name="TextBox 9"/>
          <p:cNvSpPr txBox="1"/>
          <p:nvPr/>
        </p:nvSpPr>
        <p:spPr>
          <a:xfrm>
            <a:off x="5943600" y="733647"/>
            <a:ext cx="1471877" cy="584775"/>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sz="1600" dirty="0" smtClean="0"/>
              <a:t>Powerful Date</a:t>
            </a:r>
          </a:p>
          <a:p>
            <a:pPr algn="ctr"/>
            <a:r>
              <a:rPr lang="en-US" sz="1600" dirty="0" smtClean="0"/>
              <a:t>Controls</a:t>
            </a:r>
            <a:endParaRPr lang="en-US" sz="1600" dirty="0"/>
          </a:p>
        </p:txBody>
      </p:sp>
      <p:sp>
        <p:nvSpPr>
          <p:cNvPr id="13" name="TextBox 12"/>
          <p:cNvSpPr txBox="1"/>
          <p:nvPr/>
        </p:nvSpPr>
        <p:spPr>
          <a:xfrm>
            <a:off x="5737099" y="3113623"/>
            <a:ext cx="1301959" cy="584775"/>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sz="1600" dirty="0" smtClean="0"/>
              <a:t> Fault Count</a:t>
            </a:r>
          </a:p>
          <a:p>
            <a:pPr algn="ctr"/>
            <a:r>
              <a:rPr lang="en-US" sz="1600" dirty="0" smtClean="0"/>
              <a:t>By Site </a:t>
            </a:r>
            <a:endParaRPr lang="en-US" sz="1600" dirty="0"/>
          </a:p>
        </p:txBody>
      </p:sp>
      <p:sp>
        <p:nvSpPr>
          <p:cNvPr id="14" name="TextBox 13"/>
          <p:cNvSpPr txBox="1"/>
          <p:nvPr/>
        </p:nvSpPr>
        <p:spPr>
          <a:xfrm>
            <a:off x="2145627" y="2438400"/>
            <a:ext cx="1447833" cy="584775"/>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sz="1600" dirty="0" smtClean="0"/>
              <a:t>Fault Count</a:t>
            </a:r>
          </a:p>
          <a:p>
            <a:pPr algn="ctr"/>
            <a:r>
              <a:rPr lang="en-US" sz="1600" dirty="0" smtClean="0"/>
              <a:t>By kV CLASS</a:t>
            </a:r>
          </a:p>
        </p:txBody>
      </p:sp>
      <p:sp>
        <p:nvSpPr>
          <p:cNvPr id="15" name="TextBox 14"/>
          <p:cNvSpPr txBox="1"/>
          <p:nvPr/>
        </p:nvSpPr>
        <p:spPr>
          <a:xfrm>
            <a:off x="511129" y="4162719"/>
            <a:ext cx="1794198" cy="984885"/>
          </a:xfrm>
          <a:prstGeom prst="rect">
            <a:avLst/>
          </a:prstGeom>
          <a:solidFill>
            <a:schemeClr val="accent3">
              <a:lumMod val="40000"/>
              <a:lumOff val="60000"/>
            </a:schemeClr>
          </a:solidFill>
          <a:ln>
            <a:solidFill>
              <a:schemeClr val="tx1"/>
            </a:solidFill>
          </a:ln>
        </p:spPr>
        <p:txBody>
          <a:bodyPr wrap="square" rtlCol="0" anchor="ctr">
            <a:spAutoFit/>
          </a:bodyPr>
          <a:lstStyle/>
          <a:p>
            <a:pPr algn="ctr">
              <a:spcBef>
                <a:spcPts val="300"/>
              </a:spcBef>
              <a:spcAft>
                <a:spcPts val="300"/>
              </a:spcAft>
            </a:pPr>
            <a:r>
              <a:rPr lang="en-US" sz="1600" dirty="0" smtClean="0"/>
              <a:t>Fault Summary</a:t>
            </a:r>
          </a:p>
          <a:p>
            <a:pPr algn="ctr">
              <a:spcBef>
                <a:spcPts val="300"/>
              </a:spcBef>
              <a:spcAft>
                <a:spcPts val="300"/>
              </a:spcAft>
            </a:pPr>
            <a:r>
              <a:rPr lang="en-US" sz="1600" dirty="0" smtClean="0"/>
              <a:t>By Time for</a:t>
            </a:r>
          </a:p>
          <a:p>
            <a:pPr algn="ctr">
              <a:spcBef>
                <a:spcPts val="300"/>
              </a:spcBef>
              <a:spcAft>
                <a:spcPts val="300"/>
              </a:spcAft>
            </a:pPr>
            <a:r>
              <a:rPr lang="en-US" sz="1600" dirty="0" smtClean="0"/>
              <a:t>Date Range</a:t>
            </a:r>
          </a:p>
        </p:txBody>
      </p:sp>
      <p:sp>
        <p:nvSpPr>
          <p:cNvPr id="16" name="TextBox 15"/>
          <p:cNvSpPr txBox="1"/>
          <p:nvPr/>
        </p:nvSpPr>
        <p:spPr>
          <a:xfrm>
            <a:off x="3082465" y="5334000"/>
            <a:ext cx="1220206" cy="584775"/>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sz="1600" dirty="0" smtClean="0"/>
              <a:t>Links to</a:t>
            </a:r>
          </a:p>
          <a:p>
            <a:pPr algn="ctr"/>
            <a:r>
              <a:rPr lang="en-US" sz="1600" dirty="0" smtClean="0"/>
              <a:t>Fault Detail</a:t>
            </a:r>
            <a:endParaRPr lang="en-US" sz="1600" dirty="0"/>
          </a:p>
        </p:txBody>
      </p:sp>
      <p:sp>
        <p:nvSpPr>
          <p:cNvPr id="4" name="Title 3"/>
          <p:cNvSpPr>
            <a:spLocks noGrp="1"/>
          </p:cNvSpPr>
          <p:nvPr>
            <p:ph type="title"/>
          </p:nvPr>
        </p:nvSpPr>
        <p:spPr/>
        <p:txBody>
          <a:bodyPr/>
          <a:lstStyle/>
          <a:p>
            <a:r>
              <a:rPr lang="en-US" dirty="0" smtClean="0"/>
              <a:t>Fault Data Display</a:t>
            </a:r>
            <a:endParaRPr lang="en-US" dirty="0"/>
          </a:p>
        </p:txBody>
      </p:sp>
      <p:sp>
        <p:nvSpPr>
          <p:cNvPr id="12" name="TextBox 11"/>
          <p:cNvSpPr txBox="1"/>
          <p:nvPr/>
        </p:nvSpPr>
        <p:spPr>
          <a:xfrm>
            <a:off x="6553200" y="5409390"/>
            <a:ext cx="1268168" cy="307776"/>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Version 0.7</a:t>
            </a:r>
            <a:endParaRPr lang="en-US" sz="1600" b="1" dirty="0">
              <a:latin typeface="Arial" panose="020B0604020202020204" pitchFamily="34" charset="0"/>
              <a:cs typeface="Arial" panose="020B0604020202020204" pitchFamily="34" charset="0"/>
            </a:endParaRPr>
          </a:p>
        </p:txBody>
      </p:sp>
      <p:pic>
        <p:nvPicPr>
          <p:cNvPr id="1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6240592"/>
            <a:ext cx="1219200" cy="188976"/>
          </a:xfrm>
          <a:prstGeom prst="rect">
            <a:avLst/>
          </a:prstGeom>
        </p:spPr>
      </p:pic>
    </p:spTree>
    <p:extLst>
      <p:ext uri="{BB962C8B-B14F-4D97-AF65-F5344CB8AC3E}">
        <p14:creationId xmlns:p14="http://schemas.microsoft.com/office/powerpoint/2010/main" val="3145220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26" y="1076457"/>
            <a:ext cx="7696997" cy="486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01762" y="3810000"/>
            <a:ext cx="2563522" cy="584775"/>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sz="1600" dirty="0" smtClean="0"/>
              <a:t>Fault Distance Calculation</a:t>
            </a:r>
          </a:p>
          <a:p>
            <a:pPr algn="ctr"/>
            <a:r>
              <a:rPr lang="en-US" sz="1600" dirty="0" smtClean="0"/>
              <a:t>Over the entire fault</a:t>
            </a:r>
            <a:endParaRPr lang="en-US" sz="1600" dirty="0"/>
          </a:p>
        </p:txBody>
      </p:sp>
      <p:sp>
        <p:nvSpPr>
          <p:cNvPr id="10" name="TextBox 9"/>
          <p:cNvSpPr txBox="1"/>
          <p:nvPr/>
        </p:nvSpPr>
        <p:spPr>
          <a:xfrm>
            <a:off x="4581425" y="2627934"/>
            <a:ext cx="2111475" cy="584775"/>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sz="1600" dirty="0" smtClean="0"/>
              <a:t>Instantaneous,</a:t>
            </a:r>
          </a:p>
          <a:p>
            <a:pPr algn="ctr"/>
            <a:r>
              <a:rPr lang="en-US" sz="1600" dirty="0" smtClean="0"/>
              <a:t>RMS, Phasor Curves</a:t>
            </a:r>
            <a:endParaRPr lang="en-US" sz="1600" dirty="0"/>
          </a:p>
        </p:txBody>
      </p:sp>
      <p:sp>
        <p:nvSpPr>
          <p:cNvPr id="14" name="TextBox 13"/>
          <p:cNvSpPr txBox="1"/>
          <p:nvPr/>
        </p:nvSpPr>
        <p:spPr>
          <a:xfrm>
            <a:off x="3121493" y="1476217"/>
            <a:ext cx="1632050" cy="584775"/>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sz="1600" dirty="0" smtClean="0"/>
              <a:t>Select Fault</a:t>
            </a:r>
          </a:p>
          <a:p>
            <a:pPr algn="ctr"/>
            <a:r>
              <a:rPr lang="en-US" sz="1600" dirty="0" smtClean="0"/>
              <a:t>And Event Time</a:t>
            </a:r>
            <a:endParaRPr lang="en-US" sz="1600" dirty="0"/>
          </a:p>
        </p:txBody>
      </p:sp>
      <p:sp>
        <p:nvSpPr>
          <p:cNvPr id="15" name="TextBox 14"/>
          <p:cNvSpPr txBox="1"/>
          <p:nvPr/>
        </p:nvSpPr>
        <p:spPr>
          <a:xfrm>
            <a:off x="4753543" y="5105400"/>
            <a:ext cx="3484416" cy="661720"/>
          </a:xfrm>
          <a:prstGeom prst="rect">
            <a:avLst/>
          </a:prstGeom>
          <a:solidFill>
            <a:schemeClr val="accent3">
              <a:lumMod val="40000"/>
              <a:lumOff val="60000"/>
            </a:schemeClr>
          </a:solidFill>
          <a:ln>
            <a:solidFill>
              <a:schemeClr val="tx1"/>
            </a:solidFill>
          </a:ln>
        </p:spPr>
        <p:txBody>
          <a:bodyPr wrap="none" rtlCol="0" anchor="ctr">
            <a:spAutoFit/>
          </a:bodyPr>
          <a:lstStyle/>
          <a:p>
            <a:pPr algn="ctr">
              <a:spcBef>
                <a:spcPts val="300"/>
              </a:spcBef>
              <a:spcAft>
                <a:spcPts val="300"/>
              </a:spcAft>
            </a:pPr>
            <a:r>
              <a:rPr lang="en-US" sz="1600" dirty="0" smtClean="0"/>
              <a:t>Zoom / Scroll Axis</a:t>
            </a:r>
          </a:p>
          <a:p>
            <a:pPr algn="ctr">
              <a:spcBef>
                <a:spcPts val="300"/>
              </a:spcBef>
              <a:spcAft>
                <a:spcPts val="300"/>
              </a:spcAft>
            </a:pPr>
            <a:r>
              <a:rPr lang="en-US" sz="1600" dirty="0" smtClean="0"/>
              <a:t>Values Displayed at Cursor Location</a:t>
            </a:r>
          </a:p>
        </p:txBody>
      </p:sp>
      <p:sp>
        <p:nvSpPr>
          <p:cNvPr id="12" name="TextBox 11"/>
          <p:cNvSpPr txBox="1"/>
          <p:nvPr/>
        </p:nvSpPr>
        <p:spPr>
          <a:xfrm>
            <a:off x="304800" y="710657"/>
            <a:ext cx="2053767" cy="584775"/>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sz="1600" dirty="0" smtClean="0"/>
              <a:t>Select Any Event</a:t>
            </a:r>
          </a:p>
          <a:p>
            <a:pPr algn="ctr"/>
            <a:r>
              <a:rPr lang="en-US" sz="1600" dirty="0" smtClean="0"/>
              <a:t>From Specified Date</a:t>
            </a:r>
            <a:endParaRPr lang="en-US" sz="16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6459337"/>
            <a:ext cx="1185779" cy="322463"/>
          </a:xfrm>
          <a:prstGeom prst="rect">
            <a:avLst/>
          </a:prstGeom>
        </p:spPr>
      </p:pic>
      <p:sp>
        <p:nvSpPr>
          <p:cNvPr id="3" name="Title 2"/>
          <p:cNvSpPr>
            <a:spLocks noGrp="1"/>
          </p:cNvSpPr>
          <p:nvPr>
            <p:ph type="title"/>
          </p:nvPr>
        </p:nvSpPr>
        <p:spPr/>
        <p:txBody>
          <a:bodyPr/>
          <a:lstStyle/>
          <a:p>
            <a:r>
              <a:rPr lang="en-US" dirty="0" smtClean="0"/>
              <a:t>Fault Waveform Detail</a:t>
            </a:r>
            <a:endParaRPr lang="en-US" dirty="0"/>
          </a:p>
        </p:txBody>
      </p:sp>
    </p:spTree>
    <p:extLst>
      <p:ext uri="{BB962C8B-B14F-4D97-AF65-F5344CB8AC3E}">
        <p14:creationId xmlns:p14="http://schemas.microsoft.com/office/powerpoint/2010/main" val="1785073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399" y="990600"/>
            <a:ext cx="7935621" cy="510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Fault Detail Report</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6240592"/>
            <a:ext cx="1219200" cy="188976"/>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14425"/>
            <a:ext cx="7602537"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697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Trending Data Display</a:t>
            </a:r>
            <a:endParaRPr lang="en-US" dirty="0"/>
          </a:p>
        </p:txBody>
      </p:sp>
      <p:pic>
        <p:nvPicPr>
          <p:cNvPr id="5" name="Picture 4"/>
          <p:cNvPicPr>
            <a:picLocks noChangeAspect="1"/>
          </p:cNvPicPr>
          <p:nvPr/>
        </p:nvPicPr>
        <p:blipFill>
          <a:blip r:embed="rId2"/>
          <a:stretch>
            <a:fillRect/>
          </a:stretch>
        </p:blipFill>
        <p:spPr>
          <a:xfrm>
            <a:off x="336025" y="1028700"/>
            <a:ext cx="8471950" cy="4800600"/>
          </a:xfrm>
          <a:prstGeom prst="rect">
            <a:avLst/>
          </a:prstGeom>
        </p:spPr>
      </p:pic>
      <p:sp>
        <p:nvSpPr>
          <p:cNvPr id="3" name="TextBox 2"/>
          <p:cNvSpPr txBox="1"/>
          <p:nvPr/>
        </p:nvSpPr>
        <p:spPr>
          <a:xfrm>
            <a:off x="4953000" y="5349389"/>
            <a:ext cx="1268168" cy="307776"/>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Version 0.7</a:t>
            </a:r>
            <a:endParaRPr lang="en-US" sz="1600" b="1" dirty="0">
              <a:latin typeface="Arial" panose="020B0604020202020204" pitchFamily="34" charset="0"/>
              <a:cs typeface="Arial" panose="020B0604020202020204" pitchFamily="34" charset="0"/>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6240592"/>
            <a:ext cx="1219200" cy="188976"/>
          </a:xfrm>
          <a:prstGeom prst="rect">
            <a:avLst/>
          </a:prstGeom>
        </p:spPr>
      </p:pic>
    </p:spTree>
    <p:extLst>
      <p:ext uri="{BB962C8B-B14F-4D97-AF65-F5344CB8AC3E}">
        <p14:creationId xmlns:p14="http://schemas.microsoft.com/office/powerpoint/2010/main" val="1300126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4200" y="0"/>
            <a:ext cx="2992864" cy="796928"/>
          </a:xfrm>
        </p:spPr>
      </p:pic>
      <p:sp>
        <p:nvSpPr>
          <p:cNvPr id="3" name="Content Placeholder 2"/>
          <p:cNvSpPr txBox="1">
            <a:spLocks/>
          </p:cNvSpPr>
          <p:nvPr/>
        </p:nvSpPr>
        <p:spPr>
          <a:xfrm>
            <a:off x="457200" y="990600"/>
            <a:ext cx="8229600" cy="5181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a:buChar char="•"/>
              <a:defRPr sz="3200" kern="1200">
                <a:solidFill>
                  <a:schemeClr val="tx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ClrTx/>
              <a:buSzPct val="90000"/>
              <a:buFont typeface="Wingdings" panose="05000000000000000000" pitchFamily="2" charset="2"/>
              <a:buChar char="§"/>
              <a:defRPr sz="2800" kern="1200">
                <a:solidFill>
                  <a:schemeClr val="tx1">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Arial" pitchFamily="34" charset="0"/>
                <a:ea typeface="+mn-ea"/>
                <a:cs typeface="Arial" pitchFamily="34" charset="0"/>
              </a:defRPr>
            </a:lvl3pPr>
            <a:lvl4pPr marL="1604963" indent="-223838" algn="l" defTabSz="914400" rtl="0" eaLnBrk="1" latinLnBrk="0" hangingPunct="1">
              <a:spcBef>
                <a:spcPct val="20000"/>
              </a:spcBef>
              <a:buSzPct val="90000"/>
              <a:buFont typeface="Wingdings" panose="05000000000000000000" pitchFamily="2" charset="2"/>
              <a:buChar char="§"/>
              <a:defRPr sz="2000" kern="1200">
                <a:solidFill>
                  <a:schemeClr val="tx1">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Provides a separate Windows service platform for analytics based on the </a:t>
            </a:r>
            <a:r>
              <a:rPr lang="en-US" dirty="0" err="1" smtClean="0"/>
              <a:t>openXDA</a:t>
            </a:r>
            <a:r>
              <a:rPr lang="en-US" dirty="0" smtClean="0"/>
              <a:t> database.</a:t>
            </a:r>
          </a:p>
          <a:p>
            <a:r>
              <a:rPr lang="en-US" dirty="0" smtClean="0"/>
              <a:t>Designed with integration in mind. Write analytics on another platform, such as </a:t>
            </a:r>
            <a:r>
              <a:rPr lang="en-US" dirty="0" err="1" smtClean="0"/>
              <a:t>Matlab</a:t>
            </a:r>
            <a:r>
              <a:rPr lang="en-US" dirty="0" smtClean="0"/>
              <a:t>, and integrate the results into </a:t>
            </a:r>
            <a:r>
              <a:rPr lang="en-US" dirty="0" err="1" smtClean="0"/>
              <a:t>openXDA</a:t>
            </a:r>
            <a:r>
              <a:rPr lang="en-US" dirty="0" smtClean="0"/>
              <a:t>.</a:t>
            </a:r>
          </a:p>
          <a:p>
            <a:r>
              <a:rPr lang="en-US" dirty="0" smtClean="0"/>
              <a:t>Distributing analytics to separate Windows services allows for sandboxing analytics to prevent potentially unsafe code from compromising the </a:t>
            </a:r>
            <a:r>
              <a:rPr lang="en-US" dirty="0" err="1" smtClean="0"/>
              <a:t>openXDA</a:t>
            </a:r>
            <a:r>
              <a:rPr lang="en-US" dirty="0" smtClean="0"/>
              <a:t> platform.</a:t>
            </a:r>
          </a:p>
        </p:txBody>
      </p:sp>
    </p:spTree>
    <p:extLst>
      <p:ext uri="{BB962C8B-B14F-4D97-AF65-F5344CB8AC3E}">
        <p14:creationId xmlns:p14="http://schemas.microsoft.com/office/powerpoint/2010/main" val="1187583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PQ Investigator Integration</a:t>
            </a:r>
            <a:endParaRPr lang="en-US" dirty="0"/>
          </a:p>
        </p:txBody>
      </p:sp>
      <p:sp>
        <p:nvSpPr>
          <p:cNvPr id="3" name="Content Placeholder 2"/>
          <p:cNvSpPr>
            <a:spLocks noGrp="1"/>
          </p:cNvSpPr>
          <p:nvPr>
            <p:ph idx="1"/>
          </p:nvPr>
        </p:nvSpPr>
        <p:spPr/>
        <p:txBody>
          <a:bodyPr/>
          <a:lstStyle/>
          <a:p>
            <a:r>
              <a:rPr lang="en-US" dirty="0" smtClean="0"/>
              <a:t>PQ Investigator tolerance curves indicate the failure points of equipment based on voltage magnitude and duration.</a:t>
            </a:r>
          </a:p>
          <a:p>
            <a:r>
              <a:rPr lang="en-US" dirty="0" smtClean="0"/>
              <a:t>Automatically determine after an event, such as a voltage sag, what equipment might have been affected by the disturbance.</a:t>
            </a:r>
          </a:p>
          <a:p>
            <a:r>
              <a:rPr lang="en-US" dirty="0" smtClean="0"/>
              <a:t>View the list of affected equipment in the PQ Dashboard.</a:t>
            </a:r>
            <a:endParaRPr lang="en-US" dirty="0"/>
          </a:p>
        </p:txBody>
      </p:sp>
    </p:spTree>
    <p:extLst>
      <p:ext uri="{BB962C8B-B14F-4D97-AF65-F5344CB8AC3E}">
        <p14:creationId xmlns:p14="http://schemas.microsoft.com/office/powerpoint/2010/main" val="926294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PQ Investigator Integration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7069"/>
            <a:ext cx="8085964"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167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Deep Dive</a:t>
            </a:r>
            <a:endParaRPr lang="en-US" dirty="0"/>
          </a:p>
        </p:txBody>
      </p:sp>
    </p:spTree>
    <p:extLst>
      <p:ext uri="{BB962C8B-B14F-4D97-AF65-F5344CB8AC3E}">
        <p14:creationId xmlns:p14="http://schemas.microsoft.com/office/powerpoint/2010/main" val="4290323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14300"/>
            <a:ext cx="8686800" cy="1143000"/>
          </a:xfrm>
        </p:spPr>
        <p:txBody>
          <a:bodyPr/>
          <a:lstStyle/>
          <a:p>
            <a:r>
              <a:rPr lang="en-US" b="0" dirty="0" smtClean="0"/>
              <a:t>openXDA is an Automation </a:t>
            </a:r>
            <a:r>
              <a:rPr lang="en-US" b="0" dirty="0"/>
              <a:t>P</a:t>
            </a:r>
            <a:r>
              <a:rPr lang="en-US" b="0" dirty="0" smtClean="0"/>
              <a:t>latform </a:t>
            </a:r>
            <a:endParaRPr lang="en-US"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209800"/>
            <a:ext cx="1295400" cy="3918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073" y="1028700"/>
            <a:ext cx="6663853" cy="5043946"/>
          </a:xfrm>
          <a:prstGeom prst="rect">
            <a:avLst/>
          </a:prstGeom>
        </p:spPr>
      </p:pic>
    </p:spTree>
    <p:extLst>
      <p:ext uri="{BB962C8B-B14F-4D97-AF65-F5344CB8AC3E}">
        <p14:creationId xmlns:p14="http://schemas.microsoft.com/office/powerpoint/2010/main" val="451367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1</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The processes executed by </a:t>
            </a:r>
            <a:r>
              <a:rPr lang="en-US" dirty="0" err="1" smtClean="0"/>
              <a:t>openXDA</a:t>
            </a:r>
            <a:r>
              <a:rPr lang="en-US" dirty="0" smtClean="0"/>
              <a:t> are database driven.</a:t>
            </a:r>
          </a:p>
        </p:txBody>
      </p:sp>
    </p:spTree>
    <p:extLst>
      <p:ext uri="{BB962C8B-B14F-4D97-AF65-F5344CB8AC3E}">
        <p14:creationId xmlns:p14="http://schemas.microsoft.com/office/powerpoint/2010/main" val="4115133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Overview</a:t>
            </a:r>
            <a:endParaRPr lang="en-US" dirty="0"/>
          </a:p>
        </p:txBody>
      </p:sp>
    </p:spTree>
    <p:extLst>
      <p:ext uri="{BB962C8B-B14F-4D97-AF65-F5344CB8AC3E}">
        <p14:creationId xmlns:p14="http://schemas.microsoft.com/office/powerpoint/2010/main" val="2876599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openXDA</a:t>
            </a:r>
            <a:r>
              <a:rPr lang="en-US" dirty="0" smtClean="0"/>
              <a:t> Constructs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ConfigurationLoader</a:t>
            </a:r>
            <a:endParaRPr lang="en-US" dirty="0" smtClean="0"/>
          </a:p>
          <a:p>
            <a:pPr lvl="1"/>
            <a:r>
              <a:rPr lang="en-US" dirty="0" smtClean="0"/>
              <a:t>Load configuration updates from configuration source</a:t>
            </a:r>
          </a:p>
          <a:p>
            <a:r>
              <a:rPr lang="en-US" dirty="0" err="1" smtClean="0"/>
              <a:t>DataReader</a:t>
            </a:r>
            <a:endParaRPr lang="en-US" dirty="0" smtClean="0"/>
          </a:p>
          <a:p>
            <a:pPr lvl="1"/>
            <a:r>
              <a:rPr lang="en-US" dirty="0" smtClean="0"/>
              <a:t>Read data from files</a:t>
            </a:r>
          </a:p>
          <a:p>
            <a:r>
              <a:rPr lang="en-US" dirty="0" err="1" smtClean="0"/>
              <a:t>DataOperation</a:t>
            </a:r>
            <a:endParaRPr lang="en-US" dirty="0" smtClean="0"/>
          </a:p>
          <a:p>
            <a:pPr lvl="1"/>
            <a:r>
              <a:rPr lang="en-US" dirty="0" smtClean="0"/>
              <a:t>Perform data analysis and load results into database</a:t>
            </a:r>
          </a:p>
          <a:p>
            <a:r>
              <a:rPr lang="en-US" dirty="0" err="1" smtClean="0"/>
              <a:t>DataWriter</a:t>
            </a:r>
            <a:endParaRPr lang="en-US" dirty="0" smtClean="0"/>
          </a:p>
          <a:p>
            <a:pPr lvl="1"/>
            <a:r>
              <a:rPr lang="en-US" dirty="0" smtClean="0"/>
              <a:t>Provide results and notifications to external systems</a:t>
            </a:r>
            <a:endParaRPr lang="en-US" dirty="0"/>
          </a:p>
        </p:txBody>
      </p:sp>
    </p:spTree>
    <p:extLst>
      <p:ext uri="{BB962C8B-B14F-4D97-AF65-F5344CB8AC3E}">
        <p14:creationId xmlns:p14="http://schemas.microsoft.com/office/powerpoint/2010/main" val="294790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openXDA Inputs</a:t>
            </a:r>
            <a:endParaRPr lang="en-US" dirty="0"/>
          </a:p>
        </p:txBody>
      </p:sp>
      <p:sp>
        <p:nvSpPr>
          <p:cNvPr id="3" name="Content Placeholder 2"/>
          <p:cNvSpPr>
            <a:spLocks noGrp="1"/>
          </p:cNvSpPr>
          <p:nvPr>
            <p:ph idx="1"/>
          </p:nvPr>
        </p:nvSpPr>
        <p:spPr>
          <a:xfrm>
            <a:off x="1295400" y="1143000"/>
            <a:ext cx="8229600" cy="5105400"/>
          </a:xfrm>
        </p:spPr>
        <p:txBody>
          <a:bodyPr/>
          <a:lstStyle/>
          <a:p>
            <a:r>
              <a:rPr lang="en-US" dirty="0" smtClean="0"/>
              <a:t>Configuration Data</a:t>
            </a:r>
          </a:p>
          <a:p>
            <a:pPr lvl="1"/>
            <a:r>
              <a:rPr lang="en-US" dirty="0" smtClean="0"/>
              <a:t>Meter name and location</a:t>
            </a:r>
          </a:p>
          <a:p>
            <a:pPr lvl="1"/>
            <a:r>
              <a:rPr lang="en-US" dirty="0" smtClean="0"/>
              <a:t>Meter channel definitions</a:t>
            </a:r>
          </a:p>
          <a:p>
            <a:pPr lvl="1"/>
            <a:r>
              <a:rPr lang="en-US" dirty="0" smtClean="0"/>
              <a:t>Line parameters</a:t>
            </a:r>
          </a:p>
          <a:p>
            <a:r>
              <a:rPr lang="en-US" dirty="0" smtClean="0"/>
              <a:t>Waveform Data</a:t>
            </a:r>
          </a:p>
          <a:p>
            <a:pPr lvl="1"/>
            <a:r>
              <a:rPr lang="en-US" dirty="0" smtClean="0"/>
              <a:t>COMTRADE </a:t>
            </a:r>
          </a:p>
          <a:p>
            <a:pPr lvl="1"/>
            <a:r>
              <a:rPr lang="en-US" dirty="0" smtClean="0"/>
              <a:t>PQDIF</a:t>
            </a:r>
          </a:p>
          <a:p>
            <a:pPr lvl="1"/>
            <a:r>
              <a:rPr lang="en-US" dirty="0" smtClean="0"/>
              <a:t>EMAX </a:t>
            </a:r>
            <a:r>
              <a:rPr lang="en-US" sz="2000" dirty="0" smtClean="0"/>
              <a:t>(native format)</a:t>
            </a:r>
          </a:p>
          <a:p>
            <a:pPr lvl="1"/>
            <a:r>
              <a:rPr lang="en-US" dirty="0" smtClean="0"/>
              <a:t>SEL .eve  </a:t>
            </a:r>
            <a:r>
              <a:rPr lang="en-US" sz="2000" dirty="0" smtClean="0"/>
              <a:t>(SEL-251, SEL-351, </a:t>
            </a:r>
            <a:r>
              <a:rPr lang="en-US" sz="2000" smtClean="0"/>
              <a:t>Sel-421 relays)</a:t>
            </a:r>
            <a:endParaRPr lang="en-US" sz="2000" dirty="0"/>
          </a:p>
          <a:p>
            <a:endParaRPr lang="en-US" dirty="0"/>
          </a:p>
        </p:txBody>
      </p:sp>
    </p:spTree>
    <p:extLst>
      <p:ext uri="{BB962C8B-B14F-4D97-AF65-F5344CB8AC3E}">
        <p14:creationId xmlns:p14="http://schemas.microsoft.com/office/powerpoint/2010/main" val="1009434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openXDA Event and Soft Configuration Data</a:t>
            </a:r>
            <a:endParaRPr lang="en-US" b="0" dirty="0"/>
          </a:p>
        </p:txBody>
      </p:sp>
      <p:sp>
        <p:nvSpPr>
          <p:cNvPr id="3" name="Content Placeholder 2"/>
          <p:cNvSpPr>
            <a:spLocks noGrp="1"/>
          </p:cNvSpPr>
          <p:nvPr>
            <p:ph idx="1"/>
          </p:nvPr>
        </p:nvSpPr>
        <p:spPr>
          <a:xfrm>
            <a:off x="457200" y="1374289"/>
            <a:ext cx="3505200" cy="2743200"/>
          </a:xfrm>
        </p:spPr>
        <p:txBody>
          <a:bodyPr>
            <a:normAutofit fontScale="70000" lnSpcReduction="20000"/>
          </a:bodyPr>
          <a:lstStyle/>
          <a:p>
            <a:r>
              <a:rPr lang="en-US" dirty="0" smtClean="0"/>
              <a:t>MS SQL server </a:t>
            </a:r>
            <a:r>
              <a:rPr lang="en-US" dirty="0"/>
              <a:t>r</a:t>
            </a:r>
            <a:r>
              <a:rPr lang="en-US" dirty="0" smtClean="0"/>
              <a:t>equired (2012 or later)</a:t>
            </a:r>
            <a:br>
              <a:rPr lang="en-US" dirty="0" smtClean="0"/>
            </a:br>
            <a:r>
              <a:rPr lang="en-US" dirty="0" smtClean="0"/>
              <a:t/>
            </a:r>
            <a:br>
              <a:rPr lang="en-US" dirty="0" smtClean="0"/>
            </a:br>
            <a:endParaRPr lang="en-US" dirty="0" smtClean="0"/>
          </a:p>
          <a:p>
            <a:pPr marL="0" indent="0">
              <a:buNone/>
            </a:pPr>
            <a:endParaRPr lang="en-US" dirty="0" smtClean="0"/>
          </a:p>
          <a:p>
            <a:r>
              <a:rPr lang="en-US" dirty="0" smtClean="0"/>
              <a:t>Easy to understand collection of tables with procedural interface layer</a:t>
            </a:r>
          </a:p>
          <a:p>
            <a:endParaRPr lang="en-US" dirty="0"/>
          </a:p>
        </p:txBody>
      </p:sp>
      <p:sp>
        <p:nvSpPr>
          <p:cNvPr id="5" name="TextBox 4"/>
          <p:cNvSpPr txBox="1"/>
          <p:nvPr/>
        </p:nvSpPr>
        <p:spPr>
          <a:xfrm>
            <a:off x="3429000" y="864198"/>
            <a:ext cx="1736373" cy="369332"/>
          </a:xfrm>
          <a:prstGeom prst="rect">
            <a:avLst/>
          </a:prstGeom>
          <a:noFill/>
        </p:spPr>
        <p:txBody>
          <a:bodyPr wrap="none" rtlCol="0">
            <a:spAutoFit/>
          </a:bodyPr>
          <a:lstStyle/>
          <a:p>
            <a:r>
              <a:rPr lang="en-US" dirty="0" smtClean="0">
                <a:solidFill>
                  <a:srgbClr val="008000"/>
                </a:solidFill>
              </a:rPr>
              <a:t>open</a:t>
            </a:r>
            <a:r>
              <a:rPr lang="en-US" b="1" dirty="0" smtClean="0">
                <a:solidFill>
                  <a:srgbClr val="008000"/>
                </a:solidFill>
              </a:rPr>
              <a:t>XDA</a:t>
            </a:r>
            <a:r>
              <a:rPr lang="en-US" dirty="0" smtClean="0">
                <a:solidFill>
                  <a:srgbClr val="008000"/>
                </a:solidFill>
              </a:rPr>
              <a:t> Data</a:t>
            </a:r>
            <a:endParaRPr lang="en-US" dirty="0">
              <a:solidFill>
                <a:srgbClr val="008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5991" y="1374289"/>
            <a:ext cx="4533082" cy="4580978"/>
          </a:xfrm>
          <a:prstGeom prst="rect">
            <a:avLst/>
          </a:prstGeom>
          <a:ln>
            <a:solidFill>
              <a:schemeClr val="accent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0990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ConfigurationLoader</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ConfigurationLoader</a:t>
            </a:r>
            <a:r>
              <a:rPr lang="en-US" dirty="0" smtClean="0"/>
              <a:t> interface allows you to…</a:t>
            </a:r>
          </a:p>
          <a:p>
            <a:pPr lvl="1"/>
            <a:r>
              <a:rPr lang="en-US" dirty="0" smtClean="0"/>
              <a:t>Automatically load configuration from an external configuration data source on a timer</a:t>
            </a:r>
          </a:p>
          <a:p>
            <a:pPr lvl="1"/>
            <a:r>
              <a:rPr lang="en-US" dirty="0" smtClean="0"/>
              <a:t>Manually load configuration via the remote system console</a:t>
            </a:r>
          </a:p>
        </p:txBody>
      </p:sp>
    </p:spTree>
    <p:extLst>
      <p:ext uri="{BB962C8B-B14F-4D97-AF65-F5344CB8AC3E}">
        <p14:creationId xmlns:p14="http://schemas.microsoft.com/office/powerpoint/2010/main" val="434747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ConfigurationLoader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9800"/>
            <a:ext cx="5562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1752600"/>
            <a:ext cx="3647152" cy="369332"/>
          </a:xfrm>
          <a:prstGeom prst="rect">
            <a:avLst/>
          </a:prstGeom>
          <a:noFill/>
        </p:spPr>
        <p:txBody>
          <a:bodyPr wrap="none" rtlCol="0">
            <a:spAutoFit/>
          </a:bodyPr>
          <a:lstStyle/>
          <a:p>
            <a:r>
              <a:rPr lang="en-US" dirty="0" err="1" smtClean="0"/>
              <a:t>IConfigurationLoader</a:t>
            </a:r>
            <a:r>
              <a:rPr lang="en-US" dirty="0" smtClean="0"/>
              <a:t> interface</a:t>
            </a:r>
            <a:endParaRPr lang="en-US" dirty="0"/>
          </a:p>
        </p:txBody>
      </p:sp>
    </p:spTree>
    <p:extLst>
      <p:ext uri="{BB962C8B-B14F-4D97-AF65-F5344CB8AC3E}">
        <p14:creationId xmlns:p14="http://schemas.microsoft.com/office/powerpoint/2010/main" val="2562479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ConfigurationLoader</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5878513" cy="465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1066800"/>
            <a:ext cx="3541354" cy="369332"/>
          </a:xfrm>
          <a:prstGeom prst="rect">
            <a:avLst/>
          </a:prstGeom>
          <a:noFill/>
        </p:spPr>
        <p:txBody>
          <a:bodyPr wrap="none" rtlCol="0">
            <a:spAutoFit/>
          </a:bodyPr>
          <a:lstStyle/>
          <a:p>
            <a:r>
              <a:rPr lang="en-US" dirty="0" smtClean="0"/>
              <a:t>Example </a:t>
            </a:r>
            <a:r>
              <a:rPr lang="en-US" dirty="0" err="1" smtClean="0"/>
              <a:t>ConfigurationLoader</a:t>
            </a:r>
            <a:endParaRPr lang="en-US" dirty="0"/>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260" t="67918" r="41278" b="5239"/>
          <a:stretch/>
        </p:blipFill>
        <p:spPr bwMode="auto">
          <a:xfrm>
            <a:off x="1295400" y="1981200"/>
            <a:ext cx="6705600" cy="288249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97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ConfigurationLoader</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1138238"/>
            <a:ext cx="515302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4726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2</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 console application can be used to remotely monitor and control the </a:t>
            </a:r>
            <a:r>
              <a:rPr lang="en-US" dirty="0" err="1" smtClean="0"/>
              <a:t>openXDA</a:t>
            </a:r>
            <a:r>
              <a:rPr lang="en-US" dirty="0" smtClean="0"/>
              <a:t> service.</a:t>
            </a:r>
          </a:p>
        </p:txBody>
      </p:sp>
    </p:spTree>
    <p:extLst>
      <p:ext uri="{BB962C8B-B14F-4D97-AF65-F5344CB8AC3E}">
        <p14:creationId xmlns:p14="http://schemas.microsoft.com/office/powerpoint/2010/main" val="2810728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Console Commands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952500"/>
            <a:ext cx="566737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81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ConfigurationLoader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1866900"/>
            <a:ext cx="56673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7800" y="1371600"/>
            <a:ext cx="3179075" cy="369332"/>
          </a:xfrm>
          <a:prstGeom prst="rect">
            <a:avLst/>
          </a:prstGeom>
          <a:noFill/>
        </p:spPr>
        <p:txBody>
          <a:bodyPr wrap="none" rtlCol="0">
            <a:spAutoFit/>
          </a:bodyPr>
          <a:lstStyle/>
          <a:p>
            <a:r>
              <a:rPr lang="en-US" dirty="0" smtClean="0"/>
              <a:t>Manual configuration load</a:t>
            </a:r>
            <a:endParaRPr lang="en-US" dirty="0"/>
          </a:p>
        </p:txBody>
      </p:sp>
    </p:spTree>
    <p:extLst>
      <p:ext uri="{BB962C8B-B14F-4D97-AF65-F5344CB8AC3E}">
        <p14:creationId xmlns:p14="http://schemas.microsoft.com/office/powerpoint/2010/main" val="204659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openXDA?</a:t>
            </a:r>
            <a:endParaRPr lang="en-US" dirty="0"/>
          </a:p>
        </p:txBody>
      </p:sp>
      <p:sp>
        <p:nvSpPr>
          <p:cNvPr id="3" name="Content Placeholder 2"/>
          <p:cNvSpPr>
            <a:spLocks noGrp="1"/>
          </p:cNvSpPr>
          <p:nvPr>
            <p:ph idx="1"/>
          </p:nvPr>
        </p:nvSpPr>
        <p:spPr>
          <a:xfrm>
            <a:off x="457200" y="1420044"/>
            <a:ext cx="8229600" cy="4114800"/>
          </a:xfrm>
        </p:spPr>
        <p:txBody>
          <a:bodyPr/>
          <a:lstStyle/>
          <a:p>
            <a:r>
              <a:rPr lang="en-US" dirty="0" smtClean="0"/>
              <a:t>A back-office automated service to automatically process and analyze event and trending data from transmission and distribution metering – DFRs and PQ metering</a:t>
            </a:r>
            <a:endParaRPr lang="en-US" dirty="0"/>
          </a:p>
        </p:txBody>
      </p:sp>
    </p:spTree>
    <p:extLst>
      <p:ext uri="{BB962C8B-B14F-4D97-AF65-F5344CB8AC3E}">
        <p14:creationId xmlns:p14="http://schemas.microsoft.com/office/powerpoint/2010/main" val="3350713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ConfigurationLoader</a:t>
            </a:r>
            <a:endParaRPr lang="en-US" dirty="0"/>
          </a:p>
        </p:txBody>
      </p:sp>
      <p:sp>
        <p:nvSpPr>
          <p:cNvPr id="3" name="Content Placeholder 2"/>
          <p:cNvSpPr>
            <a:spLocks noGrp="1"/>
          </p:cNvSpPr>
          <p:nvPr>
            <p:ph idx="1"/>
          </p:nvPr>
        </p:nvSpPr>
        <p:spPr/>
        <p:txBody>
          <a:bodyPr/>
          <a:lstStyle/>
          <a:p>
            <a:r>
              <a:rPr lang="en-US" dirty="0" smtClean="0"/>
              <a:t>By default, </a:t>
            </a:r>
            <a:r>
              <a:rPr lang="en-US" dirty="0" err="1" smtClean="0"/>
              <a:t>openXDA</a:t>
            </a:r>
            <a:r>
              <a:rPr lang="en-US" dirty="0" smtClean="0"/>
              <a:t> automatically loads configuration once per day. This behavior can be modified via the remote system console. See the following link for details about the syntax for scheduling.</a:t>
            </a:r>
          </a:p>
        </p:txBody>
      </p:sp>
      <p:sp>
        <p:nvSpPr>
          <p:cNvPr id="4" name="TextBox 3"/>
          <p:cNvSpPr txBox="1"/>
          <p:nvPr/>
        </p:nvSpPr>
        <p:spPr>
          <a:xfrm>
            <a:off x="533400" y="3886200"/>
            <a:ext cx="7924799" cy="584775"/>
          </a:xfrm>
          <a:prstGeom prst="rect">
            <a:avLst/>
          </a:prstGeom>
          <a:noFill/>
        </p:spPr>
        <p:txBody>
          <a:bodyPr wrap="square" rtlCol="0">
            <a:spAutoFit/>
          </a:bodyPr>
          <a:lstStyle/>
          <a:p>
            <a:pPr algn="ctr"/>
            <a:r>
              <a:rPr lang="en-US" sz="1600" dirty="0">
                <a:hlinkClick r:id="rId2"/>
              </a:rPr>
              <a:t>https://www.gridprotectionalliance.org/NightlyBuilds/GridSolutionsFramework/Help/html/T_GSF_Scheduling_Schedule.htm</a:t>
            </a:r>
            <a:endParaRPr lang="en-US" sz="1600" dirty="0"/>
          </a:p>
        </p:txBody>
      </p:sp>
    </p:spTree>
    <p:extLst>
      <p:ext uri="{BB962C8B-B14F-4D97-AF65-F5344CB8AC3E}">
        <p14:creationId xmlns:p14="http://schemas.microsoft.com/office/powerpoint/2010/main" val="3720222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ConfigurationLoader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0"/>
            <a:ext cx="56673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3001" y="1371600"/>
            <a:ext cx="6172200" cy="646331"/>
          </a:xfrm>
          <a:prstGeom prst="rect">
            <a:avLst/>
          </a:prstGeom>
          <a:noFill/>
        </p:spPr>
        <p:txBody>
          <a:bodyPr wrap="square" rtlCol="0">
            <a:spAutoFit/>
          </a:bodyPr>
          <a:lstStyle/>
          <a:p>
            <a:pPr algn="ctr"/>
            <a:r>
              <a:rPr lang="en-US" dirty="0" smtClean="0"/>
              <a:t>Reschedule automatic configuration load to once per hour instead of once per day.</a:t>
            </a:r>
            <a:endParaRPr lang="en-US" dirty="0"/>
          </a:p>
        </p:txBody>
      </p:sp>
    </p:spTree>
    <p:extLst>
      <p:ext uri="{BB962C8B-B14F-4D97-AF65-F5344CB8AC3E}">
        <p14:creationId xmlns:p14="http://schemas.microsoft.com/office/powerpoint/2010/main" val="905368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DataReader</a:t>
            </a:r>
            <a:endParaRPr lang="en-US" dirty="0"/>
          </a:p>
        </p:txBody>
      </p:sp>
      <p:sp>
        <p:nvSpPr>
          <p:cNvPr id="3" name="Content Placeholder 2"/>
          <p:cNvSpPr>
            <a:spLocks noGrp="1"/>
          </p:cNvSpPr>
          <p:nvPr>
            <p:ph idx="1"/>
          </p:nvPr>
        </p:nvSpPr>
        <p:spPr>
          <a:xfrm>
            <a:off x="457200" y="1905000"/>
            <a:ext cx="8229600" cy="4267200"/>
          </a:xfrm>
        </p:spPr>
        <p:txBody>
          <a:bodyPr/>
          <a:lstStyle/>
          <a:p>
            <a:r>
              <a:rPr lang="en-US" dirty="0" smtClean="0"/>
              <a:t>The </a:t>
            </a:r>
            <a:r>
              <a:rPr lang="en-US" dirty="0" err="1" smtClean="0"/>
              <a:t>DataReader</a:t>
            </a:r>
            <a:r>
              <a:rPr lang="en-US" dirty="0" smtClean="0"/>
              <a:t> allows you to transform data from a file into a </a:t>
            </a:r>
            <a:r>
              <a:rPr lang="en-US" dirty="0" err="1" smtClean="0"/>
              <a:t>MeterDataSet</a:t>
            </a:r>
            <a:r>
              <a:rPr lang="en-US" dirty="0" smtClean="0"/>
              <a:t> that can be used by </a:t>
            </a:r>
            <a:r>
              <a:rPr lang="en-US" dirty="0" err="1" smtClean="0"/>
              <a:t>openXDA</a:t>
            </a:r>
            <a:r>
              <a:rPr lang="en-US" dirty="0" smtClean="0"/>
              <a:t> analytics.</a:t>
            </a:r>
            <a:endParaRPr lang="en-US" dirty="0"/>
          </a:p>
        </p:txBody>
      </p:sp>
    </p:spTree>
    <p:extLst>
      <p:ext uri="{BB962C8B-B14F-4D97-AF65-F5344CB8AC3E}">
        <p14:creationId xmlns:p14="http://schemas.microsoft.com/office/powerpoint/2010/main" val="1521263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DataReader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75" y="1549400"/>
            <a:ext cx="5707063"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1143000"/>
            <a:ext cx="2706190" cy="369332"/>
          </a:xfrm>
          <a:prstGeom prst="rect">
            <a:avLst/>
          </a:prstGeom>
          <a:noFill/>
        </p:spPr>
        <p:txBody>
          <a:bodyPr wrap="none" rtlCol="0">
            <a:spAutoFit/>
          </a:bodyPr>
          <a:lstStyle/>
          <a:p>
            <a:r>
              <a:rPr lang="en-US" dirty="0" err="1" smtClean="0"/>
              <a:t>IDataReader</a:t>
            </a:r>
            <a:r>
              <a:rPr lang="en-US" dirty="0" smtClean="0"/>
              <a:t> interface</a:t>
            </a:r>
            <a:endParaRPr lang="en-US" dirty="0"/>
          </a:p>
        </p:txBody>
      </p:sp>
    </p:spTree>
    <p:extLst>
      <p:ext uri="{BB962C8B-B14F-4D97-AF65-F5344CB8AC3E}">
        <p14:creationId xmlns:p14="http://schemas.microsoft.com/office/powerpoint/2010/main" val="3384891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DataReader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7087756"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1066800"/>
            <a:ext cx="2893741" cy="369332"/>
          </a:xfrm>
          <a:prstGeom prst="rect">
            <a:avLst/>
          </a:prstGeom>
          <a:noFill/>
        </p:spPr>
        <p:txBody>
          <a:bodyPr wrap="none" rtlCol="0">
            <a:spAutoFit/>
          </a:bodyPr>
          <a:lstStyle/>
          <a:p>
            <a:r>
              <a:rPr lang="en-US" dirty="0" smtClean="0"/>
              <a:t>Example COMTRADE file</a:t>
            </a:r>
            <a:endParaRPr lang="en-US" dirty="0"/>
          </a:p>
        </p:txBody>
      </p:sp>
    </p:spTree>
    <p:extLst>
      <p:ext uri="{BB962C8B-B14F-4D97-AF65-F5344CB8AC3E}">
        <p14:creationId xmlns:p14="http://schemas.microsoft.com/office/powerpoint/2010/main" val="14162860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DataReader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605463" cy="466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990600"/>
            <a:ext cx="4766048" cy="369332"/>
          </a:xfrm>
          <a:prstGeom prst="rect">
            <a:avLst/>
          </a:prstGeom>
          <a:noFill/>
        </p:spPr>
        <p:txBody>
          <a:bodyPr wrap="none" rtlCol="0">
            <a:spAutoFit/>
          </a:bodyPr>
          <a:lstStyle/>
          <a:p>
            <a:r>
              <a:rPr lang="en-US" dirty="0" err="1" smtClean="0"/>
              <a:t>CanParse</a:t>
            </a:r>
            <a:r>
              <a:rPr lang="en-US" dirty="0" smtClean="0"/>
              <a:t>() method (</a:t>
            </a:r>
            <a:r>
              <a:rPr lang="en-US" dirty="0" err="1" smtClean="0"/>
              <a:t>COMTRADEReader</a:t>
            </a:r>
            <a:r>
              <a:rPr lang="en-US" dirty="0" smtClean="0"/>
              <a:t>)</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5" t="12857" r="16726" b="66710"/>
          <a:stretch/>
        </p:blipFill>
        <p:spPr bwMode="auto">
          <a:xfrm>
            <a:off x="1524000" y="2590800"/>
            <a:ext cx="6324092" cy="1371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81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DataReader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6657975" cy="436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914400"/>
            <a:ext cx="4280339" cy="369332"/>
          </a:xfrm>
          <a:prstGeom prst="rect">
            <a:avLst/>
          </a:prstGeom>
          <a:noFill/>
        </p:spPr>
        <p:txBody>
          <a:bodyPr wrap="none" rtlCol="0">
            <a:spAutoFit/>
          </a:bodyPr>
          <a:lstStyle/>
          <a:p>
            <a:r>
              <a:rPr lang="en-US" dirty="0" smtClean="0"/>
              <a:t>Parse() method (</a:t>
            </a:r>
            <a:r>
              <a:rPr lang="en-US" dirty="0" err="1" smtClean="0"/>
              <a:t>COMTRADEReader</a:t>
            </a:r>
            <a:r>
              <a:rPr lang="en-US" dirty="0" smtClean="0"/>
              <a:t>)</a:t>
            </a:r>
            <a:endParaRPr lang="en-US" dirty="0"/>
          </a:p>
        </p:txBody>
      </p:sp>
      <p:sp>
        <p:nvSpPr>
          <p:cNvPr id="5" name="TextBox 4"/>
          <p:cNvSpPr txBox="1"/>
          <p:nvPr/>
        </p:nvSpPr>
        <p:spPr>
          <a:xfrm>
            <a:off x="1186419" y="5715000"/>
            <a:ext cx="566181" cy="261610"/>
          </a:xfrm>
          <a:prstGeom prst="rect">
            <a:avLst/>
          </a:prstGeom>
          <a:noFill/>
        </p:spPr>
        <p:txBody>
          <a:bodyPr wrap="none" rtlCol="0">
            <a:spAutoFit/>
          </a:bodyPr>
          <a:lstStyle/>
          <a:p>
            <a:r>
              <a:rPr lang="en-US" sz="1100" dirty="0" smtClean="0">
                <a:solidFill>
                  <a:srgbClr val="FF0000"/>
                </a:solidFill>
              </a:rPr>
              <a:t>snip...</a:t>
            </a:r>
            <a:endParaRPr lang="en-US" sz="1100" dirty="0">
              <a:solidFill>
                <a:srgbClr val="FF0000"/>
              </a:solidFill>
            </a:endParaRPr>
          </a:p>
        </p:txBody>
      </p:sp>
    </p:spTree>
    <p:extLst>
      <p:ext uri="{BB962C8B-B14F-4D97-AF65-F5344CB8AC3E}">
        <p14:creationId xmlns:p14="http://schemas.microsoft.com/office/powerpoint/2010/main" val="1546673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DataReader</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976313"/>
            <a:ext cx="4667250"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04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3</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Robust file watcher detects new files dropped by source devices as soon as they are available.</a:t>
            </a:r>
            <a:endParaRPr lang="en-US" dirty="0"/>
          </a:p>
        </p:txBody>
      </p:sp>
    </p:spTree>
    <p:extLst>
      <p:ext uri="{BB962C8B-B14F-4D97-AF65-F5344CB8AC3E}">
        <p14:creationId xmlns:p14="http://schemas.microsoft.com/office/powerpoint/2010/main" val="12977174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DataReader</a:t>
            </a:r>
            <a:endParaRPr lang="en-US" dirty="0"/>
          </a:p>
        </p:txBody>
      </p:sp>
      <p:sp>
        <p:nvSpPr>
          <p:cNvPr id="3" name="Content Placeholder 2"/>
          <p:cNvSpPr>
            <a:spLocks noGrp="1"/>
          </p:cNvSpPr>
          <p:nvPr>
            <p:ph idx="1"/>
          </p:nvPr>
        </p:nvSpPr>
        <p:spPr/>
        <p:txBody>
          <a:bodyPr/>
          <a:lstStyle/>
          <a:p>
            <a:r>
              <a:rPr lang="en-US" dirty="0" err="1" smtClean="0"/>
              <a:t>FileExtension</a:t>
            </a:r>
            <a:endParaRPr lang="en-US" dirty="0" smtClean="0"/>
          </a:p>
          <a:p>
            <a:pPr lvl="1"/>
            <a:r>
              <a:rPr lang="en-US" dirty="0" err="1" smtClean="0"/>
              <a:t>DataReaders</a:t>
            </a:r>
            <a:r>
              <a:rPr lang="en-US" dirty="0" smtClean="0"/>
              <a:t> are created and invoked when the file watcher detects that a file has appeared on the file system. The type of the </a:t>
            </a:r>
            <a:r>
              <a:rPr lang="en-US" dirty="0" err="1" smtClean="0"/>
              <a:t>DataReader</a:t>
            </a:r>
            <a:r>
              <a:rPr lang="en-US" dirty="0" smtClean="0"/>
              <a:t> that is created is determined by the extension of the file that is detected by the file watcher.</a:t>
            </a:r>
            <a:endParaRPr lang="en-US" dirty="0"/>
          </a:p>
        </p:txBody>
      </p:sp>
    </p:spTree>
    <p:extLst>
      <p:ext uri="{BB962C8B-B14F-4D97-AF65-F5344CB8AC3E}">
        <p14:creationId xmlns:p14="http://schemas.microsoft.com/office/powerpoint/2010/main" val="3054532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
            <a:ext cx="8229600" cy="1143000"/>
          </a:xfrm>
        </p:spPr>
        <p:txBody>
          <a:bodyPr/>
          <a:lstStyle/>
          <a:p>
            <a:r>
              <a:rPr lang="en-US" b="0" dirty="0" smtClean="0"/>
              <a:t>openXDA – PQ / DFR Dualism</a:t>
            </a:r>
            <a:endParaRPr lang="en-US" b="0" dirty="0"/>
          </a:p>
        </p:txBody>
      </p:sp>
      <p:sp>
        <p:nvSpPr>
          <p:cNvPr id="3" name="Content Placeholder 2"/>
          <p:cNvSpPr>
            <a:spLocks noGrp="1"/>
          </p:cNvSpPr>
          <p:nvPr>
            <p:ph idx="1"/>
          </p:nvPr>
        </p:nvSpPr>
        <p:spPr>
          <a:xfrm>
            <a:off x="457200" y="914400"/>
            <a:ext cx="8305800" cy="5257800"/>
          </a:xfrm>
        </p:spPr>
        <p:txBody>
          <a:bodyPr>
            <a:normAutofit/>
          </a:bodyPr>
          <a:lstStyle/>
          <a:p>
            <a:r>
              <a:rPr lang="en-US" b="1" dirty="0" smtClean="0"/>
              <a:t>PQ</a:t>
            </a:r>
            <a:r>
              <a:rPr lang="en-US" dirty="0" smtClean="0"/>
              <a:t> – Largely distribution focused</a:t>
            </a:r>
          </a:p>
          <a:p>
            <a:pPr lvl="1"/>
            <a:r>
              <a:rPr lang="en-US" dirty="0" smtClean="0"/>
              <a:t>Single line monitoring</a:t>
            </a:r>
          </a:p>
          <a:p>
            <a:pPr lvl="1"/>
            <a:r>
              <a:rPr lang="en-US" dirty="0" smtClean="0"/>
              <a:t>Self-describing configuration in PQDIF</a:t>
            </a:r>
          </a:p>
          <a:p>
            <a:pPr lvl="1"/>
            <a:r>
              <a:rPr lang="en-US" dirty="0" smtClean="0"/>
              <a:t>Data may be collected by MDM systems</a:t>
            </a:r>
          </a:p>
          <a:p>
            <a:pPr lvl="1"/>
            <a:r>
              <a:rPr lang="en-US" dirty="0" smtClean="0"/>
              <a:t>Event and trending data</a:t>
            </a:r>
          </a:p>
          <a:p>
            <a:r>
              <a:rPr lang="en-US" b="1" dirty="0" smtClean="0"/>
              <a:t>DFR </a:t>
            </a:r>
            <a:r>
              <a:rPr lang="en-US" dirty="0" smtClean="0"/>
              <a:t>– Largely transmission focused</a:t>
            </a:r>
          </a:p>
          <a:p>
            <a:pPr lvl="1"/>
            <a:r>
              <a:rPr lang="en-US" dirty="0" smtClean="0"/>
              <a:t>Multiple lines monitored</a:t>
            </a:r>
          </a:p>
          <a:p>
            <a:pPr lvl="1"/>
            <a:r>
              <a:rPr lang="en-US" dirty="0" smtClean="0"/>
              <a:t>Meter configuration information (channel mapping) required</a:t>
            </a:r>
          </a:p>
          <a:p>
            <a:pPr lvl="1"/>
            <a:r>
              <a:rPr lang="en-US" dirty="0" smtClean="0"/>
              <a:t>Only event data, typically as COMTRADE files</a:t>
            </a:r>
            <a:endParaRPr lang="en-US" dirty="0"/>
          </a:p>
        </p:txBody>
      </p:sp>
    </p:spTree>
    <p:extLst>
      <p:ext uri="{BB962C8B-B14F-4D97-AF65-F5344CB8AC3E}">
        <p14:creationId xmlns:p14="http://schemas.microsoft.com/office/powerpoint/2010/main" val="2678667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DataOperation</a:t>
            </a:r>
            <a:endParaRPr lang="en-US" dirty="0"/>
          </a:p>
        </p:txBody>
      </p:sp>
      <p:sp>
        <p:nvSpPr>
          <p:cNvPr id="3" name="Content Placeholder 2"/>
          <p:cNvSpPr>
            <a:spLocks noGrp="1"/>
          </p:cNvSpPr>
          <p:nvPr>
            <p:ph idx="1"/>
          </p:nvPr>
        </p:nvSpPr>
        <p:spPr>
          <a:xfrm>
            <a:off x="457200" y="2133600"/>
            <a:ext cx="8229600" cy="4038600"/>
          </a:xfrm>
        </p:spPr>
        <p:txBody>
          <a:bodyPr/>
          <a:lstStyle/>
          <a:p>
            <a:r>
              <a:rPr lang="en-US" dirty="0" smtClean="0"/>
              <a:t>The </a:t>
            </a:r>
            <a:r>
              <a:rPr lang="en-US" dirty="0" err="1" smtClean="0"/>
              <a:t>DataOperation</a:t>
            </a:r>
            <a:r>
              <a:rPr lang="en-US" dirty="0" smtClean="0"/>
              <a:t> allows you to…</a:t>
            </a:r>
          </a:p>
          <a:p>
            <a:pPr lvl="1"/>
            <a:r>
              <a:rPr lang="en-US" dirty="0" smtClean="0"/>
              <a:t>Analyze data from a </a:t>
            </a:r>
            <a:r>
              <a:rPr lang="en-US" dirty="0" err="1" smtClean="0"/>
              <a:t>MeterDataSet</a:t>
            </a:r>
            <a:r>
              <a:rPr lang="en-US" dirty="0" smtClean="0"/>
              <a:t> to produce meaningful results.</a:t>
            </a:r>
          </a:p>
          <a:p>
            <a:pPr lvl="1"/>
            <a:r>
              <a:rPr lang="en-US" dirty="0" smtClean="0"/>
              <a:t>Load the results of analysis into the database.</a:t>
            </a:r>
            <a:endParaRPr lang="en-US" dirty="0"/>
          </a:p>
        </p:txBody>
      </p:sp>
    </p:spTree>
    <p:extLst>
      <p:ext uri="{BB962C8B-B14F-4D97-AF65-F5344CB8AC3E}">
        <p14:creationId xmlns:p14="http://schemas.microsoft.com/office/powerpoint/2010/main" val="2492403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DataOperation</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13" y="2459038"/>
            <a:ext cx="42195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81200" y="1975718"/>
            <a:ext cx="3031599" cy="369332"/>
          </a:xfrm>
          <a:prstGeom prst="rect">
            <a:avLst/>
          </a:prstGeom>
          <a:noFill/>
        </p:spPr>
        <p:txBody>
          <a:bodyPr wrap="none" rtlCol="0">
            <a:spAutoFit/>
          </a:bodyPr>
          <a:lstStyle/>
          <a:p>
            <a:r>
              <a:rPr lang="en-US" dirty="0" err="1" smtClean="0"/>
              <a:t>IDataOperation</a:t>
            </a:r>
            <a:r>
              <a:rPr lang="en-US" dirty="0" smtClean="0"/>
              <a:t> interface</a:t>
            </a:r>
            <a:endParaRPr lang="en-US" dirty="0"/>
          </a:p>
        </p:txBody>
      </p:sp>
    </p:spTree>
    <p:extLst>
      <p:ext uri="{BB962C8B-B14F-4D97-AF65-F5344CB8AC3E}">
        <p14:creationId xmlns:p14="http://schemas.microsoft.com/office/powerpoint/2010/main" val="3783753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DataOperation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3" y="1858963"/>
            <a:ext cx="6173787"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1361732"/>
            <a:ext cx="2430474" cy="369332"/>
          </a:xfrm>
          <a:prstGeom prst="rect">
            <a:avLst/>
          </a:prstGeom>
          <a:noFill/>
        </p:spPr>
        <p:txBody>
          <a:bodyPr wrap="none" rtlCol="0">
            <a:spAutoFit/>
          </a:bodyPr>
          <a:lstStyle/>
          <a:p>
            <a:r>
              <a:rPr lang="en-US" dirty="0" err="1" smtClean="0"/>
              <a:t>DataOperationBase</a:t>
            </a:r>
            <a:endParaRPr lang="en-US" dirty="0"/>
          </a:p>
        </p:txBody>
      </p:sp>
    </p:spTree>
    <p:extLst>
      <p:ext uri="{BB962C8B-B14F-4D97-AF65-F5344CB8AC3E}">
        <p14:creationId xmlns:p14="http://schemas.microsoft.com/office/powerpoint/2010/main" val="8075922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DataOperation</a:t>
            </a:r>
            <a:endParaRPr lang="en-US" dirty="0"/>
          </a:p>
        </p:txBody>
      </p:sp>
      <p:sp>
        <p:nvSpPr>
          <p:cNvPr id="3" name="Content Placeholder 2"/>
          <p:cNvSpPr>
            <a:spLocks noGrp="1"/>
          </p:cNvSpPr>
          <p:nvPr>
            <p:ph idx="1"/>
          </p:nvPr>
        </p:nvSpPr>
        <p:spPr/>
        <p:txBody>
          <a:bodyPr/>
          <a:lstStyle/>
          <a:p>
            <a:r>
              <a:rPr lang="en-US" dirty="0" smtClean="0"/>
              <a:t>Prepare</a:t>
            </a:r>
          </a:p>
          <a:p>
            <a:pPr lvl="1"/>
            <a:r>
              <a:rPr lang="en-US" dirty="0" smtClean="0"/>
              <a:t>Database work that needs to be done in preparation for the data operation to execute. An example would be validation of supporting database tables, such as the </a:t>
            </a:r>
            <a:r>
              <a:rPr lang="en-US" dirty="0" err="1" smtClean="0"/>
              <a:t>EventType</a:t>
            </a:r>
            <a:r>
              <a:rPr lang="en-US" dirty="0" smtClean="0"/>
              <a:t> table.</a:t>
            </a:r>
          </a:p>
          <a:p>
            <a:pPr lvl="1"/>
            <a:r>
              <a:rPr lang="en-US" dirty="0" smtClean="0"/>
              <a:t>Executed outside of any database transactions so that locking of database objects can be kept to a minimum. Excessive database locking can reduce performance and increase the risk of deadlocks.</a:t>
            </a:r>
          </a:p>
        </p:txBody>
      </p:sp>
    </p:spTree>
    <p:extLst>
      <p:ext uri="{BB962C8B-B14F-4D97-AF65-F5344CB8AC3E}">
        <p14:creationId xmlns:p14="http://schemas.microsoft.com/office/powerpoint/2010/main" val="2610341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DataOperation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1981200"/>
            <a:ext cx="47339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6045" y="1066800"/>
            <a:ext cx="7162799" cy="923330"/>
          </a:xfrm>
          <a:prstGeom prst="rect">
            <a:avLst/>
          </a:prstGeom>
          <a:noFill/>
        </p:spPr>
        <p:txBody>
          <a:bodyPr wrap="square" rtlCol="0">
            <a:spAutoFit/>
          </a:bodyPr>
          <a:lstStyle/>
          <a:p>
            <a:pPr algn="ctr"/>
            <a:r>
              <a:rPr lang="en-US" dirty="0" err="1" smtClean="0"/>
              <a:t>EventOperation</a:t>
            </a:r>
            <a:r>
              <a:rPr lang="en-US" dirty="0" smtClean="0"/>
              <a:t> prepares by loading event types into the </a:t>
            </a:r>
            <a:r>
              <a:rPr lang="en-US" dirty="0" err="1" smtClean="0"/>
              <a:t>EventType</a:t>
            </a:r>
            <a:r>
              <a:rPr lang="en-US" dirty="0" smtClean="0"/>
              <a:t> table, ensuring that all the necessary event types exist before executing the operation.</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657600"/>
            <a:ext cx="2012932" cy="231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35842" y="3288268"/>
            <a:ext cx="1989647" cy="369332"/>
          </a:xfrm>
          <a:prstGeom prst="rect">
            <a:avLst/>
          </a:prstGeom>
          <a:noFill/>
        </p:spPr>
        <p:txBody>
          <a:bodyPr wrap="none" rtlCol="0">
            <a:spAutoFit/>
          </a:bodyPr>
          <a:lstStyle/>
          <a:p>
            <a:r>
              <a:rPr lang="en-US" dirty="0" err="1" smtClean="0"/>
              <a:t>EventType</a:t>
            </a:r>
            <a:r>
              <a:rPr lang="en-US" dirty="0" smtClean="0"/>
              <a:t> table</a:t>
            </a:r>
            <a:endParaRPr lang="en-US" dirty="0"/>
          </a:p>
        </p:txBody>
      </p:sp>
    </p:spTree>
    <p:extLst>
      <p:ext uri="{BB962C8B-B14F-4D97-AF65-F5344CB8AC3E}">
        <p14:creationId xmlns:p14="http://schemas.microsoft.com/office/powerpoint/2010/main" val="799756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DataOperation</a:t>
            </a:r>
            <a:endParaRPr lang="en-US" dirty="0"/>
          </a:p>
        </p:txBody>
      </p:sp>
      <p:sp>
        <p:nvSpPr>
          <p:cNvPr id="3" name="Content Placeholder 2"/>
          <p:cNvSpPr>
            <a:spLocks noGrp="1"/>
          </p:cNvSpPr>
          <p:nvPr>
            <p:ph idx="1"/>
          </p:nvPr>
        </p:nvSpPr>
        <p:spPr>
          <a:xfrm>
            <a:off x="457200" y="1066800"/>
            <a:ext cx="8229600" cy="4191000"/>
          </a:xfrm>
        </p:spPr>
        <p:txBody>
          <a:bodyPr/>
          <a:lstStyle/>
          <a:p>
            <a:r>
              <a:rPr lang="en-US" dirty="0" smtClean="0"/>
              <a:t>Execute</a:t>
            </a:r>
          </a:p>
          <a:p>
            <a:pPr lvl="1"/>
            <a:r>
              <a:rPr lang="en-US" dirty="0" smtClean="0"/>
              <a:t>This is where data analysis is performed, transforming the input data into results that can be loaded into the database.</a:t>
            </a:r>
          </a:p>
          <a:p>
            <a:pPr lvl="1"/>
            <a:r>
              <a:rPr lang="en-US" dirty="0" smtClean="0"/>
              <a:t>No database work is actually done here. Analysis is performed and results are stored in memory in preparation for the Load method.</a:t>
            </a:r>
            <a:endParaRPr lang="en-US" dirty="0"/>
          </a:p>
        </p:txBody>
      </p:sp>
    </p:spTree>
    <p:extLst>
      <p:ext uri="{BB962C8B-B14F-4D97-AF65-F5344CB8AC3E}">
        <p14:creationId xmlns:p14="http://schemas.microsoft.com/office/powerpoint/2010/main" val="1931350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DataOperation</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43200"/>
            <a:ext cx="7593013" cy="165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1676400"/>
            <a:ext cx="6400800" cy="923330"/>
          </a:xfrm>
          <a:prstGeom prst="rect">
            <a:avLst/>
          </a:prstGeom>
          <a:noFill/>
        </p:spPr>
        <p:txBody>
          <a:bodyPr wrap="square" rtlCol="0">
            <a:spAutoFit/>
          </a:bodyPr>
          <a:lstStyle/>
          <a:p>
            <a:pPr algn="ctr"/>
            <a:r>
              <a:rPr lang="en-US" dirty="0" smtClean="0"/>
              <a:t>In the </a:t>
            </a:r>
            <a:r>
              <a:rPr lang="en-US" dirty="0" err="1" smtClean="0"/>
              <a:t>EventOperation</a:t>
            </a:r>
            <a:r>
              <a:rPr lang="en-US" dirty="0" smtClean="0"/>
              <a:t>, Events are loaded into </a:t>
            </a:r>
            <a:r>
              <a:rPr lang="en-US" dirty="0" err="1" smtClean="0"/>
              <a:t>m_eventTable</a:t>
            </a:r>
            <a:r>
              <a:rPr lang="en-US" dirty="0" smtClean="0"/>
              <a:t>, an in-memory data table that models the Event table in the database.</a:t>
            </a:r>
            <a:endParaRPr lang="en-US" dirty="0"/>
          </a:p>
        </p:txBody>
      </p:sp>
    </p:spTree>
    <p:extLst>
      <p:ext uri="{BB962C8B-B14F-4D97-AF65-F5344CB8AC3E}">
        <p14:creationId xmlns:p14="http://schemas.microsoft.com/office/powerpoint/2010/main" val="732811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DataOperation</a:t>
            </a:r>
            <a:endParaRPr lang="en-US" dirty="0"/>
          </a:p>
        </p:txBody>
      </p:sp>
      <p:sp>
        <p:nvSpPr>
          <p:cNvPr id="3" name="Content Placeholder 2"/>
          <p:cNvSpPr>
            <a:spLocks noGrp="1"/>
          </p:cNvSpPr>
          <p:nvPr>
            <p:ph idx="1"/>
          </p:nvPr>
        </p:nvSpPr>
        <p:spPr>
          <a:xfrm>
            <a:off x="457200" y="1371600"/>
            <a:ext cx="8229600" cy="4800600"/>
          </a:xfrm>
        </p:spPr>
        <p:txBody>
          <a:bodyPr/>
          <a:lstStyle/>
          <a:p>
            <a:r>
              <a:rPr lang="en-US" dirty="0" smtClean="0"/>
              <a:t>Load</a:t>
            </a:r>
          </a:p>
          <a:p>
            <a:pPr lvl="1"/>
            <a:r>
              <a:rPr lang="en-US" dirty="0" smtClean="0"/>
              <a:t>Loads the results of analysis into the database.</a:t>
            </a:r>
          </a:p>
          <a:p>
            <a:pPr lvl="1"/>
            <a:r>
              <a:rPr lang="en-US" dirty="0" smtClean="0"/>
              <a:t>This method is executed in a transaction that may or may not span multiple separate </a:t>
            </a:r>
            <a:r>
              <a:rPr lang="en-US" dirty="0" err="1" smtClean="0"/>
              <a:t>DataOperations</a:t>
            </a:r>
            <a:r>
              <a:rPr lang="en-US" dirty="0" smtClean="0"/>
              <a:t>. Keep work here to a minimum in order to reduce database locking.</a:t>
            </a:r>
            <a:endParaRPr lang="en-US" dirty="0"/>
          </a:p>
        </p:txBody>
      </p:sp>
    </p:spTree>
    <p:extLst>
      <p:ext uri="{BB962C8B-B14F-4D97-AF65-F5344CB8AC3E}">
        <p14:creationId xmlns:p14="http://schemas.microsoft.com/office/powerpoint/2010/main" val="5689841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DataOperation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1828800"/>
            <a:ext cx="45910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47800" y="1143000"/>
            <a:ext cx="6248400" cy="646331"/>
          </a:xfrm>
          <a:prstGeom prst="rect">
            <a:avLst/>
          </a:prstGeom>
          <a:noFill/>
        </p:spPr>
        <p:txBody>
          <a:bodyPr wrap="square" rtlCol="0">
            <a:spAutoFit/>
          </a:bodyPr>
          <a:lstStyle/>
          <a:p>
            <a:pPr algn="ctr"/>
            <a:r>
              <a:rPr lang="en-US" dirty="0" err="1" smtClean="0"/>
              <a:t>EventOperation</a:t>
            </a:r>
            <a:r>
              <a:rPr lang="en-US" dirty="0" smtClean="0"/>
              <a:t> uses a </a:t>
            </a:r>
            <a:r>
              <a:rPr lang="en-US" dirty="0" err="1" smtClean="0"/>
              <a:t>BulkLoader</a:t>
            </a:r>
            <a:r>
              <a:rPr lang="en-US" dirty="0" smtClean="0"/>
              <a:t> object to load Event records from </a:t>
            </a:r>
            <a:r>
              <a:rPr lang="en-US" dirty="0" err="1" smtClean="0"/>
              <a:t>m_eventTable</a:t>
            </a:r>
            <a:r>
              <a:rPr lang="en-US" dirty="0" smtClean="0"/>
              <a:t> into the database.</a:t>
            </a:r>
            <a:endParaRPr lang="en-US" dirty="0"/>
          </a:p>
        </p:txBody>
      </p:sp>
      <p:sp>
        <p:nvSpPr>
          <p:cNvPr id="6" name="TextBox 5"/>
          <p:cNvSpPr txBox="1"/>
          <p:nvPr/>
        </p:nvSpPr>
        <p:spPr>
          <a:xfrm>
            <a:off x="2558019" y="5562600"/>
            <a:ext cx="566181" cy="261610"/>
          </a:xfrm>
          <a:prstGeom prst="rect">
            <a:avLst/>
          </a:prstGeom>
          <a:noFill/>
        </p:spPr>
        <p:txBody>
          <a:bodyPr wrap="none" rtlCol="0">
            <a:spAutoFit/>
          </a:bodyPr>
          <a:lstStyle/>
          <a:p>
            <a:r>
              <a:rPr lang="en-US" sz="1100" dirty="0" smtClean="0">
                <a:solidFill>
                  <a:srgbClr val="FF0000"/>
                </a:solidFill>
              </a:rPr>
              <a:t>snip...</a:t>
            </a:r>
            <a:endParaRPr lang="en-US" sz="1100" dirty="0">
              <a:solidFill>
                <a:srgbClr val="FF0000"/>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25" t="69484"/>
          <a:stretch/>
        </p:blipFill>
        <p:spPr bwMode="auto">
          <a:xfrm>
            <a:off x="1473837" y="2526590"/>
            <a:ext cx="6196326" cy="158820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76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DataOperation</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524000"/>
            <a:ext cx="596265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019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openXDA Components</a:t>
            </a:r>
            <a:endParaRPr lang="en-US" b="0" dirty="0"/>
          </a:p>
        </p:txBody>
      </p:sp>
      <p:sp>
        <p:nvSpPr>
          <p:cNvPr id="3" name="Content Placeholder 2"/>
          <p:cNvSpPr>
            <a:spLocks noGrp="1"/>
          </p:cNvSpPr>
          <p:nvPr>
            <p:ph idx="1"/>
          </p:nvPr>
        </p:nvSpPr>
        <p:spPr/>
        <p:txBody>
          <a:bodyPr/>
          <a:lstStyle/>
          <a:p>
            <a:r>
              <a:rPr lang="en-US" dirty="0" smtClean="0"/>
              <a:t>Installer for the openXDA service</a:t>
            </a:r>
          </a:p>
          <a:p>
            <a:r>
              <a:rPr lang="en-US" dirty="0" smtClean="0"/>
              <a:t>Core service (includes File Watcher, logging and notification components)</a:t>
            </a:r>
          </a:p>
          <a:p>
            <a:r>
              <a:rPr lang="en-US" dirty="0" smtClean="0"/>
              <a:t>Administrator’s remote </a:t>
            </a:r>
            <a:r>
              <a:rPr lang="en-US" dirty="0"/>
              <a:t>c</a:t>
            </a:r>
            <a:r>
              <a:rPr lang="en-US" dirty="0" smtClean="0"/>
              <a:t>onsole</a:t>
            </a:r>
          </a:p>
          <a:p>
            <a:r>
              <a:rPr lang="en-US" dirty="0" smtClean="0"/>
              <a:t>Database (MS SQL Server)</a:t>
            </a:r>
          </a:p>
          <a:p>
            <a:r>
              <a:rPr lang="en-US" dirty="0" smtClean="0"/>
              <a:t>Configuration management / loader tools</a:t>
            </a:r>
          </a:p>
          <a:p>
            <a:endParaRPr lang="en-US" dirty="0" smtClean="0"/>
          </a:p>
          <a:p>
            <a:endParaRPr lang="en-US" dirty="0"/>
          </a:p>
        </p:txBody>
      </p:sp>
    </p:spTree>
    <p:extLst>
      <p:ext uri="{BB962C8B-B14F-4D97-AF65-F5344CB8AC3E}">
        <p14:creationId xmlns:p14="http://schemas.microsoft.com/office/powerpoint/2010/main" val="3715391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TransactionOrder</a:t>
            </a:r>
            <a:endParaRPr lang="en-US" dirty="0"/>
          </a:p>
        </p:txBody>
      </p:sp>
      <p:sp>
        <p:nvSpPr>
          <p:cNvPr id="3" name="Content Placeholder 2"/>
          <p:cNvSpPr>
            <a:spLocks noGrp="1"/>
          </p:cNvSpPr>
          <p:nvPr>
            <p:ph idx="1"/>
          </p:nvPr>
        </p:nvSpPr>
        <p:spPr>
          <a:xfrm>
            <a:off x="457200" y="1447800"/>
            <a:ext cx="8229600" cy="4724400"/>
          </a:xfrm>
        </p:spPr>
        <p:txBody>
          <a:bodyPr/>
          <a:lstStyle/>
          <a:p>
            <a:r>
              <a:rPr lang="en-US" dirty="0" smtClean="0"/>
              <a:t>Determines the order in which groups of </a:t>
            </a:r>
            <a:r>
              <a:rPr lang="en-US" dirty="0" err="1" smtClean="0"/>
              <a:t>DataOperations</a:t>
            </a:r>
            <a:r>
              <a:rPr lang="en-US" dirty="0" smtClean="0"/>
              <a:t> will be executed.</a:t>
            </a:r>
          </a:p>
          <a:p>
            <a:pPr lvl="1"/>
            <a:r>
              <a:rPr lang="en-US" dirty="0" err="1" smtClean="0"/>
              <a:t>DataOperations</a:t>
            </a:r>
            <a:r>
              <a:rPr lang="en-US" dirty="0" smtClean="0"/>
              <a:t> with the same transaction order will be executed as a group.</a:t>
            </a:r>
          </a:p>
          <a:p>
            <a:pPr lvl="1"/>
            <a:r>
              <a:rPr lang="en-US" dirty="0" smtClean="0"/>
              <a:t>Each group of </a:t>
            </a:r>
            <a:r>
              <a:rPr lang="en-US" dirty="0" err="1" smtClean="0"/>
              <a:t>DataOperations</a:t>
            </a:r>
            <a:r>
              <a:rPr lang="en-US" dirty="0" smtClean="0"/>
              <a:t> shares a transaction with each other (Load method).</a:t>
            </a:r>
          </a:p>
          <a:p>
            <a:pPr lvl="1"/>
            <a:r>
              <a:rPr lang="en-US" dirty="0" smtClean="0"/>
              <a:t>If one </a:t>
            </a:r>
            <a:r>
              <a:rPr lang="en-US" dirty="0" err="1" smtClean="0"/>
              <a:t>DataOperation</a:t>
            </a:r>
            <a:r>
              <a:rPr lang="en-US" dirty="0" smtClean="0"/>
              <a:t> in the group fails, all </a:t>
            </a:r>
            <a:r>
              <a:rPr lang="en-US" dirty="0" err="1" smtClean="0"/>
              <a:t>DataOperations</a:t>
            </a:r>
            <a:r>
              <a:rPr lang="en-US" dirty="0" smtClean="0"/>
              <a:t> fail!</a:t>
            </a:r>
            <a:endParaRPr lang="en-US" dirty="0"/>
          </a:p>
        </p:txBody>
      </p:sp>
    </p:spTree>
    <p:extLst>
      <p:ext uri="{BB962C8B-B14F-4D97-AF65-F5344CB8AC3E}">
        <p14:creationId xmlns:p14="http://schemas.microsoft.com/office/powerpoint/2010/main" val="297417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LoadOrder</a:t>
            </a:r>
            <a:endParaRPr lang="en-US" dirty="0"/>
          </a:p>
        </p:txBody>
      </p:sp>
      <p:sp>
        <p:nvSpPr>
          <p:cNvPr id="3" name="Content Placeholder 2"/>
          <p:cNvSpPr>
            <a:spLocks noGrp="1"/>
          </p:cNvSpPr>
          <p:nvPr>
            <p:ph idx="1"/>
          </p:nvPr>
        </p:nvSpPr>
        <p:spPr>
          <a:xfrm>
            <a:off x="457200" y="2057400"/>
            <a:ext cx="8229600" cy="4114800"/>
          </a:xfrm>
        </p:spPr>
        <p:txBody>
          <a:bodyPr/>
          <a:lstStyle/>
          <a:p>
            <a:r>
              <a:rPr lang="en-US" dirty="0" smtClean="0"/>
              <a:t>Determines the order in which </a:t>
            </a:r>
            <a:r>
              <a:rPr lang="en-US" dirty="0" err="1" smtClean="0"/>
              <a:t>DataOperations</a:t>
            </a:r>
            <a:r>
              <a:rPr lang="en-US" dirty="0" smtClean="0"/>
              <a:t> in the same group will be executed.</a:t>
            </a:r>
            <a:endParaRPr lang="en-US" dirty="0"/>
          </a:p>
        </p:txBody>
      </p:sp>
    </p:spTree>
    <p:extLst>
      <p:ext uri="{BB962C8B-B14F-4D97-AF65-F5344CB8AC3E}">
        <p14:creationId xmlns:p14="http://schemas.microsoft.com/office/powerpoint/2010/main" val="17406354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DataWriter</a:t>
            </a:r>
            <a:endParaRPr lang="en-US" dirty="0"/>
          </a:p>
        </p:txBody>
      </p:sp>
      <p:sp>
        <p:nvSpPr>
          <p:cNvPr id="3" name="Content Placeholder 2"/>
          <p:cNvSpPr>
            <a:spLocks noGrp="1"/>
          </p:cNvSpPr>
          <p:nvPr>
            <p:ph idx="1"/>
          </p:nvPr>
        </p:nvSpPr>
        <p:spPr>
          <a:xfrm>
            <a:off x="457200" y="1905000"/>
            <a:ext cx="8229600" cy="4267200"/>
          </a:xfrm>
        </p:spPr>
        <p:txBody>
          <a:bodyPr/>
          <a:lstStyle/>
          <a:p>
            <a:r>
              <a:rPr lang="en-US" dirty="0" smtClean="0"/>
              <a:t>The </a:t>
            </a:r>
            <a:r>
              <a:rPr lang="en-US" dirty="0" err="1" smtClean="0"/>
              <a:t>DataWriter</a:t>
            </a:r>
            <a:r>
              <a:rPr lang="en-US" dirty="0" smtClean="0"/>
              <a:t> allows you to send the results of your analysis to external systems apart from </a:t>
            </a:r>
            <a:r>
              <a:rPr lang="en-US" dirty="0" err="1" smtClean="0"/>
              <a:t>openXDA</a:t>
            </a:r>
            <a:r>
              <a:rPr lang="en-US" dirty="0" smtClean="0"/>
              <a:t>.</a:t>
            </a:r>
            <a:endParaRPr lang="en-US" dirty="0"/>
          </a:p>
        </p:txBody>
      </p:sp>
    </p:spTree>
    <p:extLst>
      <p:ext uri="{BB962C8B-B14F-4D97-AF65-F5344CB8AC3E}">
        <p14:creationId xmlns:p14="http://schemas.microsoft.com/office/powerpoint/2010/main" val="37273098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DataWriter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2592388"/>
            <a:ext cx="63738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2133600"/>
            <a:ext cx="2515432" cy="369332"/>
          </a:xfrm>
          <a:prstGeom prst="rect">
            <a:avLst/>
          </a:prstGeom>
          <a:noFill/>
        </p:spPr>
        <p:txBody>
          <a:bodyPr wrap="none" rtlCol="0">
            <a:spAutoFit/>
          </a:bodyPr>
          <a:lstStyle/>
          <a:p>
            <a:r>
              <a:rPr lang="en-US" dirty="0" err="1" smtClean="0"/>
              <a:t>IDataWriter</a:t>
            </a:r>
            <a:r>
              <a:rPr lang="en-US" dirty="0" smtClean="0"/>
              <a:t> interface</a:t>
            </a:r>
            <a:endParaRPr lang="en-US" dirty="0"/>
          </a:p>
        </p:txBody>
      </p:sp>
    </p:spTree>
    <p:extLst>
      <p:ext uri="{BB962C8B-B14F-4D97-AF65-F5344CB8AC3E}">
        <p14:creationId xmlns:p14="http://schemas.microsoft.com/office/powerpoint/2010/main" val="17816811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DataWriter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457325"/>
            <a:ext cx="7231063"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1087993"/>
            <a:ext cx="2122697" cy="369332"/>
          </a:xfrm>
          <a:prstGeom prst="rect">
            <a:avLst/>
          </a:prstGeom>
          <a:noFill/>
        </p:spPr>
        <p:txBody>
          <a:bodyPr wrap="none" rtlCol="0">
            <a:spAutoFit/>
          </a:bodyPr>
          <a:lstStyle/>
          <a:p>
            <a:r>
              <a:rPr lang="en-US" dirty="0" err="1" smtClean="0"/>
              <a:t>COMTRADEWriter</a:t>
            </a:r>
            <a:endParaRPr lang="en-US" dirty="0"/>
          </a:p>
        </p:txBody>
      </p:sp>
      <p:sp>
        <p:nvSpPr>
          <p:cNvPr id="6" name="TextBox 5"/>
          <p:cNvSpPr txBox="1"/>
          <p:nvPr/>
        </p:nvSpPr>
        <p:spPr>
          <a:xfrm>
            <a:off x="1295400" y="5834390"/>
            <a:ext cx="566181" cy="261610"/>
          </a:xfrm>
          <a:prstGeom prst="rect">
            <a:avLst/>
          </a:prstGeom>
          <a:noFill/>
        </p:spPr>
        <p:txBody>
          <a:bodyPr wrap="none" rtlCol="0">
            <a:spAutoFit/>
          </a:bodyPr>
          <a:lstStyle/>
          <a:p>
            <a:r>
              <a:rPr lang="en-US" sz="1100" dirty="0" smtClean="0">
                <a:solidFill>
                  <a:srgbClr val="FF0000"/>
                </a:solidFill>
              </a:rPr>
              <a:t>snip...</a:t>
            </a:r>
            <a:endParaRPr lang="en-US" sz="1100" dirty="0">
              <a:solidFill>
                <a:srgbClr val="FF0000"/>
              </a:solidFill>
            </a:endParaRPr>
          </a:p>
        </p:txBody>
      </p:sp>
    </p:spTree>
    <p:extLst>
      <p:ext uri="{BB962C8B-B14F-4D97-AF65-F5344CB8AC3E}">
        <p14:creationId xmlns:p14="http://schemas.microsoft.com/office/powerpoint/2010/main" val="11871525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661" y="0"/>
            <a:ext cx="8229600" cy="1143000"/>
          </a:xfrm>
        </p:spPr>
        <p:txBody>
          <a:bodyPr/>
          <a:lstStyle/>
          <a:p>
            <a:r>
              <a:rPr lang="en-US" b="0" dirty="0" smtClean="0"/>
              <a:t>COMTRADE Output</a:t>
            </a:r>
            <a:endParaRPr lang="en-US"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90600"/>
            <a:ext cx="7582122" cy="4798457"/>
          </a:xfrm>
          <a:prstGeom prst="rect">
            <a:avLst/>
          </a:prstGeom>
          <a:ln>
            <a:solidFill>
              <a:schemeClr val="accent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5779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DataWriter</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138" y="1666875"/>
            <a:ext cx="389572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933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smtClean="0"/>
              <a:t>openXDA</a:t>
            </a:r>
            <a:r>
              <a:rPr lang="en-US" b="0" dirty="0" smtClean="0"/>
              <a:t> Outputs</a:t>
            </a:r>
            <a:endParaRPr lang="en-US" b="0" dirty="0"/>
          </a:p>
        </p:txBody>
      </p:sp>
      <p:sp>
        <p:nvSpPr>
          <p:cNvPr id="3" name="Content Placeholder 2"/>
          <p:cNvSpPr>
            <a:spLocks noGrp="1"/>
          </p:cNvSpPr>
          <p:nvPr>
            <p:ph idx="1"/>
          </p:nvPr>
        </p:nvSpPr>
        <p:spPr>
          <a:xfrm>
            <a:off x="1905000" y="2057400"/>
            <a:ext cx="6248400" cy="3276600"/>
          </a:xfrm>
        </p:spPr>
        <p:txBody>
          <a:bodyPr>
            <a:normAutofit/>
          </a:bodyPr>
          <a:lstStyle/>
          <a:p>
            <a:r>
              <a:rPr lang="en-US" sz="2400" dirty="0" err="1" smtClean="0"/>
              <a:t>DataOperation</a:t>
            </a:r>
            <a:endParaRPr lang="en-US" sz="2400" dirty="0" smtClean="0"/>
          </a:p>
          <a:p>
            <a:pPr lvl="1"/>
            <a:r>
              <a:rPr lang="en-US" sz="2000" dirty="0" smtClean="0"/>
              <a:t>Performs analysis</a:t>
            </a:r>
          </a:p>
          <a:p>
            <a:pPr lvl="1"/>
            <a:r>
              <a:rPr lang="en-US" sz="2000" dirty="0" smtClean="0"/>
              <a:t>Analytic results saved in database</a:t>
            </a:r>
          </a:p>
          <a:p>
            <a:r>
              <a:rPr lang="en-US" sz="2400" dirty="0" err="1" smtClean="0"/>
              <a:t>DataWriter</a:t>
            </a:r>
            <a:endParaRPr lang="en-US" sz="2400" dirty="0" smtClean="0"/>
          </a:p>
          <a:p>
            <a:pPr lvl="1"/>
            <a:r>
              <a:rPr lang="en-US" sz="2000" dirty="0" smtClean="0"/>
              <a:t>Automated notifications (e-mail, …)</a:t>
            </a:r>
          </a:p>
          <a:p>
            <a:pPr lvl="1"/>
            <a:r>
              <a:rPr lang="en-US" sz="2000" dirty="0" smtClean="0"/>
              <a:t>File output consumable by other systems (COMTRADE, …)</a:t>
            </a:r>
          </a:p>
          <a:p>
            <a:pPr lvl="1"/>
            <a:r>
              <a:rPr lang="en-US" sz="2000" dirty="0" smtClean="0"/>
              <a:t>…</a:t>
            </a:r>
          </a:p>
        </p:txBody>
      </p:sp>
      <p:sp>
        <p:nvSpPr>
          <p:cNvPr id="4" name="TextBox 3"/>
          <p:cNvSpPr txBox="1"/>
          <p:nvPr/>
        </p:nvSpPr>
        <p:spPr>
          <a:xfrm>
            <a:off x="1295400" y="1143000"/>
            <a:ext cx="6231193" cy="584775"/>
          </a:xfrm>
          <a:prstGeom prst="rect">
            <a:avLst/>
          </a:prstGeom>
          <a:noFill/>
        </p:spPr>
        <p:txBody>
          <a:bodyPr wrap="none" rtlCol="0">
            <a:spAutoFit/>
          </a:bodyPr>
          <a:lstStyle/>
          <a:p>
            <a:r>
              <a:rPr lang="en-US" sz="3200" dirty="0" err="1" smtClean="0">
                <a:solidFill>
                  <a:srgbClr val="0070C0"/>
                </a:solidFill>
              </a:rPr>
              <a:t>DataOperation</a:t>
            </a:r>
            <a:r>
              <a:rPr lang="en-US" sz="3200" dirty="0" smtClean="0">
                <a:solidFill>
                  <a:srgbClr val="0070C0"/>
                </a:solidFill>
              </a:rPr>
              <a:t> vs </a:t>
            </a:r>
            <a:r>
              <a:rPr lang="en-US" sz="3200" dirty="0" err="1" smtClean="0">
                <a:solidFill>
                  <a:srgbClr val="0070C0"/>
                </a:solidFill>
              </a:rPr>
              <a:t>DataWriter</a:t>
            </a:r>
            <a:r>
              <a:rPr lang="en-US" sz="3200" dirty="0" smtClean="0">
                <a:solidFill>
                  <a:srgbClr val="0070C0"/>
                </a:solidFill>
                <a:latin typeface="Book Antiqua" panose="02040602050305030304" pitchFamily="18" charset="0"/>
              </a:rPr>
              <a:t>?</a:t>
            </a:r>
            <a:endParaRPr lang="en-US" sz="3200" dirty="0">
              <a:solidFill>
                <a:srgbClr val="0070C0"/>
              </a:solidFill>
              <a:latin typeface="Book Antiqua" panose="02040602050305030304" pitchFamily="18" charset="0"/>
            </a:endParaRPr>
          </a:p>
        </p:txBody>
      </p:sp>
    </p:spTree>
    <p:extLst>
      <p:ext uri="{BB962C8B-B14F-4D97-AF65-F5344CB8AC3E}">
        <p14:creationId xmlns:p14="http://schemas.microsoft.com/office/powerpoint/2010/main" val="23235777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DataResource</a:t>
            </a:r>
            <a:endParaRPr lang="en-US" dirty="0"/>
          </a:p>
        </p:txBody>
      </p:sp>
      <p:sp>
        <p:nvSpPr>
          <p:cNvPr id="3" name="Content Placeholder 2"/>
          <p:cNvSpPr>
            <a:spLocks noGrp="1"/>
          </p:cNvSpPr>
          <p:nvPr>
            <p:ph idx="1"/>
          </p:nvPr>
        </p:nvSpPr>
        <p:spPr>
          <a:xfrm>
            <a:off x="457200" y="1524000"/>
            <a:ext cx="8229600" cy="4648200"/>
          </a:xfrm>
        </p:spPr>
        <p:txBody>
          <a:bodyPr/>
          <a:lstStyle/>
          <a:p>
            <a:r>
              <a:rPr lang="en-US" dirty="0" smtClean="0"/>
              <a:t>The </a:t>
            </a:r>
            <a:r>
              <a:rPr lang="en-US" dirty="0" err="1" smtClean="0"/>
              <a:t>DataResource</a:t>
            </a:r>
            <a:r>
              <a:rPr lang="en-US" dirty="0" smtClean="0"/>
              <a:t> allows you to share analytic results as well as analysis routines between </a:t>
            </a:r>
            <a:r>
              <a:rPr lang="en-US" dirty="0" err="1" smtClean="0"/>
              <a:t>DataOperations</a:t>
            </a:r>
            <a:r>
              <a:rPr lang="en-US" dirty="0" smtClean="0"/>
              <a:t>. Sharing analysis routines allows separate </a:t>
            </a:r>
            <a:r>
              <a:rPr lang="en-US" dirty="0" err="1" smtClean="0"/>
              <a:t>DataOperations</a:t>
            </a:r>
            <a:r>
              <a:rPr lang="en-US" dirty="0" smtClean="0"/>
              <a:t> to use the results of the analysis regardless of which </a:t>
            </a:r>
            <a:r>
              <a:rPr lang="en-US" dirty="0" err="1" smtClean="0"/>
              <a:t>DataOperations</a:t>
            </a:r>
            <a:r>
              <a:rPr lang="en-US" dirty="0" smtClean="0"/>
              <a:t> exist in the system.</a:t>
            </a:r>
            <a:endParaRPr lang="en-US" dirty="0"/>
          </a:p>
        </p:txBody>
      </p:sp>
    </p:spTree>
    <p:extLst>
      <p:ext uri="{BB962C8B-B14F-4D97-AF65-F5344CB8AC3E}">
        <p14:creationId xmlns:p14="http://schemas.microsoft.com/office/powerpoint/2010/main" val="18929023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DataResource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70575"/>
            <a:ext cx="301942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33500" y="926068"/>
            <a:ext cx="2920992" cy="369332"/>
          </a:xfrm>
          <a:prstGeom prst="rect">
            <a:avLst/>
          </a:prstGeom>
          <a:noFill/>
        </p:spPr>
        <p:txBody>
          <a:bodyPr wrap="none" rtlCol="0">
            <a:spAutoFit/>
          </a:bodyPr>
          <a:lstStyle/>
          <a:p>
            <a:r>
              <a:rPr lang="en-US" dirty="0" err="1" smtClean="0"/>
              <a:t>IDataResource</a:t>
            </a:r>
            <a:r>
              <a:rPr lang="en-US" dirty="0" smtClean="0"/>
              <a:t> interface</a:t>
            </a:r>
            <a:endParaRPr lang="en-US"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46447"/>
            <a:ext cx="5583237" cy="247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3135868"/>
            <a:ext cx="2319866" cy="369332"/>
          </a:xfrm>
          <a:prstGeom prst="rect">
            <a:avLst/>
          </a:prstGeom>
          <a:noFill/>
        </p:spPr>
        <p:txBody>
          <a:bodyPr wrap="none" rtlCol="0">
            <a:spAutoFit/>
          </a:bodyPr>
          <a:lstStyle/>
          <a:p>
            <a:r>
              <a:rPr lang="en-US" dirty="0" err="1" smtClean="0"/>
              <a:t>DataResourceBase</a:t>
            </a:r>
            <a:endParaRPr lang="en-US" dirty="0"/>
          </a:p>
        </p:txBody>
      </p:sp>
    </p:spTree>
    <p:extLst>
      <p:ext uri="{BB962C8B-B14F-4D97-AF65-F5344CB8AC3E}">
        <p14:creationId xmlns:p14="http://schemas.microsoft.com/office/powerpoint/2010/main" val="42723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openXDA Overview</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143000"/>
            <a:ext cx="6705600" cy="4773168"/>
          </a:xfrm>
          <a:prstGeom prst="rect">
            <a:avLst/>
          </a:prstGeom>
          <a:ln>
            <a:solidFill>
              <a:schemeClr val="accent2">
                <a:lumMod val="50000"/>
              </a:schemeClr>
            </a:solidFill>
          </a:ln>
          <a:effectLst>
            <a:outerShdw blurRad="50800" dist="38100" dir="2700000" algn="tl" rotWithShape="0">
              <a:prstClr val="black">
                <a:alpha val="40000"/>
              </a:prstClr>
            </a:outerShdw>
          </a:effectLst>
        </p:spPr>
      </p:pic>
      <p:sp>
        <p:nvSpPr>
          <p:cNvPr id="4" name="TextBox 3"/>
          <p:cNvSpPr txBox="1"/>
          <p:nvPr/>
        </p:nvSpPr>
        <p:spPr>
          <a:xfrm>
            <a:off x="4419600" y="5181600"/>
            <a:ext cx="1330814" cy="276999"/>
          </a:xfrm>
          <a:prstGeom prst="rect">
            <a:avLst/>
          </a:prstGeom>
          <a:noFill/>
        </p:spPr>
        <p:txBody>
          <a:bodyPr wrap="none" rtlCol="0">
            <a:spAutoFit/>
          </a:bodyPr>
          <a:lstStyle/>
          <a:p>
            <a:r>
              <a:rPr lang="en-US" sz="1200" dirty="0" smtClean="0">
                <a:solidFill>
                  <a:srgbClr val="008000"/>
                </a:solidFill>
              </a:rPr>
              <a:t>open</a:t>
            </a:r>
            <a:r>
              <a:rPr lang="en-US" sz="1200" b="1" dirty="0" smtClean="0">
                <a:solidFill>
                  <a:srgbClr val="008000"/>
                </a:solidFill>
              </a:rPr>
              <a:t>XDA</a:t>
            </a:r>
            <a:r>
              <a:rPr lang="en-US" sz="1200" dirty="0" smtClean="0">
                <a:solidFill>
                  <a:srgbClr val="008000"/>
                </a:solidFill>
              </a:rPr>
              <a:t> Data</a:t>
            </a:r>
            <a:endParaRPr lang="en-US" sz="1200" dirty="0">
              <a:solidFill>
                <a:srgbClr val="008000"/>
              </a:solidFill>
            </a:endParaRPr>
          </a:p>
        </p:txBody>
      </p:sp>
    </p:spTree>
    <p:extLst>
      <p:ext uri="{BB962C8B-B14F-4D97-AF65-F5344CB8AC3E}">
        <p14:creationId xmlns:p14="http://schemas.microsoft.com/office/powerpoint/2010/main" val="41787790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DataResource</a:t>
            </a:r>
            <a:endParaRPr lang="en-US" dirty="0"/>
          </a:p>
        </p:txBody>
      </p:sp>
      <p:sp>
        <p:nvSpPr>
          <p:cNvPr id="3" name="Content Placeholder 2"/>
          <p:cNvSpPr>
            <a:spLocks noGrp="1"/>
          </p:cNvSpPr>
          <p:nvPr>
            <p:ph idx="1"/>
          </p:nvPr>
        </p:nvSpPr>
        <p:spPr/>
        <p:txBody>
          <a:bodyPr/>
          <a:lstStyle/>
          <a:p>
            <a:r>
              <a:rPr lang="en-US" dirty="0" smtClean="0"/>
              <a:t>How it works:</a:t>
            </a:r>
          </a:p>
          <a:p>
            <a:pPr lvl="1"/>
            <a:r>
              <a:rPr lang="en-US" dirty="0" err="1" smtClean="0"/>
              <a:t>DataOperation</a:t>
            </a:r>
            <a:r>
              <a:rPr lang="en-US" dirty="0" smtClean="0"/>
              <a:t> calls </a:t>
            </a:r>
            <a:r>
              <a:rPr lang="en-US" dirty="0" err="1" smtClean="0">
                <a:latin typeface="Consolas" panose="020B0609020204030204" pitchFamily="49" charset="0"/>
                <a:cs typeface="Consolas" panose="020B0609020204030204" pitchFamily="49" charset="0"/>
              </a:rPr>
              <a:t>meterDataSet.GetResource</a:t>
            </a:r>
            <a:r>
              <a:rPr lang="en-US" dirty="0" smtClean="0">
                <a:latin typeface="Consolas" panose="020B0609020204030204" pitchFamily="49" charset="0"/>
                <a:cs typeface="Consolas" panose="020B0609020204030204" pitchFamily="49" charset="0"/>
              </a:rPr>
              <a:t>()</a:t>
            </a:r>
            <a:r>
              <a:rPr lang="en-US" dirty="0" smtClean="0"/>
              <a:t>.</a:t>
            </a:r>
          </a:p>
          <a:p>
            <a:pPr lvl="1"/>
            <a:r>
              <a:rPr lang="en-US" dirty="0" err="1" smtClean="0"/>
              <a:t>MeterDataSet</a:t>
            </a:r>
            <a:r>
              <a:rPr lang="en-US" dirty="0" smtClean="0"/>
              <a:t> creates an instance of the </a:t>
            </a:r>
            <a:r>
              <a:rPr lang="en-US" dirty="0" err="1" smtClean="0"/>
              <a:t>DataResource</a:t>
            </a:r>
            <a:r>
              <a:rPr lang="en-US" dirty="0" smtClean="0"/>
              <a:t> and calls </a:t>
            </a:r>
            <a:r>
              <a:rPr lang="en-US" dirty="0" err="1" smtClean="0">
                <a:latin typeface="Consolas" panose="020B0609020204030204" pitchFamily="49" charset="0"/>
                <a:cs typeface="Consolas" panose="020B0609020204030204" pitchFamily="49" charset="0"/>
              </a:rPr>
              <a:t>IDataResource.Initialize</a:t>
            </a:r>
            <a:r>
              <a:rPr lang="en-US" dirty="0" smtClean="0">
                <a:latin typeface="Consolas" panose="020B0609020204030204" pitchFamily="49" charset="0"/>
                <a:cs typeface="Consolas" panose="020B0609020204030204" pitchFamily="49" charset="0"/>
              </a:rPr>
              <a:t>()</a:t>
            </a:r>
            <a:r>
              <a:rPr lang="en-US" dirty="0" smtClean="0"/>
              <a:t>.</a:t>
            </a:r>
          </a:p>
          <a:p>
            <a:pPr lvl="1"/>
            <a:r>
              <a:rPr lang="en-US" dirty="0" err="1" smtClean="0"/>
              <a:t>MeterDataSet</a:t>
            </a:r>
            <a:r>
              <a:rPr lang="en-US" dirty="0" smtClean="0"/>
              <a:t> stores the </a:t>
            </a:r>
            <a:r>
              <a:rPr lang="en-US" dirty="0" err="1" smtClean="0"/>
              <a:t>DataResource</a:t>
            </a:r>
            <a:r>
              <a:rPr lang="en-US" dirty="0" smtClean="0"/>
              <a:t> in a lookup table by type so that subsequent calls to </a:t>
            </a:r>
            <a:r>
              <a:rPr lang="en-US" dirty="0" err="1" smtClean="0">
                <a:latin typeface="Consolas" panose="020B0609020204030204" pitchFamily="49" charset="0"/>
                <a:cs typeface="Consolas" panose="020B0609020204030204" pitchFamily="49" charset="0"/>
              </a:rPr>
              <a:t>meterDataSet.GetResource</a:t>
            </a:r>
            <a:r>
              <a:rPr lang="en-US" dirty="0" smtClean="0">
                <a:latin typeface="Consolas" panose="020B0609020204030204" pitchFamily="49" charset="0"/>
                <a:cs typeface="Consolas" panose="020B0609020204030204" pitchFamily="49" charset="0"/>
              </a:rPr>
              <a:t>()</a:t>
            </a:r>
            <a:r>
              <a:rPr lang="en-US" dirty="0" smtClean="0"/>
              <a:t> will not run the analysis again.</a:t>
            </a:r>
          </a:p>
        </p:txBody>
      </p:sp>
    </p:spTree>
    <p:extLst>
      <p:ext uri="{BB962C8B-B14F-4D97-AF65-F5344CB8AC3E}">
        <p14:creationId xmlns:p14="http://schemas.microsoft.com/office/powerpoint/2010/main" val="16553678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Event Data</a:t>
            </a:r>
            <a:endParaRPr lang="en-US" b="0" dirty="0"/>
          </a:p>
        </p:txBody>
      </p:sp>
      <p:sp>
        <p:nvSpPr>
          <p:cNvPr id="3" name="Content Placeholder 2"/>
          <p:cNvSpPr>
            <a:spLocks noGrp="1"/>
          </p:cNvSpPr>
          <p:nvPr>
            <p:ph idx="1"/>
          </p:nvPr>
        </p:nvSpPr>
        <p:spPr>
          <a:xfrm>
            <a:off x="533400" y="1389248"/>
            <a:ext cx="8229600" cy="3453846"/>
          </a:xfrm>
        </p:spPr>
        <p:txBody>
          <a:bodyPr>
            <a:normAutofit fontScale="92500" lnSpcReduction="20000"/>
          </a:bodyPr>
          <a:lstStyle/>
          <a:p>
            <a:r>
              <a:rPr lang="en-US" b="1" dirty="0" smtClean="0"/>
              <a:t>Time Domain</a:t>
            </a:r>
          </a:p>
          <a:p>
            <a:pPr lvl="1"/>
            <a:r>
              <a:rPr lang="en-US" dirty="0" smtClean="0"/>
              <a:t>Event attributes</a:t>
            </a:r>
          </a:p>
          <a:p>
            <a:pPr lvl="1"/>
            <a:r>
              <a:rPr lang="en-US" dirty="0"/>
              <a:t>Event segments attributes</a:t>
            </a:r>
          </a:p>
          <a:p>
            <a:pPr lvl="1"/>
            <a:r>
              <a:rPr lang="en-US" dirty="0" smtClean="0"/>
              <a:t>Waveform</a:t>
            </a:r>
          </a:p>
          <a:p>
            <a:r>
              <a:rPr lang="en-US" b="1" dirty="0" smtClean="0"/>
              <a:t>Frequency Domain</a:t>
            </a:r>
          </a:p>
          <a:p>
            <a:pPr lvl="1"/>
            <a:r>
              <a:rPr lang="en-US" dirty="0" smtClean="0"/>
              <a:t>Cycle data – Full-set of RMS and synchronous component values for each full cycle of data on the waveform</a:t>
            </a:r>
            <a:endParaRPr lang="en-US" dirty="0"/>
          </a:p>
        </p:txBody>
      </p:sp>
      <p:sp>
        <p:nvSpPr>
          <p:cNvPr id="4" name="TextBox 3"/>
          <p:cNvSpPr txBox="1"/>
          <p:nvPr/>
        </p:nvSpPr>
        <p:spPr>
          <a:xfrm>
            <a:off x="76200" y="0"/>
            <a:ext cx="1736373" cy="369332"/>
          </a:xfrm>
          <a:prstGeom prst="rect">
            <a:avLst/>
          </a:prstGeom>
          <a:noFill/>
        </p:spPr>
        <p:txBody>
          <a:bodyPr wrap="none" rtlCol="0">
            <a:spAutoFit/>
          </a:bodyPr>
          <a:lstStyle/>
          <a:p>
            <a:r>
              <a:rPr lang="en-US" dirty="0" smtClean="0">
                <a:solidFill>
                  <a:srgbClr val="008000"/>
                </a:solidFill>
              </a:rPr>
              <a:t>open</a:t>
            </a:r>
            <a:r>
              <a:rPr lang="en-US" b="1" dirty="0" smtClean="0">
                <a:solidFill>
                  <a:srgbClr val="008000"/>
                </a:solidFill>
              </a:rPr>
              <a:t>XDA</a:t>
            </a:r>
            <a:r>
              <a:rPr lang="en-US" dirty="0" smtClean="0">
                <a:solidFill>
                  <a:srgbClr val="008000"/>
                </a:solidFill>
              </a:rPr>
              <a:t> Data</a:t>
            </a:r>
            <a:endParaRPr lang="en-US" dirty="0">
              <a:solidFill>
                <a:srgbClr val="008000"/>
              </a:solidFill>
            </a:endParaRPr>
          </a:p>
        </p:txBody>
      </p:sp>
    </p:spTree>
    <p:extLst>
      <p:ext uri="{BB962C8B-B14F-4D97-AF65-F5344CB8AC3E}">
        <p14:creationId xmlns:p14="http://schemas.microsoft.com/office/powerpoint/2010/main" val="30692303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DataResource</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7" y="2133600"/>
            <a:ext cx="6176963" cy="379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1057870"/>
            <a:ext cx="7391400" cy="923330"/>
          </a:xfrm>
          <a:prstGeom prst="rect">
            <a:avLst/>
          </a:prstGeom>
          <a:noFill/>
        </p:spPr>
        <p:txBody>
          <a:bodyPr wrap="square" rtlCol="0">
            <a:spAutoFit/>
          </a:bodyPr>
          <a:lstStyle/>
          <a:p>
            <a:pPr algn="ctr"/>
            <a:r>
              <a:rPr lang="en-US" dirty="0" err="1" smtClean="0"/>
              <a:t>CycleDataResource</a:t>
            </a:r>
            <a:r>
              <a:rPr lang="en-US" dirty="0" smtClean="0"/>
              <a:t> transforms the data from the frequency domain to the time domain. Any </a:t>
            </a:r>
            <a:r>
              <a:rPr lang="en-US" dirty="0" err="1" smtClean="0"/>
              <a:t>DataOperation</a:t>
            </a:r>
            <a:r>
              <a:rPr lang="en-US" dirty="0" smtClean="0"/>
              <a:t> can use the transformed data, and the analysis will only be performed once.</a:t>
            </a:r>
            <a:endParaRPr lang="en-US" dirty="0"/>
          </a:p>
        </p:txBody>
      </p:sp>
    </p:spTree>
    <p:extLst>
      <p:ext uri="{BB962C8B-B14F-4D97-AF65-F5344CB8AC3E}">
        <p14:creationId xmlns:p14="http://schemas.microsoft.com/office/powerpoint/2010/main" val="19947675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Trending Data</a:t>
            </a:r>
            <a:endParaRPr lang="en-US" b="0" dirty="0"/>
          </a:p>
        </p:txBody>
      </p:sp>
      <p:sp>
        <p:nvSpPr>
          <p:cNvPr id="3" name="Content Placeholder 2"/>
          <p:cNvSpPr>
            <a:spLocks noGrp="1"/>
          </p:cNvSpPr>
          <p:nvPr>
            <p:ph idx="1"/>
          </p:nvPr>
        </p:nvSpPr>
        <p:spPr>
          <a:xfrm>
            <a:off x="838200" y="1600200"/>
            <a:ext cx="6934200" cy="4267200"/>
          </a:xfrm>
        </p:spPr>
        <p:txBody>
          <a:bodyPr>
            <a:noAutofit/>
          </a:bodyPr>
          <a:lstStyle/>
          <a:p>
            <a:r>
              <a:rPr lang="en-US" b="1" dirty="0" smtClean="0"/>
              <a:t>Daily Values</a:t>
            </a:r>
          </a:p>
          <a:p>
            <a:pPr lvl="1"/>
            <a:r>
              <a:rPr lang="en-US" sz="3200" dirty="0" smtClean="0"/>
              <a:t>Min, Max, Average</a:t>
            </a:r>
          </a:p>
          <a:p>
            <a:r>
              <a:rPr lang="en-US" b="1" dirty="0" smtClean="0"/>
              <a:t>Hourly Values</a:t>
            </a:r>
          </a:p>
          <a:p>
            <a:pPr lvl="1"/>
            <a:r>
              <a:rPr lang="en-US" sz="3200" dirty="0" smtClean="0"/>
              <a:t>Min, Max, Average</a:t>
            </a:r>
          </a:p>
          <a:p>
            <a:r>
              <a:rPr lang="en-US" b="1" dirty="0" smtClean="0"/>
              <a:t>Full Resolution Values</a:t>
            </a:r>
            <a:endParaRPr lang="en-US" i="1" dirty="0" smtClean="0"/>
          </a:p>
          <a:p>
            <a:pPr lvl="1"/>
            <a:r>
              <a:rPr lang="en-US" sz="3200" dirty="0"/>
              <a:t>Min</a:t>
            </a:r>
            <a:r>
              <a:rPr lang="en-US" sz="3200" dirty="0"/>
              <a:t>, Max, </a:t>
            </a:r>
            <a:r>
              <a:rPr lang="en-US" sz="3200" dirty="0"/>
              <a:t>Average</a:t>
            </a:r>
            <a:endParaRPr lang="en-US" sz="3200" dirty="0"/>
          </a:p>
        </p:txBody>
      </p:sp>
      <p:sp>
        <p:nvSpPr>
          <p:cNvPr id="4" name="TextBox 3"/>
          <p:cNvSpPr txBox="1"/>
          <p:nvPr/>
        </p:nvSpPr>
        <p:spPr>
          <a:xfrm>
            <a:off x="76200" y="0"/>
            <a:ext cx="1736373" cy="369332"/>
          </a:xfrm>
          <a:prstGeom prst="rect">
            <a:avLst/>
          </a:prstGeom>
          <a:noFill/>
        </p:spPr>
        <p:txBody>
          <a:bodyPr wrap="none" rtlCol="0">
            <a:spAutoFit/>
          </a:bodyPr>
          <a:lstStyle/>
          <a:p>
            <a:r>
              <a:rPr lang="en-US" dirty="0" smtClean="0">
                <a:solidFill>
                  <a:srgbClr val="008000"/>
                </a:solidFill>
              </a:rPr>
              <a:t>open</a:t>
            </a:r>
            <a:r>
              <a:rPr lang="en-US" b="1" dirty="0" smtClean="0">
                <a:solidFill>
                  <a:srgbClr val="008000"/>
                </a:solidFill>
              </a:rPr>
              <a:t>XDA</a:t>
            </a:r>
            <a:r>
              <a:rPr lang="en-US" dirty="0" smtClean="0">
                <a:solidFill>
                  <a:srgbClr val="008000"/>
                </a:solidFill>
              </a:rPr>
              <a:t> Data</a:t>
            </a:r>
            <a:endParaRPr lang="en-US" dirty="0">
              <a:solidFill>
                <a:srgbClr val="008000"/>
              </a:solidFill>
            </a:endParaRPr>
          </a:p>
        </p:txBody>
      </p:sp>
    </p:spTree>
    <p:extLst>
      <p:ext uri="{BB962C8B-B14F-4D97-AF65-F5344CB8AC3E}">
        <p14:creationId xmlns:p14="http://schemas.microsoft.com/office/powerpoint/2010/main" val="3424198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DataResource</a:t>
            </a:r>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743200"/>
            <a:ext cx="8229600" cy="305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1066800"/>
            <a:ext cx="7391400" cy="1477328"/>
          </a:xfrm>
          <a:prstGeom prst="rect">
            <a:avLst/>
          </a:prstGeom>
          <a:noFill/>
        </p:spPr>
        <p:txBody>
          <a:bodyPr wrap="square" rtlCol="0">
            <a:spAutoFit/>
          </a:bodyPr>
          <a:lstStyle/>
          <a:p>
            <a:pPr algn="ctr"/>
            <a:r>
              <a:rPr lang="en-US" dirty="0" smtClean="0"/>
              <a:t>The </a:t>
            </a:r>
            <a:r>
              <a:rPr lang="en-US" dirty="0" err="1" smtClean="0"/>
              <a:t>HourlySummaryOperation</a:t>
            </a:r>
            <a:r>
              <a:rPr lang="en-US" dirty="0" smtClean="0"/>
              <a:t> uses the </a:t>
            </a:r>
            <a:r>
              <a:rPr lang="en-US" dirty="0" err="1" smtClean="0"/>
              <a:t>TrendingDataSummaryResource</a:t>
            </a:r>
            <a:r>
              <a:rPr lang="en-US" dirty="0" smtClean="0"/>
              <a:t> to group minimum, maximum, and average values by time so that it can further group them by hour. The </a:t>
            </a:r>
            <a:r>
              <a:rPr lang="en-US" dirty="0" err="1" smtClean="0"/>
              <a:t>DailySummaryOperation</a:t>
            </a:r>
            <a:r>
              <a:rPr lang="en-US" dirty="0" smtClean="0"/>
              <a:t> does the same thing, but groups the trending data by day.</a:t>
            </a:r>
            <a:endParaRPr lang="en-US" dirty="0"/>
          </a:p>
        </p:txBody>
      </p:sp>
    </p:spTree>
    <p:extLst>
      <p:ext uri="{BB962C8B-B14F-4D97-AF65-F5344CB8AC3E}">
        <p14:creationId xmlns:p14="http://schemas.microsoft.com/office/powerpoint/2010/main" val="36851034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4</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 system settings </a:t>
            </a:r>
            <a:r>
              <a:rPr lang="en-US" smtClean="0"/>
              <a:t>and logging </a:t>
            </a:r>
            <a:r>
              <a:rPr lang="en-US" dirty="0" smtClean="0"/>
              <a:t>pattern makes it easy to create and configure new </a:t>
            </a:r>
            <a:r>
              <a:rPr lang="en-US" dirty="0" err="1" smtClean="0"/>
              <a:t>openXDA</a:t>
            </a:r>
            <a:r>
              <a:rPr lang="en-US" dirty="0" smtClean="0"/>
              <a:t> modules.</a:t>
            </a:r>
            <a:endParaRPr lang="en-US" dirty="0"/>
          </a:p>
        </p:txBody>
      </p:sp>
    </p:spTree>
    <p:extLst>
      <p:ext uri="{BB962C8B-B14F-4D97-AF65-F5344CB8AC3E}">
        <p14:creationId xmlns:p14="http://schemas.microsoft.com/office/powerpoint/2010/main" val="35429709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Settings</a:t>
            </a:r>
            <a:endParaRPr lang="en-US" dirty="0"/>
          </a:p>
        </p:txBody>
      </p:sp>
      <p:sp>
        <p:nvSpPr>
          <p:cNvPr id="3" name="Content Placeholder 2"/>
          <p:cNvSpPr>
            <a:spLocks noGrp="1"/>
          </p:cNvSpPr>
          <p:nvPr>
            <p:ph idx="1"/>
          </p:nvPr>
        </p:nvSpPr>
        <p:spPr>
          <a:xfrm>
            <a:off x="457200" y="1981200"/>
            <a:ext cx="8229600" cy="4191000"/>
          </a:xfrm>
        </p:spPr>
        <p:txBody>
          <a:bodyPr/>
          <a:lstStyle/>
          <a:p>
            <a:r>
              <a:rPr lang="en-US" dirty="0" smtClean="0"/>
              <a:t>System settings allow you to define settings in the database to configure your custom modules. System settings in </a:t>
            </a:r>
            <a:r>
              <a:rPr lang="en-US" dirty="0" err="1" smtClean="0"/>
              <a:t>openXDA</a:t>
            </a:r>
            <a:r>
              <a:rPr lang="en-US" dirty="0" smtClean="0"/>
              <a:t> are easy to use and can be changed at runtime.</a:t>
            </a:r>
          </a:p>
        </p:txBody>
      </p:sp>
    </p:spTree>
    <p:extLst>
      <p:ext uri="{BB962C8B-B14F-4D97-AF65-F5344CB8AC3E}">
        <p14:creationId xmlns:p14="http://schemas.microsoft.com/office/powerpoint/2010/main" val="21747950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Settings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702349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90675" y="1307068"/>
            <a:ext cx="5949064" cy="369332"/>
          </a:xfrm>
          <a:prstGeom prst="rect">
            <a:avLst/>
          </a:prstGeom>
          <a:noFill/>
        </p:spPr>
        <p:txBody>
          <a:bodyPr wrap="none" rtlCol="0">
            <a:spAutoFit/>
          </a:bodyPr>
          <a:lstStyle/>
          <a:p>
            <a:pPr algn="ctr"/>
            <a:r>
              <a:rPr lang="en-US" dirty="0" smtClean="0"/>
              <a:t>The Setting table contains simple name/value pairs.</a:t>
            </a:r>
            <a:endParaRPr lang="en-US" dirty="0"/>
          </a:p>
        </p:txBody>
      </p:sp>
    </p:spTree>
    <p:extLst>
      <p:ext uri="{BB962C8B-B14F-4D97-AF65-F5344CB8AC3E}">
        <p14:creationId xmlns:p14="http://schemas.microsoft.com/office/powerpoint/2010/main" val="34560683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Settings</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5878513" cy="465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2110" y="1002268"/>
            <a:ext cx="8411278" cy="369332"/>
          </a:xfrm>
          <a:prstGeom prst="rect">
            <a:avLst/>
          </a:prstGeom>
          <a:noFill/>
        </p:spPr>
        <p:txBody>
          <a:bodyPr wrap="none" rtlCol="0">
            <a:spAutoFit/>
          </a:bodyPr>
          <a:lstStyle/>
          <a:p>
            <a:pPr algn="ctr"/>
            <a:r>
              <a:rPr lang="en-US" dirty="0" err="1" smtClean="0"/>
              <a:t>DeviceDefinitionsLoader</a:t>
            </a:r>
            <a:r>
              <a:rPr lang="en-US" dirty="0" smtClean="0"/>
              <a:t> defines system settings via annotated properties.</a:t>
            </a:r>
            <a:endParaRPr lang="en-US" dirty="0"/>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240" t="35258" r="56843" b="33432"/>
          <a:stretch/>
        </p:blipFill>
        <p:spPr bwMode="auto">
          <a:xfrm>
            <a:off x="1676400" y="1752600"/>
            <a:ext cx="5241736" cy="372310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1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Settings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And that’s it!</a:t>
            </a:r>
          </a:p>
          <a:p>
            <a:r>
              <a:rPr lang="en-US" dirty="0" smtClean="0"/>
              <a:t>The properties defined by the </a:t>
            </a:r>
            <a:r>
              <a:rPr lang="en-US" dirty="0" err="1" smtClean="0"/>
              <a:t>DeviceDefinitionsLoader</a:t>
            </a:r>
            <a:r>
              <a:rPr lang="en-US" dirty="0" smtClean="0"/>
              <a:t> are automatically populated based on the names of the properties, the annotations, and the data in the Setting table. This approach works with all the following constructs.</a:t>
            </a:r>
          </a:p>
          <a:p>
            <a:pPr lvl="1"/>
            <a:r>
              <a:rPr lang="en-US" dirty="0" err="1" smtClean="0"/>
              <a:t>ConfigurationLoader</a:t>
            </a:r>
            <a:endParaRPr lang="en-US" dirty="0" smtClean="0"/>
          </a:p>
          <a:p>
            <a:pPr lvl="1"/>
            <a:r>
              <a:rPr lang="en-US" dirty="0" err="1" smtClean="0"/>
              <a:t>DataReader</a:t>
            </a:r>
            <a:endParaRPr lang="en-US" dirty="0" smtClean="0"/>
          </a:p>
          <a:p>
            <a:pPr lvl="1"/>
            <a:r>
              <a:rPr lang="en-US" dirty="0" err="1" smtClean="0"/>
              <a:t>DataOperation</a:t>
            </a:r>
            <a:endParaRPr lang="en-US" dirty="0" smtClean="0"/>
          </a:p>
          <a:p>
            <a:pPr lvl="1"/>
            <a:r>
              <a:rPr lang="en-US" dirty="0" err="1" smtClean="0"/>
              <a:t>DataWriter</a:t>
            </a:r>
            <a:endParaRPr lang="en-US" dirty="0" smtClean="0"/>
          </a:p>
          <a:p>
            <a:pPr lvl="1"/>
            <a:r>
              <a:rPr lang="en-US" dirty="0" err="1" smtClean="0"/>
              <a:t>DataResource</a:t>
            </a:r>
            <a:endParaRPr lang="en-US" dirty="0" smtClean="0"/>
          </a:p>
        </p:txBody>
      </p:sp>
    </p:spTree>
    <p:extLst>
      <p:ext uri="{BB962C8B-B14F-4D97-AF65-F5344CB8AC3E}">
        <p14:creationId xmlns:p14="http://schemas.microsoft.com/office/powerpoint/2010/main" val="2384121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openXDA Inputs</a:t>
            </a:r>
            <a:endParaRPr lang="en-US" dirty="0"/>
          </a:p>
        </p:txBody>
      </p:sp>
      <p:sp>
        <p:nvSpPr>
          <p:cNvPr id="3" name="Content Placeholder 2"/>
          <p:cNvSpPr>
            <a:spLocks noGrp="1"/>
          </p:cNvSpPr>
          <p:nvPr>
            <p:ph idx="1"/>
          </p:nvPr>
        </p:nvSpPr>
        <p:spPr>
          <a:xfrm>
            <a:off x="1295400" y="1143000"/>
            <a:ext cx="8229600" cy="5105400"/>
          </a:xfrm>
        </p:spPr>
        <p:txBody>
          <a:bodyPr/>
          <a:lstStyle/>
          <a:p>
            <a:r>
              <a:rPr lang="en-US" dirty="0" smtClean="0"/>
              <a:t>Configuration Data</a:t>
            </a:r>
          </a:p>
          <a:p>
            <a:pPr lvl="1"/>
            <a:r>
              <a:rPr lang="en-US" dirty="0" smtClean="0"/>
              <a:t>Meter name and location</a:t>
            </a:r>
          </a:p>
          <a:p>
            <a:pPr lvl="1"/>
            <a:r>
              <a:rPr lang="en-US" dirty="0" smtClean="0"/>
              <a:t>Meter channel definitions</a:t>
            </a:r>
          </a:p>
          <a:p>
            <a:pPr lvl="1"/>
            <a:r>
              <a:rPr lang="en-US" dirty="0" smtClean="0"/>
              <a:t>Line parameters</a:t>
            </a:r>
          </a:p>
          <a:p>
            <a:r>
              <a:rPr lang="en-US" dirty="0" smtClean="0"/>
              <a:t>Waveform Data</a:t>
            </a:r>
          </a:p>
          <a:p>
            <a:pPr lvl="1"/>
            <a:r>
              <a:rPr lang="en-US" dirty="0" smtClean="0"/>
              <a:t>COMTRADE </a:t>
            </a:r>
          </a:p>
          <a:p>
            <a:pPr lvl="1"/>
            <a:r>
              <a:rPr lang="en-US" dirty="0" smtClean="0"/>
              <a:t>PQDIF</a:t>
            </a:r>
          </a:p>
          <a:p>
            <a:pPr lvl="1"/>
            <a:r>
              <a:rPr lang="en-US" dirty="0" smtClean="0"/>
              <a:t>EMAX </a:t>
            </a:r>
            <a:r>
              <a:rPr lang="en-US" sz="2000" dirty="0" smtClean="0"/>
              <a:t>(native format)</a:t>
            </a:r>
          </a:p>
          <a:p>
            <a:pPr lvl="1"/>
            <a:r>
              <a:rPr lang="en-US" dirty="0" smtClean="0"/>
              <a:t>SEL .eve  </a:t>
            </a:r>
            <a:r>
              <a:rPr lang="en-US" sz="2000" dirty="0" smtClean="0"/>
              <a:t>(SEL-251, SEL-351, </a:t>
            </a:r>
            <a:r>
              <a:rPr lang="en-US" sz="2000" smtClean="0"/>
              <a:t>Sel-421 relays)</a:t>
            </a:r>
            <a:endParaRPr lang="en-US" sz="2000" dirty="0"/>
          </a:p>
          <a:p>
            <a:endParaRPr lang="en-US" dirty="0"/>
          </a:p>
        </p:txBody>
      </p:sp>
    </p:spTree>
    <p:extLst>
      <p:ext uri="{BB962C8B-B14F-4D97-AF65-F5344CB8AC3E}">
        <p14:creationId xmlns:p14="http://schemas.microsoft.com/office/powerpoint/2010/main" val="2486862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Settings</a:t>
            </a:r>
            <a:endParaRPr lang="en-US" dirty="0"/>
          </a:p>
        </p:txBody>
      </p:sp>
      <p:sp>
        <p:nvSpPr>
          <p:cNvPr id="3" name="Content Placeholder 2"/>
          <p:cNvSpPr>
            <a:spLocks noGrp="1"/>
          </p:cNvSpPr>
          <p:nvPr>
            <p:ph idx="1"/>
          </p:nvPr>
        </p:nvSpPr>
        <p:spPr>
          <a:xfrm>
            <a:off x="457200" y="1828800"/>
            <a:ext cx="8229600" cy="4343400"/>
          </a:xfrm>
        </p:spPr>
        <p:txBody>
          <a:bodyPr/>
          <a:lstStyle/>
          <a:p>
            <a:r>
              <a:rPr lang="en-US" dirty="0" smtClean="0"/>
              <a:t>Categorized settings</a:t>
            </a:r>
          </a:p>
          <a:p>
            <a:pPr lvl="1"/>
            <a:r>
              <a:rPr lang="en-US" dirty="0" smtClean="0"/>
              <a:t>Settings can be placed into categories for better organization. This can help to find settings via database queries, and it can also help to consolidate settings definitions in the source code.</a:t>
            </a:r>
            <a:endParaRPr lang="en-US" dirty="0"/>
          </a:p>
        </p:txBody>
      </p:sp>
    </p:spTree>
    <p:extLst>
      <p:ext uri="{BB962C8B-B14F-4D97-AF65-F5344CB8AC3E}">
        <p14:creationId xmlns:p14="http://schemas.microsoft.com/office/powerpoint/2010/main" val="17456206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Settings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9880"/>
            <a:ext cx="6858000" cy="433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81229" y="1143000"/>
            <a:ext cx="7500771" cy="369332"/>
          </a:xfrm>
          <a:prstGeom prst="rect">
            <a:avLst/>
          </a:prstGeom>
          <a:noFill/>
        </p:spPr>
        <p:txBody>
          <a:bodyPr wrap="none" rtlCol="0">
            <a:spAutoFit/>
          </a:bodyPr>
          <a:lstStyle/>
          <a:p>
            <a:r>
              <a:rPr lang="en-US" dirty="0" smtClean="0"/>
              <a:t>Setting names are prefixed by their categories, separated by a ‘.’</a:t>
            </a:r>
            <a:endParaRPr lang="en-US" dirty="0"/>
          </a:p>
        </p:txBody>
      </p:sp>
    </p:spTree>
    <p:extLst>
      <p:ext uri="{BB962C8B-B14F-4D97-AF65-F5344CB8AC3E}">
        <p14:creationId xmlns:p14="http://schemas.microsoft.com/office/powerpoint/2010/main" val="28919067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Settings</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63" y="2114550"/>
            <a:ext cx="418147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29503" y="1057870"/>
            <a:ext cx="5890498" cy="923330"/>
          </a:xfrm>
          <a:prstGeom prst="rect">
            <a:avLst/>
          </a:prstGeom>
          <a:noFill/>
        </p:spPr>
        <p:txBody>
          <a:bodyPr wrap="square" rtlCol="0">
            <a:spAutoFit/>
          </a:bodyPr>
          <a:lstStyle/>
          <a:p>
            <a:pPr algn="ctr"/>
            <a:r>
              <a:rPr lang="en-US" dirty="0" smtClean="0"/>
              <a:t>Create a class that defines the settings category. Annotate the properties like you would with normal system settings.</a:t>
            </a:r>
            <a:endParaRPr lang="en-US" dirty="0"/>
          </a:p>
        </p:txBody>
      </p:sp>
    </p:spTree>
    <p:extLst>
      <p:ext uri="{BB962C8B-B14F-4D97-AF65-F5344CB8AC3E}">
        <p14:creationId xmlns:p14="http://schemas.microsoft.com/office/powerpoint/2010/main" val="42754147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Settings</a:t>
            </a:r>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582" y="1828800"/>
            <a:ext cx="613112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838200"/>
            <a:ext cx="7848600" cy="923330"/>
          </a:xfrm>
          <a:prstGeom prst="rect">
            <a:avLst/>
          </a:prstGeom>
          <a:noFill/>
        </p:spPr>
        <p:txBody>
          <a:bodyPr wrap="square" rtlCol="0">
            <a:spAutoFit/>
          </a:bodyPr>
          <a:lstStyle/>
          <a:p>
            <a:pPr algn="ctr"/>
            <a:r>
              <a:rPr lang="en-US" dirty="0" smtClean="0"/>
              <a:t>Modify the configuration loader to annotate a property as a Category. Instantiate a member variable of the type that defines your settings category.</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551" t="44043" r="51609" b="35346"/>
          <a:stretch/>
        </p:blipFill>
        <p:spPr bwMode="auto">
          <a:xfrm>
            <a:off x="1371600" y="2305716"/>
            <a:ext cx="6191818" cy="226925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openXDA</a:t>
            </a:r>
            <a:r>
              <a:rPr lang="en-US" dirty="0" smtClean="0"/>
              <a:t> Logging</a:t>
            </a:r>
            <a:endParaRPr lang="en-US" dirty="0"/>
          </a:p>
        </p:txBody>
      </p:sp>
      <p:sp>
        <p:nvSpPr>
          <p:cNvPr id="3" name="Content Placeholder 2"/>
          <p:cNvSpPr>
            <a:spLocks noGrp="1"/>
          </p:cNvSpPr>
          <p:nvPr>
            <p:ph idx="1"/>
          </p:nvPr>
        </p:nvSpPr>
        <p:spPr/>
        <p:txBody>
          <a:bodyPr/>
          <a:lstStyle/>
          <a:p>
            <a:r>
              <a:rPr lang="en-US" dirty="0" smtClean="0"/>
              <a:t>Logging allows you to provide messages back to the user for introspection into your modules’ activities.</a:t>
            </a:r>
          </a:p>
          <a:p>
            <a:r>
              <a:rPr lang="en-US" dirty="0" err="1" smtClean="0"/>
              <a:t>openXDA</a:t>
            </a:r>
            <a:r>
              <a:rPr lang="en-US" dirty="0" smtClean="0"/>
              <a:t> uses log4net as its framework for generating log messages. Messages go straight to the remote system console as well as the various log files produced by </a:t>
            </a:r>
            <a:r>
              <a:rPr lang="en-US" dirty="0" err="1" smtClean="0"/>
              <a:t>openXDA</a:t>
            </a:r>
            <a:r>
              <a:rPr lang="en-US" dirty="0" smtClean="0"/>
              <a:t>.</a:t>
            </a:r>
            <a:endParaRPr lang="en-US" dirty="0"/>
          </a:p>
        </p:txBody>
      </p:sp>
    </p:spTree>
    <p:extLst>
      <p:ext uri="{BB962C8B-B14F-4D97-AF65-F5344CB8AC3E}">
        <p14:creationId xmlns:p14="http://schemas.microsoft.com/office/powerpoint/2010/main" val="11292652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81"/>
            <a:ext cx="8229600" cy="1143000"/>
          </a:xfrm>
        </p:spPr>
        <p:txBody>
          <a:bodyPr/>
          <a:lstStyle/>
          <a:p>
            <a:r>
              <a:rPr lang="en-US" b="0" dirty="0" smtClean="0"/>
              <a:t>openXDA Remote Admin Console</a:t>
            </a:r>
            <a:endParaRPr lang="en-US" b="0" dirty="0"/>
          </a:p>
        </p:txBody>
      </p:sp>
      <p:sp>
        <p:nvSpPr>
          <p:cNvPr id="3" name="Content Placeholder 2"/>
          <p:cNvSpPr>
            <a:spLocks noGrp="1"/>
          </p:cNvSpPr>
          <p:nvPr>
            <p:ph idx="1"/>
          </p:nvPr>
        </p:nvSpPr>
        <p:spPr>
          <a:xfrm>
            <a:off x="368595" y="1150910"/>
            <a:ext cx="3733800" cy="990600"/>
          </a:xfrm>
        </p:spPr>
        <p:txBody>
          <a:bodyPr/>
          <a:lstStyle/>
          <a:p>
            <a:r>
              <a:rPr lang="en-US" sz="2400" dirty="0" smtClean="0"/>
              <a:t>Real-time monitoring of status log</a:t>
            </a:r>
          </a:p>
        </p:txBody>
      </p:sp>
      <p:sp>
        <p:nvSpPr>
          <p:cNvPr id="4" name="Content Placeholder 2"/>
          <p:cNvSpPr txBox="1">
            <a:spLocks/>
          </p:cNvSpPr>
          <p:nvPr/>
        </p:nvSpPr>
        <p:spPr bwMode="auto">
          <a:xfrm>
            <a:off x="5092995" y="1150910"/>
            <a:ext cx="37338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rgbClr val="000028"/>
                </a:solidFill>
                <a:latin typeface="Arial"/>
                <a:ea typeface="ヒラギノ角ゴ Pro W3" pitchFamily="-107" charset="-128"/>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000028"/>
                </a:solidFill>
                <a:latin typeface="Arial"/>
                <a:ea typeface="ヒラギノ角ゴ Pro W3" pitchFamily="-107" charset="-128"/>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000028"/>
                </a:solidFill>
                <a:latin typeface="Arial"/>
                <a:ea typeface="ヒラギノ角ゴ Pro W3" pitchFamily="-107" charset="-128"/>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000028"/>
                </a:solidFill>
                <a:latin typeface="Arial"/>
                <a:ea typeface="ヒラギノ角ゴ Pro W3" pitchFamily="-107" charset="-128"/>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000028"/>
                </a:solidFill>
                <a:latin typeface="Arial"/>
                <a:ea typeface="ヒラギノ角ゴ Pro W3" pitchFamily="-107"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Interact with service through commands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751110"/>
            <a:ext cx="4665158" cy="3027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141510"/>
            <a:ext cx="4540332" cy="2943806"/>
          </a:xfrm>
          <a:prstGeom prst="rect">
            <a:avLst/>
          </a:prstGeom>
        </p:spPr>
      </p:pic>
    </p:spTree>
    <p:extLst>
      <p:ext uri="{BB962C8B-B14F-4D97-AF65-F5344CB8AC3E}">
        <p14:creationId xmlns:p14="http://schemas.microsoft.com/office/powerpoint/2010/main" val="7085180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0" smtClean="0"/>
              <a:t>openXDA</a:t>
            </a:r>
            <a:r>
              <a:rPr lang="en-US" b="0" dirty="0" smtClean="0"/>
              <a:t> Logging</a:t>
            </a:r>
            <a:endParaRPr lang="en-US" b="0" dirty="0"/>
          </a:p>
        </p:txBody>
      </p:sp>
      <p:sp>
        <p:nvSpPr>
          <p:cNvPr id="3" name="Content Placeholder 2"/>
          <p:cNvSpPr>
            <a:spLocks noGrp="1"/>
          </p:cNvSpPr>
          <p:nvPr>
            <p:ph idx="1"/>
          </p:nvPr>
        </p:nvSpPr>
        <p:spPr>
          <a:xfrm>
            <a:off x="457200" y="990600"/>
            <a:ext cx="8229600" cy="5181600"/>
          </a:xfrm>
        </p:spPr>
        <p:txBody>
          <a:bodyPr>
            <a:normAutofit/>
          </a:bodyPr>
          <a:lstStyle/>
          <a:p>
            <a:r>
              <a:rPr lang="en-US" u="sng" dirty="0" smtClean="0"/>
              <a:t>Text File-Based Logging</a:t>
            </a:r>
          </a:p>
          <a:p>
            <a:pPr lvl="1"/>
            <a:r>
              <a:rPr lang="en-US" sz="3000" b="1" dirty="0" smtClean="0"/>
              <a:t>Status Log </a:t>
            </a:r>
            <a:r>
              <a:rPr lang="en-US" sz="3000" dirty="0" smtClean="0"/>
              <a:t>(key messages)</a:t>
            </a:r>
          </a:p>
          <a:p>
            <a:pPr lvl="1"/>
            <a:r>
              <a:rPr lang="en-US" sz="3000" b="1" dirty="0" smtClean="0"/>
              <a:t>Error Log </a:t>
            </a:r>
          </a:p>
          <a:p>
            <a:pPr lvl="2"/>
            <a:r>
              <a:rPr lang="en-US" sz="3000" dirty="0" smtClean="0"/>
              <a:t>Assembly, class, method</a:t>
            </a:r>
          </a:p>
          <a:p>
            <a:pPr lvl="2"/>
            <a:r>
              <a:rPr lang="en-US" sz="3000" dirty="0" smtClean="0"/>
              <a:t>Stack trace</a:t>
            </a:r>
          </a:p>
          <a:p>
            <a:pPr lvl="2"/>
            <a:r>
              <a:rPr lang="en-US" sz="3000" dirty="0" smtClean="0"/>
              <a:t>Exception type and message</a:t>
            </a:r>
          </a:p>
          <a:p>
            <a:pPr lvl="1"/>
            <a:r>
              <a:rPr lang="en-US" sz="3000" b="1" dirty="0" smtClean="0"/>
              <a:t>Debug Log </a:t>
            </a:r>
            <a:r>
              <a:rPr lang="en-US" sz="3000" dirty="0" smtClean="0"/>
              <a:t>– All status, most error and copious additional messages</a:t>
            </a:r>
          </a:p>
        </p:txBody>
      </p:sp>
    </p:spTree>
    <p:extLst>
      <p:ext uri="{BB962C8B-B14F-4D97-AF65-F5344CB8AC3E}">
        <p14:creationId xmlns:p14="http://schemas.microsoft.com/office/powerpoint/2010/main" val="40869253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openXDA</a:t>
            </a:r>
            <a:r>
              <a:rPr lang="en-US" dirty="0" smtClean="0"/>
              <a:t> Logging</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8121650" cy="274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1401635"/>
            <a:ext cx="6172200" cy="646331"/>
          </a:xfrm>
          <a:prstGeom prst="rect">
            <a:avLst/>
          </a:prstGeom>
          <a:noFill/>
        </p:spPr>
        <p:txBody>
          <a:bodyPr wrap="square" rtlCol="0">
            <a:spAutoFit/>
          </a:bodyPr>
          <a:lstStyle/>
          <a:p>
            <a:pPr algn="ctr"/>
            <a:r>
              <a:rPr lang="en-US" dirty="0" smtClean="0"/>
              <a:t>Create an </a:t>
            </a:r>
            <a:r>
              <a:rPr lang="en-US" dirty="0" err="1" smtClean="0"/>
              <a:t>ILog</a:t>
            </a:r>
            <a:r>
              <a:rPr lang="en-US" dirty="0" smtClean="0"/>
              <a:t> object through which to log your messages, then call </a:t>
            </a:r>
            <a:r>
              <a:rPr lang="en-US" dirty="0" err="1" smtClean="0"/>
              <a:t>Log.Info</a:t>
            </a:r>
            <a:r>
              <a:rPr lang="en-US" dirty="0" smtClean="0"/>
              <a:t>() to log a message.</a:t>
            </a:r>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2" t="33775" r="52458" b="14981"/>
          <a:stretch/>
        </p:blipFill>
        <p:spPr bwMode="auto">
          <a:xfrm>
            <a:off x="1371600" y="2514600"/>
            <a:ext cx="6241972" cy="244783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17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openXDA</a:t>
            </a:r>
            <a:r>
              <a:rPr lang="en-US" dirty="0" smtClean="0"/>
              <a:t> Logging</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2133600"/>
            <a:ext cx="56673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1611868"/>
            <a:ext cx="2826415" cy="369332"/>
          </a:xfrm>
          <a:prstGeom prst="rect">
            <a:avLst/>
          </a:prstGeom>
          <a:noFill/>
        </p:spPr>
        <p:txBody>
          <a:bodyPr wrap="none" rtlCol="0">
            <a:spAutoFit/>
          </a:bodyPr>
          <a:lstStyle/>
          <a:p>
            <a:r>
              <a:rPr lang="en-US" dirty="0" smtClean="0"/>
              <a:t>Remote system console</a:t>
            </a:r>
            <a:endParaRPr lang="en-US" dirty="0"/>
          </a:p>
        </p:txBody>
      </p:sp>
    </p:spTree>
    <p:extLst>
      <p:ext uri="{BB962C8B-B14F-4D97-AF65-F5344CB8AC3E}">
        <p14:creationId xmlns:p14="http://schemas.microsoft.com/office/powerpoint/2010/main" val="10276540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openXDA</a:t>
            </a:r>
            <a:r>
              <a:rPr lang="en-US" dirty="0" smtClean="0"/>
              <a:t> Logging</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572375" cy="382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6400" y="1219200"/>
            <a:ext cx="5638800" cy="646331"/>
          </a:xfrm>
          <a:prstGeom prst="rect">
            <a:avLst/>
          </a:prstGeom>
          <a:noFill/>
        </p:spPr>
        <p:txBody>
          <a:bodyPr wrap="square" rtlCol="0">
            <a:spAutoFit/>
          </a:bodyPr>
          <a:lstStyle/>
          <a:p>
            <a:pPr algn="ctr"/>
            <a:r>
              <a:rPr lang="en-US" dirty="0" smtClean="0"/>
              <a:t>The status log logs the messages that are printed to the remote system console.</a:t>
            </a:r>
            <a:endParaRPr lang="en-US" dirty="0"/>
          </a:p>
        </p:txBody>
      </p:sp>
    </p:spTree>
    <p:extLst>
      <p:ext uri="{BB962C8B-B14F-4D97-AF65-F5344CB8AC3E}">
        <p14:creationId xmlns:p14="http://schemas.microsoft.com/office/powerpoint/2010/main" val="277710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Event Data</a:t>
            </a:r>
            <a:endParaRPr lang="en-US" b="0" dirty="0"/>
          </a:p>
        </p:txBody>
      </p:sp>
      <p:sp>
        <p:nvSpPr>
          <p:cNvPr id="3" name="Content Placeholder 2"/>
          <p:cNvSpPr>
            <a:spLocks noGrp="1"/>
          </p:cNvSpPr>
          <p:nvPr>
            <p:ph idx="1"/>
          </p:nvPr>
        </p:nvSpPr>
        <p:spPr>
          <a:xfrm>
            <a:off x="533400" y="1389248"/>
            <a:ext cx="8229600" cy="3453846"/>
          </a:xfrm>
        </p:spPr>
        <p:txBody>
          <a:bodyPr>
            <a:normAutofit fontScale="92500" lnSpcReduction="20000"/>
          </a:bodyPr>
          <a:lstStyle/>
          <a:p>
            <a:r>
              <a:rPr lang="en-US" b="1" dirty="0" smtClean="0"/>
              <a:t>Time Domain</a:t>
            </a:r>
          </a:p>
          <a:p>
            <a:pPr lvl="1"/>
            <a:r>
              <a:rPr lang="en-US" dirty="0" smtClean="0"/>
              <a:t>Event attributes</a:t>
            </a:r>
          </a:p>
          <a:p>
            <a:pPr lvl="1"/>
            <a:r>
              <a:rPr lang="en-US" dirty="0"/>
              <a:t>Event segments attributes</a:t>
            </a:r>
          </a:p>
          <a:p>
            <a:pPr lvl="1"/>
            <a:r>
              <a:rPr lang="en-US" dirty="0" smtClean="0"/>
              <a:t>Waveform</a:t>
            </a:r>
          </a:p>
          <a:p>
            <a:r>
              <a:rPr lang="en-US" b="1" dirty="0" smtClean="0"/>
              <a:t>Frequency Domain</a:t>
            </a:r>
          </a:p>
          <a:p>
            <a:pPr lvl="1"/>
            <a:r>
              <a:rPr lang="en-US" dirty="0" smtClean="0"/>
              <a:t>Cycle data – Full-set of RMS and synchronous component values for each full cycle of data on the waveform</a:t>
            </a:r>
            <a:endParaRPr lang="en-US" dirty="0"/>
          </a:p>
        </p:txBody>
      </p:sp>
      <p:sp>
        <p:nvSpPr>
          <p:cNvPr id="4" name="TextBox 3"/>
          <p:cNvSpPr txBox="1"/>
          <p:nvPr/>
        </p:nvSpPr>
        <p:spPr>
          <a:xfrm>
            <a:off x="76200" y="0"/>
            <a:ext cx="1736373" cy="369332"/>
          </a:xfrm>
          <a:prstGeom prst="rect">
            <a:avLst/>
          </a:prstGeom>
          <a:noFill/>
        </p:spPr>
        <p:txBody>
          <a:bodyPr wrap="none" rtlCol="0">
            <a:spAutoFit/>
          </a:bodyPr>
          <a:lstStyle/>
          <a:p>
            <a:r>
              <a:rPr lang="en-US" dirty="0" smtClean="0">
                <a:solidFill>
                  <a:srgbClr val="008000"/>
                </a:solidFill>
              </a:rPr>
              <a:t>open</a:t>
            </a:r>
            <a:r>
              <a:rPr lang="en-US" b="1" dirty="0" smtClean="0">
                <a:solidFill>
                  <a:srgbClr val="008000"/>
                </a:solidFill>
              </a:rPr>
              <a:t>XDA</a:t>
            </a:r>
            <a:r>
              <a:rPr lang="en-US" dirty="0" smtClean="0">
                <a:solidFill>
                  <a:srgbClr val="008000"/>
                </a:solidFill>
              </a:rPr>
              <a:t> Data</a:t>
            </a:r>
            <a:endParaRPr lang="en-US" dirty="0">
              <a:solidFill>
                <a:srgbClr val="008000"/>
              </a:solidFill>
            </a:endParaRPr>
          </a:p>
        </p:txBody>
      </p:sp>
    </p:spTree>
    <p:extLst>
      <p:ext uri="{BB962C8B-B14F-4D97-AF65-F5344CB8AC3E}">
        <p14:creationId xmlns:p14="http://schemas.microsoft.com/office/powerpoint/2010/main" val="42038307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openXDA</a:t>
            </a:r>
            <a:r>
              <a:rPr lang="en-US" dirty="0" smtClean="0"/>
              <a:t> Logging</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38400"/>
            <a:ext cx="7038975" cy="3551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19200" y="1313765"/>
            <a:ext cx="6477000" cy="646331"/>
          </a:xfrm>
          <a:prstGeom prst="rect">
            <a:avLst/>
          </a:prstGeom>
          <a:noFill/>
        </p:spPr>
        <p:txBody>
          <a:bodyPr wrap="square" rtlCol="0">
            <a:spAutoFit/>
          </a:bodyPr>
          <a:lstStyle/>
          <a:p>
            <a:pPr algn="ctr"/>
            <a:r>
              <a:rPr lang="en-US" dirty="0" smtClean="0"/>
              <a:t>The debug log provides additional information about log messages as well as more verbose logging.</a:t>
            </a:r>
            <a:endParaRPr lang="en-US" dirty="0"/>
          </a:p>
        </p:txBody>
      </p:sp>
    </p:spTree>
    <p:extLst>
      <p:ext uri="{BB962C8B-B14F-4D97-AF65-F5344CB8AC3E}">
        <p14:creationId xmlns:p14="http://schemas.microsoft.com/office/powerpoint/2010/main" val="27716842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openXDA</a:t>
            </a:r>
            <a:r>
              <a:rPr lang="en-US" dirty="0" smtClean="0"/>
              <a:t> Logging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Log levels</a:t>
            </a:r>
          </a:p>
          <a:p>
            <a:pPr lvl="1"/>
            <a:r>
              <a:rPr lang="en-US" dirty="0" smtClean="0"/>
              <a:t>log4net provides a number of log levels that can be used to log messages. Four levels are typically used by </a:t>
            </a:r>
            <a:r>
              <a:rPr lang="en-US" dirty="0" err="1" smtClean="0"/>
              <a:t>openXDA</a:t>
            </a:r>
            <a:r>
              <a:rPr lang="en-US" dirty="0" smtClean="0"/>
              <a:t>.</a:t>
            </a:r>
          </a:p>
          <a:p>
            <a:pPr lvl="2"/>
            <a:r>
              <a:rPr lang="en-US" dirty="0" err="1" smtClean="0"/>
              <a:t>Log.Error</a:t>
            </a:r>
            <a:r>
              <a:rPr lang="en-US" dirty="0" smtClean="0"/>
              <a:t>() – Errors and exception handling</a:t>
            </a:r>
          </a:p>
          <a:p>
            <a:pPr lvl="2"/>
            <a:r>
              <a:rPr lang="en-US" dirty="0" err="1" smtClean="0"/>
              <a:t>Log.Warn</a:t>
            </a:r>
            <a:r>
              <a:rPr lang="en-US" dirty="0" smtClean="0"/>
              <a:t>() – Warning messages</a:t>
            </a:r>
          </a:p>
          <a:p>
            <a:pPr lvl="2"/>
            <a:r>
              <a:rPr lang="en-US" dirty="0" err="1" smtClean="0"/>
              <a:t>Log.Info</a:t>
            </a:r>
            <a:r>
              <a:rPr lang="en-US" dirty="0" smtClean="0"/>
              <a:t>() – Regular status messages</a:t>
            </a:r>
          </a:p>
          <a:p>
            <a:pPr lvl="2"/>
            <a:r>
              <a:rPr lang="en-US" dirty="0" err="1" smtClean="0"/>
              <a:t>Log.Debug</a:t>
            </a:r>
            <a:r>
              <a:rPr lang="en-US" dirty="0" smtClean="0"/>
              <a:t>() – Debug messages</a:t>
            </a:r>
          </a:p>
          <a:p>
            <a:pPr lvl="1"/>
            <a:r>
              <a:rPr lang="en-US" dirty="0" smtClean="0"/>
              <a:t>The remote system console displays different colors based on the log level.</a:t>
            </a:r>
          </a:p>
          <a:p>
            <a:pPr lvl="2"/>
            <a:r>
              <a:rPr lang="en-US" dirty="0" smtClean="0"/>
              <a:t>Error = Red</a:t>
            </a:r>
          </a:p>
          <a:p>
            <a:pPr lvl="2"/>
            <a:r>
              <a:rPr lang="en-US" dirty="0" smtClean="0"/>
              <a:t>Warning = Yellow</a:t>
            </a:r>
          </a:p>
          <a:p>
            <a:pPr lvl="2"/>
            <a:r>
              <a:rPr lang="en-US" dirty="0" smtClean="0"/>
              <a:t>Status = White</a:t>
            </a:r>
          </a:p>
          <a:p>
            <a:pPr lvl="2"/>
            <a:r>
              <a:rPr lang="en-US" dirty="0" smtClean="0"/>
              <a:t>Debug = Hidden</a:t>
            </a:r>
          </a:p>
          <a:p>
            <a:pPr lvl="1"/>
            <a:r>
              <a:rPr lang="en-US" smtClean="0"/>
              <a:t>Debug messages only appear in the debug log.</a:t>
            </a:r>
            <a:endParaRPr lang="en-US" dirty="0"/>
          </a:p>
        </p:txBody>
      </p:sp>
    </p:spTree>
    <p:extLst>
      <p:ext uri="{BB962C8B-B14F-4D97-AF65-F5344CB8AC3E}">
        <p14:creationId xmlns:p14="http://schemas.microsoft.com/office/powerpoint/2010/main" val="16060694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81200"/>
            <a:ext cx="7772400" cy="2712891"/>
          </a:xfrm>
          <a:prstGeom prst="rect">
            <a:avLst/>
          </a:prstGeom>
        </p:spPr>
      </p:pic>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6477000"/>
            <a:ext cx="1153879" cy="307250"/>
          </a:xfrm>
        </p:spPr>
      </p:pic>
    </p:spTree>
    <p:extLst>
      <p:ext uri="{BB962C8B-B14F-4D97-AF65-F5344CB8AC3E}">
        <p14:creationId xmlns:p14="http://schemas.microsoft.com/office/powerpoint/2010/main" val="1793092867"/>
      </p:ext>
    </p:extLst>
  </p:cSld>
  <p:clrMapOvr>
    <a:masterClrMapping/>
  </p:clrMapOvr>
</p:sld>
</file>

<file path=ppt/theme/theme1.xml><?xml version="1.0" encoding="utf-8"?>
<a:theme xmlns:a="http://schemas.openxmlformats.org/drawingml/2006/main" name="CURENT PPT Template_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14525</TotalTime>
  <Words>2040</Words>
  <Application>Microsoft Office PowerPoint</Application>
  <PresentationFormat>On-screen Show (4:3)</PresentationFormat>
  <Paragraphs>371</Paragraphs>
  <Slides>92</Slides>
  <Notes>6</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CURENT PPT Template_v2</vt:lpstr>
      <vt:lpstr>PowerPoint Presentation</vt:lpstr>
      <vt:lpstr>Objective</vt:lpstr>
      <vt:lpstr>Overview</vt:lpstr>
      <vt:lpstr>What is openXDA?</vt:lpstr>
      <vt:lpstr>openXDA – PQ / DFR Dualism</vt:lpstr>
      <vt:lpstr>openXDA Components</vt:lpstr>
      <vt:lpstr>openXDA Overview</vt:lpstr>
      <vt:lpstr>openXDA Inputs</vt:lpstr>
      <vt:lpstr>Event Data</vt:lpstr>
      <vt:lpstr>Event Analysis Data</vt:lpstr>
      <vt:lpstr>Trending Data</vt:lpstr>
      <vt:lpstr>Trending Alarm Data</vt:lpstr>
      <vt:lpstr>openXDA Outputs</vt:lpstr>
      <vt:lpstr>COMTRADE Output is Line Centric</vt:lpstr>
      <vt:lpstr>Version 1.3 Example Email</vt:lpstr>
      <vt:lpstr>openXDA Remote Admin Console</vt:lpstr>
      <vt:lpstr>openXDA Logging</vt:lpstr>
      <vt:lpstr>What is the open PQ Dashboard?</vt:lpstr>
      <vt:lpstr>Event Data Display</vt:lpstr>
      <vt:lpstr>Fault Data Display</vt:lpstr>
      <vt:lpstr>Fault Waveform Detail</vt:lpstr>
      <vt:lpstr>Fault Detail Report</vt:lpstr>
      <vt:lpstr>Trending Data Display</vt:lpstr>
      <vt:lpstr>PowerPoint Presentation</vt:lpstr>
      <vt:lpstr>PQ Investigator Integration</vt:lpstr>
      <vt:lpstr>PQ Investigator Integration</vt:lpstr>
      <vt:lpstr>The Deep Dive</vt:lpstr>
      <vt:lpstr>openXDA is an Automation Platform </vt:lpstr>
      <vt:lpstr>Highlight 1</vt:lpstr>
      <vt:lpstr>openXDA Constructs</vt:lpstr>
      <vt:lpstr>openXDA Inputs</vt:lpstr>
      <vt:lpstr>openXDA Event and Soft Configuration Data</vt:lpstr>
      <vt:lpstr>ConfigurationLoader</vt:lpstr>
      <vt:lpstr>ConfigurationLoader</vt:lpstr>
      <vt:lpstr>ConfigurationLoader</vt:lpstr>
      <vt:lpstr>ConfigurationLoader</vt:lpstr>
      <vt:lpstr>Highlight 2</vt:lpstr>
      <vt:lpstr>Console Commands</vt:lpstr>
      <vt:lpstr>ConfigurationLoader</vt:lpstr>
      <vt:lpstr>ConfigurationLoader</vt:lpstr>
      <vt:lpstr>ConfigurationLoader</vt:lpstr>
      <vt:lpstr>DataReader</vt:lpstr>
      <vt:lpstr>DataReader</vt:lpstr>
      <vt:lpstr>DataReader</vt:lpstr>
      <vt:lpstr>DataReader</vt:lpstr>
      <vt:lpstr>DataReader</vt:lpstr>
      <vt:lpstr>DataReader</vt:lpstr>
      <vt:lpstr>Highlight 3</vt:lpstr>
      <vt:lpstr>DataReader</vt:lpstr>
      <vt:lpstr>DataOperation</vt:lpstr>
      <vt:lpstr>DataOperation</vt:lpstr>
      <vt:lpstr>DataOperation</vt:lpstr>
      <vt:lpstr>DataOperation</vt:lpstr>
      <vt:lpstr>DataOperation</vt:lpstr>
      <vt:lpstr>DataOperation</vt:lpstr>
      <vt:lpstr>DataOperation</vt:lpstr>
      <vt:lpstr>DataOperation</vt:lpstr>
      <vt:lpstr>DataOperation</vt:lpstr>
      <vt:lpstr>DataOperation</vt:lpstr>
      <vt:lpstr>TransactionOrder</vt:lpstr>
      <vt:lpstr>LoadOrder</vt:lpstr>
      <vt:lpstr>DataWriter</vt:lpstr>
      <vt:lpstr>DataWriter</vt:lpstr>
      <vt:lpstr>DataWriter</vt:lpstr>
      <vt:lpstr>COMTRADE Output</vt:lpstr>
      <vt:lpstr>DataWriter</vt:lpstr>
      <vt:lpstr>openXDA Outputs</vt:lpstr>
      <vt:lpstr>DataResource</vt:lpstr>
      <vt:lpstr>DataResource</vt:lpstr>
      <vt:lpstr>DataResource</vt:lpstr>
      <vt:lpstr>Event Data</vt:lpstr>
      <vt:lpstr>DataResource</vt:lpstr>
      <vt:lpstr>Trending Data</vt:lpstr>
      <vt:lpstr>DataResource</vt:lpstr>
      <vt:lpstr>Highlight 4</vt:lpstr>
      <vt:lpstr>System Settings</vt:lpstr>
      <vt:lpstr>System Settings</vt:lpstr>
      <vt:lpstr>System Settings</vt:lpstr>
      <vt:lpstr>System Settings</vt:lpstr>
      <vt:lpstr>System Settings</vt:lpstr>
      <vt:lpstr>System Settings</vt:lpstr>
      <vt:lpstr>System Settings</vt:lpstr>
      <vt:lpstr>System Settings</vt:lpstr>
      <vt:lpstr>openXDA Logging</vt:lpstr>
      <vt:lpstr>openXDA Remote Admin Console</vt:lpstr>
      <vt:lpstr>openXDA Logging</vt:lpstr>
      <vt:lpstr>openXDA Logging</vt:lpstr>
      <vt:lpstr>openXDA Logging</vt:lpstr>
      <vt:lpstr>openXDA Logging</vt:lpstr>
      <vt:lpstr>openXDA Logging</vt:lpstr>
      <vt:lpstr>openXDA Logging</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Tenley Dalstrom</dc:creator>
  <cp:lastModifiedBy>swills</cp:lastModifiedBy>
  <cp:revision>694</cp:revision>
  <cp:lastPrinted>2015-05-31T19:07:43Z</cp:lastPrinted>
  <dcterms:created xsi:type="dcterms:W3CDTF">2014-04-10T13:35:15Z</dcterms:created>
  <dcterms:modified xsi:type="dcterms:W3CDTF">2015-08-04T12:26:53Z</dcterms:modified>
</cp:coreProperties>
</file>