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4"/>
  </p:notesMasterIdLst>
  <p:handoutMasterIdLst>
    <p:handoutMasterId r:id="rId15"/>
  </p:handoutMasterIdLst>
  <p:sldIdLst>
    <p:sldId id="593" r:id="rId2"/>
    <p:sldId id="617" r:id="rId3"/>
    <p:sldId id="579" r:id="rId4"/>
    <p:sldId id="599" r:id="rId5"/>
    <p:sldId id="629" r:id="rId6"/>
    <p:sldId id="623" r:id="rId7"/>
    <p:sldId id="618" r:id="rId8"/>
    <p:sldId id="620" r:id="rId9"/>
    <p:sldId id="624" r:id="rId10"/>
    <p:sldId id="627" r:id="rId11"/>
    <p:sldId id="621" r:id="rId12"/>
    <p:sldId id="58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asor Data" id="{98755CB0-E238-41C2-8F95-D244F220CAE1}">
          <p14:sldIdLst>
            <p14:sldId id="593"/>
            <p14:sldId id="617"/>
            <p14:sldId id="579"/>
            <p14:sldId id="599"/>
            <p14:sldId id="629"/>
            <p14:sldId id="623"/>
            <p14:sldId id="618"/>
            <p14:sldId id="620"/>
            <p14:sldId id="624"/>
            <p14:sldId id="627"/>
            <p14:sldId id="621"/>
            <p14:sldId id="5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FDD"/>
    <a:srgbClr val="EC7474"/>
    <a:srgbClr val="00800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86465" autoAdjust="0"/>
  </p:normalViewPr>
  <p:slideViewPr>
    <p:cSldViewPr>
      <p:cViewPr varScale="1">
        <p:scale>
          <a:sx n="64" d="100"/>
          <a:sy n="64" d="100"/>
        </p:scale>
        <p:origin x="14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30"/>
    </p:cViewPr>
  </p:sorterViewPr>
  <p:notesViewPr>
    <p:cSldViewPr>
      <p:cViewPr varScale="1">
        <p:scale>
          <a:sx n="72" d="100"/>
          <a:sy n="72" d="100"/>
        </p:scale>
        <p:origin x="202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3038475" cy="466725"/>
          </a:xfrm>
          <a:prstGeom prst="rect">
            <a:avLst/>
          </a:prstGeom>
        </p:spPr>
        <p:txBody>
          <a:bodyPr vert="horz" lIns="91403" tIns="45700" rIns="91403" bIns="457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5" y="6"/>
            <a:ext cx="3038475" cy="466725"/>
          </a:xfrm>
          <a:prstGeom prst="rect">
            <a:avLst/>
          </a:prstGeom>
        </p:spPr>
        <p:txBody>
          <a:bodyPr vert="horz" lIns="91403" tIns="45700" rIns="91403" bIns="45700" rtlCol="0"/>
          <a:lstStyle>
            <a:lvl1pPr algn="r">
              <a:defRPr sz="1200"/>
            </a:lvl1pPr>
          </a:lstStyle>
          <a:p>
            <a:fld id="{7511FE48-B69C-440C-807C-0E0C16F01B4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829679"/>
            <a:ext cx="3038475" cy="466725"/>
          </a:xfrm>
          <a:prstGeom prst="rect">
            <a:avLst/>
          </a:prstGeom>
        </p:spPr>
        <p:txBody>
          <a:bodyPr vert="horz" lIns="91403" tIns="45700" rIns="91403" bIns="457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5" y="8829679"/>
            <a:ext cx="3038475" cy="466725"/>
          </a:xfrm>
          <a:prstGeom prst="rect">
            <a:avLst/>
          </a:prstGeom>
        </p:spPr>
        <p:txBody>
          <a:bodyPr vert="horz" lIns="91403" tIns="45700" rIns="91403" bIns="45700" rtlCol="0" anchor="b"/>
          <a:lstStyle>
            <a:lvl1pPr algn="r">
              <a:defRPr sz="1200"/>
            </a:lvl1pPr>
          </a:lstStyle>
          <a:p>
            <a:fld id="{CC72DFF0-5F31-4647-8697-4CD543DB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06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792" tIns="46396" rIns="92792" bIns="463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792" tIns="46396" rIns="92792" bIns="46396" rtlCol="0"/>
          <a:lstStyle>
            <a:lvl1pPr algn="r">
              <a:defRPr sz="1200"/>
            </a:lvl1pPr>
          </a:lstStyle>
          <a:p>
            <a:fld id="{924FDA77-EA7C-4D79-A52D-6C0436DD2987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92" tIns="46396" rIns="92792" bIns="463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792" tIns="46396" rIns="92792" bIns="4639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792" tIns="46396" rIns="92792" bIns="463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792" tIns="46396" rIns="92792" bIns="46396" rtlCol="0" anchor="b"/>
          <a:lstStyle>
            <a:lvl1pPr algn="r">
              <a:defRPr sz="1200"/>
            </a:lvl1pPr>
          </a:lstStyle>
          <a:p>
            <a:fld id="{A072CCC9-5F2D-4269-895F-A2CEF20C1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0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on link and </a:t>
            </a:r>
            <a:r>
              <a:rPr lang="en-US" smtClean="0"/>
              <a:t>explore documentation…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CC9-5F2D-4269-895F-A2CEF20C1D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6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438399"/>
          </a:xfrm>
        </p:spPr>
        <p:txBody>
          <a:bodyPr>
            <a:normAutofit/>
          </a:bodyPr>
          <a:lstStyle>
            <a:lvl1pPr>
              <a:defRPr sz="4400">
                <a:solidFill>
                  <a:srgbClr val="0079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90500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sz="2900" dirty="0" smtClean="0">
              <a:solidFill>
                <a:srgbClr val="262626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01930" y="1143000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03" y="155306"/>
            <a:ext cx="1800200" cy="835293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501930" y="6525344"/>
            <a:ext cx="8229600" cy="0"/>
          </a:xfrm>
          <a:prstGeom prst="line">
            <a:avLst/>
          </a:prstGeom>
          <a:ln w="95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53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5029200"/>
          </a:xfrm>
        </p:spPr>
        <p:txBody>
          <a:bodyPr vert="eaVert"/>
          <a:lstStyle>
            <a:lvl1pPr marL="342900" indent="-342900">
              <a:buFont typeface="Arial"/>
              <a:buChar char="•"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0668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 rot="5400000">
            <a:off x="-83961" y="6284760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9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6629400" y="304800"/>
            <a:ext cx="1" cy="63246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2547" y="386302"/>
            <a:ext cx="1008112" cy="46877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 rot="5400000">
            <a:off x="44997" y="6237522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642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439" y="776287"/>
            <a:ext cx="3383280" cy="877824"/>
          </a:xfrm>
        </p:spPr>
        <p:txBody>
          <a:bodyPr anchor="b"/>
          <a:lstStyle>
            <a:lvl1pPr algn="l">
              <a:buNone/>
              <a:defRPr sz="1800" b="1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89805" y="1749786"/>
            <a:ext cx="3383280" cy="4713396"/>
          </a:xfrm>
        </p:spPr>
        <p:txBody>
          <a:bodyPr/>
          <a:lstStyle>
            <a:lvl1pPr marL="9144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75439" y="1654111"/>
            <a:ext cx="338328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592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>
            <a:lvl1pPr>
              <a:defRPr sz="3600" b="0">
                <a:solidFill>
                  <a:srgbClr val="007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>
            <a:lvl1pPr marL="342900" indent="-342900">
              <a:buFont typeface="Arial"/>
              <a:buChar char="•"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95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9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533" y="3933056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533" y="235799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0933" y="3933056"/>
            <a:ext cx="82296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98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105400"/>
          </a:xfrm>
        </p:spPr>
        <p:txBody>
          <a:bodyPr/>
          <a:lstStyle>
            <a:lvl1pPr marL="342900" indent="-342900">
              <a:buFont typeface="Arial"/>
              <a:buChar char="•"/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105400"/>
          </a:xfrm>
        </p:spPr>
        <p:txBody>
          <a:bodyPr/>
          <a:lstStyle>
            <a:lvl1pPr marL="342900" indent="-342900">
              <a:buFont typeface="Arial"/>
              <a:buChar char="•"/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95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8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454525"/>
          </a:xfrm>
        </p:spPr>
        <p:txBody>
          <a:bodyPr/>
          <a:lstStyle>
            <a:lvl1pPr marL="342900" indent="-342900">
              <a:buFont typeface="Arial"/>
              <a:buChar char="•"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454525"/>
          </a:xfrm>
        </p:spPr>
        <p:txBody>
          <a:bodyPr/>
          <a:lstStyle>
            <a:lvl1pPr marL="342900" indent="-342900">
              <a:buFont typeface="Arial"/>
              <a:buChar char="•"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981200"/>
            <a:ext cx="4040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648200" y="1981200"/>
            <a:ext cx="4040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457200" y="980728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457200" y="6237312"/>
            <a:ext cx="8229600" cy="0"/>
          </a:xfrm>
          <a:prstGeom prst="line">
            <a:avLst/>
          </a:prstGeom>
          <a:ln w="95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83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0728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85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44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304800"/>
            <a:ext cx="5111750" cy="6324600"/>
          </a:xfrm>
        </p:spPr>
        <p:txBody>
          <a:bodyPr/>
          <a:lstStyle>
            <a:lvl1pPr marL="342900" indent="-342900">
              <a:buFont typeface="Arial"/>
              <a:buChar char="•"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>
              <a:buClrTx/>
              <a:defRPr sz="2800">
                <a:solidFill>
                  <a:sysClr val="windowText" lastClr="000000"/>
                </a:solidFill>
              </a:defRPr>
            </a:lvl2pPr>
            <a:lvl3pPr>
              <a:defRPr sz="2400">
                <a:solidFill>
                  <a:sysClr val="windowText" lastClr="000000"/>
                </a:solidFill>
              </a:defRPr>
            </a:lvl3pPr>
            <a:lvl4pPr>
              <a:defRPr sz="2000">
                <a:solidFill>
                  <a:sysClr val="windowText" lastClr="000000"/>
                </a:solidFill>
              </a:defRPr>
            </a:lvl4pPr>
            <a:lvl5pPr>
              <a:defRPr sz="2000">
                <a:solidFill>
                  <a:sysClr val="windowText" lastClr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044" y="1435100"/>
            <a:ext cx="3008313" cy="51943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447800"/>
            <a:ext cx="30480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6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2620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792288" y="5367338"/>
            <a:ext cx="54864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0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4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2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7900"/>
          </a:solidFill>
          <a:latin typeface="CG Omega" panose="020B0502050508020304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Tx/>
        <a:buSzPct val="90000"/>
        <a:buFont typeface="Wingdings" panose="05000000000000000000" pitchFamily="2" charset="2"/>
        <a:buChar char="§"/>
        <a:defRPr sz="28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4963" indent="-223838" algn="l" defTabSz="914400" rtl="0" eaLnBrk="1" latinLnBrk="0" hangingPunct="1">
        <a:spcBef>
          <a:spcPct val="20000"/>
        </a:spcBef>
        <a:buSzPct val="90000"/>
        <a:buFont typeface="Wingdings" panose="05000000000000000000" pitchFamily="2" charset="2"/>
        <a:buChar char="§"/>
        <a:defRPr sz="20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eromq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24383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Using </a:t>
            </a:r>
            <a:r>
              <a:rPr lang="en-US" sz="4000" dirty="0" err="1" smtClean="0"/>
              <a:t>ZeroMQ</a:t>
            </a:r>
            <a:r>
              <a:rPr lang="en-US" sz="4000"/>
              <a:t> </a:t>
            </a:r>
            <a:r>
              <a:rPr lang="en-US" sz="4000" smtClean="0"/>
              <a:t>for GEP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048000"/>
            <a:ext cx="3952875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267325"/>
            <a:ext cx="56959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7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ZeroMQ</a:t>
            </a:r>
            <a:r>
              <a:rPr lang="en-US" dirty="0" smtClean="0"/>
              <a:t>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Excellent for distribution of simple messages</a:t>
            </a:r>
          </a:p>
          <a:p>
            <a:r>
              <a:rPr lang="en-US" dirty="0" smtClean="0"/>
              <a:t>Also supports </a:t>
            </a:r>
            <a:r>
              <a:rPr lang="en-US" dirty="0" err="1" smtClean="0"/>
              <a:t>stateful</a:t>
            </a:r>
            <a:r>
              <a:rPr lang="en-US" dirty="0" smtClean="0"/>
              <a:t>-style message protocol operations, but can require extra work</a:t>
            </a:r>
          </a:p>
          <a:p>
            <a:r>
              <a:rPr lang="en-US" dirty="0" smtClean="0"/>
              <a:t>Patterns and classes exist to make multi-threading with </a:t>
            </a:r>
            <a:r>
              <a:rPr lang="en-US" dirty="0" err="1" smtClean="0"/>
              <a:t>ZeroMQ</a:t>
            </a:r>
            <a:r>
              <a:rPr lang="en-US" dirty="0" smtClean="0"/>
              <a:t> simple, but API itself is not thread-safe</a:t>
            </a:r>
          </a:p>
          <a:p>
            <a:r>
              <a:rPr lang="en-US" dirty="0" smtClean="0"/>
              <a:t>Security, called CURVE, is now baked-in and is easy to “turn on”</a:t>
            </a:r>
          </a:p>
          <a:p>
            <a:r>
              <a:rPr lang="en-US" dirty="0" smtClean="0"/>
              <a:t>Low-level library is surprisingly fast and can have performance benefits over other socket implementations on </a:t>
            </a:r>
            <a:r>
              <a:rPr lang="en-US" dirty="0" err="1" smtClean="0"/>
              <a:t>IoT</a:t>
            </a:r>
            <a:r>
              <a:rPr lang="en-US" dirty="0" smtClean="0"/>
              <a:t> style hardware.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60156"/>
            <a:ext cx="1219200" cy="46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139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ZeroMQ</a:t>
            </a:r>
            <a:r>
              <a:rPr lang="en-US" dirty="0" smtClean="0"/>
              <a:t> Threading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r>
              <a:rPr lang="en-US" dirty="0" smtClean="0"/>
              <a:t>Calls into the </a:t>
            </a:r>
            <a:r>
              <a:rPr lang="en-US" dirty="0" err="1"/>
              <a:t>ZeroMQ</a:t>
            </a:r>
            <a:r>
              <a:rPr lang="en-US" dirty="0"/>
              <a:t> </a:t>
            </a:r>
            <a:r>
              <a:rPr lang="en-US" dirty="0" smtClean="0"/>
              <a:t>API library are not </a:t>
            </a:r>
            <a:r>
              <a:rPr lang="en-US" dirty="0"/>
              <a:t>inherently thread-safe</a:t>
            </a:r>
          </a:p>
          <a:p>
            <a:r>
              <a:rPr lang="en-US" dirty="0" err="1" smtClean="0"/>
              <a:t>ZeroMQ</a:t>
            </a:r>
            <a:r>
              <a:rPr lang="en-US" dirty="0" smtClean="0"/>
              <a:t> uses patterns for simplifying multithreading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7904" y="2743201"/>
            <a:ext cx="4762696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60156"/>
            <a:ext cx="1219200" cy="46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78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dirty="0" smtClean="0"/>
              <a:t>Thanks 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1138237"/>
            <a:ext cx="9105900" cy="4581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19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ZeroMQ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“zero” in </a:t>
            </a:r>
            <a:r>
              <a:rPr lang="en-US" dirty="0" err="1" smtClean="0">
                <a:hlinkClick r:id="rId3"/>
              </a:rPr>
              <a:t>ZeroMQ</a:t>
            </a:r>
            <a:endParaRPr lang="en-US" dirty="0" smtClean="0"/>
          </a:p>
          <a:p>
            <a:pPr lvl="1"/>
            <a:r>
              <a:rPr lang="en-US" dirty="0" smtClean="0"/>
              <a:t>Zero Broker</a:t>
            </a:r>
          </a:p>
          <a:p>
            <a:pPr lvl="1"/>
            <a:r>
              <a:rPr lang="en-US" dirty="0" smtClean="0"/>
              <a:t>Zero Latency (Low Latency)</a:t>
            </a:r>
          </a:p>
          <a:p>
            <a:pPr lvl="1"/>
            <a:r>
              <a:rPr lang="en-US" dirty="0" smtClean="0"/>
              <a:t>Zero Administration</a:t>
            </a:r>
          </a:p>
          <a:p>
            <a:pPr lvl="1"/>
            <a:r>
              <a:rPr lang="en-US" dirty="0" smtClean="0"/>
              <a:t>Zero Cost – Cross Platform &amp; Open Source</a:t>
            </a:r>
          </a:p>
          <a:p>
            <a:r>
              <a:rPr lang="en-US" dirty="0" smtClean="0"/>
              <a:t>Allows complex messaging exchange patterns with minimal effort</a:t>
            </a:r>
          </a:p>
          <a:p>
            <a:r>
              <a:rPr lang="en-US" dirty="0" smtClean="0"/>
              <a:t>Scalable for distributed </a:t>
            </a:r>
            <a:r>
              <a:rPr lang="en-US" dirty="0"/>
              <a:t>or concurrent applications</a:t>
            </a: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60156"/>
            <a:ext cx="1219200" cy="469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18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</a:t>
            </a:r>
            <a:r>
              <a:rPr lang="en-US" sz="3600" b="0" dirty="0" err="1" smtClean="0"/>
              <a:t>eroMQ</a:t>
            </a:r>
            <a:r>
              <a:rPr lang="en-US" sz="3600" b="0" dirty="0" smtClean="0"/>
              <a:t> Benefits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Numerous language and platform integration points – all integrated and compatible</a:t>
            </a:r>
          </a:p>
          <a:p>
            <a:r>
              <a:rPr lang="en-US" sz="3400" dirty="0" smtClean="0"/>
              <a:t>Small and light-weight with the performance to support high-volume phasor data flows</a:t>
            </a:r>
          </a:p>
          <a:p>
            <a:r>
              <a:rPr lang="en-US" sz="3400" dirty="0" smtClean="0"/>
              <a:t>Larger variety of message patterns with a range of loss/reliability characteristics – pub/sub; client/server; brokered.</a:t>
            </a:r>
          </a:p>
          <a:p>
            <a:r>
              <a:rPr lang="en-US" sz="3400" dirty="0" smtClean="0"/>
              <a:t>Content of the message flexible and easily accommodates phasor measurement pattern – ID, Timestamp, value, flags</a:t>
            </a:r>
          </a:p>
          <a:p>
            <a:r>
              <a:rPr lang="en-US" sz="3400" dirty="0" smtClean="0"/>
              <a:t>In practice, </a:t>
            </a:r>
            <a:r>
              <a:rPr lang="en-US" sz="3400" dirty="0" err="1" smtClean="0"/>
              <a:t>ZeroMQ</a:t>
            </a:r>
            <a:r>
              <a:rPr lang="en-US" sz="3400" dirty="0" smtClean="0"/>
              <a:t> is used to manage the socket layer on behalf of the application</a:t>
            </a:r>
          </a:p>
          <a:p>
            <a:r>
              <a:rPr lang="en-US" sz="3400" dirty="0"/>
              <a:t>Ability to scale well is inherent in </a:t>
            </a:r>
            <a:r>
              <a:rPr lang="en-US" sz="3400" dirty="0" smtClean="0"/>
              <a:t>architecture -- scales easily from intra-application communication, to inter-application communication to wide-area communication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60156"/>
            <a:ext cx="1219200" cy="46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66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</a:t>
            </a:r>
            <a:r>
              <a:rPr lang="en-US" dirty="0" err="1" smtClean="0"/>
              <a:t>eroMQ</a:t>
            </a:r>
            <a:r>
              <a:rPr lang="en-US" dirty="0" smtClean="0"/>
              <a:t> vs. 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DDS</a:t>
            </a:r>
          </a:p>
          <a:p>
            <a:pPr lvl="1"/>
            <a:r>
              <a:rPr lang="en-US" dirty="0" smtClean="0"/>
              <a:t>Pros</a:t>
            </a:r>
            <a:r>
              <a:rPr lang="en-US" dirty="0"/>
              <a:t>: Mature "middle-ware" layer supporting mission critical apps, </a:t>
            </a:r>
            <a:r>
              <a:rPr lang="en-US" dirty="0" smtClean="0"/>
              <a:t>extensive number of options</a:t>
            </a:r>
            <a:endParaRPr lang="en-US" dirty="0"/>
          </a:p>
          <a:p>
            <a:pPr lvl="1"/>
            <a:r>
              <a:rPr lang="en-US" dirty="0" smtClean="0"/>
              <a:t>Cons</a:t>
            </a:r>
            <a:r>
              <a:rPr lang="en-US" dirty="0"/>
              <a:t>: Heavy-weight, slower, steep learning curve, no open source standards based security </a:t>
            </a:r>
            <a:r>
              <a:rPr lang="en-US" dirty="0" smtClean="0"/>
              <a:t>yet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Z</a:t>
            </a:r>
            <a:r>
              <a:rPr lang="en-US" dirty="0" err="1" smtClean="0"/>
              <a:t>eroMQ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Pros</a:t>
            </a:r>
            <a:r>
              <a:rPr lang="en-US" dirty="0"/>
              <a:t>: Many messaging patterns, extensive language implementations, fully open source with security, light-weight, </a:t>
            </a:r>
            <a:r>
              <a:rPr lang="en-US" dirty="0" smtClean="0"/>
              <a:t>faster</a:t>
            </a:r>
          </a:p>
          <a:p>
            <a:pPr lvl="1"/>
            <a:r>
              <a:rPr lang="en-US" dirty="0" smtClean="0"/>
              <a:t>Cons</a:t>
            </a:r>
            <a:r>
              <a:rPr lang="en-US" dirty="0"/>
              <a:t>: Lower level API, not as many </a:t>
            </a:r>
            <a:r>
              <a:rPr lang="en-US" dirty="0" smtClean="0"/>
              <a:t>features </a:t>
            </a:r>
            <a:r>
              <a:rPr lang="en-US" dirty="0"/>
              <a:t>as </a:t>
            </a:r>
            <a:r>
              <a:rPr lang="en-US" dirty="0" smtClean="0"/>
              <a:t>DDS for options like discovery, delivery deadlines and </a:t>
            </a:r>
            <a:r>
              <a:rPr lang="en-US" dirty="0" err="1" smtClean="0"/>
              <a:t>QoS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60156"/>
            <a:ext cx="1219200" cy="46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8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CERN* Evaluated Middleware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71600"/>
            <a:ext cx="3672224" cy="3495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398638"/>
            <a:ext cx="4995062" cy="35543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5715000"/>
            <a:ext cx="5910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Dworak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F.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Ehm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W.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Sliwinski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M.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Sobczak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CERN, Geneva,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Switzerland, 2011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 rot="5400000">
            <a:off x="255270" y="3976255"/>
            <a:ext cx="251460" cy="277091"/>
          </a:xfrm>
          <a:prstGeom prst="triangle">
            <a:avLst/>
          </a:prstGeom>
          <a:solidFill>
            <a:srgbClr val="EC747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>
            <a:off x="255269" y="3393324"/>
            <a:ext cx="251460" cy="277091"/>
          </a:xfrm>
          <a:prstGeom prst="triangle">
            <a:avLst/>
          </a:prstGeom>
          <a:solidFill>
            <a:srgbClr val="BC8FD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282129" y="2971800"/>
            <a:ext cx="337871" cy="685800"/>
          </a:xfrm>
          <a:prstGeom prst="line">
            <a:avLst/>
          </a:prstGeom>
          <a:ln>
            <a:solidFill>
              <a:srgbClr val="7030A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60156"/>
            <a:ext cx="1219200" cy="46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10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Patterns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75" y="1423987"/>
            <a:ext cx="4743450" cy="4010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86600" y="4495800"/>
            <a:ext cx="1265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 / </a:t>
            </a:r>
          </a:p>
          <a:p>
            <a:r>
              <a:rPr lang="en-US" dirty="0" smtClean="0"/>
              <a:t>DEALER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509541"/>
            <a:ext cx="769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 /</a:t>
            </a:r>
          </a:p>
          <a:p>
            <a:r>
              <a:rPr lang="en-US" dirty="0" smtClean="0"/>
              <a:t>SUB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60156"/>
            <a:ext cx="1219200" cy="46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64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Coding Pattern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3581400"/>
            <a:ext cx="3695700" cy="2343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590800"/>
            <a:ext cx="3457575" cy="3333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75" y="1885950"/>
            <a:ext cx="2181225" cy="1695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92584" y="3227427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86732" y="21468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990" y="1638300"/>
            <a:ext cx="2181225" cy="1352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60156"/>
            <a:ext cx="1219200" cy="46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1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GSF </a:t>
            </a:r>
            <a:r>
              <a:rPr lang="en-US" dirty="0" err="1" smtClean="0"/>
              <a:t>ZeroMQ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Implemented the </a:t>
            </a:r>
            <a:r>
              <a:rPr lang="en-US" sz="2800" dirty="0" smtClean="0"/>
              <a:t>ROUTER</a:t>
            </a:r>
            <a:r>
              <a:rPr lang="en-US" sz="2800" dirty="0"/>
              <a:t> </a:t>
            </a:r>
            <a:r>
              <a:rPr lang="en-US" sz="2800" dirty="0" smtClean="0"/>
              <a:t>– DEALER</a:t>
            </a:r>
            <a:r>
              <a:rPr lang="en-US" dirty="0" smtClean="0"/>
              <a:t> </a:t>
            </a:r>
            <a:r>
              <a:rPr lang="en-US" dirty="0" err="1" smtClean="0"/>
              <a:t>ZeroMQ</a:t>
            </a:r>
            <a:r>
              <a:rPr lang="en-US" dirty="0" smtClean="0"/>
              <a:t> pattern as a standard</a:t>
            </a:r>
            <a:br>
              <a:rPr lang="en-US" dirty="0" smtClean="0"/>
            </a:br>
            <a:r>
              <a:rPr lang="en-US" dirty="0" smtClean="0"/>
              <a:t>client /  server streaming data transfer implementation.</a:t>
            </a:r>
          </a:p>
          <a:p>
            <a:r>
              <a:rPr lang="en-US" dirty="0" smtClean="0"/>
              <a:t>Allows for all support </a:t>
            </a:r>
            <a:r>
              <a:rPr lang="en-US" dirty="0" err="1" smtClean="0"/>
              <a:t>ZeroMQ</a:t>
            </a:r>
            <a:r>
              <a:rPr lang="en-US" dirty="0" smtClean="0"/>
              <a:t> transport protocols</a:t>
            </a:r>
          </a:p>
          <a:p>
            <a:pPr lvl="1"/>
            <a:r>
              <a:rPr lang="en-US" dirty="0" smtClean="0"/>
              <a:t>TCP</a:t>
            </a:r>
          </a:p>
          <a:p>
            <a:pPr lvl="1"/>
            <a:r>
              <a:rPr lang="en-US" dirty="0" smtClean="0"/>
              <a:t>In-Process (e.g., named pipes)</a:t>
            </a:r>
          </a:p>
          <a:p>
            <a:pPr lvl="1"/>
            <a:r>
              <a:rPr lang="en-US" dirty="0" smtClean="0"/>
              <a:t>Pragmatic </a:t>
            </a:r>
            <a:r>
              <a:rPr lang="en-US" dirty="0"/>
              <a:t>General </a:t>
            </a:r>
            <a:r>
              <a:rPr lang="en-US" dirty="0" smtClean="0"/>
              <a:t>Multicast (PGM)</a:t>
            </a:r>
          </a:p>
          <a:p>
            <a:pPr lvl="1"/>
            <a:r>
              <a:rPr lang="en-US" dirty="0" smtClean="0"/>
              <a:t>Encapsulated PGM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60156"/>
            <a:ext cx="1219200" cy="46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07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ZeroMQ</a:t>
            </a:r>
            <a:r>
              <a:rPr lang="en-US" dirty="0" smtClean="0"/>
              <a:t> Example Code (from GSF)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47800"/>
            <a:ext cx="4848225" cy="1790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0" y="3581400"/>
            <a:ext cx="5353050" cy="2466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1078468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Setup </a:t>
            </a:r>
            <a:r>
              <a:rPr lang="en-US" dirty="0" err="1" smtClean="0"/>
              <a:t>ZeroMQ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33750" y="3255789"/>
            <a:ext cx="249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 data to client: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60156"/>
            <a:ext cx="1219200" cy="46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574026"/>
      </p:ext>
    </p:extLst>
  </p:cSld>
  <p:clrMapOvr>
    <a:masterClrMapping/>
  </p:clrMapOvr>
</p:sld>
</file>

<file path=ppt/theme/theme1.xml><?xml version="1.0" encoding="utf-8"?>
<a:theme xmlns:a="http://schemas.openxmlformats.org/drawingml/2006/main" name="CURENT PPT Template_v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14069</TotalTime>
  <Words>388</Words>
  <Application>Microsoft Office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CG Omega</vt:lpstr>
      <vt:lpstr>Wingdings</vt:lpstr>
      <vt:lpstr>CURENT PPT Template_v2</vt:lpstr>
      <vt:lpstr>Using ZeroMQ for GEP  </vt:lpstr>
      <vt:lpstr>About ZeroMQ</vt:lpstr>
      <vt:lpstr>ZeroMQ Benefits</vt:lpstr>
      <vt:lpstr>ZeroMQ vs. DDS</vt:lpstr>
      <vt:lpstr>Summary of CERN* Evaluated Middleware</vt:lpstr>
      <vt:lpstr>Message Patterns</vt:lpstr>
      <vt:lpstr>The Coding Pattern</vt:lpstr>
      <vt:lpstr>GSF ZeroMQ Implementation</vt:lpstr>
      <vt:lpstr>ZeroMQ Example Code (from GSF)</vt:lpstr>
      <vt:lpstr>ZeroMQ Observations</vt:lpstr>
      <vt:lpstr>ZeroMQ Threading Patterns</vt:lpstr>
      <vt:lpstr>Thanks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Tenley Dalstrom</dc:creator>
  <cp:lastModifiedBy>Ritchie Carroll</cp:lastModifiedBy>
  <cp:revision>399</cp:revision>
  <cp:lastPrinted>2015-05-31T19:07:43Z</cp:lastPrinted>
  <dcterms:created xsi:type="dcterms:W3CDTF">2014-04-10T13:35:15Z</dcterms:created>
  <dcterms:modified xsi:type="dcterms:W3CDTF">2015-08-04T18:19:30Z</dcterms:modified>
</cp:coreProperties>
</file>