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3"/>
  </p:notesMasterIdLst>
  <p:handoutMasterIdLst>
    <p:handoutMasterId r:id="rId34"/>
  </p:handoutMasterIdLst>
  <p:sldIdLst>
    <p:sldId id="570" r:id="rId2"/>
    <p:sldId id="572" r:id="rId3"/>
    <p:sldId id="573" r:id="rId4"/>
    <p:sldId id="574" r:id="rId5"/>
    <p:sldId id="575" r:id="rId6"/>
    <p:sldId id="576" r:id="rId7"/>
    <p:sldId id="577" r:id="rId8"/>
    <p:sldId id="578" r:id="rId9"/>
    <p:sldId id="579" r:id="rId10"/>
    <p:sldId id="580" r:id="rId11"/>
    <p:sldId id="581" r:id="rId12"/>
    <p:sldId id="582" r:id="rId13"/>
    <p:sldId id="583" r:id="rId14"/>
    <p:sldId id="584" r:id="rId15"/>
    <p:sldId id="585" r:id="rId16"/>
    <p:sldId id="586" r:id="rId17"/>
    <p:sldId id="587" r:id="rId18"/>
    <p:sldId id="588" r:id="rId19"/>
    <p:sldId id="589" r:id="rId20"/>
    <p:sldId id="590" r:id="rId21"/>
    <p:sldId id="591" r:id="rId22"/>
    <p:sldId id="592" r:id="rId23"/>
    <p:sldId id="593" r:id="rId24"/>
    <p:sldId id="594" r:id="rId25"/>
    <p:sldId id="596" r:id="rId26"/>
    <p:sldId id="598" r:id="rId27"/>
    <p:sldId id="600" r:id="rId28"/>
    <p:sldId id="595" r:id="rId29"/>
    <p:sldId id="601" r:id="rId30"/>
    <p:sldId id="602" r:id="rId31"/>
    <p:sldId id="60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Historian" id="{98755CB0-E238-41C2-8F95-D244F220CAE1}">
          <p14:sldIdLst>
            <p14:sldId id="570"/>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6"/>
            <p14:sldId id="598"/>
            <p14:sldId id="600"/>
            <p14:sldId id="595"/>
            <p14:sldId id="601"/>
            <p14:sldId id="602"/>
            <p14:sldId id="6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DD"/>
    <a:srgbClr val="EC7474"/>
    <a:srgbClr val="008000"/>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6465" autoAdjust="0"/>
  </p:normalViewPr>
  <p:slideViewPr>
    <p:cSldViewPr>
      <p:cViewPr varScale="1">
        <p:scale>
          <a:sx n="85" d="100"/>
          <a:sy n="85" d="100"/>
        </p:scale>
        <p:origin x="84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30"/>
    </p:cViewPr>
  </p:sorterViewPr>
  <p:notesViewPr>
    <p:cSldViewPr>
      <p:cViewPr varScale="1">
        <p:scale>
          <a:sx n="72" d="100"/>
          <a:sy n="72" d="100"/>
        </p:scale>
        <p:origin x="202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6"/>
            <a:ext cx="3038475" cy="466725"/>
          </a:xfrm>
          <a:prstGeom prst="rect">
            <a:avLst/>
          </a:prstGeom>
        </p:spPr>
        <p:txBody>
          <a:bodyPr vert="horz" lIns="91403" tIns="45700" rIns="91403" bIns="45700" rtlCol="0"/>
          <a:lstStyle>
            <a:lvl1pPr algn="l">
              <a:defRPr sz="1200"/>
            </a:lvl1pPr>
          </a:lstStyle>
          <a:p>
            <a:endParaRPr lang="en-US"/>
          </a:p>
        </p:txBody>
      </p:sp>
      <p:sp>
        <p:nvSpPr>
          <p:cNvPr id="3" name="Date Placeholder 2"/>
          <p:cNvSpPr>
            <a:spLocks noGrp="1"/>
          </p:cNvSpPr>
          <p:nvPr>
            <p:ph type="dt" sz="quarter" idx="1"/>
          </p:nvPr>
        </p:nvSpPr>
        <p:spPr>
          <a:xfrm>
            <a:off x="3970345" y="6"/>
            <a:ext cx="3038475" cy="466725"/>
          </a:xfrm>
          <a:prstGeom prst="rect">
            <a:avLst/>
          </a:prstGeom>
        </p:spPr>
        <p:txBody>
          <a:bodyPr vert="horz" lIns="91403" tIns="45700" rIns="91403" bIns="45700" rtlCol="0"/>
          <a:lstStyle>
            <a:lvl1pPr algn="r">
              <a:defRPr sz="1200"/>
            </a:lvl1pPr>
          </a:lstStyle>
          <a:p>
            <a:fld id="{7511FE48-B69C-440C-807C-0E0C16F01B4C}" type="datetimeFigureOut">
              <a:rPr lang="en-US" smtClean="0"/>
              <a:t>8/10/2015</a:t>
            </a:fld>
            <a:endParaRPr lang="en-US"/>
          </a:p>
        </p:txBody>
      </p:sp>
      <p:sp>
        <p:nvSpPr>
          <p:cNvPr id="4" name="Footer Placeholder 3"/>
          <p:cNvSpPr>
            <a:spLocks noGrp="1"/>
          </p:cNvSpPr>
          <p:nvPr>
            <p:ph type="ftr" sz="quarter" idx="2"/>
          </p:nvPr>
        </p:nvSpPr>
        <p:spPr>
          <a:xfrm>
            <a:off x="8" y="8829679"/>
            <a:ext cx="3038475" cy="466725"/>
          </a:xfrm>
          <a:prstGeom prst="rect">
            <a:avLst/>
          </a:prstGeom>
        </p:spPr>
        <p:txBody>
          <a:bodyPr vert="horz" lIns="91403" tIns="45700" rIns="91403" bIns="4570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829679"/>
            <a:ext cx="3038475" cy="466725"/>
          </a:xfrm>
          <a:prstGeom prst="rect">
            <a:avLst/>
          </a:prstGeom>
        </p:spPr>
        <p:txBody>
          <a:bodyPr vert="horz" lIns="91403" tIns="45700" rIns="91403" bIns="45700" rtlCol="0" anchor="b"/>
          <a:lstStyle>
            <a:lvl1pPr algn="r">
              <a:defRPr sz="1200"/>
            </a:lvl1pPr>
          </a:lstStyle>
          <a:p>
            <a:fld id="{CC72DFF0-5F31-4647-8697-4CD543DB1C85}" type="slidenum">
              <a:rPr lang="en-US" smtClean="0"/>
              <a:t>‹#›</a:t>
            </a:fld>
            <a:endParaRPr lang="en-US"/>
          </a:p>
        </p:txBody>
      </p:sp>
    </p:spTree>
    <p:extLst>
      <p:ext uri="{BB962C8B-B14F-4D97-AF65-F5344CB8AC3E}">
        <p14:creationId xmlns:p14="http://schemas.microsoft.com/office/powerpoint/2010/main" val="215380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92" tIns="46396" rIns="92792" bIns="4639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92" tIns="46396" rIns="92792" bIns="46396" rtlCol="0"/>
          <a:lstStyle>
            <a:lvl1pPr algn="r">
              <a:defRPr sz="1200"/>
            </a:lvl1pPr>
          </a:lstStyle>
          <a:p>
            <a:fld id="{924FDA77-EA7C-4D79-A52D-6C0436DD2987}" type="datetimeFigureOut">
              <a:rPr lang="en-US" smtClean="0"/>
              <a:t>8/10/2015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792" tIns="46396" rIns="92792" bIns="4639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92" tIns="46396" rIns="92792" bIns="463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792" tIns="46396" rIns="92792" bIns="4639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92" tIns="46396" rIns="92792" bIns="46396" rtlCol="0" anchor="b"/>
          <a:lstStyle>
            <a:lvl1pPr algn="r">
              <a:defRPr sz="1200"/>
            </a:lvl1pPr>
          </a:lstStyle>
          <a:p>
            <a:fld id="{A072CCC9-5F2D-4269-895F-A2CEF20C1D22}" type="slidenum">
              <a:rPr lang="en-US" smtClean="0"/>
              <a:t>‹#›</a:t>
            </a:fld>
            <a:endParaRPr lang="en-US"/>
          </a:p>
        </p:txBody>
      </p:sp>
    </p:spTree>
    <p:extLst>
      <p:ext uri="{BB962C8B-B14F-4D97-AF65-F5344CB8AC3E}">
        <p14:creationId xmlns:p14="http://schemas.microsoft.com/office/powerpoint/2010/main" val="231445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2</a:t>
            </a:fld>
            <a:endParaRPr lang="en-US" dirty="0"/>
          </a:p>
        </p:txBody>
      </p:sp>
    </p:spTree>
    <p:extLst>
      <p:ext uri="{BB962C8B-B14F-4D97-AF65-F5344CB8AC3E}">
        <p14:creationId xmlns:p14="http://schemas.microsoft.com/office/powerpoint/2010/main" val="360338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r>
              <a:rPr lang="en-US" smtClean="0"/>
              <a:t>Brush over</a:t>
            </a:r>
          </a:p>
          <a:p>
            <a:r>
              <a:rPr lang="en-US" smtClean="0"/>
              <a:t>Missing it</a:t>
            </a:r>
          </a:p>
        </p:txBody>
      </p:sp>
    </p:spTree>
    <p:extLst>
      <p:ext uri="{BB962C8B-B14F-4D97-AF65-F5344CB8AC3E}">
        <p14:creationId xmlns:p14="http://schemas.microsoft.com/office/powerpoint/2010/main" val="707247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14</a:t>
            </a:fld>
            <a:endParaRPr lang="en-US" dirty="0"/>
          </a:p>
        </p:txBody>
      </p:sp>
    </p:spTree>
    <p:extLst>
      <p:ext uri="{BB962C8B-B14F-4D97-AF65-F5344CB8AC3E}">
        <p14:creationId xmlns:p14="http://schemas.microsoft.com/office/powerpoint/2010/main" val="164613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15</a:t>
            </a:fld>
            <a:endParaRPr lang="en-US" dirty="0"/>
          </a:p>
        </p:txBody>
      </p:sp>
    </p:spTree>
    <p:extLst>
      <p:ext uri="{BB962C8B-B14F-4D97-AF65-F5344CB8AC3E}">
        <p14:creationId xmlns:p14="http://schemas.microsoft.com/office/powerpoint/2010/main" val="356960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16</a:t>
            </a:fld>
            <a:endParaRPr lang="en-US" dirty="0"/>
          </a:p>
        </p:txBody>
      </p:sp>
    </p:spTree>
    <p:extLst>
      <p:ext uri="{BB962C8B-B14F-4D97-AF65-F5344CB8AC3E}">
        <p14:creationId xmlns:p14="http://schemas.microsoft.com/office/powerpoint/2010/main" val="123196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17</a:t>
            </a:fld>
            <a:endParaRPr lang="en-US" dirty="0"/>
          </a:p>
        </p:txBody>
      </p:sp>
    </p:spTree>
    <p:extLst>
      <p:ext uri="{BB962C8B-B14F-4D97-AF65-F5344CB8AC3E}">
        <p14:creationId xmlns:p14="http://schemas.microsoft.com/office/powerpoint/2010/main" val="48397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18</a:t>
            </a:fld>
            <a:endParaRPr lang="en-US" dirty="0"/>
          </a:p>
        </p:txBody>
      </p:sp>
    </p:spTree>
    <p:extLst>
      <p:ext uri="{BB962C8B-B14F-4D97-AF65-F5344CB8AC3E}">
        <p14:creationId xmlns:p14="http://schemas.microsoft.com/office/powerpoint/2010/main" val="259437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19</a:t>
            </a:fld>
            <a:endParaRPr lang="en-US" dirty="0"/>
          </a:p>
        </p:txBody>
      </p:sp>
    </p:spTree>
    <p:extLst>
      <p:ext uri="{BB962C8B-B14F-4D97-AF65-F5344CB8AC3E}">
        <p14:creationId xmlns:p14="http://schemas.microsoft.com/office/powerpoint/2010/main" val="261672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your normal </a:t>
            </a:r>
            <a:r>
              <a:rPr lang="en-US" dirty="0" err="1" smtClean="0"/>
              <a:t>B+Tree</a:t>
            </a:r>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20</a:t>
            </a:fld>
            <a:endParaRPr lang="en-US" dirty="0"/>
          </a:p>
        </p:txBody>
      </p:sp>
    </p:spTree>
    <p:extLst>
      <p:ext uri="{BB962C8B-B14F-4D97-AF65-F5344CB8AC3E}">
        <p14:creationId xmlns:p14="http://schemas.microsoft.com/office/powerpoint/2010/main" val="318380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 .d2m metadata file is produced no more frequently than daily and at least once per month and saved along with the .d2 files to insure that the state of system configuration rides along with the data so that it can be easily incorporated with data migration and backup processes.</a:t>
            </a:r>
          </a:p>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21</a:t>
            </a:fld>
            <a:endParaRPr lang="en-US" dirty="0"/>
          </a:p>
        </p:txBody>
      </p:sp>
    </p:spTree>
    <p:extLst>
      <p:ext uri="{BB962C8B-B14F-4D97-AF65-F5344CB8AC3E}">
        <p14:creationId xmlns:p14="http://schemas.microsoft.com/office/powerpoint/2010/main" val="115189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22</a:t>
            </a:fld>
            <a:endParaRPr lang="en-US" dirty="0"/>
          </a:p>
        </p:txBody>
      </p:sp>
    </p:spTree>
    <p:extLst>
      <p:ext uri="{BB962C8B-B14F-4D97-AF65-F5344CB8AC3E}">
        <p14:creationId xmlns:p14="http://schemas.microsoft.com/office/powerpoint/2010/main" val="116186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3</a:t>
            </a:fld>
            <a:endParaRPr lang="en-US" dirty="0"/>
          </a:p>
        </p:txBody>
      </p:sp>
    </p:spTree>
    <p:extLst>
      <p:ext uri="{BB962C8B-B14F-4D97-AF65-F5344CB8AC3E}">
        <p14:creationId xmlns:p14="http://schemas.microsoft.com/office/powerpoint/2010/main" val="339874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23</a:t>
            </a:fld>
            <a:endParaRPr lang="en-US" dirty="0"/>
          </a:p>
        </p:txBody>
      </p:sp>
    </p:spTree>
    <p:extLst>
      <p:ext uri="{BB962C8B-B14F-4D97-AF65-F5344CB8AC3E}">
        <p14:creationId xmlns:p14="http://schemas.microsoft.com/office/powerpoint/2010/main" val="3816354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24</a:t>
            </a:fld>
            <a:endParaRPr lang="en-US" dirty="0"/>
          </a:p>
        </p:txBody>
      </p:sp>
    </p:spTree>
    <p:extLst>
      <p:ext uri="{BB962C8B-B14F-4D97-AF65-F5344CB8AC3E}">
        <p14:creationId xmlns:p14="http://schemas.microsoft.com/office/powerpoint/2010/main" val="252456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25</a:t>
            </a:fld>
            <a:endParaRPr lang="en-US" dirty="0"/>
          </a:p>
        </p:txBody>
      </p:sp>
    </p:spTree>
    <p:extLst>
      <p:ext uri="{BB962C8B-B14F-4D97-AF65-F5344CB8AC3E}">
        <p14:creationId xmlns:p14="http://schemas.microsoft.com/office/powerpoint/2010/main" val="2942349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r>
              <a:rPr lang="en-US" dirty="0" smtClean="0"/>
              <a:t>Why</a:t>
            </a:r>
            <a:r>
              <a:rPr lang="en-US" baseline="0" dirty="0" smtClean="0"/>
              <a:t> does fast matter – speaking points – reduces size of server-farm</a:t>
            </a:r>
          </a:p>
          <a:p>
            <a:r>
              <a:rPr lang="en-US" baseline="0" dirty="0" smtClean="0"/>
              <a:t>Why does size matter – disk cost factors</a:t>
            </a:r>
          </a:p>
          <a:p>
            <a:r>
              <a:rPr lang="en-US" baseline="0" dirty="0" smtClean="0"/>
              <a:t>Disk I/O improvements – cost savings</a:t>
            </a:r>
            <a:endParaRPr lang="en-US" dirty="0" smtClean="0"/>
          </a:p>
        </p:txBody>
      </p:sp>
    </p:spTree>
    <p:extLst>
      <p:ext uri="{BB962C8B-B14F-4D97-AF65-F5344CB8AC3E}">
        <p14:creationId xmlns:p14="http://schemas.microsoft.com/office/powerpoint/2010/main" val="2955271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27</a:t>
            </a:fld>
            <a:endParaRPr lang="en-US" dirty="0"/>
          </a:p>
        </p:txBody>
      </p:sp>
    </p:spTree>
    <p:extLst>
      <p:ext uri="{BB962C8B-B14F-4D97-AF65-F5344CB8AC3E}">
        <p14:creationId xmlns:p14="http://schemas.microsoft.com/office/powerpoint/2010/main" val="349614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28</a:t>
            </a:fld>
            <a:endParaRPr lang="en-US" dirty="0"/>
          </a:p>
        </p:txBody>
      </p:sp>
    </p:spTree>
    <p:extLst>
      <p:ext uri="{BB962C8B-B14F-4D97-AF65-F5344CB8AC3E}">
        <p14:creationId xmlns:p14="http://schemas.microsoft.com/office/powerpoint/2010/main" val="66237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4</a:t>
            </a:fld>
            <a:endParaRPr lang="en-US" dirty="0"/>
          </a:p>
        </p:txBody>
      </p:sp>
    </p:spTree>
    <p:extLst>
      <p:ext uri="{BB962C8B-B14F-4D97-AF65-F5344CB8AC3E}">
        <p14:creationId xmlns:p14="http://schemas.microsoft.com/office/powerpoint/2010/main" val="55400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5</a:t>
            </a:fld>
            <a:endParaRPr lang="en-US" dirty="0"/>
          </a:p>
        </p:txBody>
      </p:sp>
    </p:spTree>
    <p:extLst>
      <p:ext uri="{BB962C8B-B14F-4D97-AF65-F5344CB8AC3E}">
        <p14:creationId xmlns:p14="http://schemas.microsoft.com/office/powerpoint/2010/main" val="421798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6</a:t>
            </a:fld>
            <a:endParaRPr lang="en-US" dirty="0"/>
          </a:p>
        </p:txBody>
      </p:sp>
    </p:spTree>
    <p:extLst>
      <p:ext uri="{BB962C8B-B14F-4D97-AF65-F5344CB8AC3E}">
        <p14:creationId xmlns:p14="http://schemas.microsoft.com/office/powerpoint/2010/main" val="140096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7</a:t>
            </a:fld>
            <a:endParaRPr lang="en-US" dirty="0"/>
          </a:p>
        </p:txBody>
      </p:sp>
    </p:spTree>
    <p:extLst>
      <p:ext uri="{BB962C8B-B14F-4D97-AF65-F5344CB8AC3E}">
        <p14:creationId xmlns:p14="http://schemas.microsoft.com/office/powerpoint/2010/main" val="7802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8</a:t>
            </a:fld>
            <a:endParaRPr lang="en-US" dirty="0"/>
          </a:p>
        </p:txBody>
      </p:sp>
    </p:spTree>
    <p:extLst>
      <p:ext uri="{BB962C8B-B14F-4D97-AF65-F5344CB8AC3E}">
        <p14:creationId xmlns:p14="http://schemas.microsoft.com/office/powerpoint/2010/main" val="37485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F0525-434C-4C79-941F-903B002EBD6E}" type="slidenum">
              <a:rPr lang="en-US" smtClean="0"/>
              <a:pPr/>
              <a:t>10</a:t>
            </a:fld>
            <a:endParaRPr lang="en-US" dirty="0"/>
          </a:p>
        </p:txBody>
      </p:sp>
    </p:spTree>
    <p:extLst>
      <p:ext uri="{BB962C8B-B14F-4D97-AF65-F5344CB8AC3E}">
        <p14:creationId xmlns:p14="http://schemas.microsoft.com/office/powerpoint/2010/main" val="122433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GPA has experience in using Hadoop to manage and parallel processes Historian 1.0 data</a:t>
            </a:r>
          </a:p>
          <a:p>
            <a:r>
              <a:rPr lang="en-US" sz="1200" dirty="0" smtClean="0"/>
              <a:t>Hadoop is a good solution to get quick results from analytics that span long time-periods, e.g., last year’s data.</a:t>
            </a:r>
          </a:p>
          <a:p>
            <a:r>
              <a:rPr lang="en-US" sz="1200" dirty="0" smtClean="0"/>
              <a:t>However, this is not currently a common mode of utility analysis and Hadoop adds considerable overhead and complexity to support interfaces to current utility analytics.</a:t>
            </a:r>
          </a:p>
          <a:p>
            <a:endParaRPr lang="en-US" sz="1200" dirty="0" smtClean="0"/>
          </a:p>
          <a:p>
            <a:r>
              <a:rPr lang="en-US" dirty="0" smtClean="0"/>
              <a:t>Existing NoSQL do not have the continuous archiving performance necessary for </a:t>
            </a:r>
            <a:r>
              <a:rPr lang="en-US" dirty="0" err="1" smtClean="0"/>
              <a:t>synchrophasor</a:t>
            </a:r>
            <a:r>
              <a:rPr lang="en-US" dirty="0" smtClean="0"/>
              <a:t> data</a:t>
            </a:r>
          </a:p>
          <a:p>
            <a:pPr lvl="1"/>
            <a:r>
              <a:rPr lang="en-US" dirty="0" smtClean="0"/>
              <a:t>Points per second of ingest</a:t>
            </a:r>
          </a:p>
          <a:p>
            <a:pPr lvl="1"/>
            <a:r>
              <a:rPr lang="en-US" dirty="0" smtClean="0"/>
              <a:t>Data queries per second</a:t>
            </a:r>
          </a:p>
          <a:p>
            <a:pPr lvl="1"/>
            <a:r>
              <a:rPr lang="en-US" dirty="0" smtClean="0"/>
              <a:t>Points per second of export</a:t>
            </a:r>
          </a:p>
          <a:p>
            <a:pPr lvl="1"/>
            <a:r>
              <a:rPr lang="en-US" dirty="0" smtClean="0"/>
              <a:t>Repository size</a:t>
            </a:r>
          </a:p>
          <a:p>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AF0525-434C-4C79-941F-903B002EBD6E}" type="slidenum">
              <a:rPr lang="en-US" smtClean="0"/>
              <a:pPr/>
              <a:t>11</a:t>
            </a:fld>
            <a:endParaRPr lang="en-US" dirty="0"/>
          </a:p>
        </p:txBody>
      </p:sp>
    </p:spTree>
    <p:extLst>
      <p:ext uri="{BB962C8B-B14F-4D97-AF65-F5344CB8AC3E}">
        <p14:creationId xmlns:p14="http://schemas.microsoft.com/office/powerpoint/2010/main" val="1709129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438399"/>
          </a:xfrm>
        </p:spPr>
        <p:txBody>
          <a:bodyPr>
            <a:normAutofit/>
          </a:bodyPr>
          <a:lstStyle>
            <a:lvl1pPr>
              <a:defRPr sz="4400">
                <a:solidFill>
                  <a:srgbClr val="007900"/>
                </a:solidFill>
              </a:defRPr>
            </a:lvl1pPr>
          </a:lstStyle>
          <a:p>
            <a:endParaRPr lang="en-US" dirty="0"/>
          </a:p>
        </p:txBody>
      </p:sp>
      <p:sp>
        <p:nvSpPr>
          <p:cNvPr id="3" name="Subtitle 2"/>
          <p:cNvSpPr>
            <a:spLocks noGrp="1"/>
          </p:cNvSpPr>
          <p:nvPr>
            <p:ph type="subTitle" idx="1"/>
          </p:nvPr>
        </p:nvSpPr>
        <p:spPr>
          <a:xfrm>
            <a:off x="1371600" y="3962400"/>
            <a:ext cx="6400800" cy="1905000"/>
          </a:xfrm>
        </p:spPr>
        <p:txBody>
          <a:bodyPr>
            <a:normAutofit/>
          </a:bodyPr>
          <a:lstStyle>
            <a:lvl1pPr marL="0" indent="0" algn="ctr">
              <a:buNone/>
              <a:defRPr sz="1800" baseline="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sz="2900" dirty="0" smtClean="0">
              <a:solidFill>
                <a:srgbClr val="262626"/>
              </a:solidFill>
            </a:endParaRPr>
          </a:p>
        </p:txBody>
      </p:sp>
      <p:cxnSp>
        <p:nvCxnSpPr>
          <p:cNvPr id="7" name="Straight Connector 6"/>
          <p:cNvCxnSpPr/>
          <p:nvPr userDrawn="1"/>
        </p:nvCxnSpPr>
        <p:spPr>
          <a:xfrm>
            <a:off x="501930" y="11430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003" y="155306"/>
            <a:ext cx="1800200" cy="835293"/>
          </a:xfrm>
          <a:prstGeom prst="rect">
            <a:avLst/>
          </a:prstGeom>
        </p:spPr>
      </p:pic>
      <p:cxnSp>
        <p:nvCxnSpPr>
          <p:cNvPr id="21" name="Straight Connector 20"/>
          <p:cNvCxnSpPr/>
          <p:nvPr userDrawn="1"/>
        </p:nvCxnSpPr>
        <p:spPr>
          <a:xfrm>
            <a:off x="501930" y="6525344"/>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3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lvl1pPr>
              <a:defRPr sz="3600">
                <a:solidFill>
                  <a:srgbClr val="0079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5029200"/>
          </a:xfrm>
        </p:spPr>
        <p:txBody>
          <a:bodyPr vert="eaVert"/>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457200" y="10668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rot="5400000">
            <a:off x="-83961" y="6284760"/>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19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lvl1pPr>
              <a:defRPr>
                <a:solidFill>
                  <a:srgbClr val="0079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3" name="Straight Connector 12"/>
          <p:cNvCxnSpPr/>
          <p:nvPr userDrawn="1"/>
        </p:nvCxnSpPr>
        <p:spPr>
          <a:xfrm flipV="1">
            <a:off x="6629400" y="304800"/>
            <a:ext cx="1" cy="632460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2547" y="386302"/>
            <a:ext cx="1008112" cy="468772"/>
          </a:xfrm>
          <a:prstGeom prst="rect">
            <a:avLst/>
          </a:prstGeom>
        </p:spPr>
      </p:pic>
      <p:sp>
        <p:nvSpPr>
          <p:cNvPr id="10" name="TextBox 9"/>
          <p:cNvSpPr txBox="1"/>
          <p:nvPr userDrawn="1"/>
        </p:nvSpPr>
        <p:spPr>
          <a:xfrm rot="5400000">
            <a:off x="44997" y="6237522"/>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64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5439" y="776287"/>
            <a:ext cx="3383280" cy="877824"/>
          </a:xfrm>
        </p:spPr>
        <p:txBody>
          <a:bodyPr anchor="b"/>
          <a:lstStyle>
            <a:lvl1pPr algn="l">
              <a:buNone/>
              <a:defRPr sz="1800" b="1">
                <a:solidFill>
                  <a:srgbClr val="007900"/>
                </a:solidFill>
              </a:defRPr>
            </a:lvl1pPr>
          </a:lstStyle>
          <a:p>
            <a:r>
              <a:rPr lang="en-US" smtClean="0"/>
              <a:t>Click to edit Master title style</a:t>
            </a:r>
            <a:endParaRPr lang="en-US" dirty="0"/>
          </a:p>
        </p:txBody>
      </p:sp>
      <p:sp>
        <p:nvSpPr>
          <p:cNvPr id="3" name="Text Placeholder 2"/>
          <p:cNvSpPr>
            <a:spLocks noGrp="1"/>
          </p:cNvSpPr>
          <p:nvPr>
            <p:ph type="body" idx="2"/>
          </p:nvPr>
        </p:nvSpPr>
        <p:spPr>
          <a:xfrm>
            <a:off x="5389805" y="1749786"/>
            <a:ext cx="3383280" cy="4713396"/>
          </a:xfrm>
        </p:spPr>
        <p:txBody>
          <a:bodyPr/>
          <a:lstStyle>
            <a:lvl1pPr marL="9144" indent="0">
              <a:buNone/>
              <a:defRPr sz="1400">
                <a:solidFill>
                  <a:schemeClr val="tx1">
                    <a:lumMod val="50000"/>
                  </a:schemeClr>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000">
                <a:solidFill>
                  <a:schemeClr val="tx1">
                    <a:lumMod val="50000"/>
                  </a:schemeClr>
                </a:solidFill>
              </a:defRPr>
            </a:lvl4pPr>
            <a:lvl5pPr>
              <a:defRPr sz="2000">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5375439" y="1654111"/>
            <a:ext cx="338328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5923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lvl1pPr>
              <a:defRPr sz="3600" b="0">
                <a:solidFill>
                  <a:srgbClr val="0079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105400"/>
          </a:xfrm>
        </p:spPr>
        <p:txBody>
          <a:bodyPr/>
          <a:lstStyle>
            <a:lvl1pPr marL="342900" indent="-342900">
              <a:buFont typeface="Arial"/>
              <a:buChar cha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8382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57200" y="6172200"/>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9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9533" y="3933056"/>
            <a:ext cx="7772400" cy="1362075"/>
          </a:xfrm>
        </p:spPr>
        <p:txBody>
          <a:bodyPr anchor="t"/>
          <a:lstStyle>
            <a:lvl1pPr algn="l">
              <a:defRPr sz="4000" b="1" cap="all">
                <a:solidFill>
                  <a:srgbClr val="0079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99533" y="235799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8" name="Straight Connector 7"/>
          <p:cNvCxnSpPr/>
          <p:nvPr userDrawn="1"/>
        </p:nvCxnSpPr>
        <p:spPr>
          <a:xfrm>
            <a:off x="470933" y="3933056"/>
            <a:ext cx="82296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9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lvl1pPr>
              <a:defRPr sz="3600">
                <a:solidFill>
                  <a:srgbClr val="0079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038600" cy="5105400"/>
          </a:xfrm>
        </p:spPr>
        <p:txBody>
          <a:bodyPr/>
          <a:lstStyle>
            <a:lvl1pPr marL="342900" indent="-342900">
              <a:buFont typeface="Arial"/>
              <a:buChar char="•"/>
              <a:defRPr sz="2800">
                <a:solidFill>
                  <a:schemeClr val="tx1">
                    <a:lumMod val="50000"/>
                  </a:schemeClr>
                </a:solidFill>
              </a:defRPr>
            </a:lvl1pPr>
            <a:lvl2pPr>
              <a:defRPr sz="2400">
                <a:solidFill>
                  <a:schemeClr val="tx1">
                    <a:lumMod val="50000"/>
                  </a:schemeClr>
                </a:solidFill>
              </a:defRPr>
            </a:lvl2pPr>
            <a:lvl3pPr>
              <a:defRPr sz="20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2" name="TextBox 11"/>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57200" y="838200"/>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6172200"/>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spTree>
    <p:extLst>
      <p:ext uri="{BB962C8B-B14F-4D97-AF65-F5344CB8AC3E}">
        <p14:creationId xmlns:p14="http://schemas.microsoft.com/office/powerpoint/2010/main" val="422418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lvl1pPr>
              <a:defRPr sz="3600">
                <a:solidFill>
                  <a:srgbClr val="0079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45452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454525"/>
          </a:xfrm>
        </p:spPr>
        <p:txBody>
          <a:bodyPr/>
          <a:lstStyle>
            <a:lvl1pPr marL="342900" indent="-342900">
              <a:buFont typeface="Arial"/>
              <a:buChar char="•"/>
              <a:defRPr sz="2400">
                <a:solidFill>
                  <a:schemeClr val="tx1">
                    <a:lumMod val="50000"/>
                  </a:schemeClr>
                </a:solidFill>
              </a:defRPr>
            </a:lvl1pPr>
            <a:lvl2pPr>
              <a:defRPr sz="2000">
                <a:solidFill>
                  <a:schemeClr val="tx1">
                    <a:lumMod val="50000"/>
                  </a:schemeClr>
                </a:solidFill>
              </a:defRPr>
            </a:lvl2pPr>
            <a:lvl3pPr>
              <a:defRPr sz="1800">
                <a:solidFill>
                  <a:schemeClr val="tx1">
                    <a:lumMod val="50000"/>
                  </a:schemeClr>
                </a:solidFill>
              </a:defRPr>
            </a:lvl3pPr>
            <a:lvl4pPr>
              <a:defRPr sz="1600">
                <a:solidFill>
                  <a:schemeClr val="tx1">
                    <a:lumMod val="50000"/>
                  </a:schemeClr>
                </a:solidFill>
              </a:defRPr>
            </a:lvl4pPr>
            <a:lvl5pPr>
              <a:defRPr sz="1600">
                <a:solidFill>
                  <a:schemeClr val="tx1">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a:xfrm>
            <a:off x="457200" y="1981200"/>
            <a:ext cx="4040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48200" y="1981200"/>
            <a:ext cx="404018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18" name="TextBox 17"/>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9" name="Straight Connector 18"/>
          <p:cNvCxnSpPr/>
          <p:nvPr userDrawn="1"/>
        </p:nvCxnSpPr>
        <p:spPr>
          <a:xfrm>
            <a:off x="457200" y="980728"/>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57200" y="6237312"/>
            <a:ext cx="8229600" cy="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3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lvl1pPr>
              <a:defRPr sz="3600">
                <a:solidFill>
                  <a:srgbClr val="007900"/>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7" name="TextBox 6"/>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457200" y="980728"/>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85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6" name="TextBox 5"/>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0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044" y="273050"/>
            <a:ext cx="3008313" cy="1162050"/>
          </a:xfrm>
        </p:spPr>
        <p:txBody>
          <a:bodyPr anchor="b"/>
          <a:lstStyle>
            <a:lvl1pPr algn="l">
              <a:defRPr sz="2000" b="1">
                <a:solidFill>
                  <a:srgbClr val="007900"/>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304800"/>
            <a:ext cx="5111750" cy="6324600"/>
          </a:xfrm>
        </p:spPr>
        <p:txBody>
          <a:bodyPr/>
          <a:lstStyle>
            <a:lvl1pPr marL="342900" indent="-342900">
              <a:buFont typeface="Arial"/>
              <a:buChar char="•"/>
              <a:defRPr sz="3200">
                <a:solidFill>
                  <a:schemeClr val="tx1">
                    <a:lumMod val="50000"/>
                  </a:schemeClr>
                </a:solidFill>
              </a:defRPr>
            </a:lvl1pPr>
            <a:lvl2pPr>
              <a:buClrTx/>
              <a:defRPr sz="2800">
                <a:solidFill>
                  <a:sysClr val="windowText" lastClr="000000"/>
                </a:solidFill>
              </a:defRPr>
            </a:lvl2pPr>
            <a:lvl3pPr>
              <a:defRPr sz="2400">
                <a:solidFill>
                  <a:sysClr val="windowText" lastClr="000000"/>
                </a:solidFill>
              </a:defRPr>
            </a:lvl3pPr>
            <a:lvl4pPr>
              <a:defRPr sz="2000">
                <a:solidFill>
                  <a:sysClr val="windowText" lastClr="000000"/>
                </a:solidFill>
              </a:defRPr>
            </a:lvl4pPr>
            <a:lvl5pPr>
              <a:defRPr sz="2000">
                <a:solidFill>
                  <a:sysClr val="windowText" lastClr="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7044" y="1435100"/>
            <a:ext cx="3008313" cy="5194300"/>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userDrawn="1"/>
        </p:nvCxnSpPr>
        <p:spPr>
          <a:xfrm>
            <a:off x="457200" y="1447800"/>
            <a:ext cx="30480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9" name="TextBox 8"/>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4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9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1262062"/>
          </a:xfrm>
        </p:spPr>
        <p:txBody>
          <a:bodyPr/>
          <a:lstStyle>
            <a:lvl1pPr marL="0" indent="0">
              <a:buNone/>
              <a:defRPr sz="1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userDrawn="1"/>
        </p:nvCxnSpPr>
        <p:spPr>
          <a:xfrm>
            <a:off x="1792288" y="5367338"/>
            <a:ext cx="548640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302188"/>
            <a:ext cx="1008112" cy="468772"/>
          </a:xfrm>
          <a:prstGeom prst="rect">
            <a:avLst/>
          </a:prstGeom>
        </p:spPr>
      </p:pic>
      <p:sp>
        <p:nvSpPr>
          <p:cNvPr id="9" name="TextBox 8"/>
          <p:cNvSpPr txBox="1"/>
          <p:nvPr userDrawn="1"/>
        </p:nvSpPr>
        <p:spPr>
          <a:xfrm>
            <a:off x="8244408" y="6463183"/>
            <a:ext cx="546690" cy="307777"/>
          </a:xfrm>
          <a:prstGeom prst="rect">
            <a:avLst/>
          </a:prstGeom>
          <a:noFill/>
        </p:spPr>
        <p:txBody>
          <a:bodyPr wrap="square" rtlCol="0">
            <a:spAutoFit/>
          </a:bodyPr>
          <a:lstStyle/>
          <a:p>
            <a:pPr algn="r"/>
            <a:fld id="{653BC405-6D79-4DB3-82DA-7196A6610C82}" type="slidenum">
              <a:rPr lang="en-US" sz="1400" smtClean="0">
                <a:solidFill>
                  <a:srgbClr val="007900"/>
                </a:solidFill>
                <a:latin typeface="Arial" panose="020B0604020202020204" pitchFamily="34" charset="0"/>
                <a:cs typeface="Arial" panose="020B0604020202020204" pitchFamily="34" charset="0"/>
              </a:rPr>
              <a:pPr algn="r"/>
              <a:t>‹#›</a:t>
            </a:fld>
            <a:endParaRPr lang="en-US" sz="1400" dirty="0">
              <a:solidFill>
                <a:srgbClr val="007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00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461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75241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ctr" defTabSz="914400" rtl="0" eaLnBrk="1" latinLnBrk="0" hangingPunct="1">
        <a:spcBef>
          <a:spcPct val="0"/>
        </a:spcBef>
        <a:buNone/>
        <a:defRPr sz="3200" kern="1200">
          <a:solidFill>
            <a:srgbClr val="007900"/>
          </a:solidFill>
          <a:latin typeface="CG Omega" panose="020B0502050508020304"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3200" kern="1200">
          <a:solidFill>
            <a:schemeClr val="tx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ClrTx/>
        <a:buSzPct val="90000"/>
        <a:buFont typeface="Wingdings" panose="05000000000000000000" pitchFamily="2" charset="2"/>
        <a:buChar char="§"/>
        <a:defRPr sz="2800" kern="1200">
          <a:solidFill>
            <a:schemeClr val="tx1">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Arial" pitchFamily="34" charset="0"/>
          <a:ea typeface="+mn-ea"/>
          <a:cs typeface="Arial" pitchFamily="34" charset="0"/>
        </a:defRPr>
      </a:lvl3pPr>
      <a:lvl4pPr marL="1604963" indent="-223838" algn="l" defTabSz="914400" rtl="0" eaLnBrk="1" latinLnBrk="0" hangingPunct="1">
        <a:spcBef>
          <a:spcPct val="20000"/>
        </a:spcBef>
        <a:buSzPct val="90000"/>
        <a:buFont typeface="Wingdings" panose="05000000000000000000" pitchFamily="2" charset="2"/>
        <a:buChar char="§"/>
        <a:defRPr sz="2000" kern="1200">
          <a:solidFill>
            <a:schemeClr val="tx1">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hyperlink" Target="http://openhistorian.codeplex.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267325"/>
            <a:ext cx="5695950" cy="1066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57400"/>
            <a:ext cx="7058025" cy="1554352"/>
          </a:xfrm>
          <a:prstGeom prst="rect">
            <a:avLst/>
          </a:prstGeom>
        </p:spPr>
      </p:pic>
    </p:spTree>
    <p:extLst>
      <p:ext uri="{BB962C8B-B14F-4D97-AF65-F5344CB8AC3E}">
        <p14:creationId xmlns:p14="http://schemas.microsoft.com/office/powerpoint/2010/main" val="1610047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z="3600" dirty="0" smtClean="0"/>
              <a:t>A new data layer must support:</a:t>
            </a:r>
            <a:endParaRPr lang="en-US" sz="2400" dirty="0">
              <a:latin typeface="+mn-lt"/>
            </a:endParaRPr>
          </a:p>
        </p:txBody>
      </p:sp>
      <p:sp>
        <p:nvSpPr>
          <p:cNvPr id="3" name="Content Placeholder 2"/>
          <p:cNvSpPr>
            <a:spLocks noGrp="1"/>
          </p:cNvSpPr>
          <p:nvPr>
            <p:ph idx="1"/>
          </p:nvPr>
        </p:nvSpPr>
        <p:spPr>
          <a:xfrm>
            <a:off x="533400" y="1143000"/>
            <a:ext cx="8382000" cy="5423023"/>
          </a:xfrm>
        </p:spPr>
        <p:txBody>
          <a:bodyPr>
            <a:spAutoFit/>
          </a:bodyPr>
          <a:lstStyle/>
          <a:p>
            <a:r>
              <a:rPr lang="en-US" sz="2400" dirty="0" smtClean="0"/>
              <a:t>High performance processing of time-series data</a:t>
            </a:r>
          </a:p>
          <a:p>
            <a:pPr lvl="1"/>
            <a:r>
              <a:rPr lang="en-US" sz="2000" dirty="0" smtClean="0"/>
              <a:t>For both data archiving and retrieval modes</a:t>
            </a:r>
          </a:p>
          <a:p>
            <a:pPr lvl="1"/>
            <a:r>
              <a:rPr lang="en-US" sz="2000" dirty="0" smtClean="0"/>
              <a:t>High frame rate application refresh / Quick app response time</a:t>
            </a:r>
          </a:p>
          <a:p>
            <a:pPr lvl="1"/>
            <a:r>
              <a:rPr lang="en-US" sz="2000" dirty="0" smtClean="0"/>
              <a:t>Fast extraction of large data block – e.g., a day’s data</a:t>
            </a:r>
          </a:p>
          <a:p>
            <a:r>
              <a:rPr lang="en-US" sz="2400" dirty="0" smtClean="0"/>
              <a:t>An expanded set </a:t>
            </a:r>
            <a:r>
              <a:rPr lang="en-US" sz="2400" dirty="0"/>
              <a:t>data </a:t>
            </a:r>
            <a:r>
              <a:rPr lang="en-US" sz="2400" dirty="0" smtClean="0"/>
              <a:t>types </a:t>
            </a:r>
            <a:r>
              <a:rPr lang="en-US" sz="2000" dirty="0" smtClean="0"/>
              <a:t>(e.g., doubles, strings, complex values, etc.) </a:t>
            </a:r>
            <a:r>
              <a:rPr lang="en-US" sz="2000" dirty="0"/>
              <a:t>while maintaining low storage requirements</a:t>
            </a:r>
          </a:p>
          <a:p>
            <a:r>
              <a:rPr lang="en-US" sz="2400" dirty="0" smtClean="0"/>
              <a:t>GPS </a:t>
            </a:r>
            <a:r>
              <a:rPr lang="en-US" sz="2400" dirty="0"/>
              <a:t>precision time stamping</a:t>
            </a:r>
          </a:p>
          <a:p>
            <a:r>
              <a:rPr lang="en-US" sz="2400" dirty="0" smtClean="0"/>
              <a:t>Ability to insert data out of sequence</a:t>
            </a:r>
          </a:p>
          <a:p>
            <a:r>
              <a:rPr lang="en-US" sz="2400" dirty="0" smtClean="0"/>
              <a:t>Lossless data compression</a:t>
            </a:r>
          </a:p>
          <a:p>
            <a:r>
              <a:rPr lang="en-US" sz="2400" dirty="0" smtClean="0"/>
              <a:t>Improved Interfaces</a:t>
            </a:r>
          </a:p>
          <a:p>
            <a:pPr lvl="1"/>
            <a:r>
              <a:rPr lang="en-US" sz="2000" dirty="0" smtClean="0"/>
              <a:t>High-speed socket-based API for data access</a:t>
            </a:r>
          </a:p>
          <a:p>
            <a:pPr lvl="1"/>
            <a:r>
              <a:rPr lang="en-US" sz="2000" dirty="0" smtClean="0"/>
              <a:t>GEP based pub/sub real-time data subscription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2324812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4600" y="5914749"/>
            <a:ext cx="2258952" cy="276999"/>
          </a:xfrm>
          <a:prstGeom prst="rect">
            <a:avLst/>
          </a:prstGeom>
          <a:noFill/>
        </p:spPr>
        <p:txBody>
          <a:bodyPr wrap="none" rtlCol="0">
            <a:spAutoFit/>
          </a:bodyPr>
          <a:lstStyle/>
          <a:p>
            <a:r>
              <a:rPr lang="en-US" sz="1200" dirty="0" smtClean="0"/>
              <a:t>Source: </a:t>
            </a:r>
            <a:r>
              <a:rPr lang="en-US" sz="1200" dirty="0" err="1" smtClean="0"/>
              <a:t>Infochimps</a:t>
            </a:r>
            <a:r>
              <a:rPr lang="en-US" sz="1200" dirty="0" smtClean="0"/>
              <a:t>, May 2012</a:t>
            </a:r>
            <a:endParaRPr lang="en-US" sz="1200" dirty="0"/>
          </a:p>
        </p:txBody>
      </p:sp>
      <p:pic>
        <p:nvPicPr>
          <p:cNvPr id="4" name="Picture 3"/>
          <p:cNvPicPr>
            <a:picLocks noChangeAspect="1"/>
          </p:cNvPicPr>
          <p:nvPr/>
        </p:nvPicPr>
        <p:blipFill>
          <a:blip r:embed="rId3"/>
          <a:stretch>
            <a:fillRect/>
          </a:stretch>
        </p:blipFill>
        <p:spPr>
          <a:xfrm>
            <a:off x="174524" y="876171"/>
            <a:ext cx="8560341" cy="5029200"/>
          </a:xfrm>
          <a:prstGeom prst="rect">
            <a:avLst/>
          </a:prstGeom>
        </p:spPr>
      </p:pic>
      <p:sp>
        <p:nvSpPr>
          <p:cNvPr id="7" name="Title 6"/>
          <p:cNvSpPr>
            <a:spLocks noGrp="1"/>
          </p:cNvSpPr>
          <p:nvPr>
            <p:ph type="title"/>
          </p:nvPr>
        </p:nvSpPr>
        <p:spPr>
          <a:xfrm>
            <a:off x="190500" y="-233101"/>
            <a:ext cx="8229600" cy="1143000"/>
          </a:xfrm>
        </p:spPr>
        <p:txBody>
          <a:bodyPr/>
          <a:lstStyle/>
          <a:p>
            <a:r>
              <a:rPr lang="en-US" sz="2800" dirty="0" smtClean="0"/>
              <a:t>Big Data Problem – One Size Doesn’t Fill All</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860506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78" y="-152400"/>
            <a:ext cx="8229600" cy="1143000"/>
          </a:xfrm>
        </p:spPr>
        <p:txBody>
          <a:bodyPr/>
          <a:lstStyle/>
          <a:p>
            <a:r>
              <a:rPr lang="en-US" sz="3600" dirty="0" smtClean="0"/>
              <a:t>The Solution – GPA’s </a:t>
            </a:r>
            <a:r>
              <a:rPr lang="en-US" sz="3600" dirty="0" err="1" smtClean="0"/>
              <a:t>SNAPdb</a:t>
            </a:r>
            <a:r>
              <a:rPr lang="en-US" sz="3600" dirty="0" smtClean="0"/>
              <a:t> Library</a:t>
            </a:r>
            <a:endParaRPr lang="en-US" sz="3600" dirty="0"/>
          </a:p>
        </p:txBody>
      </p:sp>
      <p:sp>
        <p:nvSpPr>
          <p:cNvPr id="3" name="Content Placeholder 2"/>
          <p:cNvSpPr>
            <a:spLocks noGrp="1"/>
          </p:cNvSpPr>
          <p:nvPr>
            <p:ph idx="1"/>
          </p:nvPr>
        </p:nvSpPr>
        <p:spPr>
          <a:xfrm>
            <a:off x="1600200" y="1447800"/>
            <a:ext cx="5791200" cy="4267200"/>
          </a:xfrm>
        </p:spPr>
        <p:txBody>
          <a:bodyPr/>
          <a:lstStyle/>
          <a:p>
            <a:r>
              <a:rPr lang="en-US" u="sng" dirty="0" smtClean="0"/>
              <a:t>S</a:t>
            </a:r>
            <a:r>
              <a:rPr lang="en-US" dirty="0" smtClean="0"/>
              <a:t>erialized</a:t>
            </a:r>
          </a:p>
          <a:p>
            <a:r>
              <a:rPr lang="en-US" u="sng" dirty="0" smtClean="0"/>
              <a:t>N</a:t>
            </a:r>
            <a:r>
              <a:rPr lang="en-US" dirty="0" smtClean="0"/>
              <a:t>oSQL</a:t>
            </a:r>
          </a:p>
          <a:p>
            <a:r>
              <a:rPr lang="en-US" u="sng" dirty="0" smtClean="0"/>
              <a:t>A</a:t>
            </a:r>
            <a:r>
              <a:rPr lang="en-US" dirty="0" smtClean="0"/>
              <a:t>CID Compliant</a:t>
            </a:r>
          </a:p>
          <a:p>
            <a:r>
              <a:rPr lang="en-US" u="sng" dirty="0" smtClean="0"/>
              <a:t>P</a:t>
            </a:r>
            <a:r>
              <a:rPr lang="en-US" dirty="0" smtClean="0"/>
              <a:t>erformant</a:t>
            </a:r>
          </a:p>
          <a:p>
            <a:endParaRPr lang="en-US" dirty="0"/>
          </a:p>
          <a:p>
            <a:r>
              <a:rPr lang="en-US" dirty="0" smtClean="0"/>
              <a:t>Housed within GPA’s</a:t>
            </a:r>
            <a:br>
              <a:rPr lang="en-US" dirty="0" smtClean="0"/>
            </a:br>
            <a:r>
              <a:rPr lang="en-US" dirty="0" smtClean="0"/>
              <a:t>Grid Solutions Framework</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247511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494097" y="-36784"/>
            <a:ext cx="8229600" cy="839556"/>
          </a:xfrm>
        </p:spPr>
        <p:txBody>
          <a:bodyPr/>
          <a:lstStyle/>
          <a:p>
            <a:r>
              <a:rPr lang="en-US" dirty="0" smtClean="0"/>
              <a:t>What is ACID?</a:t>
            </a:r>
          </a:p>
        </p:txBody>
      </p:sp>
      <p:sp>
        <p:nvSpPr>
          <p:cNvPr id="19460" name="Rectangle 3"/>
          <p:cNvSpPr txBox="1">
            <a:spLocks noChangeArrowheads="1"/>
          </p:cNvSpPr>
          <p:nvPr/>
        </p:nvSpPr>
        <p:spPr bwMode="auto">
          <a:xfrm>
            <a:off x="304800" y="990600"/>
            <a:ext cx="8229600" cy="4953000"/>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Char char="o"/>
            </a:pPr>
            <a:r>
              <a:rPr lang="en-US" sz="2800" dirty="0" err="1" smtClean="0"/>
              <a:t>SNAPdb</a:t>
            </a:r>
            <a:r>
              <a:rPr lang="en-US" sz="2800" dirty="0" smtClean="0"/>
              <a:t> Implements </a:t>
            </a:r>
            <a:r>
              <a:rPr lang="en-US" sz="2800" dirty="0"/>
              <a:t>ACID </a:t>
            </a:r>
            <a:r>
              <a:rPr lang="en-US" sz="2800" dirty="0" smtClean="0"/>
              <a:t>to </a:t>
            </a:r>
            <a:r>
              <a:rPr lang="en-US" sz="2800" dirty="0"/>
              <a:t>protect data integrity.</a:t>
            </a:r>
          </a:p>
          <a:p>
            <a:pPr marL="908050" lvl="1" indent="-436563">
              <a:spcBef>
                <a:spcPct val="20000"/>
              </a:spcBef>
              <a:buClr>
                <a:schemeClr val="accent2"/>
              </a:buClr>
              <a:buSzPct val="75000"/>
              <a:buFont typeface="Wingdings" pitchFamily="2" charset="2"/>
              <a:buChar char="n"/>
            </a:pPr>
            <a:r>
              <a:rPr lang="en-US" sz="2800" dirty="0"/>
              <a:t>Atomicity - </a:t>
            </a:r>
            <a:r>
              <a:rPr lang="en-US" sz="2000" dirty="0"/>
              <a:t>requires that database modifications must follow an "all or nothing" rule. Each transaction is said to be atomic</a:t>
            </a:r>
            <a:endParaRPr lang="en-US" sz="2800" dirty="0"/>
          </a:p>
          <a:p>
            <a:pPr marL="908050" lvl="1" indent="-436563">
              <a:spcBef>
                <a:spcPct val="20000"/>
              </a:spcBef>
              <a:buClr>
                <a:schemeClr val="accent2"/>
              </a:buClr>
              <a:buSzPct val="75000"/>
              <a:buFont typeface="Wingdings" pitchFamily="2" charset="2"/>
              <a:buChar char="n"/>
            </a:pPr>
            <a:r>
              <a:rPr lang="en-US" sz="2800" dirty="0"/>
              <a:t>Consistency - </a:t>
            </a:r>
            <a:r>
              <a:rPr lang="en-US" sz="2000" dirty="0"/>
              <a:t>ensures that any transaction the database performs will take it from one consistent state to another</a:t>
            </a:r>
            <a:endParaRPr lang="en-US" sz="2800" dirty="0"/>
          </a:p>
          <a:p>
            <a:pPr marL="908050" lvl="1" indent="-436563">
              <a:spcBef>
                <a:spcPct val="20000"/>
              </a:spcBef>
              <a:buClr>
                <a:schemeClr val="accent2"/>
              </a:buClr>
              <a:buSzPct val="75000"/>
              <a:buFont typeface="Wingdings" pitchFamily="2" charset="2"/>
              <a:buChar char="n"/>
            </a:pPr>
            <a:r>
              <a:rPr lang="en-US" sz="2800" dirty="0"/>
              <a:t>Isolation - </a:t>
            </a:r>
            <a:r>
              <a:rPr lang="en-US" sz="2000" dirty="0"/>
              <a:t>refers to the requirement that no transaction should be able to interfere with another transaction at all</a:t>
            </a:r>
            <a:endParaRPr lang="en-US" sz="2800" dirty="0"/>
          </a:p>
          <a:p>
            <a:pPr marL="908050" lvl="1" indent="-436563">
              <a:spcBef>
                <a:spcPct val="20000"/>
              </a:spcBef>
              <a:buClr>
                <a:schemeClr val="accent2"/>
              </a:buClr>
              <a:buSzPct val="75000"/>
              <a:buFont typeface="Wingdings" pitchFamily="2" charset="2"/>
              <a:buChar char="n"/>
            </a:pPr>
            <a:r>
              <a:rPr lang="en-US" sz="2800" dirty="0"/>
              <a:t>Durability - </a:t>
            </a:r>
            <a:r>
              <a:rPr lang="en-US" sz="2000" dirty="0"/>
              <a:t>that once a transaction has been committed, it will remain so</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538569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latin typeface="Swis721 BT" panose="020B0504020202020204" pitchFamily="34" charset="0"/>
              </a:rPr>
              <a:t>open</a:t>
            </a:r>
            <a:r>
              <a:rPr lang="en-US" dirty="0" err="1" smtClean="0"/>
              <a:t>Historian</a:t>
            </a:r>
            <a:r>
              <a:rPr lang="en-US" dirty="0" smtClean="0"/>
              <a:t> 2.0 Components </a:t>
            </a:r>
            <a:endParaRPr lang="en-US" dirty="0"/>
          </a:p>
        </p:txBody>
      </p:sp>
      <p:pic>
        <p:nvPicPr>
          <p:cNvPr id="5" name="Picture 4"/>
          <p:cNvPicPr>
            <a:picLocks noChangeAspect="1"/>
          </p:cNvPicPr>
          <p:nvPr/>
        </p:nvPicPr>
        <p:blipFill>
          <a:blip r:embed="rId3"/>
          <a:stretch>
            <a:fillRect/>
          </a:stretch>
        </p:blipFill>
        <p:spPr>
          <a:xfrm>
            <a:off x="524851" y="1578569"/>
            <a:ext cx="2923352" cy="3228975"/>
          </a:xfrm>
          <a:prstGeom prst="rect">
            <a:avLst/>
          </a:prstGeom>
          <a:effectLst>
            <a:outerShdw blurRad="241300" sx="105000" sy="105000" algn="ctr" rotWithShape="0">
              <a:prstClr val="black">
                <a:alpha val="40000"/>
              </a:prstClr>
            </a:outerShdw>
          </a:effectLst>
        </p:spPr>
      </p:pic>
      <p:sp>
        <p:nvSpPr>
          <p:cNvPr id="6" name="TextBox 5"/>
          <p:cNvSpPr txBox="1"/>
          <p:nvPr/>
        </p:nvSpPr>
        <p:spPr>
          <a:xfrm>
            <a:off x="3547189" y="1730969"/>
            <a:ext cx="4273927" cy="307777"/>
          </a:xfrm>
          <a:prstGeom prst="rect">
            <a:avLst/>
          </a:prstGeom>
          <a:noFill/>
        </p:spPr>
        <p:txBody>
          <a:bodyPr wrap="none" rtlCol="0">
            <a:spAutoFit/>
          </a:bodyPr>
          <a:lstStyle/>
          <a:p>
            <a:r>
              <a:rPr lang="en-US" sz="1400" dirty="0" smtClean="0"/>
              <a:t>API allows adapters to be developed for data inputs</a:t>
            </a:r>
            <a:endParaRPr lang="en-US" sz="1400" dirty="0"/>
          </a:p>
        </p:txBody>
      </p:sp>
      <p:sp>
        <p:nvSpPr>
          <p:cNvPr id="7" name="TextBox 6"/>
          <p:cNvSpPr txBox="1"/>
          <p:nvPr/>
        </p:nvSpPr>
        <p:spPr>
          <a:xfrm>
            <a:off x="3547189" y="2256999"/>
            <a:ext cx="4532010" cy="307777"/>
          </a:xfrm>
          <a:prstGeom prst="rect">
            <a:avLst/>
          </a:prstGeom>
          <a:noFill/>
        </p:spPr>
        <p:txBody>
          <a:bodyPr wrap="none" rtlCol="0">
            <a:spAutoFit/>
          </a:bodyPr>
          <a:lstStyle/>
          <a:p>
            <a:r>
              <a:rPr lang="en-US" sz="1400" dirty="0" smtClean="0"/>
              <a:t>Recent data served with very low latency from memory</a:t>
            </a:r>
            <a:endParaRPr lang="en-US" sz="1400" dirty="0"/>
          </a:p>
        </p:txBody>
      </p:sp>
      <p:sp>
        <p:nvSpPr>
          <p:cNvPr id="8" name="TextBox 7"/>
          <p:cNvSpPr txBox="1"/>
          <p:nvPr/>
        </p:nvSpPr>
        <p:spPr>
          <a:xfrm>
            <a:off x="3547189" y="2783029"/>
            <a:ext cx="5168403" cy="307777"/>
          </a:xfrm>
          <a:prstGeom prst="rect">
            <a:avLst/>
          </a:prstGeom>
          <a:noFill/>
        </p:spPr>
        <p:txBody>
          <a:bodyPr wrap="none" rtlCol="0">
            <a:spAutoFit/>
          </a:bodyPr>
          <a:lstStyle/>
          <a:p>
            <a:r>
              <a:rPr lang="en-US" sz="1400" dirty="0" smtClean="0"/>
              <a:t>High performance data storage with lossless data compression</a:t>
            </a:r>
            <a:endParaRPr lang="en-US" sz="1400" dirty="0"/>
          </a:p>
        </p:txBody>
      </p:sp>
      <p:sp>
        <p:nvSpPr>
          <p:cNvPr id="9" name="TextBox 8"/>
          <p:cNvSpPr txBox="1"/>
          <p:nvPr/>
        </p:nvSpPr>
        <p:spPr>
          <a:xfrm>
            <a:off x="3547189" y="3309059"/>
            <a:ext cx="3625673" cy="307777"/>
          </a:xfrm>
          <a:prstGeom prst="rect">
            <a:avLst/>
          </a:prstGeom>
          <a:noFill/>
        </p:spPr>
        <p:txBody>
          <a:bodyPr wrap="none" rtlCol="0">
            <a:spAutoFit/>
          </a:bodyPr>
          <a:lstStyle/>
          <a:p>
            <a:r>
              <a:rPr lang="en-US" sz="1400" dirty="0" smtClean="0"/>
              <a:t>Tools provided for historical data extraction </a:t>
            </a:r>
            <a:endParaRPr lang="en-US" sz="1400" dirty="0"/>
          </a:p>
        </p:txBody>
      </p:sp>
      <p:sp>
        <p:nvSpPr>
          <p:cNvPr id="10" name="TextBox 9"/>
          <p:cNvSpPr txBox="1"/>
          <p:nvPr/>
        </p:nvSpPr>
        <p:spPr>
          <a:xfrm>
            <a:off x="3547189" y="3835089"/>
            <a:ext cx="4344459" cy="307777"/>
          </a:xfrm>
          <a:prstGeom prst="rect">
            <a:avLst/>
          </a:prstGeom>
          <a:noFill/>
        </p:spPr>
        <p:txBody>
          <a:bodyPr wrap="none" rtlCol="0">
            <a:spAutoFit/>
          </a:bodyPr>
          <a:lstStyle/>
          <a:p>
            <a:r>
              <a:rPr lang="en-US" sz="1400" dirty="0" smtClean="0"/>
              <a:t>Both publish / subscribe and web services interfaces</a:t>
            </a:r>
            <a:endParaRPr lang="en-US" sz="1400" dirty="0"/>
          </a:p>
        </p:txBody>
      </p:sp>
      <p:sp>
        <p:nvSpPr>
          <p:cNvPr id="11" name="TextBox 10"/>
          <p:cNvSpPr txBox="1"/>
          <p:nvPr/>
        </p:nvSpPr>
        <p:spPr>
          <a:xfrm>
            <a:off x="3547189" y="4361117"/>
            <a:ext cx="5129930" cy="307777"/>
          </a:xfrm>
          <a:prstGeom prst="rect">
            <a:avLst/>
          </a:prstGeom>
          <a:noFill/>
        </p:spPr>
        <p:txBody>
          <a:bodyPr wrap="none" rtlCol="0">
            <a:spAutoFit/>
          </a:bodyPr>
          <a:lstStyle/>
          <a:p>
            <a:r>
              <a:rPr lang="en-US" sz="1400" dirty="0" smtClean="0"/>
              <a:t>Planned companion tools allow users to view and export data</a:t>
            </a:r>
            <a:endParaRPr lang="en-US" sz="1400" dirty="0"/>
          </a:p>
        </p:txBody>
      </p:sp>
      <p:sp>
        <p:nvSpPr>
          <p:cNvPr id="12" name="TextBox 11"/>
          <p:cNvSpPr txBox="1"/>
          <p:nvPr/>
        </p:nvSpPr>
        <p:spPr>
          <a:xfrm>
            <a:off x="1380854" y="5169497"/>
            <a:ext cx="7296265"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Configuration </a:t>
            </a:r>
            <a:r>
              <a:rPr lang="en-US" sz="1600" dirty="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s integrated across </a:t>
            </a:r>
            <a:r>
              <a:rPr lang="en-US" sz="1600" i="1" dirty="0" smtClean="0">
                <a:latin typeface="Arial" panose="020B0604020202020204" pitchFamily="34" charset="0"/>
                <a:cs typeface="Arial" panose="020B0604020202020204" pitchFamily="34" charset="0"/>
              </a:rPr>
              <a:t>open</a:t>
            </a:r>
            <a:r>
              <a:rPr lang="en-US" sz="1600" dirty="0" smtClean="0">
                <a:latin typeface="Arial" panose="020B0604020202020204" pitchFamily="34" charset="0"/>
                <a:cs typeface="Arial" panose="020B0604020202020204" pitchFamily="34" charset="0"/>
              </a:rPr>
              <a:t>Historian processes and can itself be integrated other </a:t>
            </a:r>
            <a:r>
              <a:rPr lang="en-US" sz="1600" dirty="0" smtClean="0">
                <a:latin typeface="Arial" panose="020B0604020202020204" pitchFamily="34" charset="0"/>
                <a:cs typeface="Arial" panose="020B0604020202020204" pitchFamily="34" charset="0"/>
              </a:rPr>
              <a:t>configuration information </a:t>
            </a:r>
            <a:r>
              <a:rPr lang="en-US" sz="1600" dirty="0" smtClean="0">
                <a:latin typeface="Arial" panose="020B0604020202020204" pitchFamily="34" charset="0"/>
                <a:cs typeface="Arial" panose="020B0604020202020204" pitchFamily="34" charset="0"/>
              </a:rPr>
              <a:t>data sources.</a:t>
            </a:r>
            <a:endParaRPr lang="en-US" sz="16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129732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28650"/>
          </a:xfrm>
        </p:spPr>
        <p:txBody>
          <a:bodyPr/>
          <a:lstStyle/>
          <a:p>
            <a:r>
              <a:rPr lang="en-US" sz="3200" dirty="0" smtClean="0"/>
              <a:t>The openHistorian Leverages the GSF</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04850"/>
            <a:ext cx="7010400" cy="55968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4001441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Connector 90"/>
          <p:cNvCxnSpPr/>
          <p:nvPr/>
        </p:nvCxnSpPr>
        <p:spPr>
          <a:xfrm>
            <a:off x="265954" y="4232299"/>
            <a:ext cx="621602" cy="0"/>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336801" y="1070332"/>
            <a:ext cx="2052202" cy="2989785"/>
          </a:xfrm>
          <a:prstGeom prst="rect">
            <a:avLst/>
          </a:prstGeom>
          <a:gradFill>
            <a:gsLst>
              <a:gs pos="0">
                <a:schemeClr val="accent3">
                  <a:lumMod val="60000"/>
                  <a:lumOff val="40000"/>
                </a:schemeClr>
              </a:gs>
              <a:gs pos="100000">
                <a:schemeClr val="accent3">
                  <a:lumMod val="40000"/>
                  <a:lumOff val="60000"/>
                </a:schemeClr>
              </a:gs>
            </a:gsLst>
          </a:grad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826590" y="-218495"/>
            <a:ext cx="8229600" cy="1143000"/>
          </a:xfrm>
        </p:spPr>
        <p:txBody>
          <a:bodyPr/>
          <a:lstStyle/>
          <a:p>
            <a:r>
              <a:rPr lang="en-US" sz="3200" dirty="0" smtClean="0"/>
              <a:t>System Components</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394" y="1963474"/>
            <a:ext cx="216762" cy="2295710"/>
          </a:xfrm>
          <a:prstGeom prst="rect">
            <a:avLst/>
          </a:prstGeom>
        </p:spPr>
      </p:pic>
      <p:sp>
        <p:nvSpPr>
          <p:cNvPr id="13" name="Rectangle 12"/>
          <p:cNvSpPr/>
          <p:nvPr/>
        </p:nvSpPr>
        <p:spPr>
          <a:xfrm>
            <a:off x="888085" y="2094193"/>
            <a:ext cx="1600200" cy="499956"/>
          </a:xfrm>
          <a:prstGeom prst="rect">
            <a:avLst/>
          </a:prstGeom>
          <a:gradFill>
            <a:gsLst>
              <a:gs pos="0">
                <a:schemeClr val="bg1">
                  <a:lumMod val="75000"/>
                </a:schemeClr>
              </a:gs>
              <a:gs pos="100000">
                <a:schemeClr val="bg1">
                  <a:lumMod val="9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chemeClr val="tx1"/>
                </a:solidFill>
                <a:latin typeface="Arial" panose="020B0604020202020204" pitchFamily="34" charset="0"/>
                <a:cs typeface="Arial" panose="020B0604020202020204" pitchFamily="34" charset="0"/>
              </a:rPr>
              <a:t>MongoDB</a:t>
            </a:r>
            <a:r>
              <a:rPr lang="en-US" sz="1600" dirty="0" smtClean="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API</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Mirror</a:t>
            </a:r>
            <a:endParaRPr lang="en-US" sz="14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875987" y="1460629"/>
            <a:ext cx="1600200" cy="499956"/>
          </a:xfrm>
          <a:prstGeom prst="rect">
            <a:avLst/>
          </a:prstGeom>
          <a:gradFill>
            <a:gsLst>
              <a:gs pos="0">
                <a:schemeClr val="bg1">
                  <a:lumMod val="75000"/>
                </a:schemeClr>
              </a:gs>
              <a:gs pos="100000">
                <a:schemeClr val="bg1">
                  <a:lumMod val="9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GEP</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Pub/Sub</a:t>
            </a:r>
          </a:p>
        </p:txBody>
      </p:sp>
      <p:sp>
        <p:nvSpPr>
          <p:cNvPr id="27" name="Rectangle 26"/>
          <p:cNvSpPr/>
          <p:nvPr/>
        </p:nvSpPr>
        <p:spPr>
          <a:xfrm>
            <a:off x="873745" y="827065"/>
            <a:ext cx="1600200" cy="499956"/>
          </a:xfrm>
          <a:prstGeom prst="rect">
            <a:avLst/>
          </a:prstGeom>
          <a:gradFill>
            <a:gsLst>
              <a:gs pos="0">
                <a:schemeClr val="accent5">
                  <a:lumMod val="60000"/>
                  <a:lumOff val="40000"/>
                </a:schemeClr>
              </a:gs>
              <a:gs pos="100000">
                <a:schemeClr val="accent5">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Protocol</a:t>
            </a:r>
            <a:br>
              <a:rPr lang="en-US" sz="1600" dirty="0" smtClean="0">
                <a:solidFill>
                  <a:schemeClr val="tx1"/>
                </a:solidFill>
                <a:latin typeface="Arial" panose="020B0604020202020204" pitchFamily="34" charset="0"/>
                <a:cs typeface="Arial" panose="020B0604020202020204" pitchFamily="34" charset="0"/>
              </a:rPr>
            </a:br>
            <a:r>
              <a:rPr lang="en-US" sz="1600" dirty="0" smtClean="0">
                <a:solidFill>
                  <a:schemeClr val="tx1"/>
                </a:solidFill>
                <a:latin typeface="Arial" panose="020B0604020202020204" pitchFamily="34" charset="0"/>
                <a:cs typeface="Arial" panose="020B0604020202020204" pitchFamily="34" charset="0"/>
              </a:rPr>
              <a:t>Parsers</a:t>
            </a:r>
            <a:endParaRPr lang="en-US" sz="1600" dirty="0">
              <a:solidFill>
                <a:schemeClr val="tx1"/>
              </a:solidFill>
              <a:latin typeface="Arial" panose="020B0604020202020204" pitchFamily="34" charset="0"/>
              <a:cs typeface="Arial" panose="020B0604020202020204" pitchFamily="34" charset="0"/>
            </a:endParaRPr>
          </a:p>
        </p:txBody>
      </p:sp>
      <p:cxnSp>
        <p:nvCxnSpPr>
          <p:cNvPr id="29" name="Straight Connector 28"/>
          <p:cNvCxnSpPr/>
          <p:nvPr/>
        </p:nvCxnSpPr>
        <p:spPr>
          <a:xfrm flipV="1">
            <a:off x="383056" y="1044486"/>
            <a:ext cx="490689" cy="14960"/>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7" idx="3"/>
          </p:cNvCxnSpPr>
          <p:nvPr/>
        </p:nvCxnSpPr>
        <p:spPr>
          <a:xfrm>
            <a:off x="2473945" y="1077043"/>
            <a:ext cx="864999" cy="339112"/>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4" idx="3"/>
          </p:cNvCxnSpPr>
          <p:nvPr/>
        </p:nvCxnSpPr>
        <p:spPr>
          <a:xfrm flipV="1">
            <a:off x="2476187" y="1710605"/>
            <a:ext cx="849598" cy="2"/>
          </a:xfrm>
          <a:prstGeom prst="line">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47988" y="1697914"/>
            <a:ext cx="631788" cy="2628"/>
          </a:xfrm>
          <a:prstGeom prst="line">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629" y="4223765"/>
            <a:ext cx="688019" cy="688019"/>
          </a:xfrm>
          <a:prstGeom prst="rect">
            <a:avLst/>
          </a:prstGeom>
        </p:spPr>
      </p:pic>
      <p:sp>
        <p:nvSpPr>
          <p:cNvPr id="50" name="TextBox 49"/>
          <p:cNvSpPr txBox="1"/>
          <p:nvPr/>
        </p:nvSpPr>
        <p:spPr>
          <a:xfrm>
            <a:off x="3890058" y="4955521"/>
            <a:ext cx="1095172"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Configuration</a:t>
            </a:r>
            <a:endParaRPr lang="en-US" sz="1200" dirty="0">
              <a:latin typeface="Arial" panose="020B0604020202020204" pitchFamily="34" charset="0"/>
              <a:cs typeface="Arial" panose="020B0604020202020204" pitchFamily="34" charset="0"/>
            </a:endParaRPr>
          </a:p>
        </p:txBody>
      </p:sp>
      <p:grpSp>
        <p:nvGrpSpPr>
          <p:cNvPr id="28" name="Group 27"/>
          <p:cNvGrpSpPr/>
          <p:nvPr/>
        </p:nvGrpSpPr>
        <p:grpSpPr>
          <a:xfrm>
            <a:off x="5900661" y="2093505"/>
            <a:ext cx="1486739" cy="2082185"/>
            <a:chOff x="6441415" y="1541994"/>
            <a:chExt cx="1486739" cy="2082185"/>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1415" y="1541994"/>
              <a:ext cx="716357" cy="716357"/>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261" y="2007073"/>
              <a:ext cx="716357" cy="716357"/>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9107" y="2466930"/>
              <a:ext cx="716357" cy="716357"/>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797" y="2907822"/>
              <a:ext cx="716357" cy="716357"/>
            </a:xfrm>
            <a:prstGeom prst="rect">
              <a:avLst/>
            </a:prstGeom>
          </p:spPr>
        </p:pic>
      </p:grpSp>
      <p:sp>
        <p:nvSpPr>
          <p:cNvPr id="56" name="Rectangle 55"/>
          <p:cNvSpPr/>
          <p:nvPr/>
        </p:nvSpPr>
        <p:spPr>
          <a:xfrm>
            <a:off x="6873288" y="5207975"/>
            <a:ext cx="1699480" cy="463149"/>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Administrator's</a:t>
            </a:r>
            <a:br>
              <a:rPr lang="en-US" sz="1400" dirty="0" smtClean="0">
                <a:solidFill>
                  <a:schemeClr val="tx1"/>
                </a:solidFill>
                <a:latin typeface="Arial" panose="020B0604020202020204" pitchFamily="34" charset="0"/>
                <a:cs typeface="Arial" panose="020B0604020202020204" pitchFamily="34" charset="0"/>
              </a:rPr>
            </a:br>
            <a:r>
              <a:rPr lang="en-US" sz="1400" dirty="0" smtClean="0">
                <a:solidFill>
                  <a:schemeClr val="tx1"/>
                </a:solidFill>
                <a:latin typeface="Arial" panose="020B0604020202020204" pitchFamily="34" charset="0"/>
                <a:cs typeface="Arial" panose="020B0604020202020204" pitchFamily="34" charset="0"/>
              </a:rPr>
              <a:t>Console</a:t>
            </a:r>
            <a:endParaRPr lang="en-US" sz="1400" dirty="0">
              <a:solidFill>
                <a:schemeClr val="tx1"/>
              </a:solidFill>
              <a:latin typeface="Arial" panose="020B0604020202020204" pitchFamily="34" charset="0"/>
              <a:cs typeface="Arial" panose="020B0604020202020204" pitchFamily="34" charset="0"/>
            </a:endParaRPr>
          </a:p>
        </p:txBody>
      </p:sp>
      <p:grpSp>
        <p:nvGrpSpPr>
          <p:cNvPr id="42" name="Group 41"/>
          <p:cNvGrpSpPr/>
          <p:nvPr/>
        </p:nvGrpSpPr>
        <p:grpSpPr>
          <a:xfrm>
            <a:off x="674762" y="5360091"/>
            <a:ext cx="7898006" cy="875732"/>
            <a:chOff x="887025" y="5309863"/>
            <a:chExt cx="7898006" cy="875732"/>
          </a:xfrm>
        </p:grpSpPr>
        <p:sp>
          <p:nvSpPr>
            <p:cNvPr id="19" name="Rectangle 18"/>
            <p:cNvSpPr/>
            <p:nvPr/>
          </p:nvSpPr>
          <p:spPr>
            <a:xfrm>
              <a:off x="887025" y="5309863"/>
              <a:ext cx="1816053" cy="862610"/>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tx1"/>
                  </a:solidFill>
                  <a:latin typeface="Arial" panose="020B0604020202020204" pitchFamily="34" charset="0"/>
                  <a:cs typeface="Arial" panose="020B0604020202020204" pitchFamily="34" charset="0"/>
                </a:rPr>
                <a:t>open</a:t>
              </a:r>
              <a:r>
                <a:rPr lang="en-US" sz="1600" dirty="0" smtClean="0">
                  <a:solidFill>
                    <a:schemeClr val="tx1"/>
                  </a:solidFill>
                  <a:latin typeface="Arial" panose="020B0604020202020204" pitchFamily="34" charset="0"/>
                  <a:cs typeface="Arial" panose="020B0604020202020204" pitchFamily="34" charset="0"/>
                </a:rPr>
                <a:t>Historian</a:t>
              </a:r>
            </a:p>
            <a:p>
              <a:pPr algn="ctr"/>
              <a:r>
                <a:rPr lang="en-US" dirty="0" smtClean="0">
                  <a:solidFill>
                    <a:schemeClr val="tx1"/>
                  </a:solidFill>
                  <a:latin typeface="Arial" panose="020B0604020202020204" pitchFamily="34" charset="0"/>
                  <a:cs typeface="Arial" panose="020B0604020202020204" pitchFamily="34" charset="0"/>
                </a:rPr>
                <a:t>Process Mimic</a:t>
              </a:r>
              <a:endParaRPr lang="en-US"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2868719" y="5309863"/>
              <a:ext cx="1689138" cy="875732"/>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solidFill>
                    <a:schemeClr val="tx1"/>
                  </a:solidFill>
                  <a:latin typeface="Arial" panose="020B0604020202020204" pitchFamily="34" charset="0"/>
                  <a:cs typeface="Arial" panose="020B0604020202020204" pitchFamily="34" charset="0"/>
                </a:rPr>
                <a:t>open</a:t>
              </a:r>
              <a:r>
                <a:rPr lang="en-US" sz="1600" dirty="0">
                  <a:solidFill>
                    <a:schemeClr val="tx1"/>
                  </a:solidFill>
                  <a:latin typeface="Arial" panose="020B0604020202020204" pitchFamily="34" charset="0"/>
                  <a:cs typeface="Arial" panose="020B0604020202020204" pitchFamily="34" charset="0"/>
                </a:rPr>
                <a:t>Historian</a:t>
              </a:r>
            </a:p>
            <a:p>
              <a:pPr algn="ctr"/>
              <a:r>
                <a:rPr lang="en-US" dirty="0" smtClean="0">
                  <a:solidFill>
                    <a:schemeClr val="tx1"/>
                  </a:solidFill>
                  <a:latin typeface="Arial" panose="020B0604020202020204" pitchFamily="34" charset="0"/>
                  <a:cs typeface="Arial" panose="020B0604020202020204" pitchFamily="34" charset="0"/>
                </a:rPr>
                <a:t>Information Insight</a:t>
              </a:r>
              <a:endParaRPr lang="en-US"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4723498" y="5309863"/>
              <a:ext cx="2206753" cy="866990"/>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solidFill>
                    <a:schemeClr val="tx1"/>
                  </a:solidFill>
                  <a:latin typeface="Arial" panose="020B0604020202020204" pitchFamily="34" charset="0"/>
                  <a:cs typeface="Arial" panose="020B0604020202020204" pitchFamily="34" charset="0"/>
                </a:rPr>
                <a:t>open</a:t>
              </a:r>
              <a:r>
                <a:rPr lang="en-US" sz="1600" dirty="0">
                  <a:solidFill>
                    <a:schemeClr val="tx1"/>
                  </a:solidFill>
                  <a:latin typeface="Arial" panose="020B0604020202020204" pitchFamily="34" charset="0"/>
                  <a:cs typeface="Arial" panose="020B0604020202020204" pitchFamily="34" charset="0"/>
                </a:rPr>
                <a:t>Historian</a:t>
              </a:r>
              <a:r>
                <a:rPr lang="en-US" dirty="0">
                  <a:solidFill>
                    <a:schemeClr val="tx1"/>
                  </a:solidFill>
                  <a:latin typeface="Arial" panose="020B0604020202020204" pitchFamily="34" charset="0"/>
                  <a:cs typeface="Arial" panose="020B0604020202020204" pitchFamily="34" charset="0"/>
                </a:rPr>
                <a:t/>
              </a:r>
              <a:br>
                <a:rPr lang="en-US" dirty="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Information Insight</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Excel Plug-In</a:t>
              </a:r>
              <a:endParaRPr lang="en-US" dirty="0">
                <a:solidFill>
                  <a:schemeClr val="tx1"/>
                </a:solidFill>
                <a:latin typeface="Arial" panose="020B0604020202020204" pitchFamily="34" charset="0"/>
                <a:cs typeface="Arial" panose="020B0604020202020204" pitchFamily="34" charset="0"/>
              </a:endParaRPr>
            </a:p>
          </p:txBody>
        </p:sp>
        <p:sp>
          <p:nvSpPr>
            <p:cNvPr id="57" name="Rectangle 56"/>
            <p:cNvSpPr/>
            <p:nvPr/>
          </p:nvSpPr>
          <p:spPr>
            <a:xfrm>
              <a:off x="7095893" y="5681143"/>
              <a:ext cx="1689138" cy="504452"/>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tx1"/>
                  </a:solidFill>
                  <a:latin typeface="Arial" panose="020B0604020202020204" pitchFamily="34" charset="0"/>
                  <a:cs typeface="Arial" panose="020B0604020202020204" pitchFamily="34" charset="0"/>
                </a:rPr>
                <a:t>open</a:t>
              </a:r>
              <a:r>
                <a:rPr lang="en-US" sz="1600" dirty="0" smtClean="0">
                  <a:solidFill>
                    <a:schemeClr val="tx1"/>
                  </a:solidFill>
                  <a:latin typeface="Arial" panose="020B0604020202020204" pitchFamily="34" charset="0"/>
                  <a:cs typeface="Arial" panose="020B0604020202020204" pitchFamily="34" charset="0"/>
                </a:rPr>
                <a:t>Historian</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Manager</a:t>
              </a:r>
              <a:endParaRPr lang="en-US"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2642564" y="6269484"/>
            <a:ext cx="1685077"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Enterprise User Client</a:t>
            </a:r>
            <a:endParaRPr lang="en-US" sz="1200" dirty="0">
              <a:latin typeface="Arial" panose="020B0604020202020204" pitchFamily="34" charset="0"/>
              <a:cs typeface="Arial" panose="020B0604020202020204" pitchFamily="34" charset="0"/>
            </a:endParaRPr>
          </a:p>
        </p:txBody>
      </p:sp>
      <p:sp>
        <p:nvSpPr>
          <p:cNvPr id="58" name="TextBox 57"/>
          <p:cNvSpPr txBox="1"/>
          <p:nvPr/>
        </p:nvSpPr>
        <p:spPr>
          <a:xfrm>
            <a:off x="6886924" y="6269484"/>
            <a:ext cx="1636730"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Administrator’s Client</a:t>
            </a:r>
            <a:endParaRPr lang="en-US" sz="1200" dirty="0">
              <a:latin typeface="Arial" panose="020B0604020202020204" pitchFamily="34" charset="0"/>
              <a:cs typeface="Arial" panose="020B0604020202020204" pitchFamily="34" charset="0"/>
            </a:endParaRPr>
          </a:p>
        </p:txBody>
      </p:sp>
      <p:cxnSp>
        <p:nvCxnSpPr>
          <p:cNvPr id="61" name="Straight Connector 60"/>
          <p:cNvCxnSpPr/>
          <p:nvPr/>
        </p:nvCxnSpPr>
        <p:spPr>
          <a:xfrm flipV="1">
            <a:off x="4139611" y="1481854"/>
            <a:ext cx="1775979" cy="16922"/>
          </a:xfrm>
          <a:prstGeom prst="line">
            <a:avLst/>
          </a:prstGeom>
          <a:ln w="28575">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636896" y="3070752"/>
            <a:ext cx="1993344" cy="4502"/>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829613" y="2208680"/>
            <a:ext cx="8817" cy="571484"/>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202599">
            <a:off x="6385049" y="1456792"/>
            <a:ext cx="813568" cy="813568"/>
          </a:xfrm>
          <a:prstGeom prst="rect">
            <a:avLst/>
          </a:prstGeom>
        </p:spPr>
      </p:pic>
      <p:sp>
        <p:nvSpPr>
          <p:cNvPr id="83" name="Rectangle 82"/>
          <p:cNvSpPr/>
          <p:nvPr/>
        </p:nvSpPr>
        <p:spPr>
          <a:xfrm>
            <a:off x="608612" y="3981834"/>
            <a:ext cx="1483463" cy="499956"/>
          </a:xfrm>
          <a:prstGeom prst="rect">
            <a:avLst/>
          </a:prstGeom>
          <a:gradFill>
            <a:gsLst>
              <a:gs pos="0">
                <a:schemeClr val="accent2">
                  <a:lumMod val="60000"/>
                  <a:lumOff val="40000"/>
                </a:schemeClr>
              </a:gs>
              <a:gs pos="100000">
                <a:schemeClr val="accent2">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Custom Output</a:t>
            </a:r>
            <a:br>
              <a:rPr lang="en-US" sz="1400" dirty="0" smtClean="0">
                <a:solidFill>
                  <a:schemeClr val="tx1"/>
                </a:solidFill>
                <a:latin typeface="Arial" panose="020B0604020202020204" pitchFamily="34" charset="0"/>
                <a:cs typeface="Arial" panose="020B0604020202020204" pitchFamily="34" charset="0"/>
              </a:rPr>
            </a:br>
            <a:r>
              <a:rPr lang="en-US" sz="1400" dirty="0" smtClean="0">
                <a:solidFill>
                  <a:schemeClr val="tx1"/>
                </a:solidFill>
                <a:latin typeface="Arial" panose="020B0604020202020204" pitchFamily="34" charset="0"/>
                <a:cs typeface="Arial" panose="020B0604020202020204" pitchFamily="34" charset="0"/>
              </a:rPr>
              <a:t>Adapters</a:t>
            </a:r>
            <a:endParaRPr lang="en-US" sz="1200" dirty="0">
              <a:solidFill>
                <a:schemeClr val="tx1"/>
              </a:solidFill>
              <a:latin typeface="Arial" panose="020B0604020202020204" pitchFamily="34" charset="0"/>
              <a:cs typeface="Arial" panose="020B0604020202020204" pitchFamily="34" charset="0"/>
            </a:endParaRPr>
          </a:p>
        </p:txBody>
      </p:sp>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2767" y="4207502"/>
            <a:ext cx="704003" cy="704003"/>
          </a:xfrm>
          <a:prstGeom prst="rect">
            <a:avLst/>
          </a:prstGeom>
        </p:spPr>
      </p:pic>
      <p:sp>
        <p:nvSpPr>
          <p:cNvPr id="96" name="Rectangle 95"/>
          <p:cNvSpPr/>
          <p:nvPr/>
        </p:nvSpPr>
        <p:spPr>
          <a:xfrm>
            <a:off x="7705289" y="2820774"/>
            <a:ext cx="945297" cy="499956"/>
          </a:xfrm>
          <a:prstGeom prst="rect">
            <a:avLst/>
          </a:prstGeom>
          <a:gradFill>
            <a:gsLst>
              <a:gs pos="0">
                <a:schemeClr val="accent2">
                  <a:lumMod val="60000"/>
                  <a:lumOff val="40000"/>
                </a:schemeClr>
              </a:gs>
              <a:gs pos="100000">
                <a:schemeClr val="accent2">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.d2 File Reader</a:t>
            </a:r>
            <a:endParaRPr lang="en-US" sz="1400" dirty="0">
              <a:solidFill>
                <a:schemeClr val="tx1"/>
              </a:solidFill>
              <a:latin typeface="Arial" panose="020B0604020202020204" pitchFamily="34" charset="0"/>
              <a:cs typeface="Arial" panose="020B0604020202020204" pitchFamily="34" charset="0"/>
            </a:endParaRPr>
          </a:p>
        </p:txBody>
      </p:sp>
      <p:sp>
        <p:nvSpPr>
          <p:cNvPr id="97" name="Rectangle 96"/>
          <p:cNvSpPr/>
          <p:nvPr/>
        </p:nvSpPr>
        <p:spPr>
          <a:xfrm>
            <a:off x="7714569" y="3623333"/>
            <a:ext cx="936017" cy="463149"/>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Bulk Data</a:t>
            </a:r>
            <a:br>
              <a:rPr lang="en-US" sz="1200" dirty="0" smtClean="0">
                <a:solidFill>
                  <a:schemeClr val="tx1"/>
                </a:solidFill>
                <a:latin typeface="Arial" panose="020B0604020202020204" pitchFamily="34" charset="0"/>
                <a:cs typeface="Arial" panose="020B0604020202020204" pitchFamily="34" charset="0"/>
              </a:rPr>
            </a:br>
            <a:r>
              <a:rPr lang="en-US" sz="1200" dirty="0" smtClean="0">
                <a:solidFill>
                  <a:schemeClr val="tx1"/>
                </a:solidFill>
                <a:latin typeface="Arial" panose="020B0604020202020204" pitchFamily="34" charset="0"/>
                <a:cs typeface="Arial" panose="020B0604020202020204" pitchFamily="34" charset="0"/>
              </a:rPr>
              <a:t>Extraction</a:t>
            </a:r>
          </a:p>
        </p:txBody>
      </p:sp>
      <p:grpSp>
        <p:nvGrpSpPr>
          <p:cNvPr id="41" name="Group 40"/>
          <p:cNvGrpSpPr/>
          <p:nvPr/>
        </p:nvGrpSpPr>
        <p:grpSpPr>
          <a:xfrm>
            <a:off x="5562600" y="1684130"/>
            <a:ext cx="378791" cy="1391124"/>
            <a:chOff x="5562600" y="1684130"/>
            <a:chExt cx="378791" cy="1391124"/>
          </a:xfrm>
        </p:grpSpPr>
        <p:cxnSp>
          <p:nvCxnSpPr>
            <p:cNvPr id="103" name="Straight Connector 102"/>
            <p:cNvCxnSpPr/>
            <p:nvPr/>
          </p:nvCxnSpPr>
          <p:spPr>
            <a:xfrm flipH="1">
              <a:off x="5562600" y="1684130"/>
              <a:ext cx="378791"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562600" y="1684130"/>
              <a:ext cx="0" cy="139112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107" name="Oval 106"/>
          <p:cNvSpPr/>
          <p:nvPr/>
        </p:nvSpPr>
        <p:spPr>
          <a:xfrm>
            <a:off x="5535556" y="3037695"/>
            <a:ext cx="66114" cy="66114"/>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9" name="TextBox 108"/>
          <p:cNvSpPr txBox="1"/>
          <p:nvPr/>
        </p:nvSpPr>
        <p:spPr>
          <a:xfrm>
            <a:off x="6239674" y="1776353"/>
            <a:ext cx="862737" cy="253916"/>
          </a:xfrm>
          <a:prstGeom prst="rect">
            <a:avLst/>
          </a:prstGeom>
          <a:noFill/>
        </p:spPr>
        <p:txBody>
          <a:bodyPr wrap="none" rtlCol="0">
            <a:spAutoFit/>
          </a:bodyPr>
          <a:lstStyle/>
          <a:p>
            <a:r>
              <a:rPr lang="en-US" sz="1050" dirty="0" smtClean="0">
                <a:latin typeface="Arial" panose="020B0604020202020204" pitchFamily="34" charset="0"/>
                <a:cs typeface="Arial" panose="020B0604020202020204" pitchFamily="34" charset="0"/>
              </a:rPr>
              <a:t>periodically</a:t>
            </a:r>
            <a:endParaRPr lang="en-US" sz="1050" dirty="0">
              <a:latin typeface="Arial" panose="020B0604020202020204" pitchFamily="34" charset="0"/>
              <a:cs typeface="Arial" panose="020B0604020202020204" pitchFamily="34" charset="0"/>
            </a:endParaRPr>
          </a:p>
        </p:txBody>
      </p:sp>
      <p:sp>
        <p:nvSpPr>
          <p:cNvPr id="59" name="Rectangle 58"/>
          <p:cNvSpPr/>
          <p:nvPr/>
        </p:nvSpPr>
        <p:spPr>
          <a:xfrm>
            <a:off x="4432809" y="2782646"/>
            <a:ext cx="804672" cy="851429"/>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Read</a:t>
            </a:r>
            <a:br>
              <a:rPr lang="en-US" sz="1400" dirty="0" smtClean="0">
                <a:solidFill>
                  <a:schemeClr val="tx1"/>
                </a:solidFill>
                <a:latin typeface="Arial" panose="020B0604020202020204" pitchFamily="34" charset="0"/>
                <a:cs typeface="Arial" panose="020B0604020202020204" pitchFamily="34" charset="0"/>
              </a:rPr>
            </a:br>
            <a:r>
              <a:rPr lang="en-US" sz="1400" dirty="0" smtClean="0">
                <a:solidFill>
                  <a:schemeClr val="tx1"/>
                </a:solidFill>
                <a:latin typeface="Arial" panose="020B0604020202020204" pitchFamily="34" charset="0"/>
                <a:cs typeface="Arial" panose="020B0604020202020204" pitchFamily="34" charset="0"/>
              </a:rPr>
              <a:t>Cache</a:t>
            </a:r>
            <a:endParaRPr lang="en-US" sz="1400" dirty="0">
              <a:solidFill>
                <a:schemeClr val="tx1"/>
              </a:solidFill>
              <a:latin typeface="Arial" panose="020B0604020202020204" pitchFamily="34" charset="0"/>
              <a:cs typeface="Arial" panose="020B0604020202020204" pitchFamily="34" charset="0"/>
            </a:endParaRPr>
          </a:p>
        </p:txBody>
      </p:sp>
      <p:sp>
        <p:nvSpPr>
          <p:cNvPr id="65" name="Rectangle 64"/>
          <p:cNvSpPr/>
          <p:nvPr/>
        </p:nvSpPr>
        <p:spPr>
          <a:xfrm>
            <a:off x="4434200" y="1349231"/>
            <a:ext cx="799643" cy="851429"/>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Write</a:t>
            </a:r>
            <a:br>
              <a:rPr lang="en-US" sz="1400" dirty="0" smtClean="0">
                <a:solidFill>
                  <a:schemeClr val="tx1"/>
                </a:solidFill>
                <a:latin typeface="Arial" panose="020B0604020202020204" pitchFamily="34" charset="0"/>
                <a:cs typeface="Arial" panose="020B0604020202020204" pitchFamily="34" charset="0"/>
              </a:rPr>
            </a:br>
            <a:r>
              <a:rPr lang="en-US" sz="1400" dirty="0" smtClean="0">
                <a:solidFill>
                  <a:schemeClr val="tx1"/>
                </a:solidFill>
                <a:latin typeface="Arial" panose="020B0604020202020204" pitchFamily="34" charset="0"/>
                <a:cs typeface="Arial" panose="020B0604020202020204" pitchFamily="34" charset="0"/>
              </a:rPr>
              <a:t>Cache</a:t>
            </a:r>
            <a:endParaRPr lang="en-US" sz="1400" dirty="0">
              <a:solidFill>
                <a:schemeClr val="tx1"/>
              </a:solidFill>
              <a:latin typeface="Arial" panose="020B0604020202020204" pitchFamily="34" charset="0"/>
              <a:cs typeface="Arial" panose="020B0604020202020204" pitchFamily="34" charset="0"/>
            </a:endParaRPr>
          </a:p>
        </p:txBody>
      </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9989" y="1963474"/>
            <a:ext cx="216762" cy="2295710"/>
          </a:xfrm>
          <a:prstGeom prst="rect">
            <a:avLst/>
          </a:prstGeom>
        </p:spPr>
      </p:pic>
      <p:sp>
        <p:nvSpPr>
          <p:cNvPr id="5" name="TextBox 4"/>
          <p:cNvSpPr txBox="1"/>
          <p:nvPr/>
        </p:nvSpPr>
        <p:spPr>
          <a:xfrm>
            <a:off x="5585853" y="720523"/>
            <a:ext cx="1345970"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Intermediate Files</a:t>
            </a:r>
            <a:endParaRPr lang="en-US" sz="1200" dirty="0">
              <a:latin typeface="Arial" panose="020B0604020202020204" pitchFamily="34" charset="0"/>
              <a:cs typeface="Arial" panose="020B0604020202020204" pitchFamily="34" charset="0"/>
            </a:endParaRPr>
          </a:p>
        </p:txBody>
      </p:sp>
      <p:cxnSp>
        <p:nvCxnSpPr>
          <p:cNvPr id="66" name="Straight Connector 65"/>
          <p:cNvCxnSpPr/>
          <p:nvPr/>
        </p:nvCxnSpPr>
        <p:spPr>
          <a:xfrm flipV="1">
            <a:off x="3636896" y="1945192"/>
            <a:ext cx="297719" cy="2716"/>
          </a:xfrm>
          <a:prstGeom prst="line">
            <a:avLst/>
          </a:prstGeom>
          <a:ln w="381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rot="16200000">
            <a:off x="3586496" y="2905172"/>
            <a:ext cx="990078" cy="457199"/>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SERVER</a:t>
            </a:r>
            <a:endParaRPr lang="en-US" sz="1400" dirty="0">
              <a:solidFill>
                <a:schemeClr val="tx1"/>
              </a:solidFill>
              <a:latin typeface="Arial" panose="020B0604020202020204" pitchFamily="34" charset="0"/>
              <a:cs typeface="Arial" panose="020B0604020202020204" pitchFamily="34" charset="0"/>
            </a:endParaRPr>
          </a:p>
        </p:txBody>
      </p:sp>
      <p:cxnSp>
        <p:nvCxnSpPr>
          <p:cNvPr id="68" name="Straight Connector 67"/>
          <p:cNvCxnSpPr/>
          <p:nvPr/>
        </p:nvCxnSpPr>
        <p:spPr>
          <a:xfrm>
            <a:off x="4398678" y="4096413"/>
            <a:ext cx="0" cy="310100"/>
          </a:xfrm>
          <a:prstGeom prst="line">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84073" y="918387"/>
            <a:ext cx="490689" cy="14960"/>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38889" y="1189233"/>
            <a:ext cx="490689" cy="14960"/>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69" idx="3"/>
          </p:cNvCxnSpPr>
          <p:nvPr/>
        </p:nvCxnSpPr>
        <p:spPr>
          <a:xfrm flipV="1">
            <a:off x="2092075" y="3504512"/>
            <a:ext cx="530283" cy="93734"/>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87782" y="3591678"/>
            <a:ext cx="621602" cy="0"/>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rot="16200000">
            <a:off x="2465350" y="2366963"/>
            <a:ext cx="2290954" cy="242650"/>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latin typeface="Arial" panose="020B0604020202020204" pitchFamily="34" charset="0"/>
                <a:cs typeface="Arial" panose="020B0604020202020204" pitchFamily="34" charset="0"/>
              </a:rPr>
              <a:t>SNAPdb</a:t>
            </a:r>
            <a:r>
              <a:rPr lang="en-US" sz="1400" dirty="0" smtClean="0">
                <a:solidFill>
                  <a:schemeClr val="tx1"/>
                </a:solidFill>
                <a:latin typeface="Arial" panose="020B0604020202020204" pitchFamily="34" charset="0"/>
                <a:cs typeface="Arial" panose="020B0604020202020204" pitchFamily="34" charset="0"/>
              </a:rPr>
              <a:t> SDK</a:t>
            </a:r>
            <a:endParaRPr lang="en-US" sz="1400" dirty="0">
              <a:solidFill>
                <a:schemeClr val="tx1"/>
              </a:solidFill>
              <a:latin typeface="Arial" panose="020B0604020202020204" pitchFamily="34" charset="0"/>
              <a:cs typeface="Arial" panose="020B0604020202020204" pitchFamily="34" charset="0"/>
            </a:endParaRPr>
          </a:p>
        </p:txBody>
      </p:sp>
      <p:cxnSp>
        <p:nvCxnSpPr>
          <p:cNvPr id="99" name="Straight Connector 98"/>
          <p:cNvCxnSpPr>
            <a:stCxn id="97" idx="0"/>
          </p:cNvCxnSpPr>
          <p:nvPr/>
        </p:nvCxnSpPr>
        <p:spPr>
          <a:xfrm flipH="1" flipV="1">
            <a:off x="8177937" y="3325998"/>
            <a:ext cx="4641" cy="297335"/>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1390" y="1182482"/>
            <a:ext cx="634897" cy="634897"/>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9849" y="3850107"/>
            <a:ext cx="660919" cy="660919"/>
          </a:xfrm>
          <a:prstGeom prst="rect">
            <a:avLst/>
          </a:prstGeom>
        </p:spPr>
      </p:pic>
      <p:sp>
        <p:nvSpPr>
          <p:cNvPr id="69" name="Rectangle 68"/>
          <p:cNvSpPr/>
          <p:nvPr/>
        </p:nvSpPr>
        <p:spPr>
          <a:xfrm>
            <a:off x="608612" y="3348268"/>
            <a:ext cx="1483463" cy="499956"/>
          </a:xfrm>
          <a:prstGeom prst="rect">
            <a:avLst/>
          </a:prstGeom>
          <a:gradFill>
            <a:gsLst>
              <a:gs pos="0">
                <a:schemeClr val="accent2">
                  <a:lumMod val="60000"/>
                  <a:lumOff val="40000"/>
                </a:schemeClr>
              </a:gs>
              <a:gs pos="100000">
                <a:schemeClr val="accent2">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Web Services</a:t>
            </a:r>
            <a:endParaRPr lang="en-US" sz="1200" dirty="0">
              <a:solidFill>
                <a:schemeClr val="tx1"/>
              </a:solidFill>
              <a:latin typeface="Arial" panose="020B0604020202020204" pitchFamily="34" charset="0"/>
              <a:cs typeface="Arial" panose="020B0604020202020204" pitchFamily="34" charset="0"/>
            </a:endParaRPr>
          </a:p>
        </p:txBody>
      </p:sp>
      <p:cxnSp>
        <p:nvCxnSpPr>
          <p:cNvPr id="70" name="Straight Connector 69"/>
          <p:cNvCxnSpPr/>
          <p:nvPr/>
        </p:nvCxnSpPr>
        <p:spPr>
          <a:xfrm>
            <a:off x="247988" y="2321382"/>
            <a:ext cx="631788" cy="2628"/>
          </a:xfrm>
          <a:prstGeom prst="line">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2484074" y="2332791"/>
            <a:ext cx="833811" cy="11381"/>
          </a:xfrm>
          <a:prstGeom prst="line">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3305" y="3702741"/>
            <a:ext cx="1969031" cy="304332"/>
          </a:xfrm>
          <a:prstGeom prst="rect">
            <a:avLst/>
          </a:prstGeom>
        </p:spPr>
      </p:pic>
      <p:cxnSp>
        <p:nvCxnSpPr>
          <p:cNvPr id="72" name="Straight Connector 71"/>
          <p:cNvCxnSpPr/>
          <p:nvPr/>
        </p:nvCxnSpPr>
        <p:spPr>
          <a:xfrm>
            <a:off x="228600" y="2971387"/>
            <a:ext cx="2391770" cy="413"/>
          </a:xfrm>
          <a:prstGeom prst="line">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rot="16200000">
            <a:off x="2026277" y="3339948"/>
            <a:ext cx="1748988" cy="560801"/>
          </a:xfrm>
          <a:prstGeom prst="rect">
            <a:avLst/>
          </a:prstGeom>
          <a:solidFill>
            <a:schemeClr val="bg1">
              <a:lumMod val="95000"/>
            </a:schemeClr>
          </a:solidFill>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i="1" dirty="0" err="1" smtClean="0">
                <a:solidFill>
                  <a:schemeClr val="tx1"/>
                </a:solidFill>
                <a:latin typeface="Arial" panose="020B0604020202020204" pitchFamily="34" charset="0"/>
                <a:cs typeface="Arial" panose="020B0604020202020204" pitchFamily="34" charset="0"/>
              </a:rPr>
              <a:t>open</a:t>
            </a:r>
            <a:r>
              <a:rPr lang="en-US" dirty="0" err="1" smtClean="0">
                <a:solidFill>
                  <a:schemeClr val="tx1"/>
                </a:solidFill>
                <a:latin typeface="Arial" panose="020B0604020202020204" pitchFamily="34" charset="0"/>
                <a:cs typeface="Arial" panose="020B0604020202020204" pitchFamily="34" charset="0"/>
              </a:rPr>
              <a:t>Historian</a:t>
            </a:r>
            <a:r>
              <a:rPr lang="en-US"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API</a:t>
            </a:r>
            <a:endParaRPr lang="en-US"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rot="16200000">
            <a:off x="3469253" y="1727129"/>
            <a:ext cx="1215330" cy="457199"/>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ARCHIVER</a:t>
            </a:r>
            <a:endParaRPr lang="en-US" sz="1400" dirty="0">
              <a:solidFill>
                <a:schemeClr val="tx1"/>
              </a:solidFill>
              <a:latin typeface="Arial" panose="020B0604020202020204" pitchFamily="34" charset="0"/>
              <a:cs typeface="Arial" panose="020B0604020202020204" pitchFamily="34" charset="0"/>
            </a:endParaRPr>
          </a:p>
        </p:txBody>
      </p:sp>
      <p:cxnSp>
        <p:nvCxnSpPr>
          <p:cNvPr id="78" name="Straight Connector 77"/>
          <p:cNvCxnSpPr/>
          <p:nvPr/>
        </p:nvCxnSpPr>
        <p:spPr>
          <a:xfrm flipV="1">
            <a:off x="2103173" y="3946950"/>
            <a:ext cx="517197" cy="317455"/>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90058" y="1079562"/>
            <a:ext cx="941283"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Action Adapter</a:t>
            </a:r>
            <a:endParaRPr lang="en-US" sz="900" dirty="0">
              <a:latin typeface="Arial" panose="020B0604020202020204" pitchFamily="34" charset="0"/>
              <a:cs typeface="Arial" panose="020B0604020202020204" pitchFamily="34" charset="0"/>
            </a:endParaRPr>
          </a:p>
        </p:txBody>
      </p:sp>
      <p:cxnSp>
        <p:nvCxnSpPr>
          <p:cNvPr id="79" name="Straight Connector 78"/>
          <p:cNvCxnSpPr/>
          <p:nvPr/>
        </p:nvCxnSpPr>
        <p:spPr>
          <a:xfrm>
            <a:off x="3167518" y="3006922"/>
            <a:ext cx="321983" cy="11519"/>
          </a:xfrm>
          <a:prstGeom prst="line">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628400" y="4652181"/>
            <a:ext cx="2552772" cy="338554"/>
            <a:chOff x="628400" y="4652181"/>
            <a:chExt cx="2552772" cy="338554"/>
          </a:xfrm>
        </p:grpSpPr>
        <p:sp>
          <p:nvSpPr>
            <p:cNvPr id="101" name="TextBox 100"/>
            <p:cNvSpPr txBox="1"/>
            <p:nvPr/>
          </p:nvSpPr>
          <p:spPr>
            <a:xfrm>
              <a:off x="1249348" y="4652181"/>
              <a:ext cx="1154483"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Interfaces</a:t>
              </a:r>
              <a:endParaRPr lang="en-US" sz="1600" b="1" dirty="0">
                <a:latin typeface="Arial" panose="020B0604020202020204" pitchFamily="34" charset="0"/>
                <a:cs typeface="Arial" panose="020B0604020202020204" pitchFamily="34" charset="0"/>
              </a:endParaRPr>
            </a:p>
          </p:txBody>
        </p:sp>
        <p:cxnSp>
          <p:nvCxnSpPr>
            <p:cNvPr id="45" name="Straight Connector 44"/>
            <p:cNvCxnSpPr/>
            <p:nvPr/>
          </p:nvCxnSpPr>
          <p:spPr>
            <a:xfrm>
              <a:off x="628400" y="4667397"/>
              <a:ext cx="25527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28400" y="4980903"/>
              <a:ext cx="255277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a:off x="5998813" y="4624275"/>
            <a:ext cx="1684564"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KVP Data Store</a:t>
            </a:r>
            <a:endParaRPr lang="en-US" sz="1600" b="1" dirty="0">
              <a:latin typeface="Arial" panose="020B0604020202020204" pitchFamily="34" charset="0"/>
              <a:cs typeface="Arial" panose="020B0604020202020204" pitchFamily="34" charset="0"/>
            </a:endParaRPr>
          </a:p>
        </p:txBody>
      </p:sp>
      <p:cxnSp>
        <p:nvCxnSpPr>
          <p:cNvPr id="104" name="Straight Connector 103"/>
          <p:cNvCxnSpPr/>
          <p:nvPr/>
        </p:nvCxnSpPr>
        <p:spPr>
          <a:xfrm>
            <a:off x="5564709" y="4630935"/>
            <a:ext cx="25527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564709" y="4944441"/>
            <a:ext cx="2552772"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2053" y="54475"/>
            <a:ext cx="2988805" cy="650065"/>
          </a:xfrm>
          <a:prstGeom prst="rect">
            <a:avLst/>
          </a:prstGeom>
        </p:spPr>
      </p:pic>
    </p:spTree>
    <p:extLst>
      <p:ext uri="{BB962C8B-B14F-4D97-AF65-F5344CB8AC3E}">
        <p14:creationId xmlns:p14="http://schemas.microsoft.com/office/powerpoint/2010/main" val="2914365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0"/>
            <a:ext cx="8229600" cy="876300"/>
          </a:xfrm>
        </p:spPr>
        <p:txBody>
          <a:bodyPr/>
          <a:lstStyle/>
          <a:p>
            <a:r>
              <a:rPr lang="en-US" dirty="0" err="1" smtClean="0"/>
              <a:t>SNAPdb</a:t>
            </a:r>
            <a:r>
              <a:rPr lang="en-US" dirty="0" smtClean="0"/>
              <a:t> Data Structure</a:t>
            </a:r>
            <a:endParaRPr lang="en-US" dirty="0"/>
          </a:p>
        </p:txBody>
      </p:sp>
      <p:sp>
        <p:nvSpPr>
          <p:cNvPr id="6" name="Content Placeholder 5"/>
          <p:cNvSpPr>
            <a:spLocks noGrp="1"/>
          </p:cNvSpPr>
          <p:nvPr>
            <p:ph idx="1"/>
          </p:nvPr>
        </p:nvSpPr>
        <p:spPr>
          <a:xfrm>
            <a:off x="785175" y="1259477"/>
            <a:ext cx="7848600" cy="4724400"/>
          </a:xfrm>
        </p:spPr>
        <p:txBody>
          <a:bodyPr/>
          <a:lstStyle/>
          <a:p>
            <a:r>
              <a:rPr lang="en-US" sz="2800" dirty="0" err="1" smtClean="0"/>
              <a:t>B+Tree</a:t>
            </a:r>
            <a:r>
              <a:rPr lang="en-US" sz="2800" dirty="0" smtClean="0"/>
              <a:t> based that supports out of sequence insertion</a:t>
            </a:r>
          </a:p>
          <a:p>
            <a:r>
              <a:rPr lang="en-US" sz="2800" dirty="0" smtClean="0"/>
              <a:t>Time support to +/- 100 nanoseconds (ticks)</a:t>
            </a:r>
            <a:br>
              <a:rPr lang="en-US" sz="2800" dirty="0" smtClean="0"/>
            </a:br>
            <a:r>
              <a:rPr lang="en-US" sz="2000" dirty="0" smtClean="0"/>
              <a:t>(with extended time precision fields available)</a:t>
            </a:r>
          </a:p>
          <a:p>
            <a:r>
              <a:rPr lang="en-US" sz="2800" dirty="0" smtClean="0"/>
              <a:t>Data can be of any type that can fit in 192-bits</a:t>
            </a:r>
            <a:br>
              <a:rPr lang="en-US" sz="2800" dirty="0" smtClean="0"/>
            </a:br>
            <a:r>
              <a:rPr lang="en-US" sz="2000" dirty="0" smtClean="0"/>
              <a:t>(for example, float32, float64, complex32, complex64, int32, int64, uint32, uint64, char and string16)</a:t>
            </a:r>
          </a:p>
          <a:p>
            <a:r>
              <a:rPr lang="en-US" sz="2800" dirty="0" smtClean="0"/>
              <a:t>Data stored sequentially in compressed 4K structures </a:t>
            </a:r>
          </a:p>
          <a:p>
            <a:r>
              <a:rPr lang="en-US" sz="2800" dirty="0" smtClean="0"/>
              <a:t>Tested and optimized for phasor data </a:t>
            </a:r>
          </a:p>
          <a:p>
            <a:endParaRPr lang="en-US" sz="28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500" y="533400"/>
            <a:ext cx="838200" cy="838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68707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SNAPdb’s</a:t>
            </a:r>
            <a:r>
              <a:rPr lang="en-US" sz="3600" dirty="0" smtClean="0"/>
              <a:t> Key-Value Pair</a:t>
            </a:r>
            <a:endParaRPr lang="en-US" sz="3600" dirty="0"/>
          </a:p>
        </p:txBody>
      </p:sp>
      <p:sp>
        <p:nvSpPr>
          <p:cNvPr id="28" name="Content Placeholder 27"/>
          <p:cNvSpPr>
            <a:spLocks noGrp="1"/>
          </p:cNvSpPr>
          <p:nvPr>
            <p:ph idx="1"/>
          </p:nvPr>
        </p:nvSpPr>
        <p:spPr>
          <a:xfrm>
            <a:off x="725363" y="885854"/>
            <a:ext cx="7848600" cy="4571110"/>
          </a:xfrm>
        </p:spPr>
        <p:txBody>
          <a:bodyPr/>
          <a:lstStyle/>
          <a:p>
            <a:r>
              <a:rPr lang="en-US" dirty="0" smtClean="0">
                <a:solidFill>
                  <a:schemeClr val="tx1"/>
                </a:solidFill>
              </a:rPr>
              <a:t>Key is a join of PointID and Time</a:t>
            </a:r>
          </a:p>
          <a:p>
            <a:r>
              <a:rPr lang="en-US" dirty="0" smtClean="0">
                <a:solidFill>
                  <a:schemeClr val="tx1"/>
                </a:solidFill>
              </a:rPr>
              <a:t>Value can be up to 192-bits*</a:t>
            </a:r>
          </a:p>
          <a:p>
            <a:pPr marL="0" indent="0">
              <a:buNone/>
            </a:pPr>
            <a:r>
              <a:rPr lang="en-US" sz="2000" dirty="0">
                <a:solidFill>
                  <a:schemeClr val="tx1"/>
                </a:solidFill>
              </a:rPr>
              <a:t> </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  Example format for the </a:t>
            </a:r>
            <a:r>
              <a:rPr lang="en-US" sz="2000" dirty="0" err="1" smtClean="0">
                <a:solidFill>
                  <a:schemeClr val="tx1"/>
                </a:solidFill>
              </a:rPr>
              <a:t>openHistorian</a:t>
            </a:r>
            <a:r>
              <a:rPr lang="en-US" sz="2000" dirty="0" smtClean="0">
                <a:solidFill>
                  <a:schemeClr val="tx1"/>
                </a:solidFill>
              </a:rPr>
              <a:t>:</a:t>
            </a:r>
            <a:endParaRPr lang="en-US" sz="1600" dirty="0">
              <a:solidFill>
                <a:schemeClr val="tx1"/>
              </a:solidFill>
            </a:endParaRPr>
          </a:p>
        </p:txBody>
      </p:sp>
      <p:sp>
        <p:nvSpPr>
          <p:cNvPr id="4" name="Rectangle 3"/>
          <p:cNvSpPr/>
          <p:nvPr/>
        </p:nvSpPr>
        <p:spPr>
          <a:xfrm>
            <a:off x="3735271" y="2729034"/>
            <a:ext cx="2749082" cy="22071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Value</a:t>
            </a:r>
            <a:endParaRPr lang="en-US" sz="1600" b="1" dirty="0"/>
          </a:p>
        </p:txBody>
      </p:sp>
      <p:sp>
        <p:nvSpPr>
          <p:cNvPr id="5" name="Rectangle 4"/>
          <p:cNvSpPr/>
          <p:nvPr/>
        </p:nvSpPr>
        <p:spPr>
          <a:xfrm>
            <a:off x="1907941" y="3122172"/>
            <a:ext cx="9144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42622" y="3122172"/>
            <a:ext cx="1827997"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25282" y="3122172"/>
            <a:ext cx="9144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77305" y="3122172"/>
            <a:ext cx="9144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90600" y="3122172"/>
            <a:ext cx="914400"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90600" y="2729034"/>
            <a:ext cx="2740660" cy="22939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Key</a:t>
            </a:r>
            <a:endParaRPr lang="en-US" sz="1600" b="1" dirty="0"/>
          </a:p>
        </p:txBody>
      </p:sp>
      <p:sp>
        <p:nvSpPr>
          <p:cNvPr id="11" name="TextBox 10"/>
          <p:cNvSpPr txBox="1"/>
          <p:nvPr/>
        </p:nvSpPr>
        <p:spPr>
          <a:xfrm>
            <a:off x="1091773" y="3565191"/>
            <a:ext cx="712054" cy="307777"/>
          </a:xfrm>
          <a:prstGeom prst="rect">
            <a:avLst/>
          </a:prstGeom>
          <a:noFill/>
        </p:spPr>
        <p:txBody>
          <a:bodyPr wrap="none" rtlCol="0">
            <a:spAutoFit/>
          </a:bodyPr>
          <a:lstStyle/>
          <a:p>
            <a:r>
              <a:rPr lang="en-US" sz="1400" dirty="0" smtClean="0"/>
              <a:t>64 bits</a:t>
            </a:r>
            <a:endParaRPr lang="en-US" sz="1400" dirty="0"/>
          </a:p>
        </p:txBody>
      </p:sp>
      <p:sp>
        <p:nvSpPr>
          <p:cNvPr id="12" name="TextBox 11"/>
          <p:cNvSpPr txBox="1"/>
          <p:nvPr/>
        </p:nvSpPr>
        <p:spPr>
          <a:xfrm>
            <a:off x="1998661" y="3565191"/>
            <a:ext cx="712054" cy="307777"/>
          </a:xfrm>
          <a:prstGeom prst="rect">
            <a:avLst/>
          </a:prstGeom>
          <a:noFill/>
        </p:spPr>
        <p:txBody>
          <a:bodyPr wrap="none" rtlCol="0">
            <a:spAutoFit/>
          </a:bodyPr>
          <a:lstStyle/>
          <a:p>
            <a:r>
              <a:rPr lang="en-US" sz="1400" dirty="0" smtClean="0"/>
              <a:t>64 bits</a:t>
            </a:r>
            <a:endParaRPr lang="en-US" sz="1400" dirty="0"/>
          </a:p>
        </p:txBody>
      </p:sp>
      <p:sp>
        <p:nvSpPr>
          <p:cNvPr id="13" name="TextBox 12"/>
          <p:cNvSpPr txBox="1"/>
          <p:nvPr/>
        </p:nvSpPr>
        <p:spPr>
          <a:xfrm>
            <a:off x="2905549" y="3565191"/>
            <a:ext cx="712054" cy="307777"/>
          </a:xfrm>
          <a:prstGeom prst="rect">
            <a:avLst/>
          </a:prstGeom>
          <a:noFill/>
        </p:spPr>
        <p:txBody>
          <a:bodyPr wrap="none" rtlCol="0">
            <a:spAutoFit/>
          </a:bodyPr>
          <a:lstStyle/>
          <a:p>
            <a:r>
              <a:rPr lang="en-US" sz="1400" dirty="0" smtClean="0"/>
              <a:t>64 bits</a:t>
            </a:r>
            <a:endParaRPr lang="en-US" sz="1400" dirty="0"/>
          </a:p>
        </p:txBody>
      </p:sp>
      <p:sp>
        <p:nvSpPr>
          <p:cNvPr id="14" name="TextBox 13"/>
          <p:cNvSpPr txBox="1"/>
          <p:nvPr/>
        </p:nvSpPr>
        <p:spPr>
          <a:xfrm>
            <a:off x="3934516" y="3565191"/>
            <a:ext cx="712054" cy="307777"/>
          </a:xfrm>
          <a:prstGeom prst="rect">
            <a:avLst/>
          </a:prstGeom>
          <a:noFill/>
        </p:spPr>
        <p:txBody>
          <a:bodyPr wrap="none" rtlCol="0">
            <a:spAutoFit/>
          </a:bodyPr>
          <a:lstStyle/>
          <a:p>
            <a:r>
              <a:rPr lang="en-US" sz="1400" dirty="0" smtClean="0"/>
              <a:t>64 bits</a:t>
            </a:r>
            <a:endParaRPr lang="en-US" sz="1400" dirty="0"/>
          </a:p>
        </p:txBody>
      </p:sp>
      <p:sp>
        <p:nvSpPr>
          <p:cNvPr id="15" name="TextBox 14"/>
          <p:cNvSpPr txBox="1"/>
          <p:nvPr/>
        </p:nvSpPr>
        <p:spPr>
          <a:xfrm>
            <a:off x="4817342" y="3565191"/>
            <a:ext cx="712054" cy="307777"/>
          </a:xfrm>
          <a:prstGeom prst="rect">
            <a:avLst/>
          </a:prstGeom>
          <a:noFill/>
        </p:spPr>
        <p:txBody>
          <a:bodyPr wrap="none" rtlCol="0">
            <a:spAutoFit/>
          </a:bodyPr>
          <a:lstStyle/>
          <a:p>
            <a:r>
              <a:rPr lang="en-US" sz="1400" dirty="0" smtClean="0"/>
              <a:t>64 bits</a:t>
            </a:r>
            <a:endParaRPr lang="en-US" sz="1400" dirty="0"/>
          </a:p>
        </p:txBody>
      </p:sp>
      <p:sp>
        <p:nvSpPr>
          <p:cNvPr id="16" name="TextBox 15"/>
          <p:cNvSpPr txBox="1"/>
          <p:nvPr/>
        </p:nvSpPr>
        <p:spPr>
          <a:xfrm>
            <a:off x="5781657" y="3565191"/>
            <a:ext cx="712054" cy="307777"/>
          </a:xfrm>
          <a:prstGeom prst="rect">
            <a:avLst/>
          </a:prstGeom>
          <a:noFill/>
        </p:spPr>
        <p:txBody>
          <a:bodyPr wrap="none" rtlCol="0">
            <a:spAutoFit/>
          </a:bodyPr>
          <a:lstStyle/>
          <a:p>
            <a:r>
              <a:rPr lang="en-US" sz="1400" dirty="0" smtClean="0"/>
              <a:t>64 bits</a:t>
            </a:r>
            <a:endParaRPr lang="en-US" sz="1400" dirty="0"/>
          </a:p>
        </p:txBody>
      </p:sp>
      <p:sp>
        <p:nvSpPr>
          <p:cNvPr id="17" name="TextBox 16"/>
          <p:cNvSpPr txBox="1"/>
          <p:nvPr/>
        </p:nvSpPr>
        <p:spPr>
          <a:xfrm>
            <a:off x="1915050" y="3196882"/>
            <a:ext cx="822661" cy="307777"/>
          </a:xfrm>
          <a:prstGeom prst="rect">
            <a:avLst/>
          </a:prstGeom>
          <a:noFill/>
        </p:spPr>
        <p:txBody>
          <a:bodyPr wrap="none" rtlCol="0">
            <a:spAutoFit/>
          </a:bodyPr>
          <a:lstStyle/>
          <a:p>
            <a:r>
              <a:rPr lang="en-US" sz="1400" dirty="0" smtClean="0"/>
              <a:t>Point ID</a:t>
            </a:r>
            <a:endParaRPr lang="en-US" sz="1400" dirty="0"/>
          </a:p>
        </p:txBody>
      </p:sp>
      <p:sp>
        <p:nvSpPr>
          <p:cNvPr id="18" name="TextBox 17"/>
          <p:cNvSpPr txBox="1"/>
          <p:nvPr/>
        </p:nvSpPr>
        <p:spPr>
          <a:xfrm>
            <a:off x="1127933" y="3196883"/>
            <a:ext cx="737446" cy="307777"/>
          </a:xfrm>
          <a:prstGeom prst="rect">
            <a:avLst/>
          </a:prstGeom>
          <a:noFill/>
        </p:spPr>
        <p:txBody>
          <a:bodyPr wrap="none" rtlCol="0">
            <a:spAutoFit/>
          </a:bodyPr>
          <a:lstStyle/>
          <a:p>
            <a:r>
              <a:rPr lang="en-US" sz="1400" dirty="0" smtClean="0"/>
              <a:t>Ticks**</a:t>
            </a:r>
            <a:endParaRPr lang="en-US" sz="1400" dirty="0"/>
          </a:p>
        </p:txBody>
      </p:sp>
      <p:cxnSp>
        <p:nvCxnSpPr>
          <p:cNvPr id="19" name="Straight Connector 18"/>
          <p:cNvCxnSpPr>
            <a:stCxn id="7" idx="0"/>
            <a:endCxn id="7" idx="2"/>
          </p:cNvCxnSpPr>
          <p:nvPr/>
        </p:nvCxnSpPr>
        <p:spPr>
          <a:xfrm>
            <a:off x="3282482" y="3122172"/>
            <a:ext cx="0" cy="457200"/>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790238" y="3168362"/>
            <a:ext cx="564577" cy="342327"/>
          </a:xfrm>
          <a:prstGeom prst="rect">
            <a:avLst/>
          </a:prstGeom>
          <a:noFill/>
        </p:spPr>
        <p:txBody>
          <a:bodyPr wrap="none" rtlCol="0">
            <a:spAutoFit/>
          </a:bodyPr>
          <a:lstStyle/>
          <a:p>
            <a:pPr algn="ctr">
              <a:lnSpc>
                <a:spcPts val="1200"/>
              </a:lnSpc>
            </a:pPr>
            <a:r>
              <a:rPr lang="en-US" sz="1200" dirty="0" smtClean="0"/>
              <a:t>Ext</a:t>
            </a:r>
            <a:br>
              <a:rPr lang="en-US" sz="1200" dirty="0" smtClean="0"/>
            </a:br>
            <a:r>
              <a:rPr lang="en-US" sz="1200" dirty="0" smtClean="0"/>
              <a:t>Prec</a:t>
            </a:r>
            <a:r>
              <a:rPr lang="en-US" dirty="0" smtClean="0"/>
              <a:t>.</a:t>
            </a:r>
            <a:endParaRPr lang="en-US" dirty="0"/>
          </a:p>
        </p:txBody>
      </p:sp>
      <p:sp>
        <p:nvSpPr>
          <p:cNvPr id="21" name="TextBox 20"/>
          <p:cNvSpPr txBox="1"/>
          <p:nvPr/>
        </p:nvSpPr>
        <p:spPr>
          <a:xfrm>
            <a:off x="3242422" y="3141772"/>
            <a:ext cx="559769" cy="461665"/>
          </a:xfrm>
          <a:prstGeom prst="rect">
            <a:avLst/>
          </a:prstGeom>
          <a:noFill/>
        </p:spPr>
        <p:txBody>
          <a:bodyPr wrap="none" rtlCol="0">
            <a:spAutoFit/>
          </a:bodyPr>
          <a:lstStyle/>
          <a:p>
            <a:pPr algn="ctr"/>
            <a:r>
              <a:rPr lang="en-US" sz="1200" dirty="0" smtClean="0"/>
              <a:t>Time</a:t>
            </a:r>
            <a:br>
              <a:rPr lang="en-US" sz="1200" dirty="0" smtClean="0"/>
            </a:br>
            <a:r>
              <a:rPr lang="en-US" sz="1200" dirty="0" smtClean="0"/>
              <a:t>Flags</a:t>
            </a:r>
            <a:endParaRPr lang="en-US" dirty="0"/>
          </a:p>
        </p:txBody>
      </p:sp>
      <p:cxnSp>
        <p:nvCxnSpPr>
          <p:cNvPr id="22" name="Straight Connector 21"/>
          <p:cNvCxnSpPr/>
          <p:nvPr/>
        </p:nvCxnSpPr>
        <p:spPr>
          <a:xfrm>
            <a:off x="4656620" y="3122172"/>
            <a:ext cx="0" cy="457200"/>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48877" y="3128828"/>
            <a:ext cx="662361" cy="461665"/>
          </a:xfrm>
          <a:prstGeom prst="rect">
            <a:avLst/>
          </a:prstGeom>
          <a:noFill/>
        </p:spPr>
        <p:txBody>
          <a:bodyPr wrap="none" rtlCol="0">
            <a:spAutoFit/>
          </a:bodyPr>
          <a:lstStyle/>
          <a:p>
            <a:pPr algn="ctr"/>
            <a:r>
              <a:rPr lang="en-US" sz="1200" dirty="0" smtClean="0"/>
              <a:t>Quality</a:t>
            </a:r>
            <a:br>
              <a:rPr lang="en-US" sz="1200" dirty="0" smtClean="0"/>
            </a:br>
            <a:r>
              <a:rPr lang="en-US" sz="1200" dirty="0" smtClean="0"/>
              <a:t>Flags</a:t>
            </a:r>
            <a:endParaRPr lang="en-US" dirty="0"/>
          </a:p>
        </p:txBody>
      </p:sp>
      <p:cxnSp>
        <p:nvCxnSpPr>
          <p:cNvPr id="24" name="Straight Connector 23"/>
          <p:cNvCxnSpPr/>
          <p:nvPr/>
        </p:nvCxnSpPr>
        <p:spPr>
          <a:xfrm flipV="1">
            <a:off x="3856962" y="3389272"/>
            <a:ext cx="1600563" cy="6209"/>
          </a:xfrm>
          <a:prstGeom prst="line">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327925" y="3098107"/>
            <a:ext cx="637290" cy="307777"/>
          </a:xfrm>
          <a:prstGeom prst="rect">
            <a:avLst/>
          </a:prstGeom>
          <a:noFill/>
        </p:spPr>
        <p:txBody>
          <a:bodyPr wrap="none" rtlCol="0">
            <a:spAutoFit/>
          </a:bodyPr>
          <a:lstStyle/>
          <a:p>
            <a:r>
              <a:rPr lang="en-US" sz="1400" dirty="0" smtClean="0"/>
              <a:t>DATA</a:t>
            </a:r>
            <a:endParaRPr lang="en-US" sz="1400" dirty="0"/>
          </a:p>
        </p:txBody>
      </p:sp>
      <p:sp>
        <p:nvSpPr>
          <p:cNvPr id="26" name="TextBox 25"/>
          <p:cNvSpPr txBox="1"/>
          <p:nvPr/>
        </p:nvSpPr>
        <p:spPr>
          <a:xfrm>
            <a:off x="990600" y="3886200"/>
            <a:ext cx="7315200" cy="2031325"/>
          </a:xfrm>
          <a:prstGeom prst="rect">
            <a:avLst/>
          </a:prstGeom>
          <a:noFill/>
        </p:spPr>
        <p:txBody>
          <a:bodyPr wrap="square" rtlCol="0">
            <a:spAutoFit/>
          </a:bodyPr>
          <a:lstStyle/>
          <a:p>
            <a:r>
              <a:rPr lang="en-US" sz="1400" dirty="0" smtClean="0"/>
              <a:t>* 192-bits is used by the </a:t>
            </a:r>
            <a:r>
              <a:rPr lang="en-US" sz="1400" dirty="0" err="1" smtClean="0"/>
              <a:t>openHistorian</a:t>
            </a:r>
            <a:r>
              <a:rPr lang="en-US" sz="1400" dirty="0" smtClean="0"/>
              <a:t> as the size of values and keys – this is not a restriction of the </a:t>
            </a:r>
            <a:r>
              <a:rPr lang="en-US" sz="1400" dirty="0" err="1" smtClean="0"/>
              <a:t>SNAPdb</a:t>
            </a:r>
            <a:r>
              <a:rPr lang="en-US" sz="1400" dirty="0" smtClean="0"/>
              <a:t>.</a:t>
            </a:r>
          </a:p>
          <a:p>
            <a:endParaRPr lang="en-US" sz="1400" dirty="0" smtClean="0"/>
          </a:p>
          <a:p>
            <a:r>
              <a:rPr lang="en-US" sz="1400" dirty="0" smtClean="0"/>
              <a:t>**1 Tick = 100 nanoseconds</a:t>
            </a:r>
          </a:p>
          <a:p>
            <a:r>
              <a:rPr lang="en-US" sz="1400" dirty="0" smtClean="0"/>
              <a:t>Time Flags = duplicate entry counter (for DST), leap second, etc.</a:t>
            </a:r>
          </a:p>
          <a:p>
            <a:endParaRPr lang="en-US" sz="1400" dirty="0"/>
          </a:p>
          <a:p>
            <a:r>
              <a:rPr lang="en-US" sz="1400" dirty="0" smtClean="0"/>
              <a:t>The 64-bit PointID is normally not referenced at the user level.  Rather a GUID is assigned</a:t>
            </a:r>
            <a:br>
              <a:rPr lang="en-US" sz="1400" dirty="0" smtClean="0"/>
            </a:br>
            <a:r>
              <a:rPr lang="en-US" sz="1400" dirty="0" smtClean="0"/>
              <a:t>through configuration as well as primary and alias Tags.</a:t>
            </a:r>
          </a:p>
          <a:p>
            <a:endParaRPr lang="en-US" sz="1400" dirty="0"/>
          </a:p>
        </p:txBody>
      </p:sp>
      <p:sp>
        <p:nvSpPr>
          <p:cNvPr id="27" name="TextBox 26"/>
          <p:cNvSpPr txBox="1"/>
          <p:nvPr/>
        </p:nvSpPr>
        <p:spPr>
          <a:xfrm>
            <a:off x="7069495" y="3016359"/>
            <a:ext cx="1428596" cy="646331"/>
          </a:xfrm>
          <a:prstGeom prst="rect">
            <a:avLst/>
          </a:prstGeom>
          <a:noFill/>
        </p:spPr>
        <p:txBody>
          <a:bodyPr wrap="none" rtlCol="0">
            <a:spAutoFit/>
          </a:bodyPr>
          <a:lstStyle/>
          <a:p>
            <a:r>
              <a:rPr lang="en-US" dirty="0" smtClean="0"/>
              <a:t>10 Bytes V1</a:t>
            </a:r>
          </a:p>
          <a:p>
            <a:r>
              <a:rPr lang="en-US" dirty="0" smtClean="0"/>
              <a:t>48 Bytes V2</a:t>
            </a:r>
            <a:endParaRPr lang="en-US" dirty="0"/>
          </a:p>
        </p:txBody>
      </p:sp>
      <p:sp>
        <p:nvSpPr>
          <p:cNvPr id="29" name="TextBox 28"/>
          <p:cNvSpPr txBox="1"/>
          <p:nvPr/>
        </p:nvSpPr>
        <p:spPr>
          <a:xfrm>
            <a:off x="7182506" y="3624590"/>
            <a:ext cx="1144761" cy="261610"/>
          </a:xfrm>
          <a:prstGeom prst="rect">
            <a:avLst/>
          </a:prstGeom>
          <a:noFill/>
        </p:spPr>
        <p:txBody>
          <a:bodyPr wrap="square" rtlCol="0">
            <a:spAutoFit/>
          </a:bodyPr>
          <a:lstStyle/>
          <a:p>
            <a:pPr algn="ctr"/>
            <a:r>
              <a:rPr lang="en-US" sz="1100" dirty="0" smtClean="0"/>
              <a:t>(</a:t>
            </a:r>
            <a:r>
              <a:rPr lang="en-US" sz="1100" dirty="0" err="1" smtClean="0"/>
              <a:t>unencoded</a:t>
            </a:r>
            <a:r>
              <a:rPr lang="en-US" sz="1100" dirty="0" smtClean="0"/>
              <a:t>)</a:t>
            </a:r>
            <a:endParaRPr lang="en-US" sz="1100" dirty="0"/>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192467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B+Tree</a:t>
            </a:r>
            <a:r>
              <a:rPr lang="en-US" dirty="0" smtClean="0"/>
              <a:t> Overview</a:t>
            </a:r>
            <a:endParaRPr lang="en-US" dirty="0"/>
          </a:p>
        </p:txBody>
      </p:sp>
      <p:sp>
        <p:nvSpPr>
          <p:cNvPr id="7" name="Content Placeholder 6"/>
          <p:cNvSpPr>
            <a:spLocks noGrp="1"/>
          </p:cNvSpPr>
          <p:nvPr>
            <p:ph idx="1"/>
          </p:nvPr>
        </p:nvSpPr>
        <p:spPr>
          <a:xfrm>
            <a:off x="304800" y="1417638"/>
            <a:ext cx="7086600" cy="4267200"/>
          </a:xfrm>
        </p:spPr>
        <p:txBody>
          <a:bodyPr>
            <a:normAutofit lnSpcReduction="10000"/>
          </a:bodyPr>
          <a:lstStyle/>
          <a:p>
            <a:r>
              <a:rPr lang="en-US" sz="2800" dirty="0" smtClean="0"/>
              <a:t>Tree grows from the</a:t>
            </a:r>
            <a:br>
              <a:rPr lang="en-US" sz="2800" dirty="0" smtClean="0"/>
            </a:br>
            <a:r>
              <a:rPr lang="en-US" sz="2800" dirty="0" smtClean="0"/>
              <a:t>bottom up</a:t>
            </a:r>
          </a:p>
          <a:p>
            <a:r>
              <a:rPr lang="en-US" sz="2800" dirty="0" smtClean="0"/>
              <a:t>Leaf-nodes contain</a:t>
            </a:r>
            <a:br>
              <a:rPr lang="en-US" sz="2800" dirty="0" smtClean="0"/>
            </a:br>
            <a:r>
              <a:rPr lang="en-US" sz="2800" dirty="0" smtClean="0"/>
              <a:t>blocks of sequential data</a:t>
            </a:r>
          </a:p>
          <a:p>
            <a:r>
              <a:rPr lang="en-US" sz="2800" dirty="0" smtClean="0"/>
              <a:t>Nodes are doubly </a:t>
            </a:r>
            <a:br>
              <a:rPr lang="en-US" sz="2800" dirty="0" smtClean="0"/>
            </a:br>
            <a:r>
              <a:rPr lang="en-US" sz="2800" dirty="0" smtClean="0"/>
              <a:t>linked and point to</a:t>
            </a:r>
            <a:br>
              <a:rPr lang="en-US" sz="2800" dirty="0" smtClean="0"/>
            </a:br>
            <a:r>
              <a:rPr lang="en-US" sz="2800" dirty="0" smtClean="0"/>
              <a:t>previous and next node</a:t>
            </a:r>
          </a:p>
          <a:p>
            <a:r>
              <a:rPr lang="en-US" sz="2800" dirty="0" smtClean="0"/>
              <a:t>Tree indices are unsigned 32-bit integers which require internal-nodes to support large trees</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28800"/>
            <a:ext cx="4221087" cy="23161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179595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1.0 - Major Deployments</a:t>
            </a:r>
            <a:endParaRPr lang="en-US" dirty="0"/>
          </a:p>
        </p:txBody>
      </p:sp>
      <p:sp>
        <p:nvSpPr>
          <p:cNvPr id="3" name="Content Placeholder 2"/>
          <p:cNvSpPr>
            <a:spLocks noGrp="1"/>
          </p:cNvSpPr>
          <p:nvPr>
            <p:ph idx="1"/>
          </p:nvPr>
        </p:nvSpPr>
        <p:spPr>
          <a:xfrm>
            <a:off x="762000" y="1219200"/>
            <a:ext cx="7848600" cy="4267200"/>
          </a:xfrm>
        </p:spPr>
        <p:txBody>
          <a:bodyPr/>
          <a:lstStyle/>
          <a:p>
            <a:endParaRPr lang="en-US" dirty="0" smtClean="0"/>
          </a:p>
          <a:p>
            <a:r>
              <a:rPr lang="en-US" dirty="0" smtClean="0"/>
              <a:t>TVA</a:t>
            </a:r>
          </a:p>
          <a:p>
            <a:r>
              <a:rPr lang="en-US" dirty="0" smtClean="0"/>
              <a:t>Entergy</a:t>
            </a:r>
          </a:p>
          <a:p>
            <a:r>
              <a:rPr lang="en-US" dirty="0" smtClean="0"/>
              <a:t>PG&amp;E</a:t>
            </a:r>
          </a:p>
          <a:p>
            <a:r>
              <a:rPr lang="en-US" dirty="0" smtClean="0"/>
              <a:t>Dominion</a:t>
            </a:r>
          </a:p>
          <a:p>
            <a:r>
              <a:rPr lang="en-US" dirty="0"/>
              <a:t>E</a:t>
            </a:r>
            <a:r>
              <a:rPr lang="en-US" dirty="0" smtClean="0"/>
              <a:t>very openPDC installation (via stats and/or active phasor archive)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823592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152400"/>
            <a:ext cx="8229600" cy="533400"/>
          </a:xfrm>
        </p:spPr>
        <p:txBody>
          <a:bodyPr>
            <a:normAutofit fontScale="90000"/>
          </a:bodyPr>
          <a:lstStyle/>
          <a:p>
            <a:r>
              <a:rPr lang="en-US" dirty="0" err="1" smtClean="0"/>
              <a:t>SNAPdb’s</a:t>
            </a:r>
            <a:r>
              <a:rPr lang="en-US" dirty="0" smtClean="0"/>
              <a:t> </a:t>
            </a:r>
            <a:r>
              <a:rPr lang="en-US" dirty="0" err="1" smtClean="0"/>
              <a:t>B+Tree</a:t>
            </a:r>
            <a:endParaRPr lang="en-US" sz="2800" dirty="0"/>
          </a:p>
        </p:txBody>
      </p:sp>
      <p:sp>
        <p:nvSpPr>
          <p:cNvPr id="3" name="Content Placeholder 2"/>
          <p:cNvSpPr>
            <a:spLocks noGrp="1"/>
          </p:cNvSpPr>
          <p:nvPr>
            <p:ph idx="1"/>
          </p:nvPr>
        </p:nvSpPr>
        <p:spPr>
          <a:xfrm>
            <a:off x="647700" y="1524000"/>
            <a:ext cx="8191500" cy="4267200"/>
          </a:xfrm>
        </p:spPr>
        <p:txBody>
          <a:bodyPr/>
          <a:lstStyle/>
          <a:p>
            <a:r>
              <a:rPr lang="en-US" dirty="0"/>
              <a:t>The leaf node of data is encoded and decoded dynamically to optimize memory and storage</a:t>
            </a:r>
          </a:p>
          <a:p>
            <a:r>
              <a:rPr lang="en-US" dirty="0" smtClean="0"/>
              <a:t>Implementation operates directly from disk without requiring an in-memory data structure</a:t>
            </a:r>
          </a:p>
          <a:p>
            <a:r>
              <a:rPr lang="en-US" dirty="0" smtClean="0"/>
              <a:t>The data encoding process is used to implement lossless data compression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82878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.d2 File Format</a:t>
            </a:r>
            <a:endParaRPr lang="en-US" dirty="0"/>
          </a:p>
        </p:txBody>
      </p:sp>
      <p:sp>
        <p:nvSpPr>
          <p:cNvPr id="4" name="Rectangle 3"/>
          <p:cNvSpPr/>
          <p:nvPr/>
        </p:nvSpPr>
        <p:spPr>
          <a:xfrm>
            <a:off x="691409" y="3899434"/>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Version #</a:t>
            </a:r>
            <a:endParaRPr lang="en-US" sz="1400" b="1" dirty="0">
              <a:solidFill>
                <a:schemeClr val="accent5">
                  <a:lumMod val="50000"/>
                </a:schemeClr>
              </a:solidFill>
            </a:endParaRPr>
          </a:p>
        </p:txBody>
      </p:sp>
      <p:sp>
        <p:nvSpPr>
          <p:cNvPr id="8" name="Rectangle 7"/>
          <p:cNvSpPr/>
          <p:nvPr/>
        </p:nvSpPr>
        <p:spPr>
          <a:xfrm>
            <a:off x="2240809" y="3899433"/>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Node Level</a:t>
            </a:r>
            <a:endParaRPr lang="en-US" sz="1400" b="1" dirty="0">
              <a:solidFill>
                <a:schemeClr val="accent5">
                  <a:lumMod val="50000"/>
                </a:schemeClr>
              </a:solidFill>
            </a:endParaRPr>
          </a:p>
        </p:txBody>
      </p:sp>
      <p:sp>
        <p:nvSpPr>
          <p:cNvPr id="9" name="TextBox 8"/>
          <p:cNvSpPr txBox="1"/>
          <p:nvPr/>
        </p:nvSpPr>
        <p:spPr>
          <a:xfrm>
            <a:off x="657721" y="3429000"/>
            <a:ext cx="1736373" cy="369332"/>
          </a:xfrm>
          <a:prstGeom prst="rect">
            <a:avLst/>
          </a:prstGeom>
          <a:noFill/>
        </p:spPr>
        <p:txBody>
          <a:bodyPr wrap="none" rtlCol="0">
            <a:spAutoFit/>
          </a:bodyPr>
          <a:lstStyle/>
          <a:p>
            <a:r>
              <a:rPr lang="en-US" dirty="0" smtClean="0"/>
              <a:t>Node Structure</a:t>
            </a:r>
            <a:endParaRPr lang="en-US" dirty="0"/>
          </a:p>
        </p:txBody>
      </p:sp>
      <p:sp>
        <p:nvSpPr>
          <p:cNvPr id="10" name="Rectangle 9"/>
          <p:cNvSpPr/>
          <p:nvPr/>
        </p:nvSpPr>
        <p:spPr>
          <a:xfrm>
            <a:off x="3790209" y="3899433"/>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Record Count</a:t>
            </a:r>
            <a:endParaRPr lang="en-US" sz="1400" b="1" dirty="0">
              <a:solidFill>
                <a:schemeClr val="accent5">
                  <a:lumMod val="50000"/>
                </a:schemeClr>
              </a:solidFill>
            </a:endParaRPr>
          </a:p>
        </p:txBody>
      </p:sp>
      <p:sp>
        <p:nvSpPr>
          <p:cNvPr id="11" name="Rectangle 10"/>
          <p:cNvSpPr/>
          <p:nvPr/>
        </p:nvSpPr>
        <p:spPr>
          <a:xfrm>
            <a:off x="5339609" y="3899432"/>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Bytes Used</a:t>
            </a:r>
            <a:endParaRPr lang="en-US" sz="1400" b="1" dirty="0">
              <a:solidFill>
                <a:schemeClr val="accent5">
                  <a:lumMod val="50000"/>
                </a:schemeClr>
              </a:solidFill>
            </a:endParaRPr>
          </a:p>
        </p:txBody>
      </p:sp>
      <p:sp>
        <p:nvSpPr>
          <p:cNvPr id="12" name="TextBox 11"/>
          <p:cNvSpPr txBox="1"/>
          <p:nvPr/>
        </p:nvSpPr>
        <p:spPr>
          <a:xfrm>
            <a:off x="1656995" y="4236796"/>
            <a:ext cx="583814" cy="261610"/>
          </a:xfrm>
          <a:prstGeom prst="rect">
            <a:avLst/>
          </a:prstGeom>
          <a:noFill/>
        </p:spPr>
        <p:txBody>
          <a:bodyPr wrap="none" rtlCol="0">
            <a:spAutoFit/>
          </a:bodyPr>
          <a:lstStyle/>
          <a:p>
            <a:r>
              <a:rPr lang="en-US" sz="1100" dirty="0" smtClean="0"/>
              <a:t>1 Byte</a:t>
            </a:r>
            <a:endParaRPr lang="en-US" sz="1100" dirty="0"/>
          </a:p>
        </p:txBody>
      </p:sp>
      <p:sp>
        <p:nvSpPr>
          <p:cNvPr id="13" name="TextBox 12"/>
          <p:cNvSpPr txBox="1"/>
          <p:nvPr/>
        </p:nvSpPr>
        <p:spPr>
          <a:xfrm>
            <a:off x="3206395" y="4236796"/>
            <a:ext cx="583814" cy="261610"/>
          </a:xfrm>
          <a:prstGeom prst="rect">
            <a:avLst/>
          </a:prstGeom>
          <a:noFill/>
        </p:spPr>
        <p:txBody>
          <a:bodyPr wrap="none" rtlCol="0">
            <a:spAutoFit/>
          </a:bodyPr>
          <a:lstStyle/>
          <a:p>
            <a:r>
              <a:rPr lang="en-US" sz="1100" dirty="0" smtClean="0"/>
              <a:t>1 Byte</a:t>
            </a:r>
            <a:endParaRPr lang="en-US" sz="1100" dirty="0"/>
          </a:p>
        </p:txBody>
      </p:sp>
      <p:sp>
        <p:nvSpPr>
          <p:cNvPr id="14" name="TextBox 13"/>
          <p:cNvSpPr txBox="1"/>
          <p:nvPr/>
        </p:nvSpPr>
        <p:spPr>
          <a:xfrm>
            <a:off x="4685263" y="4236796"/>
            <a:ext cx="654346" cy="261610"/>
          </a:xfrm>
          <a:prstGeom prst="rect">
            <a:avLst/>
          </a:prstGeom>
          <a:noFill/>
        </p:spPr>
        <p:txBody>
          <a:bodyPr wrap="none" rtlCol="0">
            <a:spAutoFit/>
          </a:bodyPr>
          <a:lstStyle/>
          <a:p>
            <a:r>
              <a:rPr lang="en-US" sz="1100" dirty="0"/>
              <a:t>2</a:t>
            </a:r>
            <a:r>
              <a:rPr lang="en-US" sz="1100" dirty="0" smtClean="0"/>
              <a:t> Bytes</a:t>
            </a:r>
            <a:endParaRPr lang="en-US" sz="1100" dirty="0"/>
          </a:p>
        </p:txBody>
      </p:sp>
      <p:sp>
        <p:nvSpPr>
          <p:cNvPr id="15" name="TextBox 14"/>
          <p:cNvSpPr txBox="1"/>
          <p:nvPr/>
        </p:nvSpPr>
        <p:spPr>
          <a:xfrm>
            <a:off x="6234663" y="4236796"/>
            <a:ext cx="654346" cy="261610"/>
          </a:xfrm>
          <a:prstGeom prst="rect">
            <a:avLst/>
          </a:prstGeom>
          <a:noFill/>
        </p:spPr>
        <p:txBody>
          <a:bodyPr wrap="none" rtlCol="0">
            <a:spAutoFit/>
          </a:bodyPr>
          <a:lstStyle/>
          <a:p>
            <a:r>
              <a:rPr lang="en-US" sz="1100" dirty="0" smtClean="0"/>
              <a:t>2 Bytes</a:t>
            </a:r>
            <a:endParaRPr lang="en-US" sz="1100" dirty="0"/>
          </a:p>
        </p:txBody>
      </p:sp>
      <p:sp>
        <p:nvSpPr>
          <p:cNvPr id="16" name="Rectangle 15"/>
          <p:cNvSpPr/>
          <p:nvPr/>
        </p:nvSpPr>
        <p:spPr>
          <a:xfrm>
            <a:off x="6889009" y="3899431"/>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Left Sibling</a:t>
            </a:r>
            <a:endParaRPr lang="en-US" sz="1400" b="1" dirty="0">
              <a:solidFill>
                <a:schemeClr val="accent5">
                  <a:lumMod val="50000"/>
                </a:schemeClr>
              </a:solidFill>
            </a:endParaRPr>
          </a:p>
        </p:txBody>
      </p:sp>
      <p:sp>
        <p:nvSpPr>
          <p:cNvPr id="17" name="TextBox 16"/>
          <p:cNvSpPr txBox="1"/>
          <p:nvPr/>
        </p:nvSpPr>
        <p:spPr>
          <a:xfrm>
            <a:off x="7784063" y="4236796"/>
            <a:ext cx="654346" cy="261610"/>
          </a:xfrm>
          <a:prstGeom prst="rect">
            <a:avLst/>
          </a:prstGeom>
          <a:noFill/>
        </p:spPr>
        <p:txBody>
          <a:bodyPr wrap="none" rtlCol="0">
            <a:spAutoFit/>
          </a:bodyPr>
          <a:lstStyle/>
          <a:p>
            <a:r>
              <a:rPr lang="en-US" sz="1100" dirty="0" smtClean="0"/>
              <a:t>4 Bytes</a:t>
            </a:r>
            <a:endParaRPr lang="en-US" sz="1100" dirty="0"/>
          </a:p>
        </p:txBody>
      </p:sp>
      <p:sp>
        <p:nvSpPr>
          <p:cNvPr id="18" name="TextBox 17"/>
          <p:cNvSpPr txBox="1"/>
          <p:nvPr/>
        </p:nvSpPr>
        <p:spPr>
          <a:xfrm>
            <a:off x="635204" y="1766413"/>
            <a:ext cx="794302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.d2 file contains a table of contents, a </a:t>
            </a:r>
            <a:r>
              <a:rPr lang="en-US" sz="2400" dirty="0" err="1" smtClean="0"/>
              <a:t>B+Tree</a:t>
            </a:r>
            <a:r>
              <a:rPr lang="en-US" sz="2400" dirty="0" smtClean="0"/>
              <a:t> header and nodes: a root node, internal nodes and leaf nodes</a:t>
            </a:r>
          </a:p>
        </p:txBody>
      </p:sp>
      <p:sp>
        <p:nvSpPr>
          <p:cNvPr id="21" name="Rectangle 20"/>
          <p:cNvSpPr/>
          <p:nvPr/>
        </p:nvSpPr>
        <p:spPr>
          <a:xfrm>
            <a:off x="691409" y="4613701"/>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Right Sibling</a:t>
            </a:r>
            <a:endParaRPr lang="en-US" sz="1400" b="1" dirty="0">
              <a:solidFill>
                <a:schemeClr val="accent5">
                  <a:lumMod val="50000"/>
                </a:schemeClr>
              </a:solidFill>
            </a:endParaRPr>
          </a:p>
        </p:txBody>
      </p:sp>
      <p:sp>
        <p:nvSpPr>
          <p:cNvPr id="22" name="Rectangle 21"/>
          <p:cNvSpPr/>
          <p:nvPr/>
        </p:nvSpPr>
        <p:spPr>
          <a:xfrm>
            <a:off x="2240809" y="4613700"/>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Lower Key</a:t>
            </a:r>
            <a:endParaRPr lang="en-US" sz="1400" b="1" dirty="0">
              <a:solidFill>
                <a:schemeClr val="accent5">
                  <a:lumMod val="50000"/>
                </a:schemeClr>
              </a:solidFill>
            </a:endParaRPr>
          </a:p>
        </p:txBody>
      </p:sp>
      <p:sp>
        <p:nvSpPr>
          <p:cNvPr id="23" name="Rectangle 22"/>
          <p:cNvSpPr/>
          <p:nvPr/>
        </p:nvSpPr>
        <p:spPr>
          <a:xfrm>
            <a:off x="3790209" y="4613700"/>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Upper Key</a:t>
            </a:r>
            <a:endParaRPr lang="en-US" sz="1400" b="1" dirty="0">
              <a:solidFill>
                <a:schemeClr val="accent5">
                  <a:lumMod val="50000"/>
                </a:schemeClr>
              </a:solidFill>
            </a:endParaRPr>
          </a:p>
        </p:txBody>
      </p:sp>
      <p:sp>
        <p:nvSpPr>
          <p:cNvPr id="24" name="Rectangle 23"/>
          <p:cNvSpPr/>
          <p:nvPr/>
        </p:nvSpPr>
        <p:spPr>
          <a:xfrm>
            <a:off x="5339609" y="4613699"/>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Data Block</a:t>
            </a:r>
            <a:endParaRPr lang="en-US" sz="1400" b="1" dirty="0">
              <a:solidFill>
                <a:schemeClr val="accent5">
                  <a:lumMod val="50000"/>
                </a:schemeClr>
              </a:solidFill>
            </a:endParaRPr>
          </a:p>
        </p:txBody>
      </p:sp>
      <p:sp>
        <p:nvSpPr>
          <p:cNvPr id="25" name="TextBox 24"/>
          <p:cNvSpPr txBox="1"/>
          <p:nvPr/>
        </p:nvSpPr>
        <p:spPr>
          <a:xfrm>
            <a:off x="1605809" y="4951063"/>
            <a:ext cx="654346" cy="261610"/>
          </a:xfrm>
          <a:prstGeom prst="rect">
            <a:avLst/>
          </a:prstGeom>
          <a:noFill/>
        </p:spPr>
        <p:txBody>
          <a:bodyPr wrap="none" rtlCol="0">
            <a:spAutoFit/>
          </a:bodyPr>
          <a:lstStyle/>
          <a:p>
            <a:r>
              <a:rPr lang="en-US" sz="1100" dirty="0"/>
              <a:t>4</a:t>
            </a:r>
            <a:r>
              <a:rPr lang="en-US" sz="1100" dirty="0" smtClean="0"/>
              <a:t> Bytes</a:t>
            </a:r>
            <a:endParaRPr lang="en-US" sz="1100" dirty="0"/>
          </a:p>
        </p:txBody>
      </p:sp>
      <p:sp>
        <p:nvSpPr>
          <p:cNvPr id="26" name="TextBox 25"/>
          <p:cNvSpPr txBox="1"/>
          <p:nvPr/>
        </p:nvSpPr>
        <p:spPr>
          <a:xfrm>
            <a:off x="3053609" y="4951063"/>
            <a:ext cx="732893" cy="261610"/>
          </a:xfrm>
          <a:prstGeom prst="rect">
            <a:avLst/>
          </a:prstGeom>
          <a:noFill/>
        </p:spPr>
        <p:txBody>
          <a:bodyPr wrap="none" rtlCol="0">
            <a:spAutoFit/>
          </a:bodyPr>
          <a:lstStyle/>
          <a:p>
            <a:r>
              <a:rPr lang="en-US" sz="1100" dirty="0" smtClean="0"/>
              <a:t>24 Bytes</a:t>
            </a:r>
            <a:endParaRPr lang="en-US" sz="1100" dirty="0"/>
          </a:p>
        </p:txBody>
      </p:sp>
      <p:sp>
        <p:nvSpPr>
          <p:cNvPr id="27" name="TextBox 26"/>
          <p:cNvSpPr txBox="1"/>
          <p:nvPr/>
        </p:nvSpPr>
        <p:spPr>
          <a:xfrm>
            <a:off x="4606716" y="4951063"/>
            <a:ext cx="732893" cy="261610"/>
          </a:xfrm>
          <a:prstGeom prst="rect">
            <a:avLst/>
          </a:prstGeom>
          <a:noFill/>
        </p:spPr>
        <p:txBody>
          <a:bodyPr wrap="none" rtlCol="0">
            <a:spAutoFit/>
          </a:bodyPr>
          <a:lstStyle/>
          <a:p>
            <a:r>
              <a:rPr lang="en-US" sz="1100" dirty="0" smtClean="0"/>
              <a:t>24 Bytes</a:t>
            </a:r>
            <a:endParaRPr lang="en-US" sz="1100" dirty="0"/>
          </a:p>
        </p:txBody>
      </p:sp>
      <p:sp>
        <p:nvSpPr>
          <p:cNvPr id="28" name="TextBox 27"/>
          <p:cNvSpPr txBox="1"/>
          <p:nvPr/>
        </p:nvSpPr>
        <p:spPr>
          <a:xfrm>
            <a:off x="5873009" y="4951063"/>
            <a:ext cx="971741" cy="261610"/>
          </a:xfrm>
          <a:prstGeom prst="rect">
            <a:avLst/>
          </a:prstGeom>
          <a:noFill/>
        </p:spPr>
        <p:txBody>
          <a:bodyPr wrap="none" rtlCol="0">
            <a:spAutoFit/>
          </a:bodyPr>
          <a:lstStyle/>
          <a:p>
            <a:r>
              <a:rPr lang="en-US" sz="1100" dirty="0" smtClean="0"/>
              <a:t>4000+ Bytes</a:t>
            </a:r>
            <a:endParaRPr lang="en-US" sz="1100" dirty="0"/>
          </a:p>
        </p:txBody>
      </p:sp>
      <p:sp>
        <p:nvSpPr>
          <p:cNvPr id="29" name="Rectangle 28"/>
          <p:cNvSpPr/>
          <p:nvPr/>
        </p:nvSpPr>
        <p:spPr>
          <a:xfrm>
            <a:off x="6889009" y="4613698"/>
            <a:ext cx="1447800" cy="291565"/>
          </a:xfrm>
          <a:prstGeom prst="rect">
            <a:avLst/>
          </a:prstGeom>
          <a:gradFill>
            <a:gsLst>
              <a:gs pos="0">
                <a:schemeClr val="accent4">
                  <a:lumMod val="20000"/>
                  <a:lumOff val="80000"/>
                </a:schemeClr>
              </a:gs>
              <a:gs pos="100000">
                <a:schemeClr val="accent4">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accent5">
                    <a:lumMod val="50000"/>
                  </a:schemeClr>
                </a:solidFill>
              </a:rPr>
              <a:t>Footer Block</a:t>
            </a:r>
            <a:endParaRPr lang="en-US" sz="1400" b="1" dirty="0">
              <a:solidFill>
                <a:schemeClr val="accent5">
                  <a:lumMod val="50000"/>
                </a:schemeClr>
              </a:solidFill>
            </a:endParaRPr>
          </a:p>
        </p:txBody>
      </p:sp>
      <p:sp>
        <p:nvSpPr>
          <p:cNvPr id="30" name="TextBox 29"/>
          <p:cNvSpPr txBox="1"/>
          <p:nvPr/>
        </p:nvSpPr>
        <p:spPr>
          <a:xfrm>
            <a:off x="7701809" y="4951063"/>
            <a:ext cx="732893" cy="261610"/>
          </a:xfrm>
          <a:prstGeom prst="rect">
            <a:avLst/>
          </a:prstGeom>
          <a:noFill/>
        </p:spPr>
        <p:txBody>
          <a:bodyPr wrap="none" rtlCol="0">
            <a:spAutoFit/>
          </a:bodyPr>
          <a:lstStyle/>
          <a:p>
            <a:r>
              <a:rPr lang="en-US" sz="1100" dirty="0" smtClean="0"/>
              <a:t>32 Bytes</a:t>
            </a:r>
            <a:endParaRPr lang="en-US" sz="1100"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92975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86800" cy="914400"/>
          </a:xfrm>
        </p:spPr>
        <p:txBody>
          <a:bodyPr>
            <a:normAutofit fontScale="90000"/>
          </a:bodyPr>
          <a:lstStyle/>
          <a:p>
            <a:r>
              <a:rPr lang="en-US" sz="2800" dirty="0" smtClean="0"/>
              <a:t>The .d2 file Data Block is a </a:t>
            </a:r>
            <a:r>
              <a:rPr lang="en-US" sz="2800" dirty="0" err="1" smtClean="0"/>
              <a:t>B+Tree</a:t>
            </a:r>
            <a:r>
              <a:rPr lang="en-US" sz="2800" dirty="0"/>
              <a:t/>
            </a:r>
            <a:br>
              <a:rPr lang="en-US" sz="2800" dirty="0"/>
            </a:br>
            <a:r>
              <a:rPr lang="en-US" sz="2800" dirty="0" smtClean="0"/>
              <a:t>Collection of 4K Leaf Nodes</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371600"/>
            <a:ext cx="6248400" cy="4310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101273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03"/>
            <a:ext cx="9144000" cy="1143000"/>
          </a:xfrm>
        </p:spPr>
        <p:txBody>
          <a:bodyPr/>
          <a:lstStyle/>
          <a:p>
            <a:r>
              <a:rPr lang="en-US" dirty="0" smtClean="0"/>
              <a:t>.d2 File Creation Process</a:t>
            </a:r>
            <a:endParaRPr lang="en-US" dirty="0"/>
          </a:p>
        </p:txBody>
      </p:sp>
      <p:sp>
        <p:nvSpPr>
          <p:cNvPr id="3" name="Content Placeholder 2"/>
          <p:cNvSpPr>
            <a:spLocks noGrp="1"/>
          </p:cNvSpPr>
          <p:nvPr>
            <p:ph idx="1"/>
          </p:nvPr>
        </p:nvSpPr>
        <p:spPr>
          <a:xfrm>
            <a:off x="853558" y="1447800"/>
            <a:ext cx="7848600" cy="4572000"/>
          </a:xfrm>
        </p:spPr>
        <p:txBody>
          <a:bodyPr/>
          <a:lstStyle/>
          <a:p>
            <a:r>
              <a:rPr lang="en-US" sz="2800" b="1" dirty="0" smtClean="0"/>
              <a:t>Real-time – </a:t>
            </a:r>
            <a:r>
              <a:rPr lang="en-US" sz="2800" dirty="0" smtClean="0"/>
              <a:t>Recent data cache</a:t>
            </a:r>
          </a:p>
          <a:p>
            <a:r>
              <a:rPr lang="en-US" sz="2800" b="1" dirty="0" smtClean="0"/>
              <a:t>Stage 1 </a:t>
            </a:r>
            <a:r>
              <a:rPr lang="en-US" sz="2800" dirty="0" smtClean="0"/>
              <a:t>– Flushes real-time cache to disk </a:t>
            </a:r>
            <a:br>
              <a:rPr lang="en-US" sz="2800" dirty="0" smtClean="0"/>
            </a:br>
            <a:r>
              <a:rPr lang="en-US" sz="2000" dirty="0" smtClean="0"/>
              <a:t>(10 second default) </a:t>
            </a:r>
          </a:p>
          <a:p>
            <a:r>
              <a:rPr lang="en-US" sz="2800" b="1" dirty="0" smtClean="0"/>
              <a:t>Stage 2</a:t>
            </a:r>
            <a:r>
              <a:rPr lang="en-US" sz="2800" dirty="0" smtClean="0"/>
              <a:t> – Consolidates Stage 1 files</a:t>
            </a:r>
            <a:r>
              <a:rPr lang="en-US" sz="2800" dirty="0"/>
              <a:t> </a:t>
            </a:r>
            <a:r>
              <a:rPr lang="en-US" sz="2800" dirty="0" smtClean="0"/>
              <a:t/>
            </a:r>
            <a:br>
              <a:rPr lang="en-US" sz="2800" dirty="0" smtClean="0"/>
            </a:br>
            <a:r>
              <a:rPr lang="en-US" sz="2000" dirty="0" smtClean="0"/>
              <a:t>(</a:t>
            </a:r>
            <a:r>
              <a:rPr lang="en-US" sz="2000" dirty="0"/>
              <a:t>created based on either </a:t>
            </a:r>
            <a:r>
              <a:rPr lang="en-US" sz="2000" dirty="0" smtClean="0"/>
              <a:t>size or time constraints)</a:t>
            </a:r>
            <a:br>
              <a:rPr lang="en-US" sz="2000" dirty="0" smtClean="0"/>
            </a:br>
            <a:r>
              <a:rPr lang="en-US" sz="2000" dirty="0"/>
              <a:t/>
            </a:r>
            <a:br>
              <a:rPr lang="en-US" sz="2000" dirty="0"/>
            </a:br>
            <a:r>
              <a:rPr lang="en-US" sz="2000" dirty="0" smtClean="0"/>
              <a:t/>
            </a:r>
            <a:br>
              <a:rPr lang="en-US" sz="2000" dirty="0" smtClean="0"/>
            </a:br>
            <a:endParaRPr lang="en-US" sz="2000" dirty="0"/>
          </a:p>
          <a:p>
            <a:r>
              <a:rPr lang="en-US" sz="2800" b="1" dirty="0" smtClean="0"/>
              <a:t>Stage 3 </a:t>
            </a:r>
            <a:r>
              <a:rPr lang="en-US" sz="2800" dirty="0" smtClean="0"/>
              <a:t>– Create final .d2 archive file</a:t>
            </a:r>
            <a:br>
              <a:rPr lang="en-US" sz="2800" dirty="0" smtClean="0"/>
            </a:br>
            <a:r>
              <a:rPr lang="en-US" sz="2000" dirty="0"/>
              <a:t>(created based on </a:t>
            </a:r>
            <a:r>
              <a:rPr lang="en-US" sz="2000" dirty="0" smtClean="0"/>
              <a:t>size constraints</a:t>
            </a:r>
            <a:r>
              <a:rPr lang="en-US" sz="1600" i="1" dirty="0" smtClean="0"/>
              <a:t>)</a:t>
            </a:r>
            <a:endParaRPr lang="en-US" sz="1600" i="1" dirty="0"/>
          </a:p>
        </p:txBody>
      </p:sp>
      <p:sp>
        <p:nvSpPr>
          <p:cNvPr id="4" name="Rectangle 3"/>
          <p:cNvSpPr/>
          <p:nvPr/>
        </p:nvSpPr>
        <p:spPr>
          <a:xfrm>
            <a:off x="337066" y="1244888"/>
            <a:ext cx="457200" cy="2757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654184" y="2421648"/>
            <a:ext cx="2458750" cy="369332"/>
          </a:xfrm>
          <a:prstGeom prst="rect">
            <a:avLst/>
          </a:prstGeom>
          <a:noFill/>
        </p:spPr>
        <p:txBody>
          <a:bodyPr wrap="none" rtlCol="0">
            <a:spAutoFit/>
          </a:bodyPr>
          <a:lstStyle/>
          <a:p>
            <a:r>
              <a:rPr lang="en-US" dirty="0" smtClean="0"/>
              <a:t>LOCAL RESOURCES</a:t>
            </a:r>
            <a:endParaRPr lang="en-US" dirty="0"/>
          </a:p>
        </p:txBody>
      </p:sp>
      <p:sp>
        <p:nvSpPr>
          <p:cNvPr id="6" name="Rectangle 5"/>
          <p:cNvSpPr/>
          <p:nvPr/>
        </p:nvSpPr>
        <p:spPr>
          <a:xfrm>
            <a:off x="342900" y="4371325"/>
            <a:ext cx="457200" cy="1343675"/>
          </a:xfrm>
          <a:prstGeom prst="rect">
            <a:avLst/>
          </a:prstGeom>
          <a:gradFill>
            <a:gsLst>
              <a:gs pos="0">
                <a:schemeClr val="accent3">
                  <a:lumMod val="75000"/>
                </a:schemeClr>
              </a:gs>
              <a:gs pos="100000">
                <a:schemeClr val="accent3">
                  <a:lumMod val="40000"/>
                  <a:lumOff val="60000"/>
                </a:schemeClr>
              </a:gs>
            </a:gsLst>
          </a:gra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1734" y="4858496"/>
            <a:ext cx="1146468" cy="369332"/>
          </a:xfrm>
          <a:prstGeom prst="rect">
            <a:avLst/>
          </a:prstGeom>
          <a:noFill/>
        </p:spPr>
        <p:txBody>
          <a:bodyPr wrap="none" rtlCol="0">
            <a:spAutoFit/>
          </a:bodyPr>
          <a:lstStyle/>
          <a:p>
            <a:r>
              <a:rPr lang="en-US" dirty="0" smtClean="0"/>
              <a:t>SHARED</a:t>
            </a:r>
            <a:endParaRPr lang="en-US" dirty="0"/>
          </a:p>
        </p:txBody>
      </p:sp>
      <p:sp>
        <p:nvSpPr>
          <p:cNvPr id="10" name="TextBox 9"/>
          <p:cNvSpPr txBox="1"/>
          <p:nvPr/>
        </p:nvSpPr>
        <p:spPr>
          <a:xfrm>
            <a:off x="1143000" y="3850697"/>
            <a:ext cx="7612616" cy="369332"/>
          </a:xfrm>
          <a:prstGeom prst="rect">
            <a:avLst/>
          </a:prstGeom>
          <a:noFill/>
        </p:spPr>
        <p:txBody>
          <a:bodyPr wrap="square" rtlCol="0">
            <a:spAutoFit/>
          </a:bodyPr>
          <a:lstStyle/>
          <a:p>
            <a:r>
              <a:rPr lang="en-US" dirty="0" smtClean="0"/>
              <a:t>________________</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987020"/>
            <a:ext cx="756180" cy="7561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1753" y="4672840"/>
            <a:ext cx="716357" cy="716357"/>
          </a:xfrm>
          <a:prstGeom prst="rect">
            <a:avLst/>
          </a:prstGeom>
        </p:spPr>
      </p:pic>
      <p:sp>
        <p:nvSpPr>
          <p:cNvPr id="8" name="TextBox 7"/>
          <p:cNvSpPr txBox="1"/>
          <p:nvPr/>
        </p:nvSpPr>
        <p:spPr>
          <a:xfrm>
            <a:off x="1219200" y="5431730"/>
            <a:ext cx="6248400" cy="369332"/>
          </a:xfrm>
          <a:prstGeom prst="rect">
            <a:avLst/>
          </a:prstGeom>
          <a:noFill/>
        </p:spPr>
        <p:txBody>
          <a:bodyPr wrap="square" rtlCol="0">
            <a:spAutoFit/>
          </a:bodyPr>
          <a:lstStyle/>
          <a:p>
            <a:r>
              <a:rPr lang="en-US" dirty="0" smtClean="0"/>
              <a:t>Recommended size 2GB</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6001" y="6401216"/>
            <a:ext cx="1312013" cy="380584"/>
          </a:xfrm>
          <a:prstGeom prst="rect">
            <a:avLst/>
          </a:prstGeom>
        </p:spPr>
      </p:pic>
    </p:spTree>
    <p:extLst>
      <p:ext uri="{BB962C8B-B14F-4D97-AF65-F5344CB8AC3E}">
        <p14:creationId xmlns:p14="http://schemas.microsoft.com/office/powerpoint/2010/main" val="2619228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05"/>
            <a:ext cx="8229600" cy="1143000"/>
          </a:xfrm>
        </p:spPr>
        <p:txBody>
          <a:bodyPr/>
          <a:lstStyle/>
          <a:p>
            <a:r>
              <a:rPr lang="en-US" dirty="0" smtClean="0"/>
              <a:t>System Metadata Files</a:t>
            </a:r>
            <a:endParaRPr lang="en-US" dirty="0"/>
          </a:p>
        </p:txBody>
      </p:sp>
      <p:sp>
        <p:nvSpPr>
          <p:cNvPr id="5" name="Content Placeholder 4"/>
          <p:cNvSpPr>
            <a:spLocks noGrp="1"/>
          </p:cNvSpPr>
          <p:nvPr>
            <p:ph idx="1"/>
          </p:nvPr>
        </p:nvSpPr>
        <p:spPr>
          <a:xfrm>
            <a:off x="647700" y="1169804"/>
            <a:ext cx="7848600" cy="5154795"/>
          </a:xfrm>
        </p:spPr>
        <p:txBody>
          <a:bodyPr/>
          <a:lstStyle/>
          <a:p>
            <a:r>
              <a:rPr lang="en-US" sz="2800" dirty="0" smtClean="0"/>
              <a:t>Enables the .d2 files to be independent of master configuration systems</a:t>
            </a:r>
          </a:p>
          <a:p>
            <a:r>
              <a:rPr lang="en-US" sz="2800" dirty="0" smtClean="0"/>
              <a:t>Association of .d2 and .d2m files provides meta-data versioning over time</a:t>
            </a:r>
          </a:p>
          <a:p>
            <a:r>
              <a:rPr lang="en-US" sz="2800" dirty="0" smtClean="0"/>
              <a:t>Associates internal openHistorian 2.0 key (a long integer) with its configuration GUID</a:t>
            </a:r>
          </a:p>
          <a:p>
            <a:r>
              <a:rPr lang="en-US" sz="2800" dirty="0" smtClean="0"/>
              <a:t>Contains the value’s fundamental meta data</a:t>
            </a:r>
          </a:p>
          <a:p>
            <a:pPr lvl="1"/>
            <a:r>
              <a:rPr lang="en-US" sz="2400" dirty="0" smtClean="0"/>
              <a:t>Data Type</a:t>
            </a:r>
          </a:p>
          <a:p>
            <a:pPr lvl="1"/>
            <a:r>
              <a:rPr lang="en-US" sz="2400" dirty="0" smtClean="0"/>
              <a:t>Measurement Units</a:t>
            </a:r>
          </a:p>
          <a:p>
            <a:pPr lvl="1"/>
            <a:r>
              <a:rPr lang="en-US" sz="2400" dirty="0" smtClean="0"/>
              <a:t>Preferred Tag</a:t>
            </a:r>
          </a:p>
          <a:p>
            <a:pPr lvl="1"/>
            <a:r>
              <a:rPr lang="en-US" sz="2400" dirty="0" smtClean="0"/>
              <a:t>Short Description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54" y="244282"/>
            <a:ext cx="708046" cy="70804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59665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GSF Input Adapters / Protocol Parsers</a:t>
            </a:r>
            <a:endParaRPr lang="en-US" sz="3600" dirty="0"/>
          </a:p>
        </p:txBody>
      </p:sp>
      <p:sp>
        <p:nvSpPr>
          <p:cNvPr id="3" name="Content Placeholder 2"/>
          <p:cNvSpPr>
            <a:spLocks noGrp="1"/>
          </p:cNvSpPr>
          <p:nvPr>
            <p:ph idx="1"/>
          </p:nvPr>
        </p:nvSpPr>
        <p:spPr>
          <a:xfrm>
            <a:off x="990600" y="1295400"/>
            <a:ext cx="7391400" cy="4953000"/>
          </a:xfrm>
        </p:spPr>
        <p:txBody>
          <a:bodyPr>
            <a:normAutofit lnSpcReduction="10000"/>
          </a:bodyPr>
          <a:lstStyle/>
          <a:p>
            <a:r>
              <a:rPr lang="en-US" sz="2400" dirty="0" smtClean="0"/>
              <a:t>GSF input protocol parsers are all included with the </a:t>
            </a:r>
            <a:r>
              <a:rPr lang="en-US" sz="2400" dirty="0" err="1" smtClean="0"/>
              <a:t>openHistorian</a:t>
            </a:r>
            <a:r>
              <a:rPr lang="en-US" sz="2400" dirty="0" smtClean="0"/>
              <a:t> as part of the </a:t>
            </a:r>
            <a:r>
              <a:rPr lang="en-US" sz="2400" dirty="0" err="1" smtClean="0"/>
              <a:t>SNAPdb’s</a:t>
            </a:r>
            <a:r>
              <a:rPr lang="en-US" sz="2400" dirty="0" smtClean="0"/>
              <a:t> integration with the framework</a:t>
            </a:r>
          </a:p>
          <a:p>
            <a:r>
              <a:rPr lang="en-US" sz="2400" dirty="0" smtClean="0"/>
              <a:t>The supported protocols include: </a:t>
            </a:r>
          </a:p>
          <a:p>
            <a:pPr lvl="1"/>
            <a:r>
              <a:rPr lang="en-US" sz="2000" dirty="0" smtClean="0"/>
              <a:t>DNP3</a:t>
            </a:r>
          </a:p>
          <a:p>
            <a:pPr lvl="1"/>
            <a:r>
              <a:rPr lang="en-US" sz="2000" dirty="0" smtClean="0"/>
              <a:t>IEEE C37.118</a:t>
            </a:r>
          </a:p>
          <a:p>
            <a:pPr lvl="1"/>
            <a:r>
              <a:rPr lang="en-US" sz="2000" dirty="0" smtClean="0"/>
              <a:t>IEC 61850-90-5</a:t>
            </a:r>
          </a:p>
          <a:p>
            <a:pPr lvl="1"/>
            <a:r>
              <a:rPr lang="en-US" sz="2000" dirty="0" smtClean="0"/>
              <a:t>CSV</a:t>
            </a:r>
          </a:p>
          <a:p>
            <a:pPr lvl="1"/>
            <a:r>
              <a:rPr lang="en-US" sz="2000" dirty="0" smtClean="0"/>
              <a:t>OSI-PI</a:t>
            </a:r>
          </a:p>
          <a:p>
            <a:pPr lvl="1"/>
            <a:r>
              <a:rPr lang="en-US" sz="2000" dirty="0" smtClean="0"/>
              <a:t>IEEE 1344</a:t>
            </a:r>
          </a:p>
          <a:p>
            <a:pPr lvl="1"/>
            <a:r>
              <a:rPr lang="en-US" sz="2000" dirty="0" smtClean="0"/>
              <a:t>BPA PDCstream</a:t>
            </a:r>
          </a:p>
          <a:p>
            <a:pPr lvl="1"/>
            <a:r>
              <a:rPr lang="en-US" sz="2000" dirty="0" smtClean="0"/>
              <a:t>SEL </a:t>
            </a:r>
            <a:r>
              <a:rPr lang="en-US" sz="2000" dirty="0" err="1" smtClean="0"/>
              <a:t>FastMessage</a:t>
            </a:r>
            <a:endParaRPr lang="en-US" sz="2000" dirty="0" smtClean="0"/>
          </a:p>
          <a:p>
            <a:pPr lvl="1"/>
            <a:r>
              <a:rPr lang="en-US" sz="2000" dirty="0" smtClean="0"/>
              <a:t>UT F-NET</a:t>
            </a:r>
          </a:p>
          <a:p>
            <a:pPr lvl="1"/>
            <a:r>
              <a:rPr lang="en-US" sz="2000" dirty="0" smtClean="0"/>
              <a:t>COMTRADE</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145114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25819" y="-138608"/>
            <a:ext cx="9258300" cy="1143000"/>
          </a:xfrm>
        </p:spPr>
        <p:txBody>
          <a:bodyPr/>
          <a:lstStyle/>
          <a:p>
            <a:r>
              <a:rPr lang="en-US" sz="3200" dirty="0" smtClean="0"/>
              <a:t>Summary – Version 2.0 Improvements</a:t>
            </a:r>
          </a:p>
        </p:txBody>
      </p:sp>
      <p:sp>
        <p:nvSpPr>
          <p:cNvPr id="18435" name="Content Placeholder 1"/>
          <p:cNvSpPr>
            <a:spLocks noGrp="1"/>
          </p:cNvSpPr>
          <p:nvPr>
            <p:ph idx="1"/>
          </p:nvPr>
        </p:nvSpPr>
        <p:spPr>
          <a:xfrm>
            <a:off x="762000" y="990600"/>
            <a:ext cx="8267700" cy="4267200"/>
          </a:xfrm>
        </p:spPr>
        <p:txBody>
          <a:bodyPr>
            <a:normAutofit fontScale="85000" lnSpcReduction="10000"/>
          </a:bodyPr>
          <a:lstStyle/>
          <a:p>
            <a:r>
              <a:rPr lang="en-US" sz="2400" dirty="0" smtClean="0"/>
              <a:t>Fast</a:t>
            </a:r>
          </a:p>
          <a:p>
            <a:pPr lvl="1"/>
            <a:r>
              <a:rPr lang="en-US" sz="2000" dirty="0" smtClean="0"/>
              <a:t>In-memory </a:t>
            </a:r>
            <a:r>
              <a:rPr lang="en-US" sz="2000" dirty="0"/>
              <a:t>cache for very high speed extraction of near-real time </a:t>
            </a:r>
            <a:r>
              <a:rPr lang="en-US" sz="2000" dirty="0" smtClean="0"/>
              <a:t>data</a:t>
            </a:r>
          </a:p>
          <a:p>
            <a:pPr lvl="1"/>
            <a:r>
              <a:rPr lang="en-US" sz="2000" dirty="0" smtClean="0"/>
              <a:t>Low </a:t>
            </a:r>
            <a:r>
              <a:rPr lang="en-US" sz="2000" dirty="0"/>
              <a:t>data insertion lag time</a:t>
            </a:r>
          </a:p>
          <a:p>
            <a:pPr lvl="1"/>
            <a:r>
              <a:rPr lang="en-US" sz="2000" dirty="0" smtClean="0"/>
              <a:t>High-speed API for historical data extraction</a:t>
            </a:r>
            <a:endParaRPr lang="en-US" sz="2400" dirty="0" smtClean="0"/>
          </a:p>
          <a:p>
            <a:r>
              <a:rPr lang="en-US" sz="2400" dirty="0" smtClean="0"/>
              <a:t>Reliable</a:t>
            </a:r>
          </a:p>
          <a:p>
            <a:pPr lvl="1"/>
            <a:r>
              <a:rPr lang="en-US" sz="2000" dirty="0"/>
              <a:t>ACID-based system design objectives</a:t>
            </a:r>
            <a:br>
              <a:rPr lang="en-US" sz="2000" dirty="0"/>
            </a:br>
            <a:r>
              <a:rPr lang="en-US" sz="2000" dirty="0"/>
              <a:t>-- with emphasis on “</a:t>
            </a:r>
            <a:r>
              <a:rPr lang="en-US" sz="2000" dirty="0" smtClean="0"/>
              <a:t>durability”</a:t>
            </a:r>
          </a:p>
          <a:p>
            <a:pPr lvl="1"/>
            <a:r>
              <a:rPr lang="en-US" sz="2000" dirty="0" smtClean="0"/>
              <a:t>File </a:t>
            </a:r>
            <a:r>
              <a:rPr lang="en-US" sz="2000" dirty="0"/>
              <a:t>structure resistant to data </a:t>
            </a:r>
            <a:r>
              <a:rPr lang="en-US" sz="2000" dirty="0" smtClean="0"/>
              <a:t>corruption</a:t>
            </a:r>
          </a:p>
          <a:p>
            <a:r>
              <a:rPr lang="en-US" sz="2400" dirty="0" smtClean="0"/>
              <a:t>Expanded Use Capability</a:t>
            </a:r>
          </a:p>
          <a:p>
            <a:pPr lvl="1"/>
            <a:r>
              <a:rPr lang="en-US" sz="2000" dirty="0"/>
              <a:t>Out-of-time-sequence inserts allowed</a:t>
            </a:r>
          </a:p>
          <a:p>
            <a:pPr lvl="1"/>
            <a:r>
              <a:rPr lang="en-US" sz="2000" dirty="0"/>
              <a:t>Transaction-like data updates allowed</a:t>
            </a:r>
          </a:p>
          <a:p>
            <a:pPr lvl="1"/>
            <a:r>
              <a:rPr lang="en-US" sz="2000" dirty="0"/>
              <a:t>Loss-less data </a:t>
            </a:r>
            <a:r>
              <a:rPr lang="en-US" sz="2000" dirty="0" smtClean="0"/>
              <a:t>compression</a:t>
            </a:r>
            <a:endParaRPr lang="en-US" sz="2400" dirty="0" smtClean="0"/>
          </a:p>
          <a:p>
            <a:pPr lvl="1"/>
            <a:r>
              <a:rPr lang="en-US" sz="2000" dirty="0" smtClean="0"/>
              <a:t>More data </a:t>
            </a:r>
            <a:r>
              <a:rPr lang="en-US" sz="2000" dirty="0"/>
              <a:t>t</a:t>
            </a:r>
            <a:r>
              <a:rPr lang="en-US" sz="2000" dirty="0" smtClean="0"/>
              <a:t>ypes</a:t>
            </a:r>
          </a:p>
          <a:p>
            <a:pPr lvl="1"/>
            <a:r>
              <a:rPr lang="en-US" sz="2000" dirty="0" smtClean="0"/>
              <a:t>Better interfaces</a:t>
            </a:r>
          </a:p>
          <a:p>
            <a:pPr lvl="1"/>
            <a:endParaRPr lang="en-US" dirty="0" smtClean="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271788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880"/>
            <a:ext cx="8229600" cy="609600"/>
          </a:xfrm>
        </p:spPr>
        <p:txBody>
          <a:bodyPr>
            <a:normAutofit fontScale="90000"/>
          </a:bodyPr>
          <a:lstStyle/>
          <a:p>
            <a:r>
              <a:rPr lang="en-US" dirty="0" smtClean="0"/>
              <a:t>Version 2.0 - Current State</a:t>
            </a:r>
            <a:endParaRPr lang="en-US" dirty="0"/>
          </a:p>
        </p:txBody>
      </p:sp>
      <p:sp>
        <p:nvSpPr>
          <p:cNvPr id="3" name="Content Placeholder 2"/>
          <p:cNvSpPr>
            <a:spLocks noGrp="1"/>
          </p:cNvSpPr>
          <p:nvPr>
            <p:ph idx="1"/>
          </p:nvPr>
        </p:nvSpPr>
        <p:spPr>
          <a:xfrm>
            <a:off x="838200" y="1447800"/>
            <a:ext cx="7848600" cy="4419600"/>
          </a:xfrm>
        </p:spPr>
        <p:txBody>
          <a:bodyPr>
            <a:normAutofit/>
          </a:bodyPr>
          <a:lstStyle/>
          <a:p>
            <a:r>
              <a:rPr lang="en-US" dirty="0" smtClean="0"/>
              <a:t>Early Beta version released</a:t>
            </a:r>
            <a:br>
              <a:rPr lang="en-US" dirty="0" smtClean="0"/>
            </a:br>
            <a:r>
              <a:rPr lang="en-US" sz="2400" i="1" dirty="0" smtClean="0"/>
              <a:t>(and in pre-production use at OG&amp;E, TVA and by UT’s CURENT center)</a:t>
            </a:r>
          </a:p>
          <a:p>
            <a:r>
              <a:rPr lang="en-US" dirty="0"/>
              <a:t>Testing, Bug Fixes and Benchmarking in progress</a:t>
            </a:r>
          </a:p>
          <a:p>
            <a:r>
              <a:rPr lang="en-US" dirty="0" smtClean="0"/>
              <a:t>Source code available from </a:t>
            </a:r>
            <a:r>
              <a:rPr lang="en-US" dirty="0" err="1" smtClean="0"/>
              <a:t>codeplex</a:t>
            </a:r>
            <a:r>
              <a:rPr lang="en-US" dirty="0" smtClean="0"/>
              <a:t>:</a:t>
            </a:r>
          </a:p>
          <a:p>
            <a:pPr marL="0" indent="0">
              <a:buNone/>
            </a:pPr>
            <a:endParaRPr lang="en-US" sz="1000" dirty="0" smtClean="0"/>
          </a:p>
          <a:p>
            <a:pPr marL="457200" lvl="1" indent="0" algn="ctr">
              <a:buNone/>
            </a:pPr>
            <a:r>
              <a:rPr lang="en-US" dirty="0" smtClean="0">
                <a:hlinkClick r:id="rId3"/>
              </a:rPr>
              <a:t>http://openhistorian.codeplex.com</a:t>
            </a:r>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2998214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openHistorian</a:t>
            </a:r>
            <a:r>
              <a:rPr lang="en-US" dirty="0" smtClean="0"/>
              <a:t> API</a:t>
            </a:r>
            <a:endParaRPr lang="en-US" dirty="0"/>
          </a:p>
        </p:txBody>
      </p:sp>
      <p:sp>
        <p:nvSpPr>
          <p:cNvPr id="3" name="Content Placeholder 2"/>
          <p:cNvSpPr>
            <a:spLocks noGrp="1"/>
          </p:cNvSpPr>
          <p:nvPr>
            <p:ph idx="1"/>
          </p:nvPr>
        </p:nvSpPr>
        <p:spPr>
          <a:xfrm>
            <a:off x="571500" y="1417638"/>
            <a:ext cx="8001000" cy="4495800"/>
          </a:xfrm>
        </p:spPr>
        <p:txBody>
          <a:bodyPr>
            <a:normAutofit lnSpcReduction="10000"/>
          </a:bodyPr>
          <a:lstStyle/>
          <a:p>
            <a:r>
              <a:rPr lang="en-US" sz="2600" dirty="0" smtClean="0"/>
              <a:t>Archive and read support for data – historical and real-time with low latency – for point selection over time-range</a:t>
            </a:r>
          </a:p>
          <a:p>
            <a:r>
              <a:rPr lang="en-US" sz="2600" dirty="0" smtClean="0"/>
              <a:t>Updates and deletes could be implemented – but are purposely not enabled for the historian use case</a:t>
            </a:r>
          </a:p>
          <a:p>
            <a:r>
              <a:rPr lang="en-US" sz="2600" dirty="0" smtClean="0"/>
              <a:t>Multiple data types</a:t>
            </a:r>
          </a:p>
          <a:p>
            <a:r>
              <a:rPr lang="en-US" sz="2600" dirty="0" smtClean="0"/>
              <a:t>Socket or local files implementations</a:t>
            </a:r>
          </a:p>
          <a:p>
            <a:r>
              <a:rPr lang="en-US" sz="2600" dirty="0" smtClean="0"/>
              <a:t>Interval based data retrieval options – enables high-speed data zooming</a:t>
            </a:r>
          </a:p>
          <a:p>
            <a:r>
              <a:rPr lang="en-US" sz="2600" dirty="0" smtClean="0"/>
              <a:t>Server-side data filtering</a:t>
            </a:r>
          </a:p>
          <a:p>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50787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Read API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Example:</a:t>
            </a:r>
            <a:endParaRPr lang="en-US" sz="2000" dirty="0">
              <a:latin typeface="Consolas" panose="020B0609020204030204" pitchFamily="49" charset="0"/>
              <a:cs typeface="Consolas" panose="020B0609020204030204" pitchFamily="49" charset="0"/>
            </a:endParaRPr>
          </a:p>
          <a:p>
            <a:pPr marL="0" indent="0">
              <a:buNone/>
            </a:pPr>
            <a:r>
              <a:rPr lang="en-US" sz="2000" dirty="0" err="1" smtClean="0">
                <a:latin typeface="Consolas" panose="020B0609020204030204" pitchFamily="49" charset="0"/>
                <a:cs typeface="Consolas" panose="020B0609020204030204" pitchFamily="49" charset="0"/>
              </a:rPr>
              <a:t>var</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enumerator = </a:t>
            </a:r>
            <a:r>
              <a:rPr lang="en-US" sz="2000" dirty="0" err="1">
                <a:latin typeface="Consolas" panose="020B0609020204030204" pitchFamily="49" charset="0"/>
                <a:cs typeface="Consolas" panose="020B0609020204030204" pitchFamily="49" charset="0"/>
              </a:rPr>
              <a:t>GetHistorianData</a:t>
            </a:r>
            <a:r>
              <a:rPr lang="en-US" sz="2000" dirty="0">
                <a:latin typeface="Consolas" panose="020B0609020204030204" pitchFamily="49" charset="0"/>
                <a:cs typeface="Consolas" panose="020B0609020204030204" pitchFamily="49" charset="0"/>
              </a:rPr>
              <a:t>("127.0.0.1", "PPA", </a:t>
            </a:r>
            <a:r>
              <a:rPr lang="en-US" sz="2000" dirty="0" err="1">
                <a:latin typeface="Consolas" panose="020B0609020204030204" pitchFamily="49" charset="0"/>
                <a:cs typeface="Consolas" panose="020B0609020204030204" pitchFamily="49" charset="0"/>
              </a:rPr>
              <a:t>DateTime.UtcNow.AddMinutes</a:t>
            </a:r>
            <a:r>
              <a:rPr lang="en-US" sz="2000" dirty="0">
                <a:latin typeface="Consolas" panose="020B0609020204030204" pitchFamily="49" charset="0"/>
                <a:cs typeface="Consolas" panose="020B0609020204030204" pitchFamily="49" charset="0"/>
              </a:rPr>
              <a:t>(-1.0D), </a:t>
            </a:r>
            <a:r>
              <a:rPr lang="en-US" sz="2000" dirty="0" err="1" smtClean="0">
                <a:latin typeface="Consolas" panose="020B0609020204030204" pitchFamily="49" charset="0"/>
                <a:cs typeface="Consolas" panose="020B0609020204030204" pitchFamily="49" charset="0"/>
              </a:rPr>
              <a:t>DateTime.UtcNow</a:t>
            </a:r>
            <a:r>
              <a:rPr lang="en-US" sz="2000" dirty="0" smtClean="0">
                <a:latin typeface="Consolas" panose="020B0609020204030204" pitchFamily="49" charset="0"/>
                <a:cs typeface="Consolas" panose="020B0609020204030204" pitchFamily="49" charset="0"/>
              </a:rPr>
              <a:t>)</a:t>
            </a:r>
          </a:p>
          <a:p>
            <a:pPr marL="0" indent="0">
              <a:buNone/>
            </a:pPr>
            <a:endParaRPr lang="en-US" sz="2000" dirty="0" smtClean="0">
              <a:latin typeface="Consolas" panose="020B0609020204030204" pitchFamily="49" charset="0"/>
              <a:cs typeface="Consolas" panose="020B0609020204030204" pitchFamily="49" charset="0"/>
            </a:endParaRPr>
          </a:p>
          <a:p>
            <a:pPr marL="0" indent="0">
              <a:buNone/>
            </a:pPr>
            <a:r>
              <a:rPr lang="en-US" sz="2000" dirty="0" smtClean="0">
                <a:latin typeface="Consolas" panose="020B0609020204030204" pitchFamily="49" charset="0"/>
                <a:cs typeface="Consolas" panose="020B0609020204030204" pitchFamily="49" charset="0"/>
              </a:rPr>
              <a:t>// API:</a:t>
            </a:r>
            <a:endParaRPr lang="en-US" sz="2000" dirty="0">
              <a:latin typeface="Consolas" panose="020B0609020204030204" pitchFamily="49" charset="0"/>
              <a:cs typeface="Consolas" panose="020B0609020204030204" pitchFamily="49" charset="0"/>
            </a:endParaRPr>
          </a:p>
          <a:p>
            <a:pPr marL="0" indent="0">
              <a:buNone/>
            </a:pPr>
            <a:r>
              <a:rPr lang="en-US" sz="2000" dirty="0" err="1" smtClean="0">
                <a:latin typeface="Consolas" panose="020B0609020204030204" pitchFamily="49" charset="0"/>
                <a:cs typeface="Consolas" panose="020B0609020204030204" pitchFamily="49" charset="0"/>
              </a:rPr>
              <a:t>IEnumerable</a:t>
            </a:r>
            <a:r>
              <a:rPr lang="en-US" sz="2000" dirty="0" smtClean="0">
                <a:latin typeface="Consolas" panose="020B0609020204030204" pitchFamily="49" charset="0"/>
                <a:cs typeface="Consolas" panose="020B0609020204030204" pitchFamily="49" charset="0"/>
              </a:rPr>
              <a:t>&lt;</a:t>
            </a:r>
            <a:r>
              <a:rPr lang="en-US" sz="2000" dirty="0" err="1" smtClean="0">
                <a:latin typeface="Consolas" panose="020B0609020204030204" pitchFamily="49" charset="0"/>
                <a:cs typeface="Consolas" panose="020B0609020204030204" pitchFamily="49" charset="0"/>
              </a:rPr>
              <a:t>HistorianMeasurement</a:t>
            </a:r>
            <a:r>
              <a:rPr lang="en-US" sz="2000" dirty="0">
                <a:latin typeface="Consolas" panose="020B0609020204030204" pitchFamily="49" charset="0"/>
                <a:cs typeface="Consolas" panose="020B0609020204030204" pitchFamily="49" charset="0"/>
              </a:rPr>
              <a:t>&gt; </a:t>
            </a:r>
            <a:r>
              <a:rPr lang="en-US" sz="2000" b="1" dirty="0" err="1">
                <a:latin typeface="Consolas" panose="020B0609020204030204" pitchFamily="49" charset="0"/>
                <a:cs typeface="Consolas" panose="020B0609020204030204" pitchFamily="49" charset="0"/>
              </a:rPr>
              <a:t>GetHistorianData</a:t>
            </a:r>
            <a:r>
              <a:rPr lang="en-US" sz="2000" dirty="0" smtClean="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string </a:t>
            </a:r>
            <a:r>
              <a:rPr lang="en-US" sz="2000" dirty="0" err="1">
                <a:latin typeface="Consolas" panose="020B0609020204030204" pitchFamily="49" charset="0"/>
                <a:cs typeface="Consolas" panose="020B0609020204030204" pitchFamily="49" charset="0"/>
              </a:rPr>
              <a:t>historianServer</a:t>
            </a:r>
            <a:r>
              <a:rPr lang="en-US" sz="2000" dirty="0">
                <a:latin typeface="Consolas" panose="020B0609020204030204" pitchFamily="49" charset="0"/>
                <a:cs typeface="Consolas" panose="020B0609020204030204" pitchFamily="49" charset="0"/>
              </a:rPr>
              <a:t>, </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string </a:t>
            </a:r>
            <a:r>
              <a:rPr lang="en-US" sz="2000" dirty="0" err="1">
                <a:latin typeface="Consolas" panose="020B0609020204030204" pitchFamily="49" charset="0"/>
                <a:cs typeface="Consolas" panose="020B0609020204030204" pitchFamily="49" charset="0"/>
              </a:rPr>
              <a:t>instanceName</a:t>
            </a:r>
            <a:r>
              <a:rPr lang="en-US" sz="2000" dirty="0">
                <a:latin typeface="Consolas" panose="020B0609020204030204" pitchFamily="49" charset="0"/>
                <a:cs typeface="Consolas" panose="020B0609020204030204" pitchFamily="49" charset="0"/>
              </a:rPr>
              <a:t>, </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DateTime</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startTime</a:t>
            </a:r>
            <a:r>
              <a:rPr lang="en-US" sz="2000" dirty="0">
                <a:latin typeface="Consolas" panose="020B0609020204030204" pitchFamily="49" charset="0"/>
                <a:cs typeface="Consolas" panose="020B0609020204030204" pitchFamily="49" charset="0"/>
              </a:rPr>
              <a:t>, </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DateTime</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stopTime</a:t>
            </a:r>
            <a:r>
              <a:rPr lang="en-US" sz="2000" dirty="0">
                <a:latin typeface="Consolas" panose="020B0609020204030204" pitchFamily="49" charset="0"/>
                <a:cs typeface="Consolas" panose="020B0609020204030204" pitchFamily="49" charset="0"/>
              </a:rPr>
              <a:t>, </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string </a:t>
            </a:r>
            <a:r>
              <a:rPr lang="en-US" sz="2000" dirty="0" err="1">
                <a:latin typeface="Consolas" panose="020B0609020204030204" pitchFamily="49" charset="0"/>
                <a:cs typeface="Consolas" panose="020B0609020204030204" pitchFamily="49" charset="0"/>
              </a:rPr>
              <a:t>measurementIDs</a:t>
            </a:r>
            <a:r>
              <a:rPr lang="en-US" sz="2000" dirty="0">
                <a:latin typeface="Consolas" panose="020B0609020204030204" pitchFamily="49" charset="0"/>
                <a:cs typeface="Consolas" panose="020B0609020204030204" pitchFamily="49" charset="0"/>
              </a:rPr>
              <a:t> = null) </a:t>
            </a:r>
          </a:p>
        </p:txBody>
      </p:sp>
    </p:spTree>
    <p:extLst>
      <p:ext uri="{BB962C8B-B14F-4D97-AF65-F5344CB8AC3E}">
        <p14:creationId xmlns:p14="http://schemas.microsoft.com/office/powerpoint/2010/main" val="315665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12" y="-76200"/>
            <a:ext cx="8229600" cy="1143000"/>
          </a:xfrm>
        </p:spPr>
        <p:txBody>
          <a:bodyPr/>
          <a:lstStyle/>
          <a:p>
            <a:r>
              <a:rPr lang="en-US" dirty="0" smtClean="0"/>
              <a:t>Version 1.0 - Current State</a:t>
            </a:r>
            <a:endParaRPr lang="en-US" dirty="0"/>
          </a:p>
        </p:txBody>
      </p:sp>
      <p:sp>
        <p:nvSpPr>
          <p:cNvPr id="3" name="Content Placeholder 2"/>
          <p:cNvSpPr>
            <a:spLocks noGrp="1"/>
          </p:cNvSpPr>
          <p:nvPr>
            <p:ph idx="1"/>
          </p:nvPr>
        </p:nvSpPr>
        <p:spPr>
          <a:xfrm>
            <a:off x="561752" y="1143000"/>
            <a:ext cx="8429847" cy="5181600"/>
          </a:xfrm>
        </p:spPr>
        <p:txBody>
          <a:bodyPr>
            <a:normAutofit/>
          </a:bodyPr>
          <a:lstStyle/>
          <a:p>
            <a:r>
              <a:rPr lang="en-US" sz="2400" dirty="0" smtClean="0"/>
              <a:t>Stable, mature product optimized to store time-series data</a:t>
            </a:r>
          </a:p>
          <a:p>
            <a:r>
              <a:rPr lang="en-US" sz="2400" dirty="0" smtClean="0"/>
              <a:t>Millisecond time-resolution</a:t>
            </a:r>
          </a:p>
          <a:p>
            <a:r>
              <a:rPr lang="en-US" sz="2400" dirty="0" smtClean="0"/>
              <a:t>32-bit floating point values (with quality)</a:t>
            </a:r>
          </a:p>
          <a:p>
            <a:r>
              <a:rPr lang="en-US" sz="2400" dirty="0" smtClean="0"/>
              <a:t>Consumption limit around 100 PMUs</a:t>
            </a:r>
            <a:br>
              <a:rPr lang="en-US" sz="2400" dirty="0" smtClean="0"/>
            </a:br>
            <a:r>
              <a:rPr lang="en-US" sz="2400" dirty="0" smtClean="0"/>
              <a:t>(200,000 points per second per instance)</a:t>
            </a:r>
          </a:p>
          <a:p>
            <a:r>
              <a:rPr lang="en-US" sz="2400" dirty="0" smtClean="0"/>
              <a:t>3x real-time replay speed</a:t>
            </a:r>
          </a:p>
          <a:p>
            <a:r>
              <a:rPr lang="en-US" sz="2400" dirty="0" smtClean="0"/>
              <a:t>Supports master/slave metadata modes</a:t>
            </a:r>
          </a:p>
          <a:p>
            <a:r>
              <a:rPr lang="en-US" sz="2400" dirty="0" smtClean="0"/>
              <a:t>GPA has deployed the historian with the openPDC -- no standalone installation</a:t>
            </a:r>
          </a:p>
          <a:p>
            <a:r>
              <a:rPr lang="en-US" sz="2400" dirty="0" smtClean="0"/>
              <a:t>File format identical to TVA DatAWare</a:t>
            </a:r>
            <a:br>
              <a:rPr lang="en-US" sz="2400" dirty="0" smtClean="0"/>
            </a:br>
            <a:r>
              <a:rPr lang="en-US" sz="2400" dirty="0" smtClean="0"/>
              <a:t>in use since mid-90s at TVA generation facilities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3988866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Write API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Example:</a:t>
            </a:r>
            <a:endParaRPr lang="en-US" sz="2000" dirty="0">
              <a:latin typeface="Consolas" panose="020B0609020204030204" pitchFamily="49" charset="0"/>
              <a:cs typeface="Consolas" panose="020B0609020204030204" pitchFamily="49" charset="0"/>
            </a:endParaRPr>
          </a:p>
          <a:p>
            <a:pPr marL="0" indent="0">
              <a:buNone/>
            </a:pPr>
            <a:r>
              <a:rPr lang="en-US" sz="2000" dirty="0" err="1" smtClean="0">
                <a:latin typeface="Consolas" panose="020B0609020204030204" pitchFamily="49" charset="0"/>
                <a:cs typeface="Consolas" panose="020B0609020204030204" pitchFamily="49" charset="0"/>
              </a:rPr>
              <a:t>WriteHistorianData</a:t>
            </a:r>
            <a:r>
              <a:rPr lang="en-US" sz="2000" dirty="0">
                <a:latin typeface="Consolas" panose="020B0609020204030204" pitchFamily="49" charset="0"/>
                <a:cs typeface="Consolas" panose="020B0609020204030204" pitchFamily="49" charset="0"/>
              </a:rPr>
              <a:t>("127.0.0.1", "PPA", </a:t>
            </a:r>
            <a:r>
              <a:rPr lang="en-US" sz="2000" dirty="0" smtClean="0">
                <a:latin typeface="Consolas" panose="020B0609020204030204" pitchFamily="49" charset="0"/>
                <a:cs typeface="Consolas" panose="020B0609020204030204" pitchFamily="49" charset="0"/>
              </a:rPr>
              <a:t>measurements)</a:t>
            </a:r>
          </a:p>
          <a:p>
            <a:pPr marL="0" indent="0">
              <a:buNone/>
            </a:pPr>
            <a:endParaRPr lang="en-US"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API:</a:t>
            </a:r>
          </a:p>
          <a:p>
            <a:pPr marL="0" indent="0">
              <a:buNone/>
            </a:pPr>
            <a:r>
              <a:rPr lang="en-US" sz="2000" dirty="0" smtClean="0">
                <a:latin typeface="Consolas" panose="020B0609020204030204" pitchFamily="49" charset="0"/>
                <a:cs typeface="Consolas" panose="020B0609020204030204" pitchFamily="49" charset="0"/>
              </a:rPr>
              <a:t>void </a:t>
            </a:r>
            <a:r>
              <a:rPr lang="en-US" sz="2000" b="1" dirty="0" err="1">
                <a:latin typeface="Consolas" panose="020B0609020204030204" pitchFamily="49" charset="0"/>
                <a:cs typeface="Consolas" panose="020B0609020204030204" pitchFamily="49" charset="0"/>
              </a:rPr>
              <a:t>WriteHistorianData</a:t>
            </a:r>
            <a:r>
              <a:rPr lang="en-US" sz="2000" dirty="0" smtClean="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string </a:t>
            </a:r>
            <a:r>
              <a:rPr lang="en-US" sz="2000" dirty="0" err="1">
                <a:latin typeface="Consolas" panose="020B0609020204030204" pitchFamily="49" charset="0"/>
                <a:cs typeface="Consolas" panose="020B0609020204030204" pitchFamily="49" charset="0"/>
              </a:rPr>
              <a:t>historianServer</a:t>
            </a:r>
            <a:r>
              <a:rPr lang="en-US" sz="2000" dirty="0">
                <a:latin typeface="Consolas" panose="020B0609020204030204" pitchFamily="49" charset="0"/>
                <a:cs typeface="Consolas" panose="020B0609020204030204" pitchFamily="49" charset="0"/>
              </a:rPr>
              <a:t>, </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string </a:t>
            </a:r>
            <a:r>
              <a:rPr lang="en-US" sz="2000" dirty="0" err="1">
                <a:latin typeface="Consolas" panose="020B0609020204030204" pitchFamily="49" charset="0"/>
                <a:cs typeface="Consolas" panose="020B0609020204030204" pitchFamily="49" charset="0"/>
              </a:rPr>
              <a:t>instanceName</a:t>
            </a: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IEnumerable</a:t>
            </a:r>
            <a:r>
              <a:rPr lang="en-US" sz="2000" dirty="0" smtClean="0">
                <a:latin typeface="Consolas" panose="020B0609020204030204" pitchFamily="49" charset="0"/>
                <a:cs typeface="Consolas" panose="020B0609020204030204" pitchFamily="49" charset="0"/>
              </a:rPr>
              <a:t>&lt;</a:t>
            </a:r>
            <a:r>
              <a:rPr lang="en-US" sz="2000" dirty="0" err="1" smtClean="0">
                <a:latin typeface="Consolas" panose="020B0609020204030204" pitchFamily="49" charset="0"/>
                <a:cs typeface="Consolas" panose="020B0609020204030204" pitchFamily="49" charset="0"/>
              </a:rPr>
              <a:t>HistorianMeasurement</a:t>
            </a:r>
            <a:r>
              <a:rPr lang="en-US" sz="2000" dirty="0">
                <a:latin typeface="Consolas" panose="020B0609020204030204" pitchFamily="49" charset="0"/>
                <a:cs typeface="Consolas" panose="020B0609020204030204" pitchFamily="49" charset="0"/>
              </a:rPr>
              <a:t>&gt; measurements)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107033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 SQL Server Adapter</a:t>
            </a:r>
            <a:endParaRPr lang="en-US" dirty="0"/>
          </a:p>
        </p:txBody>
      </p:sp>
      <p:sp>
        <p:nvSpPr>
          <p:cNvPr id="3" name="Content Placeholder 2"/>
          <p:cNvSpPr>
            <a:spLocks noGrp="1"/>
          </p:cNvSpPr>
          <p:nvPr>
            <p:ph idx="1"/>
          </p:nvPr>
        </p:nvSpPr>
        <p:spPr/>
        <p:txBody>
          <a:bodyPr/>
          <a:lstStyle/>
          <a:p>
            <a:r>
              <a:rPr lang="en-US" dirty="0" smtClean="0"/>
              <a:t>Can query trending data from within SQL Server using SQL </a:t>
            </a:r>
            <a:r>
              <a:rPr lang="en-US" smtClean="0"/>
              <a:t>CLR adapter:</a:t>
            </a:r>
            <a:endParaRPr lang="en-US" dirty="0" smtClean="0"/>
          </a:p>
          <a:p>
            <a:endParaRPr lang="en-US" dirty="0"/>
          </a:p>
        </p:txBody>
      </p:sp>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47407" t="13531" r="2025" b="33138"/>
          <a:stretch/>
        </p:blipFill>
        <p:spPr bwMode="auto">
          <a:xfrm>
            <a:off x="2057400" y="2209800"/>
            <a:ext cx="5372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326931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Version 1.0 File Format</a:t>
            </a:r>
            <a:endParaRPr lang="en-US" dirty="0"/>
          </a:p>
        </p:txBody>
      </p:sp>
      <p:sp>
        <p:nvSpPr>
          <p:cNvPr id="4" name="TextBox 3"/>
          <p:cNvSpPr txBox="1"/>
          <p:nvPr/>
        </p:nvSpPr>
        <p:spPr>
          <a:xfrm>
            <a:off x="2613771" y="5657592"/>
            <a:ext cx="3916457" cy="369332"/>
          </a:xfrm>
          <a:prstGeom prst="rect">
            <a:avLst/>
          </a:prstGeom>
          <a:noFill/>
        </p:spPr>
        <p:txBody>
          <a:bodyPr wrap="none" rtlCol="0">
            <a:spAutoFit/>
          </a:bodyPr>
          <a:lstStyle/>
          <a:p>
            <a:r>
              <a:rPr lang="en-US" dirty="0" smtClean="0"/>
              <a:t>File sizes are typically about 1.5 GB.</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14400"/>
            <a:ext cx="6248400" cy="4631439"/>
          </a:xfrm>
          <a:prstGeom prst="rect">
            <a:avLst/>
          </a:prstGeom>
        </p:spPr>
      </p:pic>
      <p:sp>
        <p:nvSpPr>
          <p:cNvPr id="6" name="Rectangle 5"/>
          <p:cNvSpPr/>
          <p:nvPr/>
        </p:nvSpPr>
        <p:spPr>
          <a:xfrm>
            <a:off x="1981200" y="2286000"/>
            <a:ext cx="5181600" cy="2667000"/>
          </a:xfrm>
          <a:prstGeom prst="rect">
            <a:avLst/>
          </a:prstGeom>
          <a:gradFill>
            <a:gsLst>
              <a:gs pos="0">
                <a:schemeClr val="tx2">
                  <a:lumMod val="20000"/>
                  <a:lumOff val="80000"/>
                </a:schemeClr>
              </a:gs>
              <a:gs pos="10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34692" y="2326838"/>
            <a:ext cx="5074616" cy="2585323"/>
          </a:xfrm>
          <a:prstGeom prst="rect">
            <a:avLst/>
          </a:prstGeom>
          <a:noFill/>
        </p:spPr>
        <p:txBody>
          <a:bodyPr wrap="square" rtlCol="0">
            <a:spAutoFit/>
          </a:bodyPr>
          <a:lstStyle/>
          <a:p>
            <a:r>
              <a:rPr lang="en-US" b="1" dirty="0" smtClean="0"/>
              <a:t>Data blocks </a:t>
            </a:r>
            <a:r>
              <a:rPr lang="en-US" dirty="0" smtClean="0"/>
              <a:t>(8K typical) unique to a point ID and </a:t>
            </a:r>
            <a:r>
              <a:rPr lang="en-US" u="sng" dirty="0" smtClean="0"/>
              <a:t>starting</a:t>
            </a:r>
            <a:r>
              <a:rPr lang="en-US" dirty="0" smtClean="0"/>
              <a:t> time.  Data is 10 byte series of (time offset (</a:t>
            </a:r>
            <a:r>
              <a:rPr lang="en-US" dirty="0" err="1" smtClean="0"/>
              <a:t>msec</a:t>
            </a:r>
            <a:r>
              <a:rPr lang="en-US" dirty="0" smtClean="0"/>
              <a:t>), quality flags, 32 bit floating point value).  Values in a data block are assumed to be written in monotonically increasing time offsets.  </a:t>
            </a:r>
            <a:r>
              <a:rPr lang="en-US" b="1" dirty="0" smtClean="0"/>
              <a:t>Block Definition </a:t>
            </a:r>
            <a:r>
              <a:rPr lang="en-US" dirty="0" smtClean="0"/>
              <a:t>contains the </a:t>
            </a:r>
            <a:r>
              <a:rPr lang="en-US" dirty="0" err="1" smtClean="0"/>
              <a:t>pointID</a:t>
            </a:r>
            <a:r>
              <a:rPr lang="en-US" dirty="0" smtClean="0"/>
              <a:t> (Int32) and start time (milliseconds since 01/01/95). </a:t>
            </a:r>
            <a:r>
              <a:rPr lang="en-US" b="1" dirty="0" smtClean="0"/>
              <a:t>File Info </a:t>
            </a:r>
            <a:r>
              <a:rPr lang="en-US" dirty="0" smtClean="0"/>
              <a:t>holds file stop and end time as well as block count.</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134942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3875860" y="2929032"/>
            <a:ext cx="1834213" cy="815785"/>
          </a:xfrm>
          <a:prstGeom prst="rect">
            <a:avLst/>
          </a:prstGeom>
          <a:gradFill>
            <a:gsLst>
              <a:gs pos="0">
                <a:schemeClr val="accent3">
                  <a:lumMod val="60000"/>
                  <a:lumOff val="40000"/>
                </a:schemeClr>
              </a:gs>
              <a:gs pos="100000">
                <a:schemeClr val="accent3">
                  <a:lumMod val="40000"/>
                  <a:lumOff val="60000"/>
                </a:schemeClr>
              </a:gs>
            </a:gsLst>
          </a:grad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808" y="4172351"/>
            <a:ext cx="695727" cy="695727"/>
          </a:xfrm>
          <a:prstGeom prst="rect">
            <a:avLst/>
          </a:prstGeom>
        </p:spPr>
      </p:pic>
      <p:sp>
        <p:nvSpPr>
          <p:cNvPr id="2" name="Title 1"/>
          <p:cNvSpPr>
            <a:spLocks noGrp="1"/>
          </p:cNvSpPr>
          <p:nvPr>
            <p:ph type="title"/>
          </p:nvPr>
        </p:nvSpPr>
        <p:spPr>
          <a:xfrm>
            <a:off x="566882" y="-79366"/>
            <a:ext cx="8229600" cy="1143000"/>
          </a:xfrm>
        </p:spPr>
        <p:txBody>
          <a:bodyPr/>
          <a:lstStyle/>
          <a:p>
            <a:r>
              <a:rPr lang="en-US" dirty="0" smtClean="0"/>
              <a:t>System Components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1431904"/>
            <a:ext cx="952500" cy="7048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803" y="2200591"/>
            <a:ext cx="952500" cy="704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750" y="2969278"/>
            <a:ext cx="952500" cy="704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853" y="3737965"/>
            <a:ext cx="952500" cy="704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8423" y="1261485"/>
            <a:ext cx="310213" cy="3285443"/>
          </a:xfrm>
          <a:prstGeom prst="rect">
            <a:avLst/>
          </a:prstGeom>
        </p:spPr>
      </p:pic>
      <p:sp>
        <p:nvSpPr>
          <p:cNvPr id="8" name="Rectangle 7"/>
          <p:cNvSpPr/>
          <p:nvPr/>
        </p:nvSpPr>
        <p:spPr>
          <a:xfrm>
            <a:off x="3864823" y="1996045"/>
            <a:ext cx="1834213" cy="815785"/>
          </a:xfrm>
          <a:prstGeom prst="rect">
            <a:avLst/>
          </a:prstGeom>
          <a:gradFill>
            <a:gsLst>
              <a:gs pos="0">
                <a:schemeClr val="accent3">
                  <a:lumMod val="60000"/>
                  <a:lumOff val="40000"/>
                </a:schemeClr>
              </a:gs>
              <a:gs pos="100000">
                <a:schemeClr val="accent3">
                  <a:lumMod val="40000"/>
                  <a:lumOff val="60000"/>
                </a:schemeClr>
              </a:gs>
            </a:gsLst>
          </a:gradFill>
          <a:ln w="254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089201" y="3072700"/>
            <a:ext cx="1385455" cy="526132"/>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SERVER</a:t>
            </a:r>
            <a:endParaRPr lang="en-US" dirty="0">
              <a:solidFill>
                <a:schemeClr val="tx1"/>
              </a:solidFill>
            </a:endParaRPr>
          </a:p>
        </p:txBody>
      </p:sp>
      <p:sp>
        <p:nvSpPr>
          <p:cNvPr id="10" name="Rectangle 9"/>
          <p:cNvSpPr/>
          <p:nvPr/>
        </p:nvSpPr>
        <p:spPr>
          <a:xfrm>
            <a:off x="4092828" y="2142014"/>
            <a:ext cx="1385455" cy="495015"/>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ARCHIVER</a:t>
            </a:r>
            <a:endParaRPr lang="en-US" dirty="0">
              <a:solidFill>
                <a:schemeClr val="tx1"/>
              </a:solidFill>
            </a:endParaRPr>
          </a:p>
        </p:txBody>
      </p:sp>
      <p:sp>
        <p:nvSpPr>
          <p:cNvPr id="12" name="TextBox 11"/>
          <p:cNvSpPr txBox="1"/>
          <p:nvPr/>
        </p:nvSpPr>
        <p:spPr>
          <a:xfrm>
            <a:off x="3785503" y="1219200"/>
            <a:ext cx="1992853" cy="646331"/>
          </a:xfrm>
          <a:prstGeom prst="rect">
            <a:avLst/>
          </a:prstGeom>
          <a:noFill/>
        </p:spPr>
        <p:txBody>
          <a:bodyPr wrap="none" rtlCol="0">
            <a:spAutoFit/>
          </a:bodyPr>
          <a:lstStyle/>
          <a:p>
            <a:pPr algn="ctr"/>
            <a:r>
              <a:rPr lang="en-US" dirty="0" smtClean="0"/>
              <a:t>openHistorian 1.0</a:t>
            </a:r>
            <a:br>
              <a:rPr lang="en-US" dirty="0" smtClean="0"/>
            </a:br>
            <a:r>
              <a:rPr lang="en-US" dirty="0" smtClean="0"/>
              <a:t>TVA DatAWare</a:t>
            </a:r>
            <a:endParaRPr lang="en-US" dirty="0"/>
          </a:p>
        </p:txBody>
      </p:sp>
      <p:sp>
        <p:nvSpPr>
          <p:cNvPr id="13" name="Rectangle 12"/>
          <p:cNvSpPr/>
          <p:nvPr/>
        </p:nvSpPr>
        <p:spPr>
          <a:xfrm>
            <a:off x="1629652" y="2375060"/>
            <a:ext cx="1600200" cy="499956"/>
          </a:xfrm>
          <a:prstGeom prst="rect">
            <a:avLst/>
          </a:prstGeom>
          <a:gradFill>
            <a:gsLst>
              <a:gs pos="0">
                <a:schemeClr val="accent2">
                  <a:lumMod val="60000"/>
                  <a:lumOff val="40000"/>
                </a:schemeClr>
              </a:gs>
              <a:gs pos="100000">
                <a:schemeClr val="accent2">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Web Services</a:t>
            </a:r>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1630492" y="3086946"/>
            <a:ext cx="1600200" cy="499956"/>
          </a:xfrm>
          <a:prstGeom prst="rect">
            <a:avLst/>
          </a:prstGeom>
          <a:gradFill>
            <a:gsLst>
              <a:gs pos="0">
                <a:schemeClr val="accent2">
                  <a:lumMod val="60000"/>
                  <a:lumOff val="40000"/>
                </a:schemeClr>
              </a:gs>
              <a:gs pos="100000">
                <a:schemeClr val="accent2">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Socket</a:t>
            </a:r>
            <a:br>
              <a:rPr lang="en-US" sz="1600" dirty="0" smtClean="0">
                <a:solidFill>
                  <a:schemeClr val="tx1"/>
                </a:solidFill>
                <a:latin typeface="Arial" panose="020B0604020202020204" pitchFamily="34" charset="0"/>
                <a:cs typeface="Arial" panose="020B0604020202020204" pitchFamily="34" charset="0"/>
              </a:rPr>
            </a:br>
            <a:r>
              <a:rPr lang="en-US" sz="1600" dirty="0" smtClean="0">
                <a:solidFill>
                  <a:schemeClr val="tx1"/>
                </a:solidFill>
                <a:latin typeface="Arial" panose="020B0604020202020204" pitchFamily="34" charset="0"/>
                <a:cs typeface="Arial" panose="020B0604020202020204" pitchFamily="34" charset="0"/>
              </a:rPr>
              <a:t>API</a:t>
            </a:r>
            <a:endParaRPr lang="en-US" sz="16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7320202" y="5702619"/>
            <a:ext cx="1252982" cy="604947"/>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Trending</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Tool</a:t>
            </a:r>
            <a:endParaRPr lang="en-US"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872943" y="5709046"/>
            <a:ext cx="1252982" cy="604947"/>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Extraction</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Tool</a:t>
            </a:r>
            <a:endParaRPr lang="en-US"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63616" y="5746532"/>
            <a:ext cx="1252982" cy="604947"/>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Mimic</a:t>
            </a:r>
          </a:p>
          <a:p>
            <a:pPr algn="ctr"/>
            <a:r>
              <a:rPr lang="en-US" dirty="0" smtClean="0">
                <a:solidFill>
                  <a:schemeClr val="tx1"/>
                </a:solidFill>
                <a:latin typeface="Arial" panose="020B0604020202020204" pitchFamily="34" charset="0"/>
                <a:cs typeface="Arial" panose="020B0604020202020204" pitchFamily="34" charset="0"/>
              </a:rPr>
              <a:t>App</a:t>
            </a:r>
            <a:endParaRPr lang="en-US"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2145812" y="5746532"/>
            <a:ext cx="1252982" cy="595423"/>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DatAWare</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Client</a:t>
            </a:r>
            <a:endParaRPr lang="en-US"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3728007" y="5746532"/>
            <a:ext cx="1252982" cy="604947"/>
          </a:xfrm>
          <a:prstGeom prst="rect">
            <a:avLst/>
          </a:prstGeom>
          <a:gradFill>
            <a:gsLst>
              <a:gs pos="0">
                <a:schemeClr val="accent1">
                  <a:lumMod val="60000"/>
                  <a:lumOff val="40000"/>
                </a:schemeClr>
              </a:gs>
              <a:gs pos="100000">
                <a:schemeClr val="accent1">
                  <a:lumMod val="20000"/>
                  <a:lumOff val="80000"/>
                </a:schemeClr>
              </a:gs>
            </a:gsLst>
          </a:gradFill>
          <a:ln w="254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Excel</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Plug-In</a:t>
            </a:r>
            <a:endParaRPr lang="en-US" dirty="0">
              <a:solidFill>
                <a:schemeClr val="tx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07" y="6155966"/>
            <a:ext cx="155864" cy="15586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8701" y="6151702"/>
            <a:ext cx="155864" cy="155864"/>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090" y="6158129"/>
            <a:ext cx="155864" cy="155864"/>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6198" y="6055178"/>
            <a:ext cx="228972" cy="22897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2942" y="6068556"/>
            <a:ext cx="228972" cy="228972"/>
          </a:xfrm>
          <a:prstGeom prst="rect">
            <a:avLst/>
          </a:prstGeom>
        </p:spPr>
      </p:pic>
      <p:sp>
        <p:nvSpPr>
          <p:cNvPr id="27" name="Rectangle 26"/>
          <p:cNvSpPr/>
          <p:nvPr/>
        </p:nvSpPr>
        <p:spPr>
          <a:xfrm>
            <a:off x="1629652" y="1360610"/>
            <a:ext cx="1600200" cy="499956"/>
          </a:xfrm>
          <a:prstGeom prst="rect">
            <a:avLst/>
          </a:prstGeom>
          <a:gradFill>
            <a:gsLst>
              <a:gs pos="0">
                <a:schemeClr val="accent5">
                  <a:lumMod val="60000"/>
                  <a:lumOff val="40000"/>
                </a:schemeClr>
              </a:gs>
              <a:gs pos="100000">
                <a:schemeClr val="accent5">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Protocol</a:t>
            </a:r>
            <a:br>
              <a:rPr lang="en-US" sz="1600" dirty="0" smtClean="0">
                <a:solidFill>
                  <a:schemeClr val="tx1"/>
                </a:solidFill>
                <a:latin typeface="Arial" panose="020B0604020202020204" pitchFamily="34" charset="0"/>
                <a:cs typeface="Arial" panose="020B0604020202020204" pitchFamily="34" charset="0"/>
              </a:rPr>
            </a:br>
            <a:r>
              <a:rPr lang="en-US" sz="1600" dirty="0" smtClean="0">
                <a:solidFill>
                  <a:schemeClr val="tx1"/>
                </a:solidFill>
                <a:latin typeface="Arial" panose="020B0604020202020204" pitchFamily="34" charset="0"/>
                <a:cs typeface="Arial" panose="020B0604020202020204" pitchFamily="34" charset="0"/>
              </a:rPr>
              <a:t>Parsers</a:t>
            </a:r>
            <a:endParaRPr lang="en-US" sz="1600" dirty="0">
              <a:solidFill>
                <a:schemeClr val="tx1"/>
              </a:solidFill>
              <a:latin typeface="Arial" panose="020B0604020202020204" pitchFamily="34" charset="0"/>
              <a:cs typeface="Arial" panose="020B0604020202020204" pitchFamily="34" charset="0"/>
            </a:endParaRPr>
          </a:p>
        </p:txBody>
      </p:sp>
      <p:cxnSp>
        <p:nvCxnSpPr>
          <p:cNvPr id="29" name="Straight Connector 28"/>
          <p:cNvCxnSpPr/>
          <p:nvPr/>
        </p:nvCxnSpPr>
        <p:spPr>
          <a:xfrm>
            <a:off x="1096075" y="1573994"/>
            <a:ext cx="533577" cy="4037"/>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240889" y="1583289"/>
            <a:ext cx="623934" cy="781963"/>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229852" y="2546937"/>
            <a:ext cx="646008" cy="680692"/>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4" idx="3"/>
            <a:endCxn id="57" idx="1"/>
          </p:cNvCxnSpPr>
          <p:nvPr/>
        </p:nvCxnSpPr>
        <p:spPr>
          <a:xfrm>
            <a:off x="3230692" y="3336924"/>
            <a:ext cx="645168" cy="1"/>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979776" y="3227629"/>
            <a:ext cx="623934" cy="0"/>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990813" y="3445117"/>
            <a:ext cx="623934" cy="0"/>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57" idx="1"/>
          </p:cNvCxnSpPr>
          <p:nvPr/>
        </p:nvCxnSpPr>
        <p:spPr>
          <a:xfrm>
            <a:off x="3234965" y="2602040"/>
            <a:ext cx="640895" cy="734885"/>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90813" y="2723950"/>
            <a:ext cx="623934" cy="0"/>
          </a:xfrm>
          <a:prstGeom prst="line">
            <a:avLst/>
          </a:prstGeom>
          <a:ln>
            <a:solidFill>
              <a:srgbClr val="C00000"/>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0850" y="4183400"/>
            <a:ext cx="688019" cy="688019"/>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174" y="4147752"/>
            <a:ext cx="155864" cy="155864"/>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6786" y="4107704"/>
            <a:ext cx="228972" cy="228972"/>
          </a:xfrm>
          <a:prstGeom prst="rect">
            <a:avLst/>
          </a:prstGeom>
        </p:spPr>
      </p:pic>
      <p:sp>
        <p:nvSpPr>
          <p:cNvPr id="50" name="TextBox 49"/>
          <p:cNvSpPr txBox="1"/>
          <p:nvPr/>
        </p:nvSpPr>
        <p:spPr>
          <a:xfrm>
            <a:off x="4048602" y="4872703"/>
            <a:ext cx="1402948" cy="338554"/>
          </a:xfrm>
          <a:prstGeom prst="rect">
            <a:avLst/>
          </a:prstGeom>
          <a:noFill/>
        </p:spPr>
        <p:txBody>
          <a:bodyPr wrap="none" rtlCol="0">
            <a:spAutoFit/>
          </a:bodyPr>
          <a:lstStyle/>
          <a:p>
            <a:r>
              <a:rPr lang="en-US" sz="1600" dirty="0" smtClean="0"/>
              <a:t>Configuration</a:t>
            </a:r>
            <a:endParaRPr lang="en-US" sz="1600" dirty="0"/>
          </a:p>
        </p:txBody>
      </p:sp>
      <p:sp>
        <p:nvSpPr>
          <p:cNvPr id="51" name="TextBox 50"/>
          <p:cNvSpPr txBox="1"/>
          <p:nvPr/>
        </p:nvSpPr>
        <p:spPr>
          <a:xfrm>
            <a:off x="5316" y="-29658"/>
            <a:ext cx="1338893" cy="369332"/>
          </a:xfrm>
          <a:prstGeom prst="rect">
            <a:avLst/>
          </a:prstGeom>
          <a:noFill/>
        </p:spPr>
        <p:txBody>
          <a:bodyPr wrap="none" rtlCol="0">
            <a:spAutoFit/>
          </a:bodyPr>
          <a:lstStyle/>
          <a:p>
            <a:r>
              <a:rPr lang="en-US" dirty="0" smtClean="0">
                <a:solidFill>
                  <a:srgbClr val="0000FF"/>
                </a:solidFill>
              </a:rPr>
              <a:t>Version 1.0</a:t>
            </a:r>
            <a:endParaRPr lang="en-US" dirty="0">
              <a:solidFill>
                <a:srgbClr val="0000FF"/>
              </a:solidFill>
            </a:endParaRPr>
          </a:p>
        </p:txBody>
      </p:sp>
      <p:cxnSp>
        <p:nvCxnSpPr>
          <p:cNvPr id="53" name="Straight Connector 52"/>
          <p:cNvCxnSpPr/>
          <p:nvPr/>
        </p:nvCxnSpPr>
        <p:spPr>
          <a:xfrm flipV="1">
            <a:off x="3220465" y="2428025"/>
            <a:ext cx="644358" cy="99712"/>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979776" y="2546937"/>
            <a:ext cx="623934" cy="0"/>
          </a:xfrm>
          <a:prstGeom prst="line">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01716" y="5562600"/>
            <a:ext cx="4379273" cy="0"/>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1220506" y="5163543"/>
            <a:ext cx="289060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Socket-based Applications</a:t>
            </a:r>
            <a:endParaRPr lang="en-US" dirty="0">
              <a:latin typeface="Arial" panose="020B0604020202020204" pitchFamily="34" charset="0"/>
              <a:cs typeface="Arial" panose="020B0604020202020204" pitchFamily="34" charset="0"/>
            </a:endParaRPr>
          </a:p>
        </p:txBody>
      </p:sp>
      <p:cxnSp>
        <p:nvCxnSpPr>
          <p:cNvPr id="77" name="Straight Connector 76"/>
          <p:cNvCxnSpPr/>
          <p:nvPr/>
        </p:nvCxnSpPr>
        <p:spPr>
          <a:xfrm>
            <a:off x="5872942" y="5551925"/>
            <a:ext cx="2700242" cy="7124"/>
          </a:xfrm>
          <a:prstGeom prst="line">
            <a:avLst/>
          </a:prstGeom>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515100" y="4820823"/>
            <a:ext cx="1600200" cy="499956"/>
          </a:xfrm>
          <a:prstGeom prst="rect">
            <a:avLst/>
          </a:prstGeom>
          <a:gradFill>
            <a:gsLst>
              <a:gs pos="0">
                <a:schemeClr val="accent2">
                  <a:lumMod val="60000"/>
                  <a:lumOff val="40000"/>
                </a:schemeClr>
              </a:gs>
              <a:gs pos="100000">
                <a:schemeClr val="accent2">
                  <a:lumMod val="20000"/>
                  <a:lumOff val="80000"/>
                </a:schemeClr>
              </a:gs>
            </a:gsLst>
          </a:gra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File</a:t>
            </a:r>
            <a:br>
              <a:rPr lang="en-US" sz="1600" dirty="0" smtClean="0">
                <a:solidFill>
                  <a:schemeClr val="tx1"/>
                </a:solidFill>
                <a:latin typeface="Arial" panose="020B0604020202020204" pitchFamily="34" charset="0"/>
                <a:cs typeface="Arial" panose="020B0604020202020204" pitchFamily="34" charset="0"/>
              </a:rPr>
            </a:br>
            <a:r>
              <a:rPr lang="en-US" sz="1600" dirty="0" smtClean="0">
                <a:solidFill>
                  <a:schemeClr val="tx1"/>
                </a:solidFill>
                <a:latin typeface="Arial" panose="020B0604020202020204" pitchFamily="34" charset="0"/>
                <a:cs typeface="Arial" panose="020B0604020202020204" pitchFamily="34" charset="0"/>
              </a:rPr>
              <a:t>API</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266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TVA Method to Distribute Data</a:t>
            </a:r>
            <a:endParaRPr lang="en-US" dirty="0"/>
          </a:p>
        </p:txBody>
      </p:sp>
      <p:sp>
        <p:nvSpPr>
          <p:cNvPr id="3" name="Content Placeholder 2"/>
          <p:cNvSpPr>
            <a:spLocks noGrp="1"/>
          </p:cNvSpPr>
          <p:nvPr>
            <p:ph idx="1"/>
          </p:nvPr>
        </p:nvSpPr>
        <p:spPr>
          <a:xfrm>
            <a:off x="458972" y="1539876"/>
            <a:ext cx="8227828" cy="4343400"/>
          </a:xfrm>
        </p:spPr>
        <p:txBody>
          <a:bodyPr/>
          <a:lstStyle/>
          <a:p>
            <a:r>
              <a:rPr lang="en-US" sz="2400" dirty="0" smtClean="0"/>
              <a:t>A prepositioned messaging service approach</a:t>
            </a:r>
          </a:p>
          <a:p>
            <a:pPr lvl="1"/>
            <a:r>
              <a:rPr lang="en-US" sz="2000" dirty="0" smtClean="0"/>
              <a:t>A DLL is created and compiled into both the </a:t>
            </a:r>
            <a:r>
              <a:rPr lang="en-US" sz="2000" i="1" dirty="0" err="1" smtClean="0"/>
              <a:t>open</a:t>
            </a:r>
            <a:r>
              <a:rPr lang="en-US" sz="2000" dirty="0" err="1" smtClean="0"/>
              <a:t>Historian</a:t>
            </a:r>
            <a:r>
              <a:rPr lang="en-US" sz="2000" dirty="0" smtClean="0"/>
              <a:t> and all applications that consume this message.</a:t>
            </a:r>
            <a:endParaRPr lang="en-US" sz="1600" dirty="0"/>
          </a:p>
          <a:p>
            <a:r>
              <a:rPr lang="en-US" sz="2400" dirty="0" smtClean="0"/>
              <a:t>Message delivery is via socket connection using serialized data</a:t>
            </a:r>
          </a:p>
          <a:p>
            <a:r>
              <a:rPr lang="en-US" sz="2400" dirty="0" smtClean="0"/>
              <a:t>Data is pushed to the application (other methods used for request/reply, e.g., web services and the legacy socket API)</a:t>
            </a:r>
          </a:p>
          <a:p>
            <a:r>
              <a:rPr lang="en-US" sz="2400" dirty="0" smtClean="0"/>
              <a:t>Server side configuration of points and message structure to be distributed via encapsulated DLL with associated XML configuration file</a:t>
            </a:r>
          </a:p>
        </p:txBody>
      </p:sp>
      <p:sp>
        <p:nvSpPr>
          <p:cNvPr id="5" name="TextBox 4"/>
          <p:cNvSpPr txBox="1"/>
          <p:nvPr/>
        </p:nvSpPr>
        <p:spPr>
          <a:xfrm>
            <a:off x="228600" y="0"/>
            <a:ext cx="1338893" cy="369332"/>
          </a:xfrm>
          <a:prstGeom prst="rect">
            <a:avLst/>
          </a:prstGeom>
          <a:noFill/>
        </p:spPr>
        <p:txBody>
          <a:bodyPr wrap="none" rtlCol="0">
            <a:spAutoFit/>
          </a:bodyPr>
          <a:lstStyle/>
          <a:p>
            <a:r>
              <a:rPr lang="en-US" dirty="0" smtClean="0">
                <a:solidFill>
                  <a:srgbClr val="0000FF"/>
                </a:solidFill>
              </a:rPr>
              <a:t>Version 1.0</a:t>
            </a:r>
            <a:endParaRPr lang="en-US" dirty="0">
              <a:solidFill>
                <a:srgbClr val="0000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1526202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438588"/>
            <a:ext cx="7772400" cy="1470025"/>
          </a:xfrm>
        </p:spPr>
        <p:txBody>
          <a:bodyPr>
            <a:normAutofit fontScale="90000"/>
          </a:bodyPr>
          <a:lstStyle/>
          <a:p>
            <a:r>
              <a:rPr lang="en-US" dirty="0" smtClean="0"/>
              <a:t>                        </a:t>
            </a:r>
            <a:br>
              <a:rPr lang="en-US" dirty="0" smtClean="0"/>
            </a:br>
            <a:r>
              <a:rPr lang="en-US" dirty="0"/>
              <a:t/>
            </a:r>
            <a:br>
              <a:rPr lang="en-US" dirty="0"/>
            </a:br>
            <a:r>
              <a:rPr lang="en-US" sz="2800" dirty="0" smtClean="0"/>
              <a:t/>
            </a:r>
            <a:br>
              <a:rPr lang="en-US" sz="2800" dirty="0" smtClean="0"/>
            </a:br>
            <a:r>
              <a:rPr lang="en-US" dirty="0" smtClean="0"/>
              <a:t/>
            </a:r>
            <a:br>
              <a:rPr lang="en-US" dirty="0" smtClean="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2814700"/>
            <a:ext cx="5715000" cy="1247775"/>
          </a:xfrm>
          <a:prstGeom prst="rect">
            <a:avLst/>
          </a:prstGeom>
        </p:spPr>
      </p:pic>
    </p:spTree>
    <p:extLst>
      <p:ext uri="{BB962C8B-B14F-4D97-AF65-F5344CB8AC3E}">
        <p14:creationId xmlns:p14="http://schemas.microsoft.com/office/powerpoint/2010/main" val="115552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6831"/>
          </a:xfrm>
        </p:spPr>
        <p:txBody>
          <a:bodyPr>
            <a:normAutofit fontScale="90000"/>
          </a:bodyPr>
          <a:lstStyle/>
          <a:p>
            <a:r>
              <a:rPr lang="en-US" dirty="0" smtClean="0"/>
              <a:t>Case Study – Phasor Data</a:t>
            </a:r>
            <a:br>
              <a:rPr lang="en-US" dirty="0" smtClean="0"/>
            </a:br>
            <a:r>
              <a:rPr lang="en-US" sz="2000" i="1" dirty="0" smtClean="0">
                <a:latin typeface="+mn-lt"/>
              </a:rPr>
              <a:t>One of “Big Data” Sources from the Grid </a:t>
            </a:r>
            <a:endParaRPr lang="en-US" i="1" dirty="0">
              <a:latin typeface="+mn-lt"/>
            </a:endParaRPr>
          </a:p>
        </p:txBody>
      </p:sp>
      <p:sp>
        <p:nvSpPr>
          <p:cNvPr id="5" name="TextBox 4"/>
          <p:cNvSpPr txBox="1"/>
          <p:nvPr/>
        </p:nvSpPr>
        <p:spPr>
          <a:xfrm>
            <a:off x="7460182" y="5973468"/>
            <a:ext cx="1226618" cy="261610"/>
          </a:xfrm>
          <a:prstGeom prst="rect">
            <a:avLst/>
          </a:prstGeom>
          <a:noFill/>
        </p:spPr>
        <p:txBody>
          <a:bodyPr wrap="none" rtlCol="0">
            <a:spAutoFit/>
          </a:bodyPr>
          <a:lstStyle/>
          <a:p>
            <a:r>
              <a:rPr lang="en-US" sz="1100" dirty="0" smtClean="0"/>
              <a:t>September 2014</a:t>
            </a:r>
            <a:endParaRPr lang="en-US" sz="1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94" y="1138441"/>
            <a:ext cx="4454606" cy="4835027"/>
          </a:xfrm>
          <a:prstGeom prst="rect">
            <a:avLst/>
          </a:prstGeom>
          <a:effectLst>
            <a:outerShdw blurRad="50800" dist="38100" dir="2700000" algn="tl" rotWithShape="0">
              <a:prstClr val="black">
                <a:alpha val="40000"/>
              </a:prstClr>
            </a:outerShdw>
          </a:effectLst>
        </p:spPr>
      </p:pic>
      <p:pic>
        <p:nvPicPr>
          <p:cNvPr id="6" name="Picture 2" descr="http://www.enterprisecioforum.com/sites/default/files/featured_img/utility%20big%20da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40" y="2286000"/>
            <a:ext cx="3081010" cy="2133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7745" y="4572000"/>
            <a:ext cx="2819400" cy="923330"/>
          </a:xfrm>
          <a:prstGeom prst="rect">
            <a:avLst/>
          </a:prstGeom>
          <a:noFill/>
        </p:spPr>
        <p:txBody>
          <a:bodyPr wrap="square" rtlCol="0">
            <a:spAutoFit/>
          </a:bodyPr>
          <a:lstStyle/>
          <a:p>
            <a:pPr algn="ctr"/>
            <a:r>
              <a:rPr lang="en-US" dirty="0" smtClean="0"/>
              <a:t>Grid data expected to grow rapidly in complexity and scale.</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1012" y="6448170"/>
            <a:ext cx="2149088" cy="336333"/>
          </a:xfrm>
          <a:prstGeom prst="rect">
            <a:avLst/>
          </a:prstGeom>
        </p:spPr>
      </p:pic>
    </p:spTree>
    <p:extLst>
      <p:ext uri="{BB962C8B-B14F-4D97-AF65-F5344CB8AC3E}">
        <p14:creationId xmlns:p14="http://schemas.microsoft.com/office/powerpoint/2010/main" val="31626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dirty="0" smtClean="0"/>
              <a:t>WISP Project Lessons Learned</a:t>
            </a:r>
            <a:endParaRPr lang="en-US" dirty="0"/>
          </a:p>
        </p:txBody>
      </p:sp>
      <p:sp>
        <p:nvSpPr>
          <p:cNvPr id="3" name="Content Placeholder 2"/>
          <p:cNvSpPr>
            <a:spLocks noGrp="1"/>
          </p:cNvSpPr>
          <p:nvPr>
            <p:ph idx="1"/>
          </p:nvPr>
        </p:nvSpPr>
        <p:spPr>
          <a:xfrm>
            <a:off x="216195" y="1524000"/>
            <a:ext cx="4800600" cy="4267200"/>
          </a:xfrm>
        </p:spPr>
        <p:txBody>
          <a:bodyPr/>
          <a:lstStyle/>
          <a:p>
            <a:r>
              <a:rPr lang="en-US" sz="2000" dirty="0"/>
              <a:t>Availability and accuracy of the </a:t>
            </a:r>
            <a:r>
              <a:rPr lang="en-US" sz="2000" dirty="0" smtClean="0"/>
              <a:t>data</a:t>
            </a:r>
            <a:endParaRPr lang="en-US" sz="2000" dirty="0"/>
          </a:p>
          <a:p>
            <a:r>
              <a:rPr lang="en-US" sz="2000" dirty="0" smtClean="0"/>
              <a:t>Data </a:t>
            </a:r>
            <a:r>
              <a:rPr lang="en-US" sz="2000" dirty="0"/>
              <a:t>mining tools for information </a:t>
            </a:r>
            <a:r>
              <a:rPr lang="en-US" sz="2000" dirty="0" smtClean="0"/>
              <a:t>extraction</a:t>
            </a:r>
            <a:endParaRPr lang="en-US" sz="2000" dirty="0"/>
          </a:p>
          <a:p>
            <a:r>
              <a:rPr lang="en-US" sz="2000" dirty="0" smtClean="0"/>
              <a:t>Difficulty </a:t>
            </a:r>
            <a:r>
              <a:rPr lang="en-US" sz="2000" dirty="0"/>
              <a:t>in deploying a common naming </a:t>
            </a:r>
            <a:r>
              <a:rPr lang="en-US" sz="2000" dirty="0" smtClean="0"/>
              <a:t>convention</a:t>
            </a:r>
            <a:endParaRPr lang="en-US" sz="2000" dirty="0"/>
          </a:p>
          <a:p>
            <a:r>
              <a:rPr lang="en-US" sz="2000" dirty="0" smtClean="0"/>
              <a:t>Upgrading </a:t>
            </a:r>
            <a:r>
              <a:rPr lang="en-US" sz="2000" dirty="0"/>
              <a:t>first releases of vendor products to </a:t>
            </a:r>
            <a:r>
              <a:rPr lang="en-US" sz="2000" dirty="0" smtClean="0"/>
              <a:t>CIP security standards</a:t>
            </a:r>
            <a:endParaRPr lang="en-US" sz="2000" dirty="0"/>
          </a:p>
          <a:p>
            <a:r>
              <a:rPr lang="en-US" sz="2000" dirty="0" smtClean="0"/>
              <a:t>Applications </a:t>
            </a:r>
            <a:r>
              <a:rPr lang="en-US" sz="2000" dirty="0"/>
              <a:t>unproven (finding and working out </a:t>
            </a:r>
            <a:r>
              <a:rPr lang="en-US" sz="2000" dirty="0" smtClean="0"/>
              <a:t>the bugs)</a:t>
            </a:r>
            <a:endParaRPr lang="en-US" sz="2000" dirty="0"/>
          </a:p>
          <a:p>
            <a:r>
              <a:rPr lang="en-US" sz="2000" dirty="0" smtClean="0"/>
              <a:t>Integrating </a:t>
            </a:r>
            <a:r>
              <a:rPr lang="en-US" sz="2000" dirty="0"/>
              <a:t>old PMUs and </a:t>
            </a:r>
            <a:r>
              <a:rPr lang="en-US" sz="2000" dirty="0" smtClean="0"/>
              <a:t>PDCs</a:t>
            </a:r>
          </a:p>
          <a:p>
            <a:r>
              <a:rPr lang="en-US" sz="2000" b="1" dirty="0" smtClean="0"/>
              <a:t>Applications </a:t>
            </a:r>
            <a:r>
              <a:rPr lang="en-US" sz="2000" b="1" dirty="0"/>
              <a:t>stressed by large data volumes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295400"/>
            <a:ext cx="3485075" cy="52882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473" y="6131428"/>
            <a:ext cx="2597727" cy="4849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6305550"/>
            <a:ext cx="2190750" cy="476250"/>
          </a:xfrm>
          <a:prstGeom prst="rect">
            <a:avLst/>
          </a:prstGeom>
        </p:spPr>
      </p:pic>
    </p:spTree>
    <p:extLst>
      <p:ext uri="{BB962C8B-B14F-4D97-AF65-F5344CB8AC3E}">
        <p14:creationId xmlns:p14="http://schemas.microsoft.com/office/powerpoint/2010/main" val="263482324"/>
      </p:ext>
    </p:extLst>
  </p:cSld>
  <p:clrMapOvr>
    <a:masterClrMapping/>
  </p:clrMapOvr>
</p:sld>
</file>

<file path=ppt/theme/theme1.xml><?xml version="1.0" encoding="utf-8"?>
<a:theme xmlns:a="http://schemas.openxmlformats.org/drawingml/2006/main" name="CURENT PPT Template_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14095</TotalTime>
  <Words>1406</Words>
  <Application>Microsoft Office PowerPoint</Application>
  <PresentationFormat>On-screen Show (4:3)</PresentationFormat>
  <Paragraphs>305</Paragraphs>
  <Slides>31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CG Omega</vt:lpstr>
      <vt:lpstr>Consolas</vt:lpstr>
      <vt:lpstr>Swis721 BT</vt:lpstr>
      <vt:lpstr>Wingdings</vt:lpstr>
      <vt:lpstr>CURENT PPT Template_v2</vt:lpstr>
      <vt:lpstr>PowerPoint Presentation</vt:lpstr>
      <vt:lpstr>Version 1.0 - Major Deployments</vt:lpstr>
      <vt:lpstr>Version 1.0 - Current State</vt:lpstr>
      <vt:lpstr>Version 1.0 File Format</vt:lpstr>
      <vt:lpstr>System Components</vt:lpstr>
      <vt:lpstr>TVA Method to Distribute Data</vt:lpstr>
      <vt:lpstr>                            </vt:lpstr>
      <vt:lpstr>Case Study – Phasor Data One of “Big Data” Sources from the Grid </vt:lpstr>
      <vt:lpstr>WISP Project Lessons Learned</vt:lpstr>
      <vt:lpstr>A new data layer must support:</vt:lpstr>
      <vt:lpstr>Big Data Problem – One Size Doesn’t Fill All</vt:lpstr>
      <vt:lpstr>The Solution – GPA’s SNAPdb Library</vt:lpstr>
      <vt:lpstr>What is ACID?</vt:lpstr>
      <vt:lpstr>openHistorian 2.0 Components </vt:lpstr>
      <vt:lpstr>The openHistorian Leverages the GSF</vt:lpstr>
      <vt:lpstr>System Components</vt:lpstr>
      <vt:lpstr>SNAPdb Data Structure</vt:lpstr>
      <vt:lpstr>SNAPdb’s Key-Value Pair</vt:lpstr>
      <vt:lpstr>B+Tree Overview</vt:lpstr>
      <vt:lpstr>SNAPdb’s B+Tree</vt:lpstr>
      <vt:lpstr>.d2 File Format</vt:lpstr>
      <vt:lpstr>The .d2 file Data Block is a B+Tree Collection of 4K Leaf Nodes</vt:lpstr>
      <vt:lpstr>.d2 File Creation Process</vt:lpstr>
      <vt:lpstr>System Metadata Files</vt:lpstr>
      <vt:lpstr>GSF Input Adapters / Protocol Parsers</vt:lpstr>
      <vt:lpstr>Summary – Version 2.0 Improvements</vt:lpstr>
      <vt:lpstr>Version 2.0 - Current State</vt:lpstr>
      <vt:lpstr>openHistorian API</vt:lpstr>
      <vt:lpstr>Data Read API</vt:lpstr>
      <vt:lpstr>Data Write API</vt:lpstr>
      <vt:lpstr>Also – SQL Server Adapter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Tenley Dalstrom</dc:creator>
  <cp:lastModifiedBy>Russell Robertson</cp:lastModifiedBy>
  <cp:revision>405</cp:revision>
  <cp:lastPrinted>2015-05-31T19:07:43Z</cp:lastPrinted>
  <dcterms:created xsi:type="dcterms:W3CDTF">2014-04-10T13:35:15Z</dcterms:created>
  <dcterms:modified xsi:type="dcterms:W3CDTF">2015-08-10T17:15:38Z</dcterms:modified>
</cp:coreProperties>
</file>