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7"/>
  </p:notesMasterIdLst>
  <p:handoutMasterIdLst>
    <p:handoutMasterId r:id="rId18"/>
  </p:handoutMasterIdLst>
  <p:sldIdLst>
    <p:sldId id="570" r:id="rId2"/>
    <p:sldId id="576" r:id="rId3"/>
    <p:sldId id="581" r:id="rId4"/>
    <p:sldId id="590" r:id="rId5"/>
    <p:sldId id="591" r:id="rId6"/>
    <p:sldId id="580" r:id="rId7"/>
    <p:sldId id="592" r:id="rId8"/>
    <p:sldId id="582" r:id="rId9"/>
    <p:sldId id="583" r:id="rId10"/>
    <p:sldId id="584" r:id="rId11"/>
    <p:sldId id="585" r:id="rId12"/>
    <p:sldId id="588" r:id="rId13"/>
    <p:sldId id="587" r:id="rId14"/>
    <p:sldId id="589" r:id="rId15"/>
    <p:sldId id="59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asor Data" id="{98755CB0-E238-41C2-8F95-D244F220CAE1}">
          <p14:sldIdLst>
            <p14:sldId id="570"/>
            <p14:sldId id="576"/>
            <p14:sldId id="581"/>
            <p14:sldId id="590"/>
            <p14:sldId id="591"/>
            <p14:sldId id="580"/>
            <p14:sldId id="592"/>
            <p14:sldId id="582"/>
            <p14:sldId id="583"/>
            <p14:sldId id="584"/>
            <p14:sldId id="585"/>
            <p14:sldId id="588"/>
            <p14:sldId id="587"/>
            <p14:sldId id="589"/>
            <p14:sldId id="5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FDD"/>
    <a:srgbClr val="EC7474"/>
    <a:srgbClr val="008000"/>
    <a:srgbClr val="0099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4" autoAdjust="0"/>
    <p:restoredTop sz="86465" autoAdjust="0"/>
  </p:normalViewPr>
  <p:slideViewPr>
    <p:cSldViewPr>
      <p:cViewPr>
        <p:scale>
          <a:sx n="80" d="100"/>
          <a:sy n="80" d="100"/>
        </p:scale>
        <p:origin x="3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14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30"/>
    </p:cViewPr>
  </p:sorterViewPr>
  <p:notesViewPr>
    <p:cSldViewPr>
      <p:cViewPr varScale="1">
        <p:scale>
          <a:sx n="72" d="100"/>
          <a:sy n="72" d="100"/>
        </p:scale>
        <p:origin x="202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3038475" cy="466725"/>
          </a:xfrm>
          <a:prstGeom prst="rect">
            <a:avLst/>
          </a:prstGeom>
        </p:spPr>
        <p:txBody>
          <a:bodyPr vert="horz" lIns="91403" tIns="45700" rIns="91403" bIns="457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5" y="6"/>
            <a:ext cx="3038475" cy="466725"/>
          </a:xfrm>
          <a:prstGeom prst="rect">
            <a:avLst/>
          </a:prstGeom>
        </p:spPr>
        <p:txBody>
          <a:bodyPr vert="horz" lIns="91403" tIns="45700" rIns="91403" bIns="45700" rtlCol="0"/>
          <a:lstStyle>
            <a:lvl1pPr algn="r">
              <a:defRPr sz="1200"/>
            </a:lvl1pPr>
          </a:lstStyle>
          <a:p>
            <a:fld id="{7511FE48-B69C-440C-807C-0E0C16F01B4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8829679"/>
            <a:ext cx="3038475" cy="466725"/>
          </a:xfrm>
          <a:prstGeom prst="rect">
            <a:avLst/>
          </a:prstGeom>
        </p:spPr>
        <p:txBody>
          <a:bodyPr vert="horz" lIns="91403" tIns="45700" rIns="91403" bIns="457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5" y="8829679"/>
            <a:ext cx="3038475" cy="466725"/>
          </a:xfrm>
          <a:prstGeom prst="rect">
            <a:avLst/>
          </a:prstGeom>
        </p:spPr>
        <p:txBody>
          <a:bodyPr vert="horz" lIns="91403" tIns="45700" rIns="91403" bIns="45700" rtlCol="0" anchor="b"/>
          <a:lstStyle>
            <a:lvl1pPr algn="r">
              <a:defRPr sz="1200"/>
            </a:lvl1pPr>
          </a:lstStyle>
          <a:p>
            <a:fld id="{CC72DFF0-5F31-4647-8697-4CD543DB1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06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792" tIns="46396" rIns="92792" bIns="463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792" tIns="46396" rIns="92792" bIns="46396" rtlCol="0"/>
          <a:lstStyle>
            <a:lvl1pPr algn="r">
              <a:defRPr sz="1200"/>
            </a:lvl1pPr>
          </a:lstStyle>
          <a:p>
            <a:fld id="{924FDA77-EA7C-4D79-A52D-6C0436DD2987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92" tIns="46396" rIns="92792" bIns="463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792" tIns="46396" rIns="92792" bIns="4639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792" tIns="46396" rIns="92792" bIns="463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792" tIns="46396" rIns="92792" bIns="46396" rtlCol="0" anchor="b"/>
          <a:lstStyle>
            <a:lvl1pPr algn="r">
              <a:defRPr sz="1200"/>
            </a:lvl1pPr>
          </a:lstStyle>
          <a:p>
            <a:fld id="{A072CCC9-5F2D-4269-895F-A2CEF20C1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50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2CCC9-5F2D-4269-895F-A2CEF20C1D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0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2CCC9-5F2D-4269-895F-A2CEF20C1D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2CCC9-5F2D-4269-895F-A2CEF20C1D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85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2CCC9-5F2D-4269-895F-A2CEF20C1D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4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F0525-434C-4C79-941F-903B002EBD6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04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438399"/>
          </a:xfrm>
        </p:spPr>
        <p:txBody>
          <a:bodyPr>
            <a:normAutofit/>
          </a:bodyPr>
          <a:lstStyle>
            <a:lvl1pPr>
              <a:defRPr sz="4400">
                <a:solidFill>
                  <a:srgbClr val="0079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90500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sz="2900" dirty="0" smtClean="0">
              <a:solidFill>
                <a:srgbClr val="262626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01930" y="1143000"/>
            <a:ext cx="8229600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03" y="155306"/>
            <a:ext cx="1800200" cy="835293"/>
          </a:xfrm>
          <a:prstGeom prst="rect">
            <a:avLst/>
          </a:prstGeom>
        </p:spPr>
      </p:pic>
      <p:cxnSp>
        <p:nvCxnSpPr>
          <p:cNvPr id="21" name="Straight Connector 20"/>
          <p:cNvCxnSpPr/>
          <p:nvPr userDrawn="1"/>
        </p:nvCxnSpPr>
        <p:spPr>
          <a:xfrm>
            <a:off x="501930" y="6525344"/>
            <a:ext cx="8229600" cy="0"/>
          </a:xfrm>
          <a:prstGeom prst="line">
            <a:avLst/>
          </a:prstGeom>
          <a:ln w="952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53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5029200"/>
          </a:xfrm>
        </p:spPr>
        <p:txBody>
          <a:bodyPr vert="eaVert"/>
          <a:lstStyle>
            <a:lvl1pPr marL="342900" indent="-342900">
              <a:buFont typeface="Arial"/>
              <a:buChar char="•"/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0668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 rot="5400000">
            <a:off x="-83961" y="6284760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19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54762"/>
          </a:xfrm>
        </p:spPr>
        <p:txBody>
          <a:bodyPr vert="eaVert"/>
          <a:lstStyle>
            <a:lvl1pPr>
              <a:defRPr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54762"/>
          </a:xfrm>
        </p:spPr>
        <p:txBody>
          <a:bodyPr vert="eaVert"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6629400" y="304800"/>
            <a:ext cx="1" cy="632460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12547" y="386302"/>
            <a:ext cx="1008112" cy="468772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 rot="5400000">
            <a:off x="44997" y="6237522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642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439" y="776287"/>
            <a:ext cx="3383280" cy="877824"/>
          </a:xfrm>
        </p:spPr>
        <p:txBody>
          <a:bodyPr anchor="b"/>
          <a:lstStyle>
            <a:lvl1pPr algn="l">
              <a:buNone/>
              <a:defRPr sz="1800" b="1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89805" y="1749786"/>
            <a:ext cx="3383280" cy="4713396"/>
          </a:xfrm>
        </p:spPr>
        <p:txBody>
          <a:bodyPr/>
          <a:lstStyle>
            <a:lvl1pPr marL="9144" indent="0">
              <a:buNone/>
              <a:defRPr sz="1400">
                <a:solidFill>
                  <a:schemeClr val="tx1">
                    <a:lumMod val="50000"/>
                  </a:schemeClr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75439" y="1654111"/>
            <a:ext cx="338328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244408" y="6463183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592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>
            <a:lvl1pPr>
              <a:defRPr sz="3600" b="0">
                <a:solidFill>
                  <a:srgbClr val="007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/>
          <a:lstStyle>
            <a:lvl1pPr marL="342900" indent="-342900">
              <a:buFont typeface="Arial"/>
              <a:buChar char="•"/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838200"/>
            <a:ext cx="8229600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244408" y="6463183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952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473" y="6131428"/>
            <a:ext cx="2597727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533" y="3933056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7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33" y="235799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0933" y="3933056"/>
            <a:ext cx="822960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244408" y="6463183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98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7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105400"/>
          </a:xfrm>
        </p:spPr>
        <p:txBody>
          <a:bodyPr/>
          <a:lstStyle>
            <a:lvl1pPr marL="342900" indent="-342900">
              <a:buFont typeface="Arial"/>
              <a:buChar char="•"/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105400"/>
          </a:xfrm>
        </p:spPr>
        <p:txBody>
          <a:bodyPr/>
          <a:lstStyle>
            <a:lvl1pPr marL="342900" indent="-342900">
              <a:buFont typeface="Arial"/>
              <a:buChar char="•"/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244408" y="6463183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838200"/>
            <a:ext cx="8229600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952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473" y="6131428"/>
            <a:ext cx="2597727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18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7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4454525"/>
          </a:xfrm>
        </p:spPr>
        <p:txBody>
          <a:bodyPr/>
          <a:lstStyle>
            <a:lvl1pPr marL="342900" indent="-342900">
              <a:buFont typeface="Arial"/>
              <a:buChar char="•"/>
              <a:defRPr sz="24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041775" cy="4454525"/>
          </a:xfrm>
        </p:spPr>
        <p:txBody>
          <a:bodyPr/>
          <a:lstStyle>
            <a:lvl1pPr marL="342900" indent="-342900">
              <a:buFont typeface="Arial"/>
              <a:buChar char="•"/>
              <a:defRPr sz="24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1981200"/>
            <a:ext cx="4040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4648200" y="1981200"/>
            <a:ext cx="4040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8244408" y="6463183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457200" y="980728"/>
            <a:ext cx="8229600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457200" y="6237312"/>
            <a:ext cx="8229600" cy="0"/>
          </a:xfrm>
          <a:prstGeom prst="line">
            <a:avLst/>
          </a:prstGeom>
          <a:ln w="952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83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8244408" y="6463183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980728"/>
            <a:ext cx="8229600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85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8244408" y="6463183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0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044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304800"/>
            <a:ext cx="5111750" cy="6324600"/>
          </a:xfrm>
        </p:spPr>
        <p:txBody>
          <a:bodyPr/>
          <a:lstStyle>
            <a:lvl1pPr marL="342900" indent="-342900">
              <a:buFont typeface="Arial"/>
              <a:buChar char="•"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>
              <a:buClrTx/>
              <a:defRPr sz="2800">
                <a:solidFill>
                  <a:sysClr val="windowText" lastClr="000000"/>
                </a:solidFill>
              </a:defRPr>
            </a:lvl2pPr>
            <a:lvl3pPr>
              <a:defRPr sz="2400">
                <a:solidFill>
                  <a:sysClr val="windowText" lastClr="000000"/>
                </a:solidFill>
              </a:defRPr>
            </a:lvl3pPr>
            <a:lvl4pPr>
              <a:defRPr sz="2000">
                <a:solidFill>
                  <a:sysClr val="windowText" lastClr="000000"/>
                </a:solidFill>
              </a:defRPr>
            </a:lvl4pPr>
            <a:lvl5pPr>
              <a:defRPr sz="2000">
                <a:solidFill>
                  <a:sysClr val="windowText" lastClr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044" y="1435100"/>
            <a:ext cx="3008313" cy="51943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447800"/>
            <a:ext cx="304800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8244408" y="6463183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46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2620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792288" y="5367338"/>
            <a:ext cx="548640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8244408" y="6463183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0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4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2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07900"/>
          </a:solidFill>
          <a:latin typeface="CG Omega" panose="020B0502050508020304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Tx/>
        <a:buSzPct val="90000"/>
        <a:buFont typeface="Wingdings" panose="05000000000000000000" pitchFamily="2" charset="2"/>
        <a:buChar char="§"/>
        <a:defRPr sz="28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4963" indent="-223838" algn="l" defTabSz="914400" rtl="0" eaLnBrk="1" latinLnBrk="0" hangingPunct="1">
        <a:spcBef>
          <a:spcPct val="20000"/>
        </a:spcBef>
        <a:buSzPct val="90000"/>
        <a:buFont typeface="Wingdings" panose="05000000000000000000" pitchFamily="2" charset="2"/>
        <a:buChar char="§"/>
        <a:defRPr sz="20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810000"/>
            <a:ext cx="5695950" cy="10668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0" y="2362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7900"/>
                </a:solidFill>
                <a:latin typeface="CG Omega" panose="020B05020505080203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What’s new at GPA?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4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Objective – Connecting Phasor Data to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838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b="0" dirty="0" smtClean="0"/>
              <a:t>To </a:t>
            </a:r>
            <a:r>
              <a:rPr lang="en-US" b="0" dirty="0"/>
              <a:t>significantly accelerate the production, use, and ongoing development of real-time decision support tools, automated control systems, and off-line planning systems that </a:t>
            </a:r>
            <a:r>
              <a:rPr lang="en-US" dirty="0" smtClean="0"/>
              <a:t>incorporate </a:t>
            </a:r>
            <a:r>
              <a:rPr lang="en-US" dirty="0"/>
              <a:t>high-fidelity synchrophasor </a:t>
            </a:r>
            <a:r>
              <a:rPr lang="en-US" dirty="0" smtClean="0"/>
              <a:t>data.</a:t>
            </a:r>
          </a:p>
          <a:p>
            <a:pPr lvl="1"/>
            <a:r>
              <a:rPr lang="en-US" dirty="0"/>
              <a:t>Simplified implementation of end-to-end configuration and change management</a:t>
            </a:r>
          </a:p>
          <a:p>
            <a:pPr lvl="1"/>
            <a:r>
              <a:rPr lang="en-US" dirty="0"/>
              <a:t>Identification and management of bad data</a:t>
            </a:r>
          </a:p>
          <a:p>
            <a:pPr lvl="1"/>
            <a:r>
              <a:rPr lang="en-US" dirty="0"/>
              <a:t>Capability to easily integrate with existing legacy systems</a:t>
            </a:r>
          </a:p>
          <a:p>
            <a:pPr lvl="1"/>
            <a:r>
              <a:rPr lang="en-US" dirty="0"/>
              <a:t>Data management and storage designed for phasor data volume and speeds</a:t>
            </a:r>
          </a:p>
          <a:p>
            <a:pPr lvl="1"/>
            <a:r>
              <a:rPr lang="en-US" dirty="0" smtClean="0"/>
              <a:t>Development of a “standard” analytics interface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254477"/>
            <a:ext cx="473142" cy="45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4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57"/>
            <a:ext cx="8229600" cy="838200"/>
          </a:xfrm>
        </p:spPr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27" y="840557"/>
            <a:ext cx="8229600" cy="5105401"/>
          </a:xfrm>
        </p:spPr>
        <p:txBody>
          <a:bodyPr>
            <a:noAutofit/>
          </a:bodyPr>
          <a:lstStyle/>
          <a:p>
            <a:r>
              <a:rPr lang="en-US" sz="2400" dirty="0" smtClean="0"/>
              <a:t>Leverage GPA’s production-grade open-source code base to create an open source tool under a permissive license</a:t>
            </a:r>
          </a:p>
          <a:p>
            <a:r>
              <a:rPr lang="en-US" sz="2400" dirty="0" smtClean="0"/>
              <a:t>Enable secure data exchange using SIEGate</a:t>
            </a:r>
          </a:p>
          <a:p>
            <a:r>
              <a:rPr lang="en-US" sz="2400" dirty="0" smtClean="0"/>
              <a:t>Create </a:t>
            </a:r>
            <a:r>
              <a:rPr lang="en-US" sz="2400" dirty="0" smtClean="0"/>
              <a:t>a multi-tier bad data detection and correction system</a:t>
            </a:r>
          </a:p>
          <a:p>
            <a:r>
              <a:rPr lang="en-US" sz="2400" dirty="0" smtClean="0"/>
              <a:t>Provide a “Common Analytics Interface” (CAI) that includes the concept of a Phasor Value Collection (PVC)</a:t>
            </a:r>
          </a:p>
          <a:p>
            <a:r>
              <a:rPr lang="en-US" sz="2400" dirty="0" smtClean="0"/>
              <a:t>Assure generalization and test use of CAI and PVC at five utility partner locations – and seek more demo locations</a:t>
            </a:r>
          </a:p>
          <a:p>
            <a:r>
              <a:rPr lang="en-US" sz="2400" dirty="0" smtClean="0"/>
              <a:t>Include full-featured alarming services</a:t>
            </a:r>
          </a:p>
          <a:p>
            <a:r>
              <a:rPr lang="en-US" sz="2400" dirty="0" smtClean="0"/>
              <a:t>Provide an extensible set of platform displays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254477"/>
            <a:ext cx="473142" cy="45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59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and Use 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13" y="1066800"/>
            <a:ext cx="8229600" cy="914401"/>
          </a:xfrm>
        </p:spPr>
        <p:txBody>
          <a:bodyPr>
            <a:noAutofit/>
          </a:bodyPr>
          <a:lstStyle/>
          <a:p>
            <a:r>
              <a:rPr lang="en-US" sz="1800" dirty="0" smtClean="0"/>
              <a:t>Phasor Value Collection</a:t>
            </a:r>
          </a:p>
          <a:p>
            <a:pPr lvl="1"/>
            <a:r>
              <a:rPr lang="en-US" sz="1600" dirty="0" smtClean="0"/>
              <a:t>Enables publication/subscription of data of any type</a:t>
            </a:r>
          </a:p>
          <a:p>
            <a:pPr lvl="1"/>
            <a:r>
              <a:rPr lang="en-US" sz="1600" dirty="0" smtClean="0"/>
              <a:t>Includes useful common types – e.g., a complex value (phasor)</a:t>
            </a:r>
          </a:p>
          <a:p>
            <a:pPr lvl="1"/>
            <a:r>
              <a:rPr lang="en-US" sz="1600" dirty="0" smtClean="0"/>
              <a:t>Includes complex user defined types – an array of complex values</a:t>
            </a:r>
            <a:endParaRPr lang="en-US" sz="1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8" y="2590800"/>
            <a:ext cx="7293103" cy="26812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254477"/>
            <a:ext cx="473142" cy="45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08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0"/>
            <a:ext cx="9144000" cy="512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3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57"/>
            <a:ext cx="8229600" cy="838200"/>
          </a:xfrm>
        </p:spPr>
        <p:txBody>
          <a:bodyPr/>
          <a:lstStyle/>
          <a:p>
            <a:r>
              <a:rPr lang="en-US" dirty="0" smtClean="0"/>
              <a:t>Project Provided 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1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600" dirty="0"/>
              <a:t>Real-Time Analytics</a:t>
            </a:r>
          </a:p>
          <a:p>
            <a:pPr lvl="1">
              <a:spcBef>
                <a:spcPts val="200"/>
              </a:spcBef>
            </a:pPr>
            <a:r>
              <a:rPr lang="en-US" sz="2200" dirty="0"/>
              <a:t>Oscillation Detection Monitor (ODM)</a:t>
            </a:r>
          </a:p>
          <a:p>
            <a:pPr lvl="1">
              <a:spcBef>
                <a:spcPts val="200"/>
              </a:spcBef>
            </a:pPr>
            <a:r>
              <a:rPr lang="en-US" sz="2200" dirty="0"/>
              <a:t>Oscillation Mode Meter (OMM)</a:t>
            </a:r>
          </a:p>
          <a:p>
            <a:pPr lvl="1">
              <a:spcBef>
                <a:spcPts val="200"/>
              </a:spcBef>
            </a:pPr>
            <a:r>
              <a:rPr lang="en-US" sz="2200" dirty="0"/>
              <a:t>Topology Estimation</a:t>
            </a:r>
          </a:p>
          <a:p>
            <a:pPr lvl="0"/>
            <a:r>
              <a:rPr lang="en-US" sz="2600" dirty="0"/>
              <a:t>Control Analytics</a:t>
            </a:r>
          </a:p>
          <a:p>
            <a:pPr lvl="1"/>
            <a:r>
              <a:rPr lang="en-US" sz="2200" dirty="0"/>
              <a:t>Wide Area Volt-Ampere-Reactive (VAR) Control</a:t>
            </a:r>
          </a:p>
          <a:p>
            <a:pPr lvl="0"/>
            <a:r>
              <a:rPr lang="en-US" sz="2600" dirty="0"/>
              <a:t>Off-Line Analytics</a:t>
            </a:r>
          </a:p>
          <a:p>
            <a:pPr lvl="1">
              <a:spcBef>
                <a:spcPts val="200"/>
              </a:spcBef>
            </a:pPr>
            <a:r>
              <a:rPr lang="en-US" sz="2200" dirty="0"/>
              <a:t>Dynamic PMU Transducer Calibration (Automated, Periodic Use Case)</a:t>
            </a:r>
          </a:p>
          <a:p>
            <a:pPr lvl="1">
              <a:spcBef>
                <a:spcPts val="200"/>
              </a:spcBef>
            </a:pPr>
            <a:r>
              <a:rPr lang="en-US" sz="2200" dirty="0"/>
              <a:t>Line Parameter Estimation  (Ad-Hoc Use Case)</a:t>
            </a:r>
          </a:p>
          <a:p>
            <a:pPr lvl="1">
              <a:spcBef>
                <a:spcPts val="200"/>
              </a:spcBef>
            </a:pPr>
            <a:r>
              <a:rPr lang="en-US" sz="2200" dirty="0"/>
              <a:t>Synchronous Machine Parameter Estimation (Automated, Periodic Use Case)</a:t>
            </a:r>
          </a:p>
          <a:p>
            <a:pPr lvl="1">
              <a:spcBef>
                <a:spcPts val="200"/>
              </a:spcBef>
            </a:pPr>
            <a:r>
              <a:rPr lang="en-US" sz="2200" dirty="0"/>
              <a:t>Acceleration Trend Relay (ATR) Improvement (Research Use Case)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43600" y="1905000"/>
            <a:ext cx="2743200" cy="76200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 – Natively Included</a:t>
            </a:r>
            <a:b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 State Estimation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254477"/>
            <a:ext cx="473142" cy="45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81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dirty="0" smtClean="0"/>
              <a:t>Thanks 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1138237"/>
            <a:ext cx="910590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1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066800"/>
            <a:ext cx="8153400" cy="46482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solidFill>
              <a:schemeClr val="accent3">
                <a:lumMod val="50000"/>
              </a:schemeClr>
            </a:solidFill>
          </a:ln>
          <a:effectLst>
            <a:outerShdw blurRad="40000" dist="23000" dir="5400000" rotWithShape="0">
              <a:schemeClr val="accent3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0" dirty="0"/>
              <a:t>GPA’s Open Source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82296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PMU Connection </a:t>
            </a:r>
            <a:r>
              <a:rPr lang="en-US" dirty="0" smtClean="0"/>
              <a:t>Tester </a:t>
            </a:r>
            <a:r>
              <a:rPr lang="en-US" sz="2400" dirty="0"/>
              <a:t>– Version 4.5.5</a:t>
            </a:r>
          </a:p>
          <a:p>
            <a:r>
              <a:rPr lang="en-US" i="1" dirty="0" smtClean="0"/>
              <a:t>open</a:t>
            </a:r>
            <a:r>
              <a:rPr lang="en-US" dirty="0" smtClean="0"/>
              <a:t>PDC </a:t>
            </a:r>
            <a:r>
              <a:rPr lang="en-US" sz="2400" dirty="0" smtClean="0"/>
              <a:t>– </a:t>
            </a:r>
            <a:r>
              <a:rPr lang="en-US" sz="2400" dirty="0" smtClean="0"/>
              <a:t>Version </a:t>
            </a:r>
            <a:r>
              <a:rPr lang="en-US" sz="2400" dirty="0" smtClean="0"/>
              <a:t>2.1.120 </a:t>
            </a:r>
            <a:r>
              <a:rPr lang="en-US" sz="2400" dirty="0" smtClean="0"/>
              <a:t>SP1</a:t>
            </a:r>
          </a:p>
          <a:p>
            <a:r>
              <a:rPr lang="en-US" dirty="0" smtClean="0"/>
              <a:t>SIEGate – </a:t>
            </a:r>
            <a:r>
              <a:rPr lang="en-US" sz="2400" dirty="0"/>
              <a:t>Version </a:t>
            </a:r>
            <a:r>
              <a:rPr lang="en-US" sz="2400" dirty="0" smtClean="0"/>
              <a:t>1.1.147</a:t>
            </a:r>
            <a:endParaRPr lang="en-US" sz="2400" dirty="0"/>
          </a:p>
          <a:p>
            <a:r>
              <a:rPr lang="en-US" dirty="0" smtClean="0"/>
              <a:t>openXDA – </a:t>
            </a:r>
            <a:r>
              <a:rPr lang="en-US" sz="2400" dirty="0" err="1" smtClean="0"/>
              <a:t>eXtensible</a:t>
            </a:r>
            <a:r>
              <a:rPr lang="en-US" sz="2400" dirty="0" smtClean="0"/>
              <a:t> Disturbance Analytics </a:t>
            </a:r>
            <a:r>
              <a:rPr lang="en-US" sz="2400" dirty="0"/>
              <a:t>–</a:t>
            </a:r>
            <a:r>
              <a:rPr lang="en-US" sz="2400" dirty="0" smtClean="0"/>
              <a:t> Version 1.3</a:t>
            </a:r>
          </a:p>
          <a:p>
            <a:r>
              <a:rPr lang="en-US" dirty="0" smtClean="0"/>
              <a:t>Synchrophasor Stream </a:t>
            </a:r>
            <a:r>
              <a:rPr lang="en-US" dirty="0" smtClean="0"/>
              <a:t>Splitter – </a:t>
            </a:r>
            <a:r>
              <a:rPr lang="en-US" sz="2400" dirty="0"/>
              <a:t>Version 1.0.7</a:t>
            </a:r>
          </a:p>
          <a:p>
            <a:r>
              <a:rPr lang="en-US" dirty="0" err="1" smtClean="0"/>
              <a:t>SubstationSBG</a:t>
            </a:r>
            <a:r>
              <a:rPr lang="en-US" dirty="0" smtClean="0"/>
              <a:t> – </a:t>
            </a:r>
            <a:r>
              <a:rPr lang="en-US" sz="2400" dirty="0"/>
              <a:t>Version 1.0.126</a:t>
            </a:r>
          </a:p>
          <a:p>
            <a:r>
              <a:rPr lang="en-US" dirty="0" smtClean="0"/>
              <a:t>openSEE – Disturbance waveform viewer</a:t>
            </a:r>
          </a:p>
          <a:p>
            <a:r>
              <a:rPr lang="en-US" dirty="0" err="1"/>
              <a:t>BrocolliSharp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sz="2400" dirty="0" smtClean="0"/>
              <a:t>.NET for the Bro Communications </a:t>
            </a:r>
            <a:r>
              <a:rPr lang="en-US" sz="2400" dirty="0" smtClean="0"/>
              <a:t>Library</a:t>
            </a:r>
          </a:p>
          <a:p>
            <a:r>
              <a:rPr lang="en-US" sz="3300" dirty="0"/>
              <a:t>Project </a:t>
            </a:r>
            <a:r>
              <a:rPr lang="en-US" sz="3300" dirty="0" smtClean="0"/>
              <a:t>Alpha  </a:t>
            </a:r>
            <a:r>
              <a:rPr lang="en-US" sz="2400" dirty="0"/>
              <a:t>(source code only)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endParaRPr lang="en-US" dirty="0" smtClean="0"/>
          </a:p>
          <a:p>
            <a:r>
              <a:rPr lang="en-US" dirty="0" smtClean="0"/>
              <a:t>EPRI open </a:t>
            </a:r>
            <a:r>
              <a:rPr lang="en-US" dirty="0" smtClean="0"/>
              <a:t>PQ Dashboard </a:t>
            </a:r>
            <a:r>
              <a:rPr lang="en-US" sz="2400" dirty="0"/>
              <a:t>– Version </a:t>
            </a:r>
            <a:r>
              <a:rPr lang="en-US" sz="2400" dirty="0" smtClean="0"/>
              <a:t>0.7 [Beta] Available   -  Release </a:t>
            </a:r>
            <a:r>
              <a:rPr lang="en-US" sz="2400" b="1" dirty="0" smtClean="0"/>
              <a:t>2015</a:t>
            </a:r>
            <a:endParaRPr lang="en-US" sz="2400" b="1" dirty="0"/>
          </a:p>
          <a:p>
            <a:r>
              <a:rPr lang="en-US" dirty="0" err="1" smtClean="0"/>
              <a:t>openHistorian</a:t>
            </a:r>
            <a:r>
              <a:rPr lang="en-US" dirty="0" smtClean="0"/>
              <a:t> </a:t>
            </a:r>
            <a:r>
              <a:rPr lang="en-US" dirty="0" smtClean="0"/>
              <a:t>2.0 </a:t>
            </a:r>
            <a:r>
              <a:rPr lang="en-US" dirty="0"/>
              <a:t>– </a:t>
            </a:r>
            <a:r>
              <a:rPr lang="en-US" sz="2400" dirty="0"/>
              <a:t>Version </a:t>
            </a:r>
            <a:r>
              <a:rPr lang="en-US" sz="2400" dirty="0" smtClean="0"/>
              <a:t>2.0.199 [early Beta] Available   -  Release </a:t>
            </a:r>
            <a:r>
              <a:rPr lang="en-US" sz="2400" b="1" dirty="0" smtClean="0"/>
              <a:t>2016</a:t>
            </a:r>
            <a:endParaRPr lang="en-US" sz="2400" b="1" dirty="0"/>
          </a:p>
          <a:p>
            <a:r>
              <a:rPr lang="en-US" dirty="0" smtClean="0"/>
              <a:t>PDQ Tracker </a:t>
            </a:r>
            <a:r>
              <a:rPr lang="en-US" dirty="0" smtClean="0"/>
              <a:t>– </a:t>
            </a:r>
            <a:r>
              <a:rPr lang="en-US" sz="2400" dirty="0"/>
              <a:t>Version </a:t>
            </a:r>
            <a:r>
              <a:rPr lang="en-US" sz="2400" dirty="0" smtClean="0"/>
              <a:t>0.8.11 [Beta]  Available   -  Release </a:t>
            </a:r>
            <a:r>
              <a:rPr lang="en-US" sz="2400" b="1" dirty="0" smtClean="0"/>
              <a:t>2016</a:t>
            </a:r>
            <a:endParaRPr lang="en-US" sz="2400" b="1" dirty="0"/>
          </a:p>
          <a:p>
            <a:r>
              <a:rPr lang="en-US" dirty="0" smtClean="0"/>
              <a:t>ARMORE –</a:t>
            </a:r>
            <a:r>
              <a:rPr lang="en-US" sz="2400" dirty="0" smtClean="0"/>
              <a:t> Super IDS for Substations </a:t>
            </a:r>
            <a:r>
              <a:rPr lang="en-US" sz="2400" dirty="0" smtClean="0"/>
              <a:t> -  Release </a:t>
            </a:r>
            <a:r>
              <a:rPr lang="en-US" sz="2400" b="1" dirty="0" smtClean="0"/>
              <a:t>2016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3300" dirty="0" smtClean="0"/>
              <a:t>MIDAS – </a:t>
            </a:r>
            <a:r>
              <a:rPr lang="en-US" sz="2400" dirty="0"/>
              <a:t>Meter Information Data Acquisition </a:t>
            </a:r>
            <a:r>
              <a:rPr lang="en-US" sz="2400" dirty="0" smtClean="0"/>
              <a:t>System  -  Release </a:t>
            </a:r>
            <a:r>
              <a:rPr lang="en-US" sz="2400" b="1" dirty="0" smtClean="0"/>
              <a:t>2016</a:t>
            </a:r>
            <a:endParaRPr lang="en-US" sz="24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3979277"/>
            <a:ext cx="2743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581400" y="3810000"/>
            <a:ext cx="4206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8000"/>
                </a:solidFill>
              </a:rPr>
              <a:t>Products actively under development …</a:t>
            </a:r>
            <a:endParaRPr lang="en-US" sz="1600" i="1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15937" y="6475716"/>
            <a:ext cx="1037463" cy="3351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August 5, 2015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913656" y="5071288"/>
            <a:ext cx="152400" cy="153888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 rot="5400000">
            <a:off x="913656" y="4804588"/>
            <a:ext cx="152400" cy="153888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 rot="5400000">
            <a:off x="913656" y="4537888"/>
            <a:ext cx="152400" cy="153888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913656" y="4241385"/>
            <a:ext cx="152400" cy="153888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 rot="5400000">
            <a:off x="913656" y="2690377"/>
            <a:ext cx="152400" cy="153888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 rot="5400000">
            <a:off x="913656" y="1615253"/>
            <a:ext cx="152400" cy="153888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 rot="5400000">
            <a:off x="913656" y="2156977"/>
            <a:ext cx="152400" cy="153888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 rot="5400000">
            <a:off x="913656" y="5337988"/>
            <a:ext cx="152400" cy="153888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What’s Else Is </a:t>
            </a:r>
            <a:r>
              <a:rPr lang="en-US" dirty="0" smtClean="0"/>
              <a:t>New?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3657600"/>
          </a:xfrm>
        </p:spPr>
        <p:txBody>
          <a:bodyPr/>
          <a:lstStyle/>
          <a:p>
            <a:r>
              <a:rPr lang="en-US" dirty="0" smtClean="0"/>
              <a:t>The Web Site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9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GPA Web Site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626" y="1143000"/>
            <a:ext cx="5550748" cy="55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69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What’s Else Is </a:t>
            </a:r>
            <a:r>
              <a:rPr lang="en-US" dirty="0" smtClean="0"/>
              <a:t>New?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36576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Web Site</a:t>
            </a:r>
          </a:p>
          <a:p>
            <a:r>
              <a:rPr lang="en-US" dirty="0" smtClean="0"/>
              <a:t>Use of MIT License / Moving to </a:t>
            </a:r>
            <a:r>
              <a:rPr lang="en-US" dirty="0" smtClean="0"/>
              <a:t>GitHub</a:t>
            </a:r>
          </a:p>
          <a:p>
            <a:r>
              <a:rPr lang="en-US" dirty="0"/>
              <a:t>Synchrophasor Product </a:t>
            </a:r>
            <a:r>
              <a:rPr lang="en-US" dirty="0" smtClean="0"/>
              <a:t>Roadmap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9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Planned Phasor Software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Version 2.2 openPDC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March 2016</a:t>
            </a:r>
          </a:p>
          <a:p>
            <a:pPr lvl="1"/>
            <a:r>
              <a:rPr lang="en-US" dirty="0" smtClean="0"/>
              <a:t>openHistorian 2.0 Support</a:t>
            </a:r>
          </a:p>
          <a:p>
            <a:pPr lvl="1"/>
            <a:r>
              <a:rPr lang="en-US" dirty="0" smtClean="0"/>
              <a:t>C37.118.2 Protocol Production Tested</a:t>
            </a:r>
          </a:p>
          <a:p>
            <a:pPr lvl="1"/>
            <a:r>
              <a:rPr lang="en-US" dirty="0" smtClean="0"/>
              <a:t>UI Improvements (esp. alarm </a:t>
            </a:r>
            <a:r>
              <a:rPr lang="en-US" dirty="0" err="1" smtClean="0"/>
              <a:t>config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Version 3.0 openPDC Release Candidate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Fall 2016</a:t>
            </a:r>
          </a:p>
          <a:p>
            <a:pPr lvl="1"/>
            <a:r>
              <a:rPr lang="en-US" dirty="0" smtClean="0"/>
              <a:t>Restructuring of TSL / synchronization engine</a:t>
            </a:r>
          </a:p>
          <a:p>
            <a:pPr lvl="2"/>
            <a:r>
              <a:rPr lang="en-US" dirty="0" smtClean="0"/>
              <a:t>Routing and management of abstract objects</a:t>
            </a:r>
          </a:p>
          <a:p>
            <a:pPr marL="1381125" lvl="3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755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What’s Else Is </a:t>
            </a:r>
            <a:r>
              <a:rPr lang="en-US" dirty="0" smtClean="0"/>
              <a:t>New?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421" y="1451810"/>
            <a:ext cx="8229600" cy="2185737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Web Site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Use of MIT License / Moving to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GitHub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Synchrophasor Product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Roadmap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9495" y="3276600"/>
            <a:ext cx="8229600" cy="3677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Tx/>
              <a:buSzPct val="90000"/>
              <a:buFont typeface="Wingdings" panose="05000000000000000000" pitchFamily="2" charset="2"/>
              <a:buChar char="§"/>
              <a:defRPr sz="2800" kern="120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4963" indent="-223838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Leveraging </a:t>
            </a:r>
            <a:r>
              <a:rPr lang="en-US" dirty="0" err="1" smtClean="0"/>
              <a:t>ZeroMQ</a:t>
            </a:r>
            <a:r>
              <a:rPr lang="en-US" dirty="0" smtClean="0"/>
              <a:t> to standardize GEP</a:t>
            </a:r>
          </a:p>
          <a:p>
            <a:r>
              <a:rPr lang="en-US" dirty="0" smtClean="0"/>
              <a:t>DOE Announcement of </a:t>
            </a:r>
            <a:r>
              <a:rPr lang="en-US" dirty="0" err="1" smtClean="0"/>
              <a:t>openECA</a:t>
            </a:r>
            <a:r>
              <a:rPr lang="en-US" dirty="0" smtClean="0"/>
              <a:t> Funding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7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81200"/>
            <a:ext cx="5740975" cy="128367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313" y="4191000"/>
            <a:ext cx="9144000" cy="1083212"/>
          </a:xfrm>
          <a:prstGeom prst="rect">
            <a:avLst/>
          </a:prstGeom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67600" y="2133600"/>
            <a:ext cx="617163" cy="61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191952" y="2797420"/>
            <a:ext cx="11684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DOE FOA 970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9450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GPA’s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971" y="1296767"/>
            <a:ext cx="7010400" cy="4499143"/>
          </a:xfrm>
        </p:spPr>
        <p:txBody>
          <a:bodyPr>
            <a:normAutofit/>
          </a:bodyPr>
          <a:lstStyle/>
          <a:p>
            <a:r>
              <a:rPr lang="en-US" dirty="0" smtClean="0"/>
              <a:t>Dominion </a:t>
            </a:r>
            <a:r>
              <a:rPr lang="en-US" dirty="0" smtClean="0"/>
              <a:t>Virginia Power</a:t>
            </a:r>
          </a:p>
          <a:p>
            <a:r>
              <a:rPr lang="en-US" dirty="0" smtClean="0"/>
              <a:t>Southwest Power Pool</a:t>
            </a:r>
          </a:p>
          <a:p>
            <a:r>
              <a:rPr lang="en-US" dirty="0" smtClean="0"/>
              <a:t>Oklahoma </a:t>
            </a:r>
            <a:r>
              <a:rPr lang="en-US" dirty="0" smtClean="0"/>
              <a:t>Gas and Electric</a:t>
            </a:r>
          </a:p>
          <a:p>
            <a:r>
              <a:rPr lang="en-US" dirty="0" smtClean="0"/>
              <a:t>Virginia Tech</a:t>
            </a:r>
          </a:p>
          <a:p>
            <a:r>
              <a:rPr lang="en-US" dirty="0" smtClean="0"/>
              <a:t>T&amp;D Consulting </a:t>
            </a:r>
            <a:r>
              <a:rPr lang="en-US" dirty="0" smtClean="0"/>
              <a:t>Engineers</a:t>
            </a:r>
            <a:br>
              <a:rPr lang="en-US" dirty="0" smtClean="0"/>
            </a:br>
            <a:r>
              <a:rPr lang="en-US" sz="2400" dirty="0" smtClean="0"/>
              <a:t>(Montana </a:t>
            </a:r>
            <a:r>
              <a:rPr lang="en-US" sz="2400" dirty="0" smtClean="0"/>
              <a:t>Tech</a:t>
            </a:r>
            <a:r>
              <a:rPr lang="en-US" sz="2400" dirty="0" smtClean="0"/>
              <a:t>)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Bonneville Power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Administration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254477"/>
            <a:ext cx="473142" cy="45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82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ENT PPT Template_v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14817</TotalTime>
  <Words>448</Words>
  <Application>Microsoft Office PowerPoint</Application>
  <PresentationFormat>On-screen Show (4:3)</PresentationFormat>
  <Paragraphs>88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Century Gothic</vt:lpstr>
      <vt:lpstr>CG Omega</vt:lpstr>
      <vt:lpstr>Wingdings</vt:lpstr>
      <vt:lpstr>CURENT PPT Template_v2</vt:lpstr>
      <vt:lpstr>PowerPoint Presentation</vt:lpstr>
      <vt:lpstr>GPA’s Open Source Products</vt:lpstr>
      <vt:lpstr>So What’s Else Is New?</vt:lpstr>
      <vt:lpstr>New GPA Web Site</vt:lpstr>
      <vt:lpstr>So What’s Else Is New?</vt:lpstr>
      <vt:lpstr>Planned Phasor Software Improvements</vt:lpstr>
      <vt:lpstr>So What’s Else Is New?</vt:lpstr>
      <vt:lpstr>PowerPoint Presentation</vt:lpstr>
      <vt:lpstr>GPA’s Partners</vt:lpstr>
      <vt:lpstr>Objective – Connecting Phasor Data to Tools</vt:lpstr>
      <vt:lpstr>Approach</vt:lpstr>
      <vt:lpstr>Configuration and Use Simplification</vt:lpstr>
      <vt:lpstr>Architecture</vt:lpstr>
      <vt:lpstr>Project Provided Analytics</vt:lpstr>
      <vt:lpstr>Thanks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Tenley Dalstrom</dc:creator>
  <cp:lastModifiedBy>Russell</cp:lastModifiedBy>
  <cp:revision>427</cp:revision>
  <cp:lastPrinted>2015-05-31T19:07:43Z</cp:lastPrinted>
  <dcterms:created xsi:type="dcterms:W3CDTF">2014-04-10T13:35:15Z</dcterms:created>
  <dcterms:modified xsi:type="dcterms:W3CDTF">2015-08-05T00:15:36Z</dcterms:modified>
</cp:coreProperties>
</file>