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3" r:id="rId2"/>
  </p:sldMasterIdLst>
  <p:notesMasterIdLst>
    <p:notesMasterId r:id="rId22"/>
  </p:notesMasterIdLst>
  <p:handoutMasterIdLst>
    <p:handoutMasterId r:id="rId23"/>
  </p:handout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0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F7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7" autoAdjust="0"/>
    <p:restoredTop sz="83299" autoAdjust="0"/>
  </p:normalViewPr>
  <p:slideViewPr>
    <p:cSldViewPr snapToGrid="0" snapToObjects="1">
      <p:cViewPr>
        <p:scale>
          <a:sx n="64" d="100"/>
          <a:sy n="64" d="100"/>
        </p:scale>
        <p:origin x="-2142" y="-6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48EBE-51DF-BB4C-A9FA-7620BFC94D29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99A2F-668C-5049-A70A-836AD81A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29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909D0-EA56-6346-812E-3FAD681E6151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383A2-DC86-154E-9B73-AF10FA2A5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0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Tips: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Presentation title</a:t>
            </a:r>
            <a:r>
              <a:rPr lang="en-US" baseline="0" dirty="0" smtClean="0"/>
              <a:t> should be Arial font, 40 points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Title on this slide should be kept short</a:t>
            </a:r>
            <a:r>
              <a:rPr lang="en-US" baseline="0" dirty="0" smtClean="0"/>
              <a:t> and on a single line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All fonts throughout presentation should be Arial font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The TVA Color Palette theme color is already selected in TVA’s template</a:t>
            </a: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2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Tips: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Slide title</a:t>
            </a:r>
            <a:r>
              <a:rPr lang="en-US" baseline="0" dirty="0" smtClean="0"/>
              <a:t> should be Arial font, 32 points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Title should be kept short</a:t>
            </a:r>
            <a:r>
              <a:rPr lang="en-US" baseline="0" dirty="0" smtClean="0"/>
              <a:t> and on a single line if at all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8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Automated</a:t>
            </a:r>
            <a:r>
              <a:rPr lang="en-US" baseline="0" dirty="0" smtClean="0"/>
              <a:t> analysis of records impossible.</a:t>
            </a:r>
          </a:p>
          <a:p>
            <a:r>
              <a:rPr lang="en-US" baseline="0" dirty="0" smtClean="0"/>
              <a:t>Low security.</a:t>
            </a:r>
          </a:p>
          <a:p>
            <a:r>
              <a:rPr lang="en-US" baseline="0" dirty="0" smtClean="0"/>
              <a:t>Data duplication.</a:t>
            </a:r>
          </a:p>
          <a:p>
            <a:r>
              <a:rPr lang="en-US" baseline="0" dirty="0" smtClean="0"/>
              <a:t>Redundant effort to download files.</a:t>
            </a:r>
          </a:p>
          <a:p>
            <a:r>
              <a:rPr lang="en-US" dirty="0" smtClean="0"/>
              <a:t>Multiple</a:t>
            </a:r>
            <a:r>
              <a:rPr lang="en-US" baseline="0" dirty="0" smtClean="0"/>
              <a:t> tools to manage.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53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Automated</a:t>
            </a:r>
            <a:r>
              <a:rPr lang="en-US" baseline="0" dirty="0" smtClean="0"/>
              <a:t> analysis of records difficult (multiple file formats).</a:t>
            </a:r>
          </a:p>
          <a:p>
            <a:r>
              <a:rPr lang="en-US" baseline="0" dirty="0" smtClean="0"/>
              <a:t>Better security.</a:t>
            </a:r>
          </a:p>
          <a:p>
            <a:r>
              <a:rPr lang="en-US" baseline="0" dirty="0" smtClean="0"/>
              <a:t>No data duplication.</a:t>
            </a:r>
          </a:p>
          <a:p>
            <a:r>
              <a:rPr lang="en-US" baseline="0" dirty="0" smtClean="0"/>
              <a:t>Minimal redundant effort to download files.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Somewhat difficult to manage.  (Multiple software tools to retrieve data).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59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Automated</a:t>
            </a:r>
            <a:r>
              <a:rPr lang="en-US" baseline="0" dirty="0" smtClean="0"/>
              <a:t> analysis of records easy(single file formats).</a:t>
            </a:r>
          </a:p>
          <a:p>
            <a:r>
              <a:rPr lang="en-US" baseline="0" dirty="0" smtClean="0"/>
              <a:t>Better security.</a:t>
            </a:r>
          </a:p>
          <a:p>
            <a:r>
              <a:rPr lang="en-US" baseline="0" dirty="0" smtClean="0"/>
              <a:t>No data duplication.</a:t>
            </a:r>
          </a:p>
          <a:p>
            <a:r>
              <a:rPr lang="en-US" baseline="0" dirty="0" smtClean="0"/>
              <a:t>Minimal redundant effort to download files.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Somewhat difficult to manage.  (Multiple software tools to retrieve data).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59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2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457200" y="262914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0" i="0" baseline="0">
                <a:latin typeface="+mj-lt"/>
                <a:cs typeface="HelveticaNeueLT Std Thin"/>
              </a:defRPr>
            </a:lvl1pPr>
          </a:lstStyle>
          <a:p>
            <a:r>
              <a:rPr lang="en-US" dirty="0" smtClean="0"/>
              <a:t>Place Title of Presentation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61027" y="3770922"/>
            <a:ext cx="3061024" cy="795338"/>
          </a:xfrm>
          <a:prstGeom prst="rect">
            <a:avLst/>
          </a:prstGeom>
        </p:spPr>
        <p:txBody>
          <a:bodyPr vert="horz" wrap="none"/>
          <a:lstStyle>
            <a:lvl1pPr marL="0" indent="0" algn="ctr">
              <a:buFontTx/>
              <a:buNone/>
              <a:defRPr sz="1800" b="0" i="0" baseline="0">
                <a:solidFill>
                  <a:schemeClr val="accent3"/>
                </a:solidFill>
                <a:latin typeface="+mn-lt"/>
                <a:cs typeface="HelveticaNeueLT Std Thin"/>
              </a:defRPr>
            </a:lvl1pPr>
            <a:lvl2pPr marL="457200" indent="0">
              <a:buFontTx/>
              <a:buNone/>
              <a:defRPr sz="1800" baseline="0">
                <a:solidFill>
                  <a:schemeClr val="accent5"/>
                </a:solidFill>
                <a:latin typeface="Arial Narrow"/>
              </a:defRPr>
            </a:lvl2pPr>
            <a:lvl3pPr marL="914400" indent="0">
              <a:buFontTx/>
              <a:buNone/>
              <a:defRPr sz="1800" baseline="0">
                <a:solidFill>
                  <a:schemeClr val="accent5"/>
                </a:solidFill>
                <a:latin typeface="Arial Narrow"/>
              </a:defRPr>
            </a:lvl3pPr>
            <a:lvl4pPr marL="1371600" indent="0">
              <a:buFontTx/>
              <a:buNone/>
              <a:defRPr sz="1800" baseline="0">
                <a:solidFill>
                  <a:schemeClr val="accent5"/>
                </a:solidFill>
                <a:latin typeface="Arial Narrow"/>
              </a:defRPr>
            </a:lvl4pPr>
            <a:lvl5pPr marL="1828800" indent="0">
              <a:buFontTx/>
              <a:buNone/>
              <a:defRPr sz="1800" baseline="0">
                <a:solidFill>
                  <a:schemeClr val="accent5"/>
                </a:solidFill>
                <a:latin typeface="Arial Narrow"/>
              </a:defRPr>
            </a:lvl5pPr>
          </a:lstStyle>
          <a:p>
            <a:pPr lvl="0"/>
            <a:r>
              <a:rPr lang="en-US" dirty="0" smtClean="0"/>
              <a:t>PRESENTER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07953" y="3600417"/>
            <a:ext cx="7328095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295_REV_TVA_Logo 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929769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5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824"/>
            <a:ext cx="9144000" cy="2462637"/>
          </a:xfrm>
          <a:prstGeom prst="rect">
            <a:avLst/>
          </a:prstGeom>
        </p:spPr>
      </p:pic>
      <p:sp>
        <p:nvSpPr>
          <p:cNvPr id="6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515817" y="184109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000" b="0" i="0" baseline="0">
                <a:solidFill>
                  <a:schemeClr val="bg1"/>
                </a:solidFill>
                <a:latin typeface="+mj-lt"/>
                <a:cs typeface="HelveticaNeueLT Std Thin"/>
              </a:defRPr>
            </a:lvl1pPr>
          </a:lstStyle>
          <a:p>
            <a:r>
              <a:rPr lang="en-US" dirty="0" smtClean="0"/>
              <a:t>Place Title of Presentation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5817" y="2846101"/>
            <a:ext cx="3061024" cy="795338"/>
          </a:xfrm>
          <a:prstGeom prst="rect">
            <a:avLst/>
          </a:prstGeom>
        </p:spPr>
        <p:txBody>
          <a:bodyPr vert="horz" wrap="none"/>
          <a:lstStyle>
            <a:lvl1pPr marL="0" indent="0" algn="l">
              <a:buFontTx/>
              <a:buNone/>
              <a:defRPr sz="1800" b="0" i="0" baseline="0">
                <a:solidFill>
                  <a:schemeClr val="bg1"/>
                </a:solidFill>
                <a:latin typeface="+mn-lt"/>
                <a:cs typeface="HelveticaNeueLT Std Thin"/>
              </a:defRPr>
            </a:lvl1pPr>
            <a:lvl2pPr marL="457200" indent="0" algn="l">
              <a:buFontTx/>
              <a:buNone/>
              <a:defRPr sz="1800" b="0" i="0" baseline="0">
                <a:solidFill>
                  <a:schemeClr val="bg1"/>
                </a:solidFill>
                <a:latin typeface="+mn-lt"/>
                <a:cs typeface="HelveticaNeueLT Std Thin"/>
              </a:defRPr>
            </a:lvl2pPr>
            <a:lvl3pPr marL="914400" indent="0">
              <a:buFontTx/>
              <a:buNone/>
              <a:defRPr sz="1800" baseline="0">
                <a:solidFill>
                  <a:schemeClr val="accent5"/>
                </a:solidFill>
                <a:latin typeface="Arial Narrow"/>
              </a:defRPr>
            </a:lvl3pPr>
            <a:lvl4pPr marL="1371600" indent="0">
              <a:buFontTx/>
              <a:buNone/>
              <a:defRPr sz="1800" baseline="0">
                <a:solidFill>
                  <a:schemeClr val="accent5"/>
                </a:solidFill>
                <a:latin typeface="Arial Narrow"/>
              </a:defRPr>
            </a:lvl4pPr>
            <a:lvl5pPr marL="1828800" indent="0">
              <a:buFontTx/>
              <a:buNone/>
              <a:defRPr sz="1800" baseline="0">
                <a:solidFill>
                  <a:schemeClr val="accent5"/>
                </a:solidFill>
                <a:latin typeface="Arial Narrow"/>
              </a:defRPr>
            </a:lvl5pPr>
          </a:lstStyle>
          <a:p>
            <a:pPr lvl="0"/>
            <a:r>
              <a:rPr lang="en-US" dirty="0" smtClean="0"/>
              <a:t>PRESENTER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20931"/>
            <a:ext cx="9150513" cy="0"/>
          </a:xfrm>
          <a:prstGeom prst="line">
            <a:avLst/>
          </a:prstGeom>
          <a:ln w="222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6513" y="3941690"/>
            <a:ext cx="9150513" cy="0"/>
          </a:xfrm>
          <a:prstGeom prst="line">
            <a:avLst/>
          </a:prstGeom>
          <a:ln w="222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82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699868" y="937846"/>
            <a:ext cx="2901722" cy="2696308"/>
            <a:chOff x="699868" y="937846"/>
            <a:chExt cx="2901722" cy="2696308"/>
          </a:xfrm>
        </p:grpSpPr>
        <p:sp>
          <p:nvSpPr>
            <p:cNvPr id="4" name="Rectangle 3"/>
            <p:cNvSpPr/>
            <p:nvPr/>
          </p:nvSpPr>
          <p:spPr>
            <a:xfrm>
              <a:off x="699868" y="937846"/>
              <a:ext cx="2901722" cy="2696308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6" name="Picture 5" descr="295_TVA_Logo SMA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96" y="1125677"/>
              <a:ext cx="365760" cy="365760"/>
            </a:xfrm>
            <a:prstGeom prst="rect">
              <a:avLst/>
            </a:prstGeom>
          </p:spPr>
        </p:pic>
        <p:cxnSp>
          <p:nvCxnSpPr>
            <p:cNvPr id="8" name="Straight Connector 7"/>
            <p:cNvCxnSpPr>
              <a:stCxn id="4" idx="2"/>
            </p:cNvCxnSpPr>
            <p:nvPr userDrawn="1"/>
          </p:nvCxnSpPr>
          <p:spPr>
            <a:xfrm flipH="1">
              <a:off x="699868" y="3634154"/>
              <a:ext cx="1450861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4" idx="2"/>
            </p:cNvCxnSpPr>
            <p:nvPr userDrawn="1"/>
          </p:nvCxnSpPr>
          <p:spPr>
            <a:xfrm flipH="1">
              <a:off x="2150729" y="3634154"/>
              <a:ext cx="1450861" cy="0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4501" y="1658729"/>
            <a:ext cx="2761961" cy="1801918"/>
          </a:xfrm>
          <a:prstGeom prst="rect">
            <a:avLst/>
          </a:prstGeom>
        </p:spPr>
        <p:txBody>
          <a:bodyPr vert="horz"/>
          <a:lstStyle>
            <a:lvl1pPr algn="l">
              <a:defRPr sz="2800" b="0" i="0">
                <a:solidFill>
                  <a:schemeClr val="accent2"/>
                </a:solidFill>
                <a:latin typeface="+mj-lt"/>
                <a:cs typeface="HelveticaNeueLT Std Thin"/>
              </a:defRPr>
            </a:lvl1pPr>
          </a:lstStyle>
          <a:p>
            <a:r>
              <a:rPr lang="en-US" dirty="0" smtClean="0"/>
              <a:t>Place Title</a:t>
            </a:r>
            <a:br>
              <a:rPr lang="en-US" dirty="0" smtClean="0"/>
            </a:br>
            <a:r>
              <a:rPr lang="en-US" dirty="0" smtClean="0"/>
              <a:t>of Transition Slide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10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5 pos 2 TVA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41" y="1761865"/>
            <a:ext cx="1291518" cy="129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0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ed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4872" y="330118"/>
            <a:ext cx="7481927" cy="85725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3200" b="0" i="0">
                <a:solidFill>
                  <a:schemeClr val="tx2"/>
                </a:solidFill>
                <a:latin typeface="+mj-lt"/>
                <a:cs typeface="HelveticaNeueLT Std Thin"/>
              </a:defRPr>
            </a:lvl1pPr>
          </a:lstStyle>
          <a:p>
            <a:r>
              <a:rPr lang="en-US" dirty="0" smtClean="0"/>
              <a:t>Place Title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04913" y="1465263"/>
            <a:ext cx="7481887" cy="75560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1" i="0" baseline="30000">
                <a:solidFill>
                  <a:schemeClr val="tx2"/>
                </a:solidFill>
                <a:latin typeface="+mn-lt"/>
                <a:cs typeface="HelveticaNeueLT Std"/>
              </a:defRPr>
            </a:lvl1pPr>
            <a:lvl2pPr marL="457200" indent="0">
              <a:buFontTx/>
              <a:buNone/>
              <a:defRPr sz="1600" b="1" i="0" baseline="0">
                <a:solidFill>
                  <a:schemeClr val="tx2"/>
                </a:solidFill>
                <a:latin typeface="+mn-lt"/>
                <a:cs typeface="HelveticaNeueLT Std"/>
              </a:defRPr>
            </a:lvl2pPr>
            <a:lvl3pPr marL="914400" indent="0">
              <a:buFontTx/>
              <a:buNone/>
              <a:defRPr sz="1600" b="1" i="0" baseline="0">
                <a:solidFill>
                  <a:schemeClr val="tx2"/>
                </a:solidFill>
                <a:latin typeface="+mn-lt"/>
                <a:cs typeface="HelveticaNeueLT Std"/>
              </a:defRPr>
            </a:lvl3pPr>
            <a:lvl4pPr marL="1371600" indent="0">
              <a:buFontTx/>
              <a:buNone/>
              <a:defRPr sz="1600" b="1" i="0" baseline="0">
                <a:solidFill>
                  <a:schemeClr val="tx2"/>
                </a:solidFill>
                <a:latin typeface="Arial Narrow"/>
              </a:defRPr>
            </a:lvl4pPr>
            <a:lvl5pPr marL="1828800" indent="0">
              <a:buFontTx/>
              <a:buNone/>
              <a:defRPr sz="1600" b="1" i="0" baseline="0">
                <a:solidFill>
                  <a:schemeClr val="tx2"/>
                </a:solidFill>
                <a:latin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04914" y="2403923"/>
            <a:ext cx="3549445" cy="2135187"/>
          </a:xfrm>
          <a:prstGeom prst="rect">
            <a:avLst/>
          </a:prstGeom>
        </p:spPr>
        <p:txBody>
          <a:bodyPr vert="horz"/>
          <a:lstStyle>
            <a:lvl1pPr marL="342900" indent="-342900">
              <a:spcAft>
                <a:spcPts val="600"/>
              </a:spcAft>
              <a:buFont typeface="Arial"/>
              <a:buChar char="•"/>
              <a:defRPr sz="14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1pPr>
            <a:lvl2pPr marL="742950" indent="-285750">
              <a:spcAft>
                <a:spcPts val="600"/>
              </a:spcAft>
              <a:buFont typeface="Arial"/>
              <a:buChar char="•"/>
              <a:defRPr sz="14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2pPr>
            <a:lvl3pPr marL="1143000" indent="-228600">
              <a:spcAft>
                <a:spcPts val="600"/>
              </a:spcAft>
              <a:buFont typeface="Arial"/>
              <a:buChar char="•"/>
              <a:defRPr sz="14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3pPr>
            <a:lvl4pPr marL="1600200" indent="-228600">
              <a:spcAft>
                <a:spcPts val="600"/>
              </a:spcAft>
              <a:buFont typeface="Arial"/>
              <a:buChar char="•"/>
              <a:defRPr sz="14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4pPr>
            <a:lvl5pPr marL="2057400" indent="-228600">
              <a:spcAft>
                <a:spcPts val="600"/>
              </a:spcAft>
              <a:buFont typeface="Arial"/>
              <a:buChar char="•"/>
              <a:defRPr sz="14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874419" y="2403923"/>
            <a:ext cx="2290762" cy="2135187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FontTx/>
              <a:buNone/>
              <a:defRPr sz="2000" baseline="0">
                <a:solidFill>
                  <a:schemeClr val="tx2"/>
                </a:solidFill>
                <a:latin typeface="+mn-lt"/>
                <a:cs typeface="HelveticaNeueLT St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38124" y="2403922"/>
            <a:ext cx="1118902" cy="2135187"/>
          </a:xfrm>
          <a:prstGeom prst="rect">
            <a:avLst/>
          </a:prstGeom>
          <a:solidFill>
            <a:srgbClr val="4F73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329915" y="2584898"/>
            <a:ext cx="911225" cy="1765300"/>
          </a:xfrm>
          <a:prstGeom prst="rect">
            <a:avLst/>
          </a:prstGeom>
        </p:spPr>
        <p:txBody>
          <a:bodyPr vert="horz" wrap="none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bg2"/>
                </a:solidFill>
                <a:latin typeface="+mn-lt"/>
                <a:cs typeface="HelveticaNeueLT Std"/>
              </a:defRPr>
            </a:lvl1pPr>
            <a:lvl2pPr marL="457200" indent="0">
              <a:buFontTx/>
              <a:buNone/>
              <a:defRPr sz="4400">
                <a:solidFill>
                  <a:schemeClr val="bg2"/>
                </a:solidFill>
                <a:latin typeface="Arial Narrow"/>
              </a:defRPr>
            </a:lvl2pPr>
            <a:lvl3pPr marL="914400" indent="0">
              <a:buFontTx/>
              <a:buNone/>
              <a:defRPr sz="4400">
                <a:solidFill>
                  <a:schemeClr val="bg2"/>
                </a:solidFill>
                <a:latin typeface="Arial Narrow"/>
              </a:defRPr>
            </a:lvl3pPr>
            <a:lvl4pPr marL="1371600" indent="0">
              <a:buFontTx/>
              <a:buNone/>
              <a:defRPr sz="4400">
                <a:solidFill>
                  <a:schemeClr val="bg2"/>
                </a:solidFill>
                <a:latin typeface="Arial Narrow"/>
              </a:defRPr>
            </a:lvl4pPr>
            <a:lvl5pPr marL="1828800" indent="0">
              <a:buFontTx/>
              <a:buNone/>
              <a:defRPr sz="4400">
                <a:solidFill>
                  <a:schemeClr val="bg2"/>
                </a:solidFill>
                <a:latin typeface="Arial Narrow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Footer Placeholder 16"/>
          <p:cNvSpPr>
            <a:spLocks noGrp="1"/>
          </p:cNvSpPr>
          <p:nvPr>
            <p:ph type="ftr" sz="quarter" idx="14"/>
          </p:nvPr>
        </p:nvSpPr>
        <p:spPr>
          <a:xfrm>
            <a:off x="5533069" y="4829470"/>
            <a:ext cx="2895600" cy="274637"/>
          </a:xfrm>
          <a:prstGeom prst="rect">
            <a:avLst/>
          </a:prstGeom>
        </p:spPr>
        <p:txBody>
          <a:bodyPr rIns="0"/>
          <a:lstStyle>
            <a:lvl1pPr algn="r">
              <a:defRPr lang="en-US" sz="600" baseline="0" smtClean="0">
                <a:solidFill>
                  <a:schemeClr val="bg1">
                    <a:lumMod val="10000"/>
                  </a:schemeClr>
                </a:solidFill>
                <a:effectLst/>
                <a:latin typeface="Arial Narrow"/>
              </a:defRPr>
            </a:lvl1pPr>
          </a:lstStyle>
          <a:p>
            <a:r>
              <a:rPr lang="en-US" dirty="0" smtClean="0"/>
              <a:t>PLACE THE TITLE OF THE PRESENTATION HERE </a:t>
            </a:r>
            <a:endParaRPr lang="en-US" dirty="0"/>
          </a:p>
        </p:txBody>
      </p:sp>
      <p:sp>
        <p:nvSpPr>
          <p:cNvPr id="26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8467747" y="4825880"/>
            <a:ext cx="280795" cy="274637"/>
          </a:xfrm>
          <a:prstGeom prst="rect">
            <a:avLst/>
          </a:prstGeom>
        </p:spPr>
        <p:txBody>
          <a:bodyPr lIns="0"/>
          <a:lstStyle>
            <a:lvl1pPr algn="l">
              <a:defRPr sz="60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 dirty="0" smtClean="0"/>
              <a:t>|  </a:t>
            </a:r>
            <a:fld id="{074642B0-B6F2-B34D-8B58-6F4D6756A2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6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204872" y="330118"/>
            <a:ext cx="7481927" cy="85725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3200" b="0" i="0">
                <a:solidFill>
                  <a:schemeClr val="tx2"/>
                </a:solidFill>
                <a:latin typeface="+mj-lt"/>
                <a:cs typeface="HelveticaNeueLT Std Thin"/>
              </a:defRPr>
            </a:lvl1pPr>
          </a:lstStyle>
          <a:p>
            <a:r>
              <a:rPr lang="en-US" dirty="0" smtClean="0"/>
              <a:t>Place Title Here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97641" y="1771487"/>
            <a:ext cx="1504461" cy="1647743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9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897641" y="3589356"/>
            <a:ext cx="3660205" cy="1035212"/>
          </a:xfrm>
          <a:prstGeom prst="rect">
            <a:avLst/>
          </a:prstGeom>
          <a:solidFill>
            <a:srgbClr val="4F73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62769" y="3646449"/>
            <a:ext cx="3504978" cy="905283"/>
          </a:xfrm>
          <a:prstGeom prst="rect">
            <a:avLst/>
          </a:prstGeom>
        </p:spPr>
        <p:txBody>
          <a:bodyPr vert="horz" wrap="none" lIns="182880" anchor="ctr" anchorCtr="0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bg2"/>
                </a:solidFill>
                <a:latin typeface="+mn-lt"/>
                <a:cs typeface="HelveticaNeueLT Std"/>
              </a:defRPr>
            </a:lvl1pPr>
            <a:lvl2pPr marL="457200" indent="0">
              <a:buFontTx/>
              <a:buNone/>
              <a:defRPr sz="4400">
                <a:solidFill>
                  <a:schemeClr val="bg2"/>
                </a:solidFill>
                <a:latin typeface="Arial Narrow"/>
              </a:defRPr>
            </a:lvl2pPr>
            <a:lvl3pPr marL="914400" indent="0">
              <a:buFontTx/>
              <a:buNone/>
              <a:defRPr sz="4400">
                <a:solidFill>
                  <a:schemeClr val="bg2"/>
                </a:solidFill>
                <a:latin typeface="Arial Narrow"/>
              </a:defRPr>
            </a:lvl3pPr>
            <a:lvl4pPr marL="1371600" indent="0">
              <a:buFontTx/>
              <a:buNone/>
              <a:defRPr sz="4400">
                <a:solidFill>
                  <a:schemeClr val="bg2"/>
                </a:solidFill>
                <a:latin typeface="Arial Narrow"/>
              </a:defRPr>
            </a:lvl4pPr>
            <a:lvl5pPr marL="1828800" indent="0">
              <a:buFontTx/>
              <a:buNone/>
              <a:defRPr sz="4400">
                <a:solidFill>
                  <a:schemeClr val="bg2"/>
                </a:solidFill>
                <a:latin typeface="Arial Narrow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9" name="Picture 8" descr="295_TVA_Logo SMALL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42" y="4795259"/>
            <a:ext cx="243840" cy="24384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1260459" y="1336328"/>
            <a:ext cx="3383181" cy="3281262"/>
          </a:xfrm>
          <a:prstGeom prst="rect">
            <a:avLst/>
          </a:prstGeom>
        </p:spPr>
        <p:txBody>
          <a:bodyPr vert="horz"/>
          <a:lstStyle>
            <a:lvl1pPr>
              <a:defRPr sz="2000" b="0" i="0">
                <a:latin typeface="+mn-lt"/>
                <a:cs typeface="HelveticaNeueLT Std Thin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040359" y="1780605"/>
            <a:ext cx="1517487" cy="1647743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9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97641" y="1336328"/>
            <a:ext cx="1504461" cy="290472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1200" b="1" i="0" baseline="0">
                <a:solidFill>
                  <a:schemeClr val="accent2"/>
                </a:solidFill>
                <a:latin typeface="+mj-lt"/>
                <a:cs typeface="HelveticaNeueLT Std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040359" y="1336328"/>
            <a:ext cx="1504461" cy="290472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1200" b="1" i="0" baseline="0">
                <a:solidFill>
                  <a:schemeClr val="accent2"/>
                </a:solidFill>
                <a:latin typeface="+mj-lt"/>
                <a:cs typeface="HelveticaNeueLT Std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4"/>
          </p:nvPr>
        </p:nvSpPr>
        <p:spPr>
          <a:xfrm>
            <a:off x="5533069" y="4829470"/>
            <a:ext cx="2895600" cy="274637"/>
          </a:xfrm>
          <a:prstGeom prst="rect">
            <a:avLst/>
          </a:prstGeom>
        </p:spPr>
        <p:txBody>
          <a:bodyPr rIns="0"/>
          <a:lstStyle>
            <a:lvl1pPr algn="r">
              <a:defRPr lang="en-US" sz="600" baseline="0" smtClean="0">
                <a:solidFill>
                  <a:schemeClr val="bg1">
                    <a:lumMod val="10000"/>
                  </a:schemeClr>
                </a:solidFill>
                <a:effectLst/>
                <a:latin typeface="Arial Narrow"/>
              </a:defRPr>
            </a:lvl1pPr>
          </a:lstStyle>
          <a:p>
            <a:r>
              <a:rPr lang="en-US" dirty="0" smtClean="0"/>
              <a:t>PLACE THE TITLE OF THE PRESENTATION HERE </a:t>
            </a:r>
            <a:endParaRPr lang="en-US" dirty="0"/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8467747" y="4825880"/>
            <a:ext cx="280795" cy="274637"/>
          </a:xfrm>
          <a:prstGeom prst="rect">
            <a:avLst/>
          </a:prstGeom>
        </p:spPr>
        <p:txBody>
          <a:bodyPr lIns="0"/>
          <a:lstStyle>
            <a:lvl1pPr algn="l">
              <a:defRPr sz="60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 dirty="0" smtClean="0"/>
              <a:t>|  </a:t>
            </a:r>
            <a:fld id="{074642B0-B6F2-B34D-8B58-6F4D6756A2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5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2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204872" y="330118"/>
            <a:ext cx="7481927" cy="85725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3200" b="0" i="0">
                <a:solidFill>
                  <a:schemeClr val="tx2"/>
                </a:solidFill>
                <a:latin typeface="+mj-lt"/>
                <a:cs typeface="HelveticaNeueLT Std Thin"/>
              </a:defRPr>
            </a:lvl1pPr>
          </a:lstStyle>
          <a:p>
            <a:r>
              <a:rPr lang="en-US" dirty="0" smtClean="0"/>
              <a:t>Place Title Here</a:t>
            </a:r>
            <a:endParaRPr lang="en-US" dirty="0"/>
          </a:p>
        </p:txBody>
      </p:sp>
      <p:pic>
        <p:nvPicPr>
          <p:cNvPr id="9" name="Picture 8" descr="295_TVA_Logo SMALL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42" y="4795259"/>
            <a:ext cx="243840" cy="24384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1260459" y="1336328"/>
            <a:ext cx="3383181" cy="3281262"/>
          </a:xfrm>
          <a:prstGeom prst="rect">
            <a:avLst/>
          </a:prstGeom>
        </p:spPr>
        <p:txBody>
          <a:bodyPr vert="horz"/>
          <a:lstStyle>
            <a:lvl1pPr>
              <a:defRPr sz="2000" b="0" i="0">
                <a:latin typeface="+mn-lt"/>
                <a:cs typeface="HelveticaNeueLT Std Thin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4"/>
          </p:nvPr>
        </p:nvSpPr>
        <p:spPr>
          <a:xfrm>
            <a:off x="5533069" y="4829470"/>
            <a:ext cx="2895600" cy="274637"/>
          </a:xfrm>
          <a:prstGeom prst="rect">
            <a:avLst/>
          </a:prstGeom>
        </p:spPr>
        <p:txBody>
          <a:bodyPr rIns="0"/>
          <a:lstStyle>
            <a:lvl1pPr algn="r">
              <a:defRPr lang="en-US" sz="600" baseline="0" smtClean="0">
                <a:solidFill>
                  <a:schemeClr val="bg1">
                    <a:lumMod val="10000"/>
                  </a:schemeClr>
                </a:solidFill>
                <a:effectLst/>
                <a:latin typeface="Arial Narrow"/>
              </a:defRPr>
            </a:lvl1pPr>
          </a:lstStyle>
          <a:p>
            <a:r>
              <a:rPr lang="en-US" dirty="0" smtClean="0"/>
              <a:t>PLACE THE TITLE OF THE PRESENTATION HERE </a:t>
            </a:r>
            <a:endParaRPr lang="en-US" dirty="0"/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8467747" y="4825880"/>
            <a:ext cx="280795" cy="274637"/>
          </a:xfrm>
          <a:prstGeom prst="rect">
            <a:avLst/>
          </a:prstGeom>
        </p:spPr>
        <p:txBody>
          <a:bodyPr lIns="0"/>
          <a:lstStyle>
            <a:lvl1pPr algn="l">
              <a:defRPr sz="60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 dirty="0" smtClean="0"/>
              <a:t>|  </a:t>
            </a:r>
            <a:fld id="{074642B0-B6F2-B34D-8B58-6F4D6756A2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550" cy="5143500"/>
          </a:xfrm>
          <a:prstGeom prst="rect">
            <a:avLst/>
          </a:prstGeom>
        </p:spPr>
      </p:pic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874419" y="1554283"/>
            <a:ext cx="3406205" cy="3063307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12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74420" y="1263812"/>
            <a:ext cx="3406204" cy="290472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1600" b="1" i="0" baseline="0">
                <a:solidFill>
                  <a:schemeClr val="accent2"/>
                </a:solidFill>
                <a:latin typeface="+mj-lt"/>
                <a:cs typeface="HelveticaNeueLT Std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dirty="0" smtClean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9889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3"/>
          <p:cNvSpPr>
            <a:spLocks noGrp="1"/>
          </p:cNvSpPr>
          <p:nvPr>
            <p:ph sz="quarter" idx="21"/>
          </p:nvPr>
        </p:nvSpPr>
        <p:spPr>
          <a:xfrm>
            <a:off x="4874419" y="1336328"/>
            <a:ext cx="3383181" cy="3281262"/>
          </a:xfrm>
          <a:prstGeom prst="rect">
            <a:avLst/>
          </a:prstGeom>
        </p:spPr>
        <p:txBody>
          <a:bodyPr vert="horz"/>
          <a:lstStyle>
            <a:lvl1pPr>
              <a:defRPr sz="2000" b="0" i="0">
                <a:latin typeface="+mn-lt"/>
                <a:cs typeface="HelveticaNeueLT Std Thin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204872" y="330118"/>
            <a:ext cx="7481927" cy="85725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3200" b="0" i="0">
                <a:solidFill>
                  <a:schemeClr val="tx2"/>
                </a:solidFill>
                <a:latin typeface="+mj-lt"/>
                <a:cs typeface="HelveticaNeueLT Std Thin"/>
              </a:defRPr>
            </a:lvl1pPr>
          </a:lstStyle>
          <a:p>
            <a:r>
              <a:rPr lang="en-US" dirty="0" smtClean="0"/>
              <a:t>Place Title Here</a:t>
            </a:r>
            <a:endParaRPr lang="en-US" dirty="0"/>
          </a:p>
        </p:txBody>
      </p:sp>
      <p:pic>
        <p:nvPicPr>
          <p:cNvPr id="9" name="Picture 8" descr="295_TVA_Logo SMALL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42" y="4795259"/>
            <a:ext cx="243840" cy="24384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1260459" y="1336328"/>
            <a:ext cx="3383181" cy="3281262"/>
          </a:xfrm>
          <a:prstGeom prst="rect">
            <a:avLst/>
          </a:prstGeom>
        </p:spPr>
        <p:txBody>
          <a:bodyPr vert="horz"/>
          <a:lstStyle>
            <a:lvl1pPr>
              <a:defRPr sz="2000" b="0" i="0">
                <a:latin typeface="+mn-lt"/>
                <a:cs typeface="HelveticaNeueLT Std Thin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4"/>
          </p:nvPr>
        </p:nvSpPr>
        <p:spPr>
          <a:xfrm>
            <a:off x="5533069" y="4829470"/>
            <a:ext cx="2895600" cy="274637"/>
          </a:xfrm>
          <a:prstGeom prst="rect">
            <a:avLst/>
          </a:prstGeom>
        </p:spPr>
        <p:txBody>
          <a:bodyPr rIns="0"/>
          <a:lstStyle>
            <a:lvl1pPr algn="r">
              <a:defRPr lang="en-US" sz="600" baseline="0" smtClean="0">
                <a:solidFill>
                  <a:schemeClr val="bg1">
                    <a:lumMod val="10000"/>
                  </a:schemeClr>
                </a:solidFill>
                <a:effectLst/>
                <a:latin typeface="Arial Narrow"/>
              </a:defRPr>
            </a:lvl1pPr>
          </a:lstStyle>
          <a:p>
            <a:r>
              <a:rPr lang="en-US" dirty="0" smtClean="0"/>
              <a:t>PLACE THE TITLE OF THE PRESENTATION HERE </a:t>
            </a:r>
            <a:endParaRPr lang="en-US" dirty="0"/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8467747" y="4825880"/>
            <a:ext cx="280795" cy="274637"/>
          </a:xfrm>
          <a:prstGeom prst="rect">
            <a:avLst/>
          </a:prstGeom>
        </p:spPr>
        <p:txBody>
          <a:bodyPr lIns="0"/>
          <a:lstStyle>
            <a:lvl1pPr algn="l">
              <a:defRPr sz="60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 dirty="0" smtClean="0"/>
              <a:t>|  </a:t>
            </a:r>
            <a:fld id="{074642B0-B6F2-B34D-8B58-6F4D6756A2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5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8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204872" y="330118"/>
            <a:ext cx="7481927" cy="85725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3200" b="0" i="0">
                <a:solidFill>
                  <a:schemeClr val="tx2"/>
                </a:solidFill>
                <a:latin typeface="+mj-lt"/>
                <a:cs typeface="HelveticaNeueLT Std Thin"/>
              </a:defRPr>
            </a:lvl1pPr>
          </a:lstStyle>
          <a:p>
            <a:r>
              <a:rPr lang="en-US" dirty="0" smtClean="0"/>
              <a:t>Place Title Here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37436" y="1561672"/>
            <a:ext cx="3093590" cy="1224410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12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295_TVA_Logo SMALL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42" y="4795259"/>
            <a:ext cx="243840" cy="243840"/>
          </a:xfrm>
          <a:prstGeom prst="rect">
            <a:avLst/>
          </a:prstGeom>
        </p:spPr>
      </p:pic>
      <p:sp>
        <p:nvSpPr>
          <p:cNvPr id="8" name="Footer Placeholder 16"/>
          <p:cNvSpPr>
            <a:spLocks noGrp="1"/>
          </p:cNvSpPr>
          <p:nvPr>
            <p:ph type="ftr" sz="quarter" idx="14"/>
          </p:nvPr>
        </p:nvSpPr>
        <p:spPr>
          <a:xfrm>
            <a:off x="5533069" y="4829470"/>
            <a:ext cx="2895600" cy="274637"/>
          </a:xfrm>
          <a:prstGeom prst="rect">
            <a:avLst/>
          </a:prstGeom>
        </p:spPr>
        <p:txBody>
          <a:bodyPr rIns="0"/>
          <a:lstStyle>
            <a:lvl1pPr algn="r">
              <a:defRPr lang="en-US" sz="600" baseline="0" smtClean="0">
                <a:solidFill>
                  <a:schemeClr val="bg1">
                    <a:lumMod val="10000"/>
                  </a:schemeClr>
                </a:solidFill>
                <a:effectLst/>
                <a:latin typeface="Arial Narrow"/>
              </a:defRPr>
            </a:lvl1pPr>
          </a:lstStyle>
          <a:p>
            <a:r>
              <a:rPr lang="en-US" dirty="0" smtClean="0"/>
              <a:t>PLACE THE TITLE OF THE PRESENTATION HERE </a:t>
            </a: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8467747" y="4825880"/>
            <a:ext cx="280795" cy="274637"/>
          </a:xfrm>
          <a:prstGeom prst="rect">
            <a:avLst/>
          </a:prstGeom>
        </p:spPr>
        <p:txBody>
          <a:bodyPr lIns="0"/>
          <a:lstStyle>
            <a:lvl1pPr algn="l">
              <a:defRPr sz="60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 dirty="0" smtClean="0"/>
              <a:t>|  </a:t>
            </a:r>
            <a:fld id="{074642B0-B6F2-B34D-8B58-6F4D6756A2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5038975" y="1336328"/>
            <a:ext cx="3649131" cy="3281262"/>
          </a:xfrm>
          <a:prstGeom prst="rect">
            <a:avLst/>
          </a:prstGeom>
        </p:spPr>
        <p:txBody>
          <a:bodyPr vert="horz"/>
          <a:lstStyle>
            <a:lvl2pPr marL="457200" indent="0" algn="ctr">
              <a:buNone/>
              <a:defRPr sz="2000" baseline="0">
                <a:latin typeface="+mn-lt"/>
                <a:cs typeface="HelveticaNeueLT Std"/>
              </a:defRPr>
            </a:lvl2pPr>
          </a:lstStyle>
          <a:p>
            <a:pPr lvl="1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237436" y="1271200"/>
            <a:ext cx="1504461" cy="290472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1400" b="1" i="0" baseline="0">
                <a:solidFill>
                  <a:schemeClr val="accent2"/>
                </a:solidFill>
                <a:latin typeface="+mj-lt"/>
                <a:cs typeface="HelveticaNeueLT Std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237436" y="2853061"/>
            <a:ext cx="1504461" cy="290472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1400" b="1" i="0" baseline="0">
                <a:solidFill>
                  <a:schemeClr val="accent2"/>
                </a:solidFill>
                <a:latin typeface="+mj-lt"/>
                <a:cs typeface="HelveticaNeueLT Std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1237436" y="3144315"/>
            <a:ext cx="3093590" cy="1224410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12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5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3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204872" y="330118"/>
            <a:ext cx="7481927" cy="85725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3200" b="0" i="0">
                <a:solidFill>
                  <a:schemeClr val="tx2"/>
                </a:solidFill>
                <a:latin typeface="+mj-lt"/>
                <a:cs typeface="HelveticaNeueLT Std Thin"/>
              </a:defRPr>
            </a:lvl1pPr>
          </a:lstStyle>
          <a:p>
            <a:r>
              <a:rPr lang="en-US" dirty="0" smtClean="0"/>
              <a:t>Place Title Here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37435" y="1561671"/>
            <a:ext cx="3406205" cy="3055919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12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295_TVA_Logo SMALL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42" y="4795259"/>
            <a:ext cx="243840" cy="243840"/>
          </a:xfrm>
          <a:prstGeom prst="rect">
            <a:avLst/>
          </a:prstGeom>
        </p:spPr>
      </p:pic>
      <p:sp>
        <p:nvSpPr>
          <p:cNvPr id="8" name="Footer Placeholder 16"/>
          <p:cNvSpPr>
            <a:spLocks noGrp="1"/>
          </p:cNvSpPr>
          <p:nvPr>
            <p:ph type="ftr" sz="quarter" idx="14"/>
          </p:nvPr>
        </p:nvSpPr>
        <p:spPr>
          <a:xfrm>
            <a:off x="5533069" y="4829470"/>
            <a:ext cx="2895600" cy="274637"/>
          </a:xfrm>
          <a:prstGeom prst="rect">
            <a:avLst/>
          </a:prstGeom>
        </p:spPr>
        <p:txBody>
          <a:bodyPr rIns="0"/>
          <a:lstStyle>
            <a:lvl1pPr algn="r">
              <a:defRPr lang="en-US" sz="600" baseline="0" smtClean="0">
                <a:solidFill>
                  <a:schemeClr val="bg1">
                    <a:lumMod val="10000"/>
                  </a:schemeClr>
                </a:solidFill>
                <a:effectLst/>
                <a:latin typeface="Arial Narrow"/>
              </a:defRPr>
            </a:lvl1pPr>
          </a:lstStyle>
          <a:p>
            <a:r>
              <a:rPr lang="en-US" dirty="0" smtClean="0"/>
              <a:t>PLACE THE TITLE OF THE PRESENTATION HERE </a:t>
            </a: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8467747" y="4825880"/>
            <a:ext cx="280795" cy="274637"/>
          </a:xfrm>
          <a:prstGeom prst="rect">
            <a:avLst/>
          </a:prstGeom>
        </p:spPr>
        <p:txBody>
          <a:bodyPr lIns="0"/>
          <a:lstStyle>
            <a:lvl1pPr algn="l">
              <a:defRPr sz="60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 dirty="0" smtClean="0"/>
              <a:t>|  </a:t>
            </a:r>
            <a:fld id="{074642B0-B6F2-B34D-8B58-6F4D6756A2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237436" y="1271200"/>
            <a:ext cx="3406204" cy="290472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1600" b="1" i="0" baseline="0">
                <a:solidFill>
                  <a:schemeClr val="accent2"/>
                </a:solidFill>
                <a:latin typeface="+mj-lt"/>
                <a:cs typeface="HelveticaNeueLT Std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dirty="0" smtClean="0"/>
              <a:t>Heading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550" cy="5143500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874419" y="1554283"/>
            <a:ext cx="3406205" cy="3055919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12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74420" y="1263812"/>
            <a:ext cx="3406204" cy="290472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1600" b="1" i="0" baseline="0">
                <a:solidFill>
                  <a:schemeClr val="accent2"/>
                </a:solidFill>
                <a:latin typeface="+mj-lt"/>
                <a:cs typeface="HelveticaNeueLT Std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dirty="0" smtClean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6531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bje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204872" y="330118"/>
            <a:ext cx="7481927" cy="85725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3200" b="0" i="0">
                <a:solidFill>
                  <a:schemeClr val="tx2"/>
                </a:solidFill>
                <a:latin typeface="+mj-lt"/>
                <a:cs typeface="HelveticaNeueLT Std Thin"/>
              </a:defRPr>
            </a:lvl1pPr>
          </a:lstStyle>
          <a:p>
            <a:r>
              <a:rPr lang="en-US" dirty="0" smtClean="0"/>
              <a:t>Place Title Here</a:t>
            </a:r>
            <a:endParaRPr lang="en-US" dirty="0"/>
          </a:p>
        </p:txBody>
      </p:sp>
      <p:pic>
        <p:nvPicPr>
          <p:cNvPr id="9" name="Picture 8" descr="295_TVA_Logo SMALL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42" y="4795259"/>
            <a:ext cx="243840" cy="24384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1260459" y="1336328"/>
            <a:ext cx="7426340" cy="328126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defRPr sz="2400" b="0" i="0">
                <a:latin typeface="+mn-lt"/>
                <a:cs typeface="HelveticaNeueLT Std Thin"/>
              </a:defRPr>
            </a:lvl1pPr>
            <a:lvl2pPr marL="800100" indent="-342900">
              <a:lnSpc>
                <a:spcPct val="100000"/>
              </a:lnSpc>
              <a:buSzPct val="100000"/>
              <a:buFont typeface="Lucida Grande"/>
              <a:buChar char="-"/>
              <a:defRPr sz="2000" b="0" i="0" baseline="0">
                <a:latin typeface="+mn-lt"/>
                <a:cs typeface="HelveticaNeueLT Std Thin"/>
              </a:defRPr>
            </a:lvl2pPr>
            <a:lvl3pPr marL="1143000" indent="-228600">
              <a:lnSpc>
                <a:spcPct val="100000"/>
              </a:lnSpc>
              <a:buFont typeface="Lucida Grande"/>
              <a:buChar char="&gt;"/>
              <a:defRPr sz="1600" b="0" i="0">
                <a:latin typeface="+mn-lt"/>
                <a:cs typeface="HelveticaNeueLT Std Thin"/>
              </a:defRPr>
            </a:lvl3pPr>
            <a:lvl4pPr marL="1600200" indent="-228600">
              <a:lnSpc>
                <a:spcPct val="100000"/>
              </a:lnSpc>
              <a:buFont typeface="Lucida Grande"/>
              <a:buChar char="»"/>
              <a:defRPr sz="1400" b="0" i="0">
                <a:latin typeface="+mn-lt"/>
                <a:cs typeface="HelveticaNeueLT Std Thin"/>
              </a:defRPr>
            </a:lvl4pPr>
            <a:lvl5pPr marL="2057400" indent="-228600">
              <a:lnSpc>
                <a:spcPct val="100000"/>
              </a:lnSpc>
              <a:buFont typeface="Courier New"/>
              <a:buChar char="o"/>
              <a:defRPr sz="1400" b="0" i="0">
                <a:latin typeface="+mn-lt"/>
                <a:cs typeface="HelveticaNeueLT Std Thi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4"/>
          </p:nvPr>
        </p:nvSpPr>
        <p:spPr>
          <a:xfrm>
            <a:off x="5533069" y="4829470"/>
            <a:ext cx="2895600" cy="274637"/>
          </a:xfrm>
          <a:prstGeom prst="rect">
            <a:avLst/>
          </a:prstGeom>
        </p:spPr>
        <p:txBody>
          <a:bodyPr rIns="0"/>
          <a:lstStyle>
            <a:lvl1pPr algn="r">
              <a:defRPr lang="en-US" sz="600" baseline="0" smtClean="0">
                <a:solidFill>
                  <a:schemeClr val="bg1">
                    <a:lumMod val="10000"/>
                  </a:schemeClr>
                </a:solidFill>
                <a:effectLst/>
                <a:latin typeface="Arial Narrow"/>
              </a:defRPr>
            </a:lvl1pPr>
          </a:lstStyle>
          <a:p>
            <a:r>
              <a:rPr lang="en-US" dirty="0" smtClean="0"/>
              <a:t>PLACE THE TITLE OF THE PRESENTATION HERE </a:t>
            </a:r>
            <a:endParaRPr lang="en-US" dirty="0"/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8467747" y="4825880"/>
            <a:ext cx="280795" cy="274637"/>
          </a:xfrm>
          <a:prstGeom prst="rect">
            <a:avLst/>
          </a:prstGeom>
        </p:spPr>
        <p:txBody>
          <a:bodyPr lIns="0"/>
          <a:lstStyle>
            <a:lvl1pPr algn="l">
              <a:defRPr sz="60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 dirty="0" smtClean="0"/>
              <a:t>|  </a:t>
            </a:r>
            <a:fld id="{074642B0-B6F2-B34D-8B58-6F4D6756A2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5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9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204872" y="330118"/>
            <a:ext cx="7481927" cy="85725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3200" b="0" i="0">
                <a:solidFill>
                  <a:schemeClr val="tx2"/>
                </a:solidFill>
                <a:latin typeface="+mj-lt"/>
                <a:cs typeface="HelveticaNeueLT Std Thin"/>
              </a:defRPr>
            </a:lvl1pPr>
          </a:lstStyle>
          <a:p>
            <a:r>
              <a:rPr lang="en-US" dirty="0" smtClean="0"/>
              <a:t>Place Title Here</a:t>
            </a:r>
            <a:endParaRPr lang="en-US" dirty="0"/>
          </a:p>
        </p:txBody>
      </p:sp>
      <p:pic>
        <p:nvPicPr>
          <p:cNvPr id="9" name="Picture 8" descr="295_TVA_Logo SMALL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42" y="4795259"/>
            <a:ext cx="243840" cy="243840"/>
          </a:xfrm>
          <a:prstGeom prst="rect">
            <a:avLst/>
          </a:prstGeom>
        </p:spPr>
      </p:pic>
      <p:sp>
        <p:nvSpPr>
          <p:cNvPr id="18" name="Footer Placeholder 16"/>
          <p:cNvSpPr>
            <a:spLocks noGrp="1"/>
          </p:cNvSpPr>
          <p:nvPr>
            <p:ph type="ftr" sz="quarter" idx="14"/>
          </p:nvPr>
        </p:nvSpPr>
        <p:spPr>
          <a:xfrm>
            <a:off x="5533069" y="4829470"/>
            <a:ext cx="2895600" cy="274637"/>
          </a:xfrm>
          <a:prstGeom prst="rect">
            <a:avLst/>
          </a:prstGeom>
        </p:spPr>
        <p:txBody>
          <a:bodyPr rIns="0"/>
          <a:lstStyle>
            <a:lvl1pPr algn="r">
              <a:defRPr lang="en-US" sz="600" baseline="0" smtClean="0">
                <a:solidFill>
                  <a:schemeClr val="bg1">
                    <a:lumMod val="10000"/>
                  </a:schemeClr>
                </a:solidFill>
                <a:effectLst/>
                <a:latin typeface="Arial Narrow"/>
              </a:defRPr>
            </a:lvl1pPr>
          </a:lstStyle>
          <a:p>
            <a:r>
              <a:rPr lang="en-US" dirty="0" smtClean="0"/>
              <a:t>PLACE THE TITLE OF THE PRESENTATION HERE </a:t>
            </a:r>
            <a:endParaRPr lang="en-US" dirty="0"/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8467747" y="4825880"/>
            <a:ext cx="280795" cy="274637"/>
          </a:xfrm>
          <a:prstGeom prst="rect">
            <a:avLst/>
          </a:prstGeom>
        </p:spPr>
        <p:txBody>
          <a:bodyPr lIns="0"/>
          <a:lstStyle>
            <a:lvl1pPr algn="l">
              <a:defRPr sz="60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 dirty="0" smtClean="0"/>
              <a:t>|  </a:t>
            </a:r>
            <a:fld id="{074642B0-B6F2-B34D-8B58-6F4D6756A2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550" cy="5143500"/>
          </a:xfrm>
          <a:prstGeom prst="rect">
            <a:avLst/>
          </a:prstGeom>
        </p:spPr>
      </p:pic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204872" y="1275786"/>
            <a:ext cx="2377440" cy="2920885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FontTx/>
              <a:buNone/>
              <a:defRPr sz="1800" baseline="0">
                <a:solidFill>
                  <a:schemeClr val="tx2"/>
                </a:solidFill>
                <a:latin typeface="+mn-lt"/>
                <a:cs typeface="HelveticaNeueLT St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757116" y="1275786"/>
            <a:ext cx="2377440" cy="2920885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FontTx/>
              <a:buNone/>
              <a:defRPr sz="1800" baseline="0">
                <a:solidFill>
                  <a:schemeClr val="tx2"/>
                </a:solidFill>
                <a:latin typeface="+mn-lt"/>
                <a:cs typeface="HelveticaNeueLT St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309359" y="1275786"/>
            <a:ext cx="2377440" cy="2920885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FontTx/>
              <a:buNone/>
              <a:defRPr sz="1800" baseline="0">
                <a:solidFill>
                  <a:schemeClr val="tx2"/>
                </a:solidFill>
                <a:latin typeface="+mn-lt"/>
                <a:cs typeface="HelveticaNeueLT St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204913" y="4313238"/>
            <a:ext cx="2378075" cy="3730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756481" y="4305006"/>
            <a:ext cx="2378075" cy="3730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308724" y="4309667"/>
            <a:ext cx="2378075" cy="3730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550" cy="5143500"/>
          </a:xfrm>
          <a:prstGeom prst="rect">
            <a:avLst/>
          </a:prstGeom>
        </p:spPr>
      </p:pic>
      <p:pic>
        <p:nvPicPr>
          <p:cNvPr id="3" name="Picture 2" descr="295_TVA_Logo SMALLES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42" y="4795259"/>
            <a:ext cx="24384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2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7" r:id="rId3"/>
    <p:sldLayoutId id="2147483683" r:id="rId4"/>
    <p:sldLayoutId id="2147483684" r:id="rId5"/>
    <p:sldLayoutId id="2147483678" r:id="rId6"/>
    <p:sldLayoutId id="2147483682" r:id="rId7"/>
    <p:sldLayoutId id="2147483679" r:id="rId8"/>
    <p:sldLayoutId id="214748368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5000" b="0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3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80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5000" b="0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DFR Downloader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Theo Laughner, PE</a:t>
            </a:r>
          </a:p>
          <a:p>
            <a:r>
              <a:rPr lang="en-US" dirty="0" smtClean="0"/>
              <a:t>Presented at GPA User Forum</a:t>
            </a:r>
          </a:p>
          <a:p>
            <a:r>
              <a:rPr lang="en-US" dirty="0" smtClean="0"/>
              <a:t>August 5,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Overview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Connects to Devices via </a:t>
            </a:r>
            <a:r>
              <a:rPr lang="en-US" dirty="0" smtClean="0"/>
              <a:t>dialup </a:t>
            </a:r>
            <a:r>
              <a:rPr lang="en-US" dirty="0" smtClean="0"/>
              <a:t>or Ethernet</a:t>
            </a:r>
          </a:p>
          <a:p>
            <a:r>
              <a:rPr lang="en-US" dirty="0" smtClean="0"/>
              <a:t>Once connected, the following occurs:</a:t>
            </a:r>
          </a:p>
          <a:p>
            <a:pPr lvl="1"/>
            <a:r>
              <a:rPr lang="en-US" dirty="0" smtClean="0"/>
              <a:t>Downloads/Compares Configuration Files</a:t>
            </a:r>
          </a:p>
          <a:p>
            <a:pPr lvl="1"/>
            <a:r>
              <a:rPr lang="en-US" dirty="0" smtClean="0"/>
              <a:t>Downloads new fault records</a:t>
            </a:r>
          </a:p>
          <a:p>
            <a:pPr lvl="1"/>
            <a:r>
              <a:rPr lang="en-US" dirty="0" smtClean="0"/>
              <a:t>Converts files to COMTRADE</a:t>
            </a:r>
          </a:p>
          <a:p>
            <a:r>
              <a:rPr lang="en-US" dirty="0" smtClean="0"/>
              <a:t>DFR Compatibility:</a:t>
            </a:r>
          </a:p>
          <a:p>
            <a:pPr lvl="1"/>
            <a:r>
              <a:rPr lang="en-US" dirty="0" smtClean="0"/>
              <a:t>APP 501/601</a:t>
            </a:r>
          </a:p>
          <a:p>
            <a:pPr lvl="1"/>
            <a:r>
              <a:rPr lang="en-US" dirty="0" smtClean="0"/>
              <a:t>BEN 5000</a:t>
            </a:r>
          </a:p>
          <a:p>
            <a:pPr lvl="1"/>
            <a:r>
              <a:rPr lang="en-US" dirty="0" smtClean="0"/>
              <a:t>EMAX FAXTRAX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5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End Interface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72" y="1333791"/>
            <a:ext cx="2440028" cy="91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6429" y="2535691"/>
            <a:ext cx="4210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Performs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Checks for new scheduled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Checks for manually entered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Connects to the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Downloads the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Has watchdog to automatically restart, if necessary.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64" y="140517"/>
            <a:ext cx="2360467" cy="49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09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79" y="110379"/>
            <a:ext cx="7481927" cy="857250"/>
          </a:xfrm>
        </p:spPr>
        <p:txBody>
          <a:bodyPr/>
          <a:lstStyle/>
          <a:p>
            <a:r>
              <a:rPr lang="en-US" dirty="0" smtClean="0"/>
              <a:t>User Interface -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9" y="797508"/>
            <a:ext cx="5544708" cy="385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86623" y="797508"/>
            <a:ext cx="25021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Configuration </a:t>
            </a:r>
            <a:r>
              <a:rPr lang="en-US" dirty="0" err="1" smtClean="0"/>
              <a:t>Mgt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Schedules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Queue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Queue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Error 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Quick Access To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3858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79" y="110379"/>
            <a:ext cx="7481927" cy="857250"/>
          </a:xfrm>
        </p:spPr>
        <p:txBody>
          <a:bodyPr/>
          <a:lstStyle/>
          <a:p>
            <a:r>
              <a:rPr lang="en-US" dirty="0" smtClean="0"/>
              <a:t>User Interface - Sites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30" y="741252"/>
            <a:ext cx="5895518" cy="408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97749" y="967629"/>
            <a:ext cx="20441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Users can add or</a:t>
            </a:r>
          </a:p>
          <a:p>
            <a:r>
              <a:rPr lang="en-US" dirty="0" smtClean="0"/>
              <a:t>remove sites from</a:t>
            </a:r>
          </a:p>
          <a:p>
            <a:r>
              <a:rPr lang="en-US" dirty="0" smtClean="0"/>
              <a:t>the list.</a:t>
            </a:r>
          </a:p>
          <a:p>
            <a:endParaRPr lang="en-US" dirty="0"/>
          </a:p>
          <a:p>
            <a:r>
              <a:rPr lang="en-US" dirty="0" smtClean="0"/>
              <a:t>Users can add</a:t>
            </a:r>
          </a:p>
          <a:p>
            <a:r>
              <a:rPr lang="en-US" dirty="0" smtClean="0"/>
              <a:t>sites to the queue</a:t>
            </a:r>
          </a:p>
          <a:p>
            <a:r>
              <a:rPr lang="en-US" dirty="0" smtClean="0"/>
              <a:t>for download.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10270" y="3203944"/>
            <a:ext cx="1389321" cy="154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67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79" y="110379"/>
            <a:ext cx="7481927" cy="857250"/>
          </a:xfrm>
        </p:spPr>
        <p:txBody>
          <a:bodyPr/>
          <a:lstStyle/>
          <a:p>
            <a:r>
              <a:rPr lang="en-US" dirty="0" smtClean="0"/>
              <a:t>User Interface - Queue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70158" y="971239"/>
            <a:ext cx="23519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Users can add or</a:t>
            </a:r>
          </a:p>
          <a:p>
            <a:r>
              <a:rPr lang="en-US" dirty="0" smtClean="0"/>
              <a:t>remove sites from</a:t>
            </a:r>
          </a:p>
          <a:p>
            <a:r>
              <a:rPr lang="en-US" dirty="0" smtClean="0"/>
              <a:t>the queue.</a:t>
            </a:r>
          </a:p>
          <a:p>
            <a:endParaRPr lang="en-US" dirty="0"/>
          </a:p>
          <a:p>
            <a:r>
              <a:rPr lang="en-US" dirty="0" smtClean="0"/>
              <a:t>Users can modify the</a:t>
            </a:r>
          </a:p>
          <a:p>
            <a:r>
              <a:rPr lang="en-US" dirty="0" smtClean="0"/>
              <a:t>priority of items in</a:t>
            </a:r>
          </a:p>
          <a:p>
            <a:r>
              <a:rPr lang="en-US" dirty="0" smtClean="0"/>
              <a:t>the queue.</a:t>
            </a:r>
            <a:endParaRPr lang="en-US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9" y="695213"/>
            <a:ext cx="5781390" cy="399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07760" y="1864241"/>
            <a:ext cx="517450" cy="2757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72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79" y="110379"/>
            <a:ext cx="7481927" cy="857250"/>
          </a:xfrm>
        </p:spPr>
        <p:txBody>
          <a:bodyPr/>
          <a:lstStyle/>
          <a:p>
            <a:r>
              <a:rPr lang="en-US" dirty="0" smtClean="0"/>
              <a:t>User Interface - Schedule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92186" y="989026"/>
            <a:ext cx="24160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Users can create a</a:t>
            </a:r>
          </a:p>
          <a:p>
            <a:r>
              <a:rPr lang="en-US" dirty="0" smtClean="0"/>
              <a:t>schedule.</a:t>
            </a:r>
          </a:p>
          <a:p>
            <a:endParaRPr lang="en-US" dirty="0"/>
          </a:p>
          <a:p>
            <a:r>
              <a:rPr lang="en-US" dirty="0" smtClean="0"/>
              <a:t>Users can select</a:t>
            </a:r>
          </a:p>
          <a:p>
            <a:r>
              <a:rPr lang="en-US" dirty="0" smtClean="0"/>
              <a:t>DFRs for one or more</a:t>
            </a:r>
          </a:p>
          <a:p>
            <a:r>
              <a:rPr lang="en-US" dirty="0" smtClean="0"/>
              <a:t>schedules.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9" y="783782"/>
            <a:ext cx="5761276" cy="397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04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79" y="110379"/>
            <a:ext cx="7481927" cy="857250"/>
          </a:xfrm>
        </p:spPr>
        <p:txBody>
          <a:bodyPr/>
          <a:lstStyle/>
          <a:p>
            <a:r>
              <a:rPr lang="en-US" dirty="0" smtClean="0"/>
              <a:t>User Interface - Files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4214" y="1364710"/>
            <a:ext cx="2172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Users can navigate</a:t>
            </a:r>
          </a:p>
          <a:p>
            <a:r>
              <a:rPr lang="en-US" dirty="0"/>
              <a:t>t</a:t>
            </a:r>
            <a:r>
              <a:rPr lang="en-US" dirty="0" smtClean="0"/>
              <a:t>o the file server</a:t>
            </a:r>
          </a:p>
          <a:p>
            <a:r>
              <a:rPr lang="en-US" dirty="0" smtClean="0"/>
              <a:t>where downloaded</a:t>
            </a:r>
          </a:p>
          <a:p>
            <a:r>
              <a:rPr lang="en-US" dirty="0" smtClean="0"/>
              <a:t>files are stored.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8" y="833400"/>
            <a:ext cx="5682379" cy="390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136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Check clock </a:t>
            </a:r>
            <a:r>
              <a:rPr lang="en-US" dirty="0"/>
              <a:t>s</a:t>
            </a:r>
            <a:r>
              <a:rPr lang="en-US" dirty="0" smtClean="0"/>
              <a:t>ynchronization</a:t>
            </a:r>
          </a:p>
          <a:p>
            <a:r>
              <a:rPr lang="en-US" dirty="0" smtClean="0"/>
              <a:t>Turn back end into a service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70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5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8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Tool Overview</a:t>
            </a:r>
          </a:p>
          <a:p>
            <a:r>
              <a:rPr lang="en-US" dirty="0" smtClean="0"/>
              <a:t>Questions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~1300 Metering Devices</a:t>
            </a:r>
          </a:p>
          <a:p>
            <a:pPr lvl="1"/>
            <a:r>
              <a:rPr lang="en-US" dirty="0" smtClean="0"/>
              <a:t>DFR</a:t>
            </a:r>
          </a:p>
          <a:p>
            <a:pPr lvl="1"/>
            <a:r>
              <a:rPr lang="en-US" dirty="0" smtClean="0"/>
              <a:t>PQ Meter</a:t>
            </a:r>
          </a:p>
          <a:p>
            <a:pPr lvl="1"/>
            <a:r>
              <a:rPr lang="en-US" dirty="0" smtClean="0"/>
              <a:t>Revenue Meter w/PQ Capability</a:t>
            </a:r>
          </a:p>
          <a:p>
            <a:pPr lvl="1"/>
            <a:endParaRPr lang="en-US" dirty="0"/>
          </a:p>
          <a:p>
            <a:r>
              <a:rPr lang="en-US" dirty="0" smtClean="0"/>
              <a:t>Multiple Download Frequencies</a:t>
            </a:r>
          </a:p>
          <a:p>
            <a:pPr lvl="1"/>
            <a:r>
              <a:rPr lang="en-US" dirty="0" smtClean="0"/>
              <a:t>Daily</a:t>
            </a:r>
          </a:p>
          <a:p>
            <a:pPr lvl="1"/>
            <a:r>
              <a:rPr lang="en-US" dirty="0" smtClean="0"/>
              <a:t>Hourly</a:t>
            </a:r>
          </a:p>
          <a:p>
            <a:pPr lvl="1"/>
            <a:r>
              <a:rPr lang="en-US" dirty="0" smtClean="0"/>
              <a:t>Sub-Hourly (every minute in some cases)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4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 smtClean="0"/>
              <a:t>PQ / Revenue Meter</a:t>
            </a:r>
          </a:p>
          <a:p>
            <a:pPr lvl="1"/>
            <a:r>
              <a:rPr lang="en-US" sz="2000" dirty="0"/>
              <a:t>1069 Devices</a:t>
            </a:r>
          </a:p>
          <a:p>
            <a:pPr lvl="1"/>
            <a:r>
              <a:rPr lang="en-US" sz="2000" dirty="0" smtClean="0"/>
              <a:t>474</a:t>
            </a:r>
            <a:r>
              <a:rPr lang="en-US" sz="2000" dirty="0" smtClean="0"/>
              <a:t> Trends / </a:t>
            </a:r>
            <a:r>
              <a:rPr lang="en-US" sz="2000" dirty="0"/>
              <a:t>Dev</a:t>
            </a:r>
          </a:p>
          <a:p>
            <a:pPr lvl="1"/>
            <a:r>
              <a:rPr lang="en-US" sz="2000" dirty="0"/>
              <a:t>~3 MB / Day</a:t>
            </a:r>
          </a:p>
          <a:p>
            <a:pPr lvl="1"/>
            <a:r>
              <a:rPr lang="en-US" sz="2000" dirty="0"/>
              <a:t>144 Points / Day</a:t>
            </a:r>
          </a:p>
          <a:p>
            <a:pPr lvl="1"/>
            <a:r>
              <a:rPr lang="en-US" sz="2000" dirty="0"/>
              <a:t>&gt; 3200 MB / Day</a:t>
            </a:r>
          </a:p>
          <a:p>
            <a:pPr lvl="1"/>
            <a:r>
              <a:rPr lang="en-US" sz="2000" dirty="0"/>
              <a:t>&gt; </a:t>
            </a:r>
            <a:r>
              <a:rPr lang="en-US" sz="2000" dirty="0" smtClean="0"/>
              <a:t>506k Trends / Day</a:t>
            </a:r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Quantity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DFR</a:t>
            </a:r>
          </a:p>
          <a:p>
            <a:pPr lvl="1"/>
            <a:r>
              <a:rPr lang="en-US" sz="2000" dirty="0"/>
              <a:t>251 Devices</a:t>
            </a:r>
          </a:p>
          <a:p>
            <a:pPr lvl="1"/>
            <a:r>
              <a:rPr lang="en-US" sz="2000" dirty="0"/>
              <a:t>~80 Channels / Dev</a:t>
            </a:r>
          </a:p>
          <a:p>
            <a:pPr lvl="1"/>
            <a:r>
              <a:rPr lang="en-US" sz="2000" dirty="0"/>
              <a:t>~3 MB / Event</a:t>
            </a:r>
          </a:p>
          <a:p>
            <a:pPr lvl="1"/>
            <a:r>
              <a:rPr lang="en-US" sz="2000" dirty="0"/>
              <a:t>1 Event / Day</a:t>
            </a:r>
          </a:p>
          <a:p>
            <a:pPr lvl="1"/>
            <a:r>
              <a:rPr lang="en-US" sz="2000" dirty="0"/>
              <a:t>&gt; 750 MB / Day</a:t>
            </a:r>
          </a:p>
          <a:p>
            <a:pPr lvl="1"/>
            <a:r>
              <a:rPr lang="en-US" sz="2000" dirty="0"/>
              <a:t>&gt; 20k Channels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9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85820" y="252146"/>
            <a:ext cx="7481927" cy="857250"/>
          </a:xfrm>
        </p:spPr>
        <p:txBody>
          <a:bodyPr/>
          <a:lstStyle/>
          <a:p>
            <a:r>
              <a:rPr lang="en-US" dirty="0" smtClean="0"/>
              <a:t>Data Comes In </a:t>
            </a:r>
            <a:br>
              <a:rPr lang="en-US" dirty="0" smtClean="0"/>
            </a:br>
            <a:r>
              <a:rPr lang="en-US" dirty="0" smtClean="0"/>
              <a:t>Only When There Is An Event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6"/>
          </p:nvPr>
        </p:nvPicPr>
        <p:blipFill rotWithShape="1">
          <a:blip r:embed="rId2" cstate="print"/>
          <a:srcRect t="7076"/>
          <a:stretch/>
        </p:blipFill>
        <p:spPr bwMode="auto">
          <a:xfrm>
            <a:off x="1887520" y="1336675"/>
            <a:ext cx="5378339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284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– State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72" y="1017698"/>
            <a:ext cx="3547073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4129" y="1463814"/>
            <a:ext cx="32436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Every stakeholder is downloading the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Every stakeholder needs connectivity to the monitor.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Every stakeholder needs the software to view the records.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Every record is duplicated on </a:t>
            </a:r>
            <a:r>
              <a:rPr lang="en-US" dirty="0" smtClean="0"/>
              <a:t>each stakeholder’s </a:t>
            </a:r>
            <a:r>
              <a:rPr lang="en-US" dirty="0" smtClean="0"/>
              <a:t>computer.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– State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43181" y="1400019"/>
            <a:ext cx="32436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Single stakeholder </a:t>
            </a:r>
            <a:r>
              <a:rPr lang="en-US" dirty="0"/>
              <a:t>is downloading the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Single stakeholder </a:t>
            </a:r>
            <a:r>
              <a:rPr lang="en-US" dirty="0"/>
              <a:t>needs connectivity to the monitor.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Every stakeholder needs the software to view the records.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records are </a:t>
            </a:r>
            <a:r>
              <a:rPr lang="en-US" dirty="0"/>
              <a:t>duplicated on </a:t>
            </a:r>
            <a:r>
              <a:rPr lang="en-US" dirty="0" smtClean="0"/>
              <a:t>each stakeholders </a:t>
            </a:r>
            <a:r>
              <a:rPr lang="en-US" dirty="0"/>
              <a:t>computer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88" y="1244527"/>
            <a:ext cx="4499036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20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– State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43181" y="1400019"/>
            <a:ext cx="32436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Automated process is </a:t>
            </a:r>
            <a:r>
              <a:rPr lang="en-US" dirty="0"/>
              <a:t>downloading the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Multiple </a:t>
            </a:r>
            <a:r>
              <a:rPr lang="en-US" dirty="0" smtClean="0"/>
              <a:t>users </a:t>
            </a:r>
            <a:r>
              <a:rPr lang="en-US" dirty="0" smtClean="0"/>
              <a:t>can queue out of band downloads.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Stakeholder needs only a COMTRADE file viewer to view the </a:t>
            </a:r>
            <a:r>
              <a:rPr lang="en-US" dirty="0"/>
              <a:t>records.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records are duplicated.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Automated processes can analyze files.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2" y="1336675"/>
            <a:ext cx="4724389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552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792626" y="1279621"/>
            <a:ext cx="7426340" cy="3281262"/>
          </a:xfrm>
        </p:spPr>
        <p:txBody>
          <a:bodyPr/>
          <a:lstStyle/>
          <a:p>
            <a:r>
              <a:rPr lang="en-US" dirty="0" smtClean="0"/>
              <a:t>4 Components</a:t>
            </a:r>
          </a:p>
          <a:p>
            <a:pPr lvl="1"/>
            <a:r>
              <a:rPr lang="en-US" dirty="0" smtClean="0"/>
              <a:t>SQL Database</a:t>
            </a:r>
          </a:p>
          <a:p>
            <a:pPr lvl="1"/>
            <a:r>
              <a:rPr lang="en-US" dirty="0" smtClean="0"/>
              <a:t>File server</a:t>
            </a:r>
          </a:p>
          <a:p>
            <a:pPr lvl="1"/>
            <a:r>
              <a:rPr lang="en-US" dirty="0"/>
              <a:t>Web based admin tool</a:t>
            </a:r>
          </a:p>
          <a:p>
            <a:pPr lvl="1"/>
            <a:r>
              <a:rPr lang="en-US" dirty="0" smtClean="0"/>
              <a:t>Downloader (1 or more)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985" y="330118"/>
            <a:ext cx="3434557" cy="405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96459"/>
      </p:ext>
    </p:extLst>
  </p:cSld>
  <p:clrMapOvr>
    <a:masterClrMapping/>
  </p:clrMapOvr>
</p:sld>
</file>

<file path=ppt/theme/theme1.xml><?xml version="1.0" encoding="utf-8"?>
<a:theme xmlns:a="http://schemas.openxmlformats.org/drawingml/2006/main" name="tva_external_template">
  <a:themeElements>
    <a:clrScheme name="TVA Color Palette 1">
      <a:dk1>
        <a:srgbClr val="4F738A"/>
      </a:dk1>
      <a:lt1>
        <a:srgbClr val="F0F0F0"/>
      </a:lt1>
      <a:dk2>
        <a:srgbClr val="004A84"/>
      </a:dk2>
      <a:lt2>
        <a:srgbClr val="F0F0F0"/>
      </a:lt2>
      <a:accent1>
        <a:srgbClr val="004A84"/>
      </a:accent1>
      <a:accent2>
        <a:srgbClr val="007197"/>
      </a:accent2>
      <a:accent3>
        <a:srgbClr val="3AB0C8"/>
      </a:accent3>
      <a:accent4>
        <a:srgbClr val="80BD01"/>
      </a:accent4>
      <a:accent5>
        <a:srgbClr val="E53E30"/>
      </a:accent5>
      <a:accent6>
        <a:srgbClr val="662E6B"/>
      </a:accent6>
      <a:hlink>
        <a:srgbClr val="99D1DC"/>
      </a:hlink>
      <a:folHlink>
        <a:srgbClr val="3AB0C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rey">
  <a:themeElements>
    <a:clrScheme name="Custom 1 1">
      <a:dk1>
        <a:srgbClr val="4F738A"/>
      </a:dk1>
      <a:lt1>
        <a:srgbClr val="F0F0F0"/>
      </a:lt1>
      <a:dk2>
        <a:srgbClr val="004A84"/>
      </a:dk2>
      <a:lt2>
        <a:srgbClr val="F0F0F0"/>
      </a:lt2>
      <a:accent1>
        <a:srgbClr val="004A84"/>
      </a:accent1>
      <a:accent2>
        <a:srgbClr val="007197"/>
      </a:accent2>
      <a:accent3>
        <a:srgbClr val="3AB0C8"/>
      </a:accent3>
      <a:accent4>
        <a:srgbClr val="BCCD01"/>
      </a:accent4>
      <a:accent5>
        <a:srgbClr val="AF1556"/>
      </a:accent5>
      <a:accent6>
        <a:srgbClr val="662E6B"/>
      </a:accent6>
      <a:hlink>
        <a:srgbClr val="99D1DC"/>
      </a:hlink>
      <a:folHlink>
        <a:srgbClr val="3AB0C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tva_external_template</Template>
  <TotalTime>1158</TotalTime>
  <Words>637</Words>
  <Application>Microsoft Office PowerPoint</Application>
  <PresentationFormat>On-screen Show (16:9)</PresentationFormat>
  <Paragraphs>161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tva_external_template</vt:lpstr>
      <vt:lpstr>Grey</vt:lpstr>
      <vt:lpstr>DFR Downloader</vt:lpstr>
      <vt:lpstr>Overview</vt:lpstr>
      <vt:lpstr>Background</vt:lpstr>
      <vt:lpstr>Data Quantity</vt:lpstr>
      <vt:lpstr>Data Comes In  Only When There Is An Event</vt:lpstr>
      <vt:lpstr>Data Flow – State 1</vt:lpstr>
      <vt:lpstr>Data Flow – State 2</vt:lpstr>
      <vt:lpstr>Data Flow – State 3</vt:lpstr>
      <vt:lpstr>Tool Overview</vt:lpstr>
      <vt:lpstr>Tool Overview (Continued)</vt:lpstr>
      <vt:lpstr>Back End Interface</vt:lpstr>
      <vt:lpstr>User Interface - Overview</vt:lpstr>
      <vt:lpstr>User Interface - Sites</vt:lpstr>
      <vt:lpstr>User Interface - Queue</vt:lpstr>
      <vt:lpstr>User Interface - Schedule</vt:lpstr>
      <vt:lpstr>User Interface - Files</vt:lpstr>
      <vt:lpstr>Future Work</vt:lpstr>
      <vt:lpstr>Questions?</vt:lpstr>
      <vt:lpstr>PowerPoint Presentation</vt:lpstr>
    </vt:vector>
  </TitlesOfParts>
  <Company>Tennessee Valley Authority-TVA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DFR Downloader</dc:title>
  <dc:creator>Laughner, Theo L</dc:creator>
  <cp:lastModifiedBy>Laughner, Theo L</cp:lastModifiedBy>
  <cp:revision>13</cp:revision>
  <dcterms:created xsi:type="dcterms:W3CDTF">2015-07-21T21:09:32Z</dcterms:created>
  <dcterms:modified xsi:type="dcterms:W3CDTF">2015-07-30T03:55:49Z</dcterms:modified>
</cp:coreProperties>
</file>