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22"/>
  </p:notesMasterIdLst>
  <p:handoutMasterIdLst>
    <p:handoutMasterId r:id="rId23"/>
  </p:handoutMasterIdLst>
  <p:sldIdLst>
    <p:sldId id="570" r:id="rId2"/>
    <p:sldId id="573" r:id="rId3"/>
    <p:sldId id="574" r:id="rId4"/>
    <p:sldId id="579" r:id="rId5"/>
    <p:sldId id="575" r:id="rId6"/>
    <p:sldId id="626" r:id="rId7"/>
    <p:sldId id="624" r:id="rId8"/>
    <p:sldId id="625" r:id="rId9"/>
    <p:sldId id="627" r:id="rId10"/>
    <p:sldId id="584" r:id="rId11"/>
    <p:sldId id="588" r:id="rId12"/>
    <p:sldId id="585" r:id="rId13"/>
    <p:sldId id="587" r:id="rId14"/>
    <p:sldId id="590" r:id="rId15"/>
    <p:sldId id="593" r:id="rId16"/>
    <p:sldId id="594" r:id="rId17"/>
    <p:sldId id="595" r:id="rId18"/>
    <p:sldId id="617" r:id="rId19"/>
    <p:sldId id="621" r:id="rId20"/>
    <p:sldId id="628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asor Data" id="{98755CB0-E238-41C2-8F95-D244F220CAE1}">
          <p14:sldIdLst>
            <p14:sldId id="570"/>
            <p14:sldId id="573"/>
            <p14:sldId id="574"/>
            <p14:sldId id="579"/>
            <p14:sldId id="575"/>
            <p14:sldId id="626"/>
            <p14:sldId id="624"/>
            <p14:sldId id="625"/>
            <p14:sldId id="627"/>
            <p14:sldId id="584"/>
            <p14:sldId id="588"/>
            <p14:sldId id="585"/>
            <p14:sldId id="587"/>
            <p14:sldId id="590"/>
            <p14:sldId id="593"/>
            <p14:sldId id="594"/>
            <p14:sldId id="595"/>
            <p14:sldId id="617"/>
            <p14:sldId id="621"/>
            <p14:sldId id="62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BC8FDD"/>
    <a:srgbClr val="EC7474"/>
    <a:srgbClr val="008000"/>
    <a:srgbClr val="0099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4" autoAdjust="0"/>
    <p:restoredTop sz="86465" autoAdjust="0"/>
  </p:normalViewPr>
  <p:slideViewPr>
    <p:cSldViewPr>
      <p:cViewPr varScale="1">
        <p:scale>
          <a:sx n="97" d="100"/>
          <a:sy n="97" d="100"/>
        </p:scale>
        <p:origin x="177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14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010"/>
    </p:cViewPr>
  </p:sorterViewPr>
  <p:notesViewPr>
    <p:cSldViewPr>
      <p:cViewPr varScale="1">
        <p:scale>
          <a:sx n="72" d="100"/>
          <a:sy n="72" d="100"/>
        </p:scale>
        <p:origin x="202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CDC582-3E7D-4835-BE3A-C72C4D4B45D9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7A48857-90B3-46F8-9B8D-7B7801AF36A9}">
      <dgm:prSet phldrT="[文本]" custT="1"/>
      <dgm:spPr>
        <a:xfrm>
          <a:off x="1962" y="0"/>
          <a:ext cx="5312709" cy="842467"/>
        </a:xfrm>
        <a:solidFill>
          <a:srgbClr val="9ACD4C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altLang="zh-CN" sz="2800" dirty="0" smtClean="0">
              <a:solidFill>
                <a:sysClr val="window" lastClr="FFFFFF"/>
              </a:solidFill>
              <a:latin typeface="Tw Cen MT"/>
              <a:ea typeface="宋体" panose="02010600030101010101" pitchFamily="2" charset="-122"/>
              <a:cs typeface="+mn-cs"/>
            </a:rPr>
            <a:t>Traffic Statistics Collector</a:t>
          </a:r>
          <a:endParaRPr lang="zh-CN" altLang="en-US" sz="2800" dirty="0">
            <a:solidFill>
              <a:sysClr val="window" lastClr="FFFFFF"/>
            </a:solidFill>
            <a:latin typeface="Tw Cen MT"/>
            <a:ea typeface="宋体" panose="02010600030101010101" pitchFamily="2" charset="-122"/>
            <a:cs typeface="+mn-cs"/>
          </a:endParaRPr>
        </a:p>
      </dgm:t>
    </dgm:pt>
    <dgm:pt modelId="{5A32CEE3-CA60-4C1F-B84E-8BDD22A5608E}" type="parTrans" cxnId="{13A8A000-1D2A-49AA-BAF4-F2D35D7576CD}">
      <dgm:prSet/>
      <dgm:spPr/>
      <dgm:t>
        <a:bodyPr/>
        <a:lstStyle/>
        <a:p>
          <a:endParaRPr lang="zh-CN" altLang="en-US"/>
        </a:p>
      </dgm:t>
    </dgm:pt>
    <dgm:pt modelId="{A0196DFB-F70B-4A91-9308-1287C0F6D371}" type="sibTrans" cxnId="{13A8A000-1D2A-49AA-BAF4-F2D35D7576CD}">
      <dgm:prSet/>
      <dgm:spPr/>
      <dgm:t>
        <a:bodyPr/>
        <a:lstStyle/>
        <a:p>
          <a:endParaRPr lang="zh-CN" altLang="en-US"/>
        </a:p>
      </dgm:t>
    </dgm:pt>
    <dgm:pt modelId="{42212C39-9116-4D90-AE2C-DC086C75A1ED}">
      <dgm:prSet phldrT="[文本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xfrm>
          <a:off x="0" y="1189468"/>
          <a:ext cx="2549284" cy="1321840"/>
        </a:xfrm>
        <a:solidFill>
          <a:srgbClr val="63A0CC"/>
        </a:solidFill>
        <a:ln w="22225" cap="flat" cmpd="sng" algn="ctr">
          <a:solidFill>
            <a:sysClr val="window" lastClr="FFFFFF"/>
          </a:solidFill>
          <a:prstDash val="solid"/>
        </a:ln>
        <a:effectLst/>
      </dgm:spPr>
      <dgm:t>
        <a:bodyPr/>
        <a:lstStyle/>
        <a:p>
          <a:r>
            <a:rPr lang="en-US" altLang="zh-CN" sz="2800" dirty="0" smtClean="0">
              <a:solidFill>
                <a:sysClr val="window" lastClr="FFFFFF"/>
              </a:solidFill>
              <a:latin typeface="Tw Cen MT"/>
              <a:ea typeface="宋体" panose="02010600030101010101" pitchFamily="2" charset="-122"/>
              <a:cs typeface="+mn-cs"/>
            </a:rPr>
            <a:t>Traffic Statistics Counter</a:t>
          </a:r>
          <a:endParaRPr lang="zh-CN" altLang="en-US" sz="2800" dirty="0">
            <a:solidFill>
              <a:sysClr val="window" lastClr="FFFFFF"/>
            </a:solidFill>
            <a:latin typeface="Tw Cen MT"/>
            <a:ea typeface="宋体" panose="02010600030101010101" pitchFamily="2" charset="-122"/>
            <a:cs typeface="+mn-cs"/>
          </a:endParaRPr>
        </a:p>
      </dgm:t>
    </dgm:pt>
    <dgm:pt modelId="{3A4F0361-7541-44CA-900C-4188D0759646}" type="parTrans" cxnId="{59AD43D5-81C4-40CF-801B-A4A2E6ABAF26}">
      <dgm:prSet/>
      <dgm:spPr/>
      <dgm:t>
        <a:bodyPr/>
        <a:lstStyle/>
        <a:p>
          <a:endParaRPr lang="zh-CN" altLang="en-US"/>
        </a:p>
      </dgm:t>
    </dgm:pt>
    <dgm:pt modelId="{491886E3-90EF-479A-A50E-44EB530886FF}" type="sibTrans" cxnId="{59AD43D5-81C4-40CF-801B-A4A2E6ABAF26}">
      <dgm:prSet/>
      <dgm:spPr/>
      <dgm:t>
        <a:bodyPr/>
        <a:lstStyle/>
        <a:p>
          <a:endParaRPr lang="zh-CN" altLang="en-US"/>
        </a:p>
      </dgm:t>
    </dgm:pt>
    <dgm:pt modelId="{F889BFF6-3AF4-4103-94C9-381CF64C62BC}">
      <dgm:prSet phldrT="[文本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xfrm>
          <a:off x="2759473" y="1178310"/>
          <a:ext cx="2549284" cy="1342446"/>
        </a:xfrm>
        <a:solidFill>
          <a:srgbClr val="FAA93A"/>
        </a:solidFill>
        <a:ln w="22225" cap="flat" cmpd="sng" algn="ctr">
          <a:solidFill>
            <a:sysClr val="window" lastClr="FFFFFF"/>
          </a:solidFill>
          <a:prstDash val="solid"/>
        </a:ln>
        <a:effectLst/>
      </dgm:spPr>
      <dgm:t>
        <a:bodyPr/>
        <a:lstStyle/>
        <a:p>
          <a:r>
            <a:rPr lang="en-US" altLang="zh-CN" sz="2800" dirty="0" smtClean="0">
              <a:solidFill>
                <a:sysClr val="window" lastClr="FFFFFF"/>
              </a:solidFill>
              <a:latin typeface="Tw Cen MT"/>
              <a:ea typeface="宋体" panose="02010600030101010101" pitchFamily="2" charset="-122"/>
              <a:cs typeface="+mn-cs"/>
            </a:rPr>
            <a:t>Pattern-based Identity Recognition</a:t>
          </a:r>
          <a:endParaRPr lang="zh-CN" altLang="en-US" sz="2800" dirty="0">
            <a:solidFill>
              <a:sysClr val="window" lastClr="FFFFFF"/>
            </a:solidFill>
            <a:latin typeface="Tw Cen MT"/>
            <a:ea typeface="宋体" panose="02010600030101010101" pitchFamily="2" charset="-122"/>
            <a:cs typeface="+mn-cs"/>
          </a:endParaRPr>
        </a:p>
      </dgm:t>
    </dgm:pt>
    <dgm:pt modelId="{BA873104-3BF1-4516-90D1-069237624136}" type="parTrans" cxnId="{2C8F0D4E-138D-42DE-BEA8-82E6AD4E35C6}">
      <dgm:prSet/>
      <dgm:spPr/>
      <dgm:t>
        <a:bodyPr/>
        <a:lstStyle/>
        <a:p>
          <a:endParaRPr lang="zh-CN" altLang="en-US"/>
        </a:p>
      </dgm:t>
    </dgm:pt>
    <dgm:pt modelId="{8CF46B77-C14B-4B7A-9CE0-AE970EDAF9D6}" type="sibTrans" cxnId="{2C8F0D4E-138D-42DE-BEA8-82E6AD4E35C6}">
      <dgm:prSet/>
      <dgm:spPr/>
      <dgm:t>
        <a:bodyPr/>
        <a:lstStyle/>
        <a:p>
          <a:endParaRPr lang="zh-CN" altLang="en-US"/>
        </a:p>
      </dgm:t>
    </dgm:pt>
    <dgm:pt modelId="{F13043E1-2796-46A0-A0D4-E3C45EF44407}">
      <dgm:prSet phldrT="[文本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xfrm>
          <a:off x="1962" y="2877711"/>
          <a:ext cx="2549284" cy="1327685"/>
        </a:xfrm>
        <a:solidFill>
          <a:srgbClr val="D35940"/>
        </a:solidFill>
        <a:ln w="22225" cap="flat" cmpd="sng" algn="ctr">
          <a:solidFill>
            <a:sysClr val="window" lastClr="FFFFFF"/>
          </a:solidFill>
          <a:prstDash val="solid"/>
        </a:ln>
        <a:effectLst/>
      </dgm:spPr>
      <dgm:t>
        <a:bodyPr/>
        <a:lstStyle/>
        <a:p>
          <a:r>
            <a:rPr lang="en-US" altLang="zh-CN" sz="2800" dirty="0" smtClean="0">
              <a:solidFill>
                <a:sysClr val="window" lastClr="FFFFFF"/>
              </a:solidFill>
              <a:latin typeface="Tw Cen MT"/>
              <a:ea typeface="宋体" panose="02010600030101010101" pitchFamily="2" charset="-122"/>
              <a:cs typeface="+mn-cs"/>
            </a:rPr>
            <a:t>Anomaly Detection Framework</a:t>
          </a:r>
          <a:endParaRPr lang="zh-CN" altLang="en-US" sz="2800" dirty="0">
            <a:solidFill>
              <a:sysClr val="window" lastClr="FFFFFF"/>
            </a:solidFill>
            <a:latin typeface="Tw Cen MT"/>
            <a:ea typeface="宋体" panose="02010600030101010101" pitchFamily="2" charset="-122"/>
            <a:cs typeface="+mn-cs"/>
          </a:endParaRPr>
        </a:p>
      </dgm:t>
    </dgm:pt>
    <dgm:pt modelId="{B981AF54-7A3D-41B7-BFC6-CB1A6C0FD1A2}" type="parTrans" cxnId="{2B609DF2-5FEC-42D2-A6B2-774EBFB4924C}">
      <dgm:prSet/>
      <dgm:spPr/>
      <dgm:t>
        <a:bodyPr/>
        <a:lstStyle/>
        <a:p>
          <a:endParaRPr lang="zh-CN" altLang="en-US"/>
        </a:p>
      </dgm:t>
    </dgm:pt>
    <dgm:pt modelId="{9F4132DE-F145-4C8E-B6B0-EB1431E7B782}" type="sibTrans" cxnId="{2B609DF2-5FEC-42D2-A6B2-774EBFB4924C}">
      <dgm:prSet/>
      <dgm:spPr/>
      <dgm:t>
        <a:bodyPr/>
        <a:lstStyle/>
        <a:p>
          <a:endParaRPr lang="zh-CN" altLang="en-US"/>
        </a:p>
      </dgm:t>
    </dgm:pt>
    <dgm:pt modelId="{86302D7C-7F6A-47A5-8661-ECC0493B45A9}" type="pres">
      <dgm:prSet presAssocID="{87CDC582-3E7D-4835-BE3A-C72C4D4B45D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74EF6EE9-C414-4DC9-AAEC-5260F4D39370}" type="pres">
      <dgm:prSet presAssocID="{67A48857-90B3-46F8-9B8D-7B7801AF36A9}" presName="vertOne" presStyleCnt="0"/>
      <dgm:spPr/>
      <dgm:t>
        <a:bodyPr/>
        <a:lstStyle/>
        <a:p>
          <a:endParaRPr lang="zh-CN" altLang="en-US"/>
        </a:p>
      </dgm:t>
    </dgm:pt>
    <dgm:pt modelId="{26A2BA13-F8E2-4366-BD42-8EDBEC3455BA}" type="pres">
      <dgm:prSet presAssocID="{67A48857-90B3-46F8-9B8D-7B7801AF36A9}" presName="txOne" presStyleLbl="node0" presStyleIdx="0" presStyleCnt="1" custScaleY="20033" custLinFactNeighborY="-6875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CN" altLang="en-US"/>
        </a:p>
      </dgm:t>
    </dgm:pt>
    <dgm:pt modelId="{FB3526FB-5196-4BB7-ABF7-BDAE8A8AB3BA}" type="pres">
      <dgm:prSet presAssocID="{67A48857-90B3-46F8-9B8D-7B7801AF36A9}" presName="parTransOne" presStyleCnt="0"/>
      <dgm:spPr/>
      <dgm:t>
        <a:bodyPr/>
        <a:lstStyle/>
        <a:p>
          <a:endParaRPr lang="zh-CN" altLang="en-US"/>
        </a:p>
      </dgm:t>
    </dgm:pt>
    <dgm:pt modelId="{68C4F55D-90DA-4B54-894E-DDA1D2195A69}" type="pres">
      <dgm:prSet presAssocID="{67A48857-90B3-46F8-9B8D-7B7801AF36A9}" presName="horzOne" presStyleCnt="0"/>
      <dgm:spPr/>
      <dgm:t>
        <a:bodyPr/>
        <a:lstStyle/>
        <a:p>
          <a:endParaRPr lang="zh-CN" altLang="en-US"/>
        </a:p>
      </dgm:t>
    </dgm:pt>
    <dgm:pt modelId="{BA6E4CCE-F11D-431B-A85B-857705749F44}" type="pres">
      <dgm:prSet presAssocID="{42212C39-9116-4D90-AE2C-DC086C75A1ED}" presName="vertTwo" presStyleCnt="0"/>
      <dgm:spPr/>
      <dgm:t>
        <a:bodyPr/>
        <a:lstStyle/>
        <a:p>
          <a:endParaRPr lang="zh-CN" altLang="en-US"/>
        </a:p>
      </dgm:t>
    </dgm:pt>
    <dgm:pt modelId="{1B497272-835C-4341-B693-6E1EDF67F243}" type="pres">
      <dgm:prSet presAssocID="{42212C39-9116-4D90-AE2C-DC086C75A1ED}" presName="txTwo" presStyleLbl="node2" presStyleIdx="0" presStyleCnt="2" custScaleY="31432" custLinFactNeighborX="-77" custLinFactNeighborY="-3258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CN" altLang="en-US"/>
        </a:p>
      </dgm:t>
    </dgm:pt>
    <dgm:pt modelId="{2A63F6A9-82C5-4BD8-B140-31730A58F56E}" type="pres">
      <dgm:prSet presAssocID="{42212C39-9116-4D90-AE2C-DC086C75A1ED}" presName="parTransTwo" presStyleCnt="0"/>
      <dgm:spPr/>
    </dgm:pt>
    <dgm:pt modelId="{0C34F0DC-BB9E-4968-92D0-AF182D9B321B}" type="pres">
      <dgm:prSet presAssocID="{42212C39-9116-4D90-AE2C-DC086C75A1ED}" presName="horzTwo" presStyleCnt="0"/>
      <dgm:spPr/>
      <dgm:t>
        <a:bodyPr/>
        <a:lstStyle/>
        <a:p>
          <a:endParaRPr lang="zh-CN" altLang="en-US"/>
        </a:p>
      </dgm:t>
    </dgm:pt>
    <dgm:pt modelId="{3E1086AC-15AE-4C72-B036-5CD1F9176D51}" type="pres">
      <dgm:prSet presAssocID="{F13043E1-2796-46A0-A0D4-E3C45EF44407}" presName="vertThree" presStyleCnt="0"/>
      <dgm:spPr/>
    </dgm:pt>
    <dgm:pt modelId="{A21C0378-8C57-4171-866C-788B4E09652B}" type="pres">
      <dgm:prSet presAssocID="{F13043E1-2796-46A0-A0D4-E3C45EF44407}" presName="txThree" presStyleLbl="node3" presStyleIdx="0" presStyleCnt="1" custScaleY="31571" custLinFactNeighborY="4150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CN" altLang="en-US"/>
        </a:p>
      </dgm:t>
    </dgm:pt>
    <dgm:pt modelId="{764A740F-868E-47F3-8982-7B5F289B6EEF}" type="pres">
      <dgm:prSet presAssocID="{F13043E1-2796-46A0-A0D4-E3C45EF44407}" presName="horzThree" presStyleCnt="0"/>
      <dgm:spPr/>
    </dgm:pt>
    <dgm:pt modelId="{A18B9579-B1E2-4BEA-99B3-5CB9647EC511}" type="pres">
      <dgm:prSet presAssocID="{491886E3-90EF-479A-A50E-44EB530886FF}" presName="sibSpaceTwo" presStyleCnt="0"/>
      <dgm:spPr/>
    </dgm:pt>
    <dgm:pt modelId="{4E3FE81A-41E3-4E6F-97F9-38E783907D97}" type="pres">
      <dgm:prSet presAssocID="{F889BFF6-3AF4-4103-94C9-381CF64C62BC}" presName="vertTwo" presStyleCnt="0"/>
      <dgm:spPr/>
    </dgm:pt>
    <dgm:pt modelId="{3E91E1AA-C10C-47FE-BCEE-E8C661C6D3CB}" type="pres">
      <dgm:prSet presAssocID="{F889BFF6-3AF4-4103-94C9-381CF64C62BC}" presName="txTwo" presStyleLbl="node2" presStyleIdx="1" presStyleCnt="2" custScaleY="31922" custLinFactNeighborX="-232" custLinFactNeighborY="-496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CN" altLang="en-US"/>
        </a:p>
      </dgm:t>
    </dgm:pt>
    <dgm:pt modelId="{9F370623-11A4-44E8-BA44-2E746EF2374A}" type="pres">
      <dgm:prSet presAssocID="{F889BFF6-3AF4-4103-94C9-381CF64C62BC}" presName="horzTwo" presStyleCnt="0"/>
      <dgm:spPr/>
    </dgm:pt>
  </dgm:ptLst>
  <dgm:cxnLst>
    <dgm:cxn modelId="{99805214-7158-49FF-ADC0-A426072E54B9}" type="presOf" srcId="{87CDC582-3E7D-4835-BE3A-C72C4D4B45D9}" destId="{86302D7C-7F6A-47A5-8661-ECC0493B45A9}" srcOrd="0" destOrd="0" presId="urn:microsoft.com/office/officeart/2005/8/layout/hierarchy4"/>
    <dgm:cxn modelId="{2B609DF2-5FEC-42D2-A6B2-774EBFB4924C}" srcId="{42212C39-9116-4D90-AE2C-DC086C75A1ED}" destId="{F13043E1-2796-46A0-A0D4-E3C45EF44407}" srcOrd="0" destOrd="0" parTransId="{B981AF54-7A3D-41B7-BFC6-CB1A6C0FD1A2}" sibTransId="{9F4132DE-F145-4C8E-B6B0-EB1431E7B782}"/>
    <dgm:cxn modelId="{2C8F0D4E-138D-42DE-BEA8-82E6AD4E35C6}" srcId="{67A48857-90B3-46F8-9B8D-7B7801AF36A9}" destId="{F889BFF6-3AF4-4103-94C9-381CF64C62BC}" srcOrd="1" destOrd="0" parTransId="{BA873104-3BF1-4516-90D1-069237624136}" sibTransId="{8CF46B77-C14B-4B7A-9CE0-AE970EDAF9D6}"/>
    <dgm:cxn modelId="{E7C2DB13-B4A4-4405-A0D9-2293473D5E32}" type="presOf" srcId="{F13043E1-2796-46A0-A0D4-E3C45EF44407}" destId="{A21C0378-8C57-4171-866C-788B4E09652B}" srcOrd="0" destOrd="0" presId="urn:microsoft.com/office/officeart/2005/8/layout/hierarchy4"/>
    <dgm:cxn modelId="{59AD43D5-81C4-40CF-801B-A4A2E6ABAF26}" srcId="{67A48857-90B3-46F8-9B8D-7B7801AF36A9}" destId="{42212C39-9116-4D90-AE2C-DC086C75A1ED}" srcOrd="0" destOrd="0" parTransId="{3A4F0361-7541-44CA-900C-4188D0759646}" sibTransId="{491886E3-90EF-479A-A50E-44EB530886FF}"/>
    <dgm:cxn modelId="{6F282F72-C6C8-4B3A-BA95-D150DC9A6314}" type="presOf" srcId="{42212C39-9116-4D90-AE2C-DC086C75A1ED}" destId="{1B497272-835C-4341-B693-6E1EDF67F243}" srcOrd="0" destOrd="0" presId="urn:microsoft.com/office/officeart/2005/8/layout/hierarchy4"/>
    <dgm:cxn modelId="{70FFE5B9-6D86-40CE-8C45-F5185313281E}" type="presOf" srcId="{67A48857-90B3-46F8-9B8D-7B7801AF36A9}" destId="{26A2BA13-F8E2-4366-BD42-8EDBEC3455BA}" srcOrd="0" destOrd="0" presId="urn:microsoft.com/office/officeart/2005/8/layout/hierarchy4"/>
    <dgm:cxn modelId="{13A8A000-1D2A-49AA-BAF4-F2D35D7576CD}" srcId="{87CDC582-3E7D-4835-BE3A-C72C4D4B45D9}" destId="{67A48857-90B3-46F8-9B8D-7B7801AF36A9}" srcOrd="0" destOrd="0" parTransId="{5A32CEE3-CA60-4C1F-B84E-8BDD22A5608E}" sibTransId="{A0196DFB-F70B-4A91-9308-1287C0F6D371}"/>
    <dgm:cxn modelId="{8082069D-6466-4453-A9C9-6C11B09464BC}" type="presOf" srcId="{F889BFF6-3AF4-4103-94C9-381CF64C62BC}" destId="{3E91E1AA-C10C-47FE-BCEE-E8C661C6D3CB}" srcOrd="0" destOrd="0" presId="urn:microsoft.com/office/officeart/2005/8/layout/hierarchy4"/>
    <dgm:cxn modelId="{49BA4145-BBDB-42FA-B8A6-FF165E2E63C0}" type="presParOf" srcId="{86302D7C-7F6A-47A5-8661-ECC0493B45A9}" destId="{74EF6EE9-C414-4DC9-AAEC-5260F4D39370}" srcOrd="0" destOrd="0" presId="urn:microsoft.com/office/officeart/2005/8/layout/hierarchy4"/>
    <dgm:cxn modelId="{33F0DF01-CAB3-405C-B062-99F2C7EA9AA0}" type="presParOf" srcId="{74EF6EE9-C414-4DC9-AAEC-5260F4D39370}" destId="{26A2BA13-F8E2-4366-BD42-8EDBEC3455BA}" srcOrd="0" destOrd="0" presId="urn:microsoft.com/office/officeart/2005/8/layout/hierarchy4"/>
    <dgm:cxn modelId="{CBF38FA1-DE97-4D46-A47C-8AE4F909E25C}" type="presParOf" srcId="{74EF6EE9-C414-4DC9-AAEC-5260F4D39370}" destId="{FB3526FB-5196-4BB7-ABF7-BDAE8A8AB3BA}" srcOrd="1" destOrd="0" presId="urn:microsoft.com/office/officeart/2005/8/layout/hierarchy4"/>
    <dgm:cxn modelId="{0154C5E6-EE52-4240-94C0-FEF7B9372312}" type="presParOf" srcId="{74EF6EE9-C414-4DC9-AAEC-5260F4D39370}" destId="{68C4F55D-90DA-4B54-894E-DDA1D2195A69}" srcOrd="2" destOrd="0" presId="urn:microsoft.com/office/officeart/2005/8/layout/hierarchy4"/>
    <dgm:cxn modelId="{17ACF2D0-8B02-4353-8526-586F2EEDE89A}" type="presParOf" srcId="{68C4F55D-90DA-4B54-894E-DDA1D2195A69}" destId="{BA6E4CCE-F11D-431B-A85B-857705749F44}" srcOrd="0" destOrd="0" presId="urn:microsoft.com/office/officeart/2005/8/layout/hierarchy4"/>
    <dgm:cxn modelId="{58975E48-D7F3-41A5-B2ED-10DE2BFA4697}" type="presParOf" srcId="{BA6E4CCE-F11D-431B-A85B-857705749F44}" destId="{1B497272-835C-4341-B693-6E1EDF67F243}" srcOrd="0" destOrd="0" presId="urn:microsoft.com/office/officeart/2005/8/layout/hierarchy4"/>
    <dgm:cxn modelId="{F63DD215-01D2-4C91-8F15-BE25D809A684}" type="presParOf" srcId="{BA6E4CCE-F11D-431B-A85B-857705749F44}" destId="{2A63F6A9-82C5-4BD8-B140-31730A58F56E}" srcOrd="1" destOrd="0" presId="urn:microsoft.com/office/officeart/2005/8/layout/hierarchy4"/>
    <dgm:cxn modelId="{591D41D9-ED01-445D-82D6-56BC79492F39}" type="presParOf" srcId="{BA6E4CCE-F11D-431B-A85B-857705749F44}" destId="{0C34F0DC-BB9E-4968-92D0-AF182D9B321B}" srcOrd="2" destOrd="0" presId="urn:microsoft.com/office/officeart/2005/8/layout/hierarchy4"/>
    <dgm:cxn modelId="{0EA55336-69EC-42F6-81FA-E061CAD747C2}" type="presParOf" srcId="{0C34F0DC-BB9E-4968-92D0-AF182D9B321B}" destId="{3E1086AC-15AE-4C72-B036-5CD1F9176D51}" srcOrd="0" destOrd="0" presId="urn:microsoft.com/office/officeart/2005/8/layout/hierarchy4"/>
    <dgm:cxn modelId="{B75B01C9-0285-4038-A409-6E87DA6A8E19}" type="presParOf" srcId="{3E1086AC-15AE-4C72-B036-5CD1F9176D51}" destId="{A21C0378-8C57-4171-866C-788B4E09652B}" srcOrd="0" destOrd="0" presId="urn:microsoft.com/office/officeart/2005/8/layout/hierarchy4"/>
    <dgm:cxn modelId="{D3F3FD6B-99A1-496C-A0B9-8081FD257F33}" type="presParOf" srcId="{3E1086AC-15AE-4C72-B036-5CD1F9176D51}" destId="{764A740F-868E-47F3-8982-7B5F289B6EEF}" srcOrd="1" destOrd="0" presId="urn:microsoft.com/office/officeart/2005/8/layout/hierarchy4"/>
    <dgm:cxn modelId="{4DCFC530-EBAA-43B7-ABDA-CC007D6DEF71}" type="presParOf" srcId="{68C4F55D-90DA-4B54-894E-DDA1D2195A69}" destId="{A18B9579-B1E2-4BEA-99B3-5CB9647EC511}" srcOrd="1" destOrd="0" presId="urn:microsoft.com/office/officeart/2005/8/layout/hierarchy4"/>
    <dgm:cxn modelId="{3FBD629C-C823-4F91-9F98-3A2938D8BB0B}" type="presParOf" srcId="{68C4F55D-90DA-4B54-894E-DDA1D2195A69}" destId="{4E3FE81A-41E3-4E6F-97F9-38E783907D97}" srcOrd="2" destOrd="0" presId="urn:microsoft.com/office/officeart/2005/8/layout/hierarchy4"/>
    <dgm:cxn modelId="{9ED244F0-F028-4134-94FE-5425C6D1E73A}" type="presParOf" srcId="{4E3FE81A-41E3-4E6F-97F9-38E783907D97}" destId="{3E91E1AA-C10C-47FE-BCEE-E8C661C6D3CB}" srcOrd="0" destOrd="0" presId="urn:microsoft.com/office/officeart/2005/8/layout/hierarchy4"/>
    <dgm:cxn modelId="{DD9BE52A-8377-4484-88F8-693675C7CFEA}" type="presParOf" srcId="{4E3FE81A-41E3-4E6F-97F9-38E783907D97}" destId="{9F370623-11A4-44E8-BA44-2E746EF2374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A2BA13-F8E2-4366-BD42-8EDBEC3455BA}">
      <dsp:nvSpPr>
        <dsp:cNvPr id="0" name=""/>
        <dsp:cNvSpPr/>
      </dsp:nvSpPr>
      <dsp:spPr>
        <a:xfrm>
          <a:off x="1962" y="0"/>
          <a:ext cx="5312709" cy="842467"/>
        </a:xfrm>
        <a:prstGeom prst="roundRect">
          <a:avLst>
            <a:gd name="adj" fmla="val 10000"/>
          </a:avLst>
        </a:prstGeom>
        <a:solidFill>
          <a:srgbClr val="9ACD4C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kern="1200" dirty="0" smtClean="0">
              <a:solidFill>
                <a:sysClr val="window" lastClr="FFFFFF"/>
              </a:solidFill>
              <a:latin typeface="Tw Cen MT"/>
              <a:ea typeface="宋体" panose="02010600030101010101" pitchFamily="2" charset="-122"/>
              <a:cs typeface="+mn-cs"/>
            </a:rPr>
            <a:t>Traffic Statistics Collector</a:t>
          </a:r>
          <a:endParaRPr lang="zh-CN" altLang="en-US" sz="2800" kern="1200" dirty="0">
            <a:solidFill>
              <a:sysClr val="window" lastClr="FFFFFF"/>
            </a:solidFill>
            <a:latin typeface="Tw Cen MT"/>
            <a:ea typeface="宋体" panose="02010600030101010101" pitchFamily="2" charset="-122"/>
            <a:cs typeface="+mn-cs"/>
          </a:endParaRPr>
        </a:p>
      </dsp:txBody>
      <dsp:txXfrm>
        <a:off x="26637" y="24675"/>
        <a:ext cx="5263359" cy="793117"/>
      </dsp:txXfrm>
    </dsp:sp>
    <dsp:sp modelId="{1B497272-835C-4341-B693-6E1EDF67F243}">
      <dsp:nvSpPr>
        <dsp:cNvPr id="0" name=""/>
        <dsp:cNvSpPr/>
      </dsp:nvSpPr>
      <dsp:spPr>
        <a:xfrm>
          <a:off x="0" y="1189468"/>
          <a:ext cx="2549284" cy="1321840"/>
        </a:xfrm>
        <a:prstGeom prst="roundRect">
          <a:avLst>
            <a:gd name="adj" fmla="val 10000"/>
          </a:avLst>
        </a:prstGeom>
        <a:solidFill>
          <a:srgbClr val="63A0CC"/>
        </a:solidFill>
        <a:ln w="22225" cap="flat" cmpd="sng" algn="ctr">
          <a:solidFill>
            <a:sysClr val="window" lastClr="FFFFFF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kern="1200" dirty="0" smtClean="0">
              <a:solidFill>
                <a:sysClr val="window" lastClr="FFFFFF"/>
              </a:solidFill>
              <a:latin typeface="Tw Cen MT"/>
              <a:ea typeface="宋体" panose="02010600030101010101" pitchFamily="2" charset="-122"/>
              <a:cs typeface="+mn-cs"/>
            </a:rPr>
            <a:t>Traffic Statistics Counter</a:t>
          </a:r>
          <a:endParaRPr lang="zh-CN" altLang="en-US" sz="2800" kern="1200" dirty="0">
            <a:solidFill>
              <a:sysClr val="window" lastClr="FFFFFF"/>
            </a:solidFill>
            <a:latin typeface="Tw Cen MT"/>
            <a:ea typeface="宋体" panose="02010600030101010101" pitchFamily="2" charset="-122"/>
            <a:cs typeface="+mn-cs"/>
          </a:endParaRPr>
        </a:p>
      </dsp:txBody>
      <dsp:txXfrm>
        <a:off x="38715" y="1228183"/>
        <a:ext cx="2471854" cy="1244410"/>
      </dsp:txXfrm>
    </dsp:sp>
    <dsp:sp modelId="{A21C0378-8C57-4171-866C-788B4E09652B}">
      <dsp:nvSpPr>
        <dsp:cNvPr id="0" name=""/>
        <dsp:cNvSpPr/>
      </dsp:nvSpPr>
      <dsp:spPr>
        <a:xfrm>
          <a:off x="1962" y="2877711"/>
          <a:ext cx="2549284" cy="1327685"/>
        </a:xfrm>
        <a:prstGeom prst="roundRect">
          <a:avLst>
            <a:gd name="adj" fmla="val 10000"/>
          </a:avLst>
        </a:prstGeom>
        <a:solidFill>
          <a:srgbClr val="D35940"/>
        </a:solidFill>
        <a:ln w="22225" cap="flat" cmpd="sng" algn="ctr">
          <a:solidFill>
            <a:sysClr val="window" lastClr="FFFFFF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kern="1200" dirty="0" smtClean="0">
              <a:solidFill>
                <a:sysClr val="window" lastClr="FFFFFF"/>
              </a:solidFill>
              <a:latin typeface="Tw Cen MT"/>
              <a:ea typeface="宋体" panose="02010600030101010101" pitchFamily="2" charset="-122"/>
              <a:cs typeface="+mn-cs"/>
            </a:rPr>
            <a:t>Anomaly Detection Framework</a:t>
          </a:r>
          <a:endParaRPr lang="zh-CN" altLang="en-US" sz="2800" kern="1200" dirty="0">
            <a:solidFill>
              <a:sysClr val="window" lastClr="FFFFFF"/>
            </a:solidFill>
            <a:latin typeface="Tw Cen MT"/>
            <a:ea typeface="宋体" panose="02010600030101010101" pitchFamily="2" charset="-122"/>
            <a:cs typeface="+mn-cs"/>
          </a:endParaRPr>
        </a:p>
      </dsp:txBody>
      <dsp:txXfrm>
        <a:off x="40849" y="2916598"/>
        <a:ext cx="2471510" cy="1249911"/>
      </dsp:txXfrm>
    </dsp:sp>
    <dsp:sp modelId="{3E91E1AA-C10C-47FE-BCEE-E8C661C6D3CB}">
      <dsp:nvSpPr>
        <dsp:cNvPr id="0" name=""/>
        <dsp:cNvSpPr/>
      </dsp:nvSpPr>
      <dsp:spPr>
        <a:xfrm>
          <a:off x="2759473" y="1178310"/>
          <a:ext cx="2549284" cy="1342446"/>
        </a:xfrm>
        <a:prstGeom prst="roundRect">
          <a:avLst>
            <a:gd name="adj" fmla="val 10000"/>
          </a:avLst>
        </a:prstGeom>
        <a:solidFill>
          <a:srgbClr val="FAA93A"/>
        </a:solidFill>
        <a:ln w="22225" cap="flat" cmpd="sng" algn="ctr">
          <a:solidFill>
            <a:sysClr val="window" lastClr="FFFFFF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kern="1200" dirty="0" smtClean="0">
              <a:solidFill>
                <a:sysClr val="window" lastClr="FFFFFF"/>
              </a:solidFill>
              <a:latin typeface="Tw Cen MT"/>
              <a:ea typeface="宋体" panose="02010600030101010101" pitchFamily="2" charset="-122"/>
              <a:cs typeface="+mn-cs"/>
            </a:rPr>
            <a:t>Pattern-based Identity Recognition</a:t>
          </a:r>
          <a:endParaRPr lang="zh-CN" altLang="en-US" sz="2800" kern="1200" dirty="0">
            <a:solidFill>
              <a:sysClr val="window" lastClr="FFFFFF"/>
            </a:solidFill>
            <a:latin typeface="Tw Cen MT"/>
            <a:ea typeface="宋体" panose="02010600030101010101" pitchFamily="2" charset="-122"/>
            <a:cs typeface="+mn-cs"/>
          </a:endParaRPr>
        </a:p>
      </dsp:txBody>
      <dsp:txXfrm>
        <a:off x="2798792" y="1217629"/>
        <a:ext cx="2470646" cy="1263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" y="6"/>
            <a:ext cx="3038475" cy="466725"/>
          </a:xfrm>
          <a:prstGeom prst="rect">
            <a:avLst/>
          </a:prstGeom>
        </p:spPr>
        <p:txBody>
          <a:bodyPr vert="horz" lIns="91403" tIns="45700" rIns="91403" bIns="4570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5" y="6"/>
            <a:ext cx="3038475" cy="466725"/>
          </a:xfrm>
          <a:prstGeom prst="rect">
            <a:avLst/>
          </a:prstGeom>
        </p:spPr>
        <p:txBody>
          <a:bodyPr vert="horz" lIns="91403" tIns="45700" rIns="91403" bIns="45700" rtlCol="0"/>
          <a:lstStyle>
            <a:lvl1pPr algn="r">
              <a:defRPr sz="1200"/>
            </a:lvl1pPr>
          </a:lstStyle>
          <a:p>
            <a:fld id="{7511FE48-B69C-440C-807C-0E0C16F01B4C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8" y="8829679"/>
            <a:ext cx="3038475" cy="466725"/>
          </a:xfrm>
          <a:prstGeom prst="rect">
            <a:avLst/>
          </a:prstGeom>
        </p:spPr>
        <p:txBody>
          <a:bodyPr vert="horz" lIns="91403" tIns="45700" rIns="91403" bIns="4570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5" y="8829679"/>
            <a:ext cx="3038475" cy="466725"/>
          </a:xfrm>
          <a:prstGeom prst="rect">
            <a:avLst/>
          </a:prstGeom>
        </p:spPr>
        <p:txBody>
          <a:bodyPr vert="horz" lIns="91403" tIns="45700" rIns="91403" bIns="45700" rtlCol="0" anchor="b"/>
          <a:lstStyle>
            <a:lvl1pPr algn="r">
              <a:defRPr sz="1200"/>
            </a:lvl1pPr>
          </a:lstStyle>
          <a:p>
            <a:fld id="{CC72DFF0-5F31-4647-8697-4CD543DB1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06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792" tIns="46396" rIns="92792" bIns="463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792" tIns="46396" rIns="92792" bIns="46396" rtlCol="0"/>
          <a:lstStyle>
            <a:lvl1pPr algn="r">
              <a:defRPr sz="1200"/>
            </a:lvl1pPr>
          </a:lstStyle>
          <a:p>
            <a:fld id="{924FDA77-EA7C-4D79-A52D-6C0436DD2987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92" tIns="46396" rIns="92792" bIns="463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792" tIns="46396" rIns="92792" bIns="4639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792" tIns="46396" rIns="92792" bIns="463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792" tIns="46396" rIns="92792" bIns="46396" rtlCol="0" anchor="b"/>
          <a:lstStyle>
            <a:lvl1pPr algn="r">
              <a:defRPr sz="1200"/>
            </a:lvl1pPr>
          </a:lstStyle>
          <a:p>
            <a:fld id="{A072CCC9-5F2D-4269-895F-A2CEF20C1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50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we basically explain what core software</a:t>
            </a:r>
            <a:r>
              <a:rPr lang="en-US" baseline="0" dirty="0" smtClean="0"/>
              <a:t> makes up an ARMORE Node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Wheezy is a vanilla installation with just a modified 3.12 Linux Kernel.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3.12 was the minimum we needed to make things work on the networking side with </a:t>
            </a:r>
            <a:r>
              <a:rPr lang="en-US" baseline="0" dirty="0" err="1" smtClean="0"/>
              <a:t>NetMap</a:t>
            </a:r>
            <a:r>
              <a:rPr lang="en-US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We right now support just Broccoli. Broker is being tested, but is mentioned in the future work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61135-EC34-3147-80E3-3038FD13AF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9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Testing out </a:t>
            </a:r>
            <a:r>
              <a:rPr lang="en-US" dirty="0" err="1" smtClean="0"/>
              <a:t>ModBus</a:t>
            </a:r>
            <a:r>
              <a:rPr lang="en-US" dirty="0" smtClean="0"/>
              <a:t> traffic being detected</a:t>
            </a:r>
            <a:r>
              <a:rPr lang="en-US" baseline="0" dirty="0" smtClean="0"/>
              <a:t> by bro and sent via bro-</a:t>
            </a:r>
            <a:r>
              <a:rPr lang="en-US" baseline="0" dirty="0" err="1" smtClean="0"/>
              <a:t>statsd</a:t>
            </a:r>
            <a:r>
              <a:rPr lang="en-US" baseline="0" dirty="0" smtClean="0"/>
              <a:t> to Carbon Listening Service which then is displayed by Graphite.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61135-EC34-3147-80E3-3038FD13AFC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64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2CCC9-5F2D-4269-895F-A2CEF20C1D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90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-DDS</a:t>
            </a:r>
          </a:p>
          <a:p>
            <a:r>
              <a:rPr lang="en-US" dirty="0" smtClean="0"/>
              <a:t>	-Strengths lie</a:t>
            </a:r>
            <a:r>
              <a:rPr lang="en-US" baseline="0" dirty="0" smtClean="0"/>
              <a:t> mostly in its functionality</a:t>
            </a:r>
          </a:p>
          <a:p>
            <a:r>
              <a:rPr lang="en-US" baseline="0" dirty="0" smtClean="0"/>
              <a:t>	-Very capable and proven in various industries</a:t>
            </a:r>
          </a:p>
          <a:p>
            <a:r>
              <a:rPr lang="en-US" baseline="0" dirty="0" smtClean="0"/>
              <a:t>	-Complicated API and restricted to a few languages</a:t>
            </a:r>
          </a:p>
          <a:p>
            <a:r>
              <a:rPr lang="en-US" baseline="0" dirty="0" smtClean="0"/>
              <a:t>-ZMQ</a:t>
            </a:r>
          </a:p>
          <a:p>
            <a:r>
              <a:rPr lang="en-US" baseline="0" dirty="0" smtClean="0"/>
              <a:t>	-Emphasizes simplicity and encourages users to write their own functionality</a:t>
            </a:r>
          </a:p>
          <a:p>
            <a:r>
              <a:rPr lang="en-US" baseline="0" dirty="0" smtClean="0"/>
              <a:t>	-Available in over 30 languages and is lightweight</a:t>
            </a:r>
          </a:p>
          <a:p>
            <a:r>
              <a:rPr lang="en-US" baseline="0" dirty="0" smtClean="0"/>
              <a:t>-Ultimately we’d prefer to not be reliant on a specific middleware</a:t>
            </a:r>
          </a:p>
          <a:p>
            <a:r>
              <a:rPr lang="en-US" baseline="0" dirty="0" smtClean="0"/>
              <a:t>	-ZMQ is great for short term development and proving concepts with little development time</a:t>
            </a:r>
          </a:p>
          <a:p>
            <a:r>
              <a:rPr lang="en-US" baseline="0" dirty="0" smtClean="0"/>
              <a:t>	-DDS requires more care in setting up and writing but the functionality it provides is guaranteed by vendors who create the software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1DF75-F48E-3344-85AF-05D638D76C8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9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dirty="0" err="1" smtClean="0"/>
              <a:t>ZeroMQ</a:t>
            </a:r>
            <a:r>
              <a:rPr lang="en-US" dirty="0" smtClean="0"/>
              <a:t> is an alternative middleware</a:t>
            </a:r>
            <a:r>
              <a:rPr lang="en-US" baseline="0" dirty="0" smtClean="0"/>
              <a:t> to DDS</a:t>
            </a:r>
          </a:p>
          <a:p>
            <a:r>
              <a:rPr lang="en-US" baseline="0" dirty="0" smtClean="0"/>
              <a:t>-Will be used to communicate between ARMORE nodes</a:t>
            </a:r>
          </a:p>
          <a:p>
            <a:r>
              <a:rPr lang="en-US" baseline="0" dirty="0" smtClean="0"/>
              <a:t>-Differs from DDS in that it values simplicity over functionality</a:t>
            </a:r>
          </a:p>
          <a:p>
            <a:r>
              <a:rPr lang="en-US" baseline="0" dirty="0" smtClean="0"/>
              <a:t>-Still allows user to develop all the desired functionality</a:t>
            </a:r>
          </a:p>
          <a:p>
            <a:r>
              <a:rPr lang="en-US" baseline="0" dirty="0" smtClean="0"/>
              <a:t>-Available on multiple platforms in over 30 languages</a:t>
            </a:r>
          </a:p>
          <a:p>
            <a:r>
              <a:rPr lang="en-US" baseline="0" dirty="0" smtClean="0"/>
              <a:t>-Is free to use and has a very active community</a:t>
            </a:r>
          </a:p>
          <a:p>
            <a:r>
              <a:rPr lang="en-US" baseline="0" dirty="0" smtClean="0"/>
              <a:t>	-Support is plentiful and examples numerous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1DF75-F48E-3344-85AF-05D638D76C8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90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-Develop</a:t>
            </a:r>
            <a:r>
              <a:rPr lang="en-US" baseline="0" dirty="0" smtClean="0"/>
              <a:t> a front end capable of accessing information in the ARMORE system</a:t>
            </a:r>
          </a:p>
          <a:p>
            <a:r>
              <a:rPr lang="en-US" baseline="0" dirty="0" smtClean="0"/>
              <a:t>	- Set configurations on individual nodes or entire subsystems</a:t>
            </a:r>
          </a:p>
          <a:p>
            <a:r>
              <a:rPr lang="en-US" baseline="0" dirty="0" smtClean="0"/>
              <a:t>	- Read statistics/settings on individual nodes or entire subsystems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-Using open source tools to create front end mockup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	- Define interface early to help develop back end in parallel with front end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1DF75-F48E-3344-85AF-05D638D76C8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3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74">
              <a:defRPr/>
            </a:pPr>
            <a:r>
              <a:rPr lang="en-US" altLang="zh-CN" baseline="0" dirty="0" smtClean="0"/>
              <a:t>This work’s purpose is to design and build an analyzer that </a:t>
            </a:r>
            <a:r>
              <a:rPr lang="en-US" altLang="zh-CN" dirty="0"/>
              <a:t>provides dynamic and smart analytics for SCADA protocols. It’s dynamic because it can adapt its logging and analyzing frequency based on the traffic volume. It’s smart because it can recognize </a:t>
            </a:r>
            <a:r>
              <a:rPr lang="en-US" altLang="zh-CN" dirty="0" smtClean="0"/>
              <a:t>anomaly </a:t>
            </a:r>
            <a:r>
              <a:rPr lang="en-US" altLang="zh-CN" dirty="0"/>
              <a:t>based on the normal behavior it learned from the traffic as well as identify the role of units in the network based on predefined traffic patterns.</a:t>
            </a:r>
          </a:p>
          <a:p>
            <a:endParaRPr lang="en-US" altLang="zh-CN" dirty="0"/>
          </a:p>
          <a:p>
            <a:r>
              <a:rPr lang="en-US" altLang="zh-CN" dirty="0" smtClean="0"/>
              <a:t>We</a:t>
            </a:r>
            <a:r>
              <a:rPr lang="en-US" altLang="zh-CN" baseline="0" dirty="0" smtClean="0"/>
              <a:t> use the Bro’s scripting engine to build the analyzer. The Logging Framework, the Notice Framework, </a:t>
            </a:r>
            <a:r>
              <a:rPr lang="en-US" altLang="zh-CN" dirty="0"/>
              <a:t>the Summary Statistics Framework and the Intelligence Framework is used.</a:t>
            </a:r>
          </a:p>
          <a:p>
            <a:endParaRPr lang="en-US" altLang="zh-CN" dirty="0"/>
          </a:p>
          <a:p>
            <a:r>
              <a:rPr lang="en-US" altLang="zh-CN" dirty="0"/>
              <a:t>Currently, this analyzer supports DNP3 and Modbus. But it can be extended later to support more.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FC039-1694-4724-8DEC-93BEDE7E85A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58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74"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FC039-1694-4724-8DEC-93BEDE7E85A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7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FC039-1694-4724-8DEC-93BEDE7E85A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0981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</a:t>
            </a:r>
            <a:r>
              <a:rPr lang="en-US" baseline="0" dirty="0" smtClean="0"/>
              <a:t> a physical setup instead of just a bunch of virtual machines?</a:t>
            </a:r>
          </a:p>
          <a:p>
            <a:r>
              <a:rPr lang="en-US" baseline="0" dirty="0" smtClean="0"/>
              <a:t>	-</a:t>
            </a:r>
            <a:r>
              <a:rPr lang="en-US" dirty="0" smtClean="0"/>
              <a:t>We use a physical test bed to benchmark</a:t>
            </a:r>
            <a:r>
              <a:rPr lang="en-US" baseline="0" dirty="0" smtClean="0"/>
              <a:t> performance of ARMORE with High End Intel 4 port NIC’s that are capable of sending 1.5 million packets per second at the moment across 		ARMORE nodes using the </a:t>
            </a:r>
            <a:r>
              <a:rPr lang="en-US" baseline="0" dirty="0" err="1" smtClean="0"/>
              <a:t>Netmap.ko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igxb.ko</a:t>
            </a:r>
            <a:r>
              <a:rPr lang="en-US" baseline="0" dirty="0" smtClean="0"/>
              <a:t> kernel modules. </a:t>
            </a:r>
          </a:p>
          <a:p>
            <a:r>
              <a:rPr lang="en-US" baseline="0" dirty="0" smtClean="0"/>
              <a:t>	-Virtual machines have reduced performance due to only being able to use </a:t>
            </a:r>
            <a:r>
              <a:rPr lang="en-US" baseline="0" dirty="0" err="1" smtClean="0"/>
              <a:t>netmap.ko</a:t>
            </a:r>
            <a:r>
              <a:rPr lang="en-US" baseline="0" dirty="0" smtClean="0"/>
              <a:t> as a software based card and aren’t able to create as much throughput.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ArmoreNode1 and </a:t>
            </a:r>
            <a:r>
              <a:rPr lang="en-US" baseline="0" dirty="0" err="1" smtClean="0"/>
              <a:t>Armorenode</a:t>
            </a:r>
            <a:r>
              <a:rPr lang="en-US" baseline="0" dirty="0" smtClean="0"/>
              <a:t> 2 are placed between an </a:t>
            </a:r>
            <a:r>
              <a:rPr lang="en-US" baseline="0" dirty="0" err="1" smtClean="0"/>
              <a:t>ArmoreRouter</a:t>
            </a:r>
            <a:r>
              <a:rPr lang="en-US" baseline="0" dirty="0" smtClean="0"/>
              <a:t> which turns the whole system into a WAN and allows us to simulate a real world setup.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61135-EC34-3147-80E3-3038FD13AFC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95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2438399"/>
          </a:xfrm>
        </p:spPr>
        <p:txBody>
          <a:bodyPr>
            <a:normAutofit/>
          </a:bodyPr>
          <a:lstStyle>
            <a:lvl1pPr>
              <a:defRPr sz="4400">
                <a:solidFill>
                  <a:srgbClr val="0079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190500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sz="2900" dirty="0" smtClean="0">
              <a:solidFill>
                <a:srgbClr val="262626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01930" y="1143000"/>
            <a:ext cx="8229600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03" y="155306"/>
            <a:ext cx="1800200" cy="835293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501930" y="6525344"/>
            <a:ext cx="8229600" cy="0"/>
          </a:xfrm>
          <a:prstGeom prst="line">
            <a:avLst/>
          </a:prstGeom>
          <a:ln w="952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534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79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5029200"/>
          </a:xfrm>
        </p:spPr>
        <p:txBody>
          <a:bodyPr vert="eaVert"/>
          <a:lstStyle>
            <a:lvl1pPr marL="342900" indent="-342900">
              <a:buFont typeface="Arial"/>
              <a:buChar char="•"/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10668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 rot="5400000">
            <a:off x="-83961" y="6284760"/>
            <a:ext cx="546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53BC405-6D79-4DB3-82DA-7196A6610C82}" type="slidenum">
              <a:rPr lang="en-US" sz="1400" smtClean="0">
                <a:solidFill>
                  <a:srgbClr val="007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400" dirty="0">
              <a:solidFill>
                <a:srgbClr val="007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192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354762"/>
          </a:xfrm>
        </p:spPr>
        <p:txBody>
          <a:bodyPr vert="eaVert"/>
          <a:lstStyle>
            <a:lvl1pPr>
              <a:defRPr>
                <a:solidFill>
                  <a:srgbClr val="0079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354762"/>
          </a:xfrm>
        </p:spPr>
        <p:txBody>
          <a:bodyPr vert="eaVert"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6629400" y="304800"/>
            <a:ext cx="1" cy="632460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2547" y="386302"/>
            <a:ext cx="1008112" cy="468772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 rot="5400000">
            <a:off x="44997" y="6237522"/>
            <a:ext cx="546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53BC405-6D79-4DB3-82DA-7196A6610C82}" type="slidenum">
              <a:rPr lang="en-US" sz="1400" smtClean="0">
                <a:solidFill>
                  <a:srgbClr val="007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400" dirty="0">
              <a:solidFill>
                <a:srgbClr val="007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642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5439" y="776287"/>
            <a:ext cx="3383280" cy="877824"/>
          </a:xfrm>
        </p:spPr>
        <p:txBody>
          <a:bodyPr anchor="b"/>
          <a:lstStyle>
            <a:lvl1pPr algn="l">
              <a:buNone/>
              <a:defRPr sz="1800" b="1">
                <a:solidFill>
                  <a:srgbClr val="0079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89805" y="1749786"/>
            <a:ext cx="3383280" cy="4713396"/>
          </a:xfrm>
        </p:spPr>
        <p:txBody>
          <a:bodyPr/>
          <a:lstStyle>
            <a:lvl1pPr marL="9144" indent="0">
              <a:buNone/>
              <a:defRPr sz="1400">
                <a:solidFill>
                  <a:schemeClr val="tx1">
                    <a:lumMod val="50000"/>
                  </a:schemeClr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75439" y="1654111"/>
            <a:ext cx="3383280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302188"/>
            <a:ext cx="1008112" cy="468772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8244408" y="6463183"/>
            <a:ext cx="546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53BC405-6D79-4DB3-82DA-7196A6610C82}" type="slidenum">
              <a:rPr lang="en-US" sz="1400" smtClean="0">
                <a:solidFill>
                  <a:srgbClr val="007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400" dirty="0">
              <a:solidFill>
                <a:srgbClr val="007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592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>
            <a:lvl1pPr>
              <a:defRPr sz="3600" b="0">
                <a:solidFill>
                  <a:srgbClr val="0079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05400"/>
          </a:xfrm>
        </p:spPr>
        <p:txBody>
          <a:bodyPr/>
          <a:lstStyle>
            <a:lvl1pPr marL="342900" indent="-342900">
              <a:buFont typeface="Arial"/>
              <a:buChar char="•"/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838200"/>
            <a:ext cx="8229600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302188"/>
            <a:ext cx="1008112" cy="468772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8244408" y="6463183"/>
            <a:ext cx="546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53BC405-6D79-4DB3-82DA-7196A6610C82}" type="slidenum">
              <a:rPr lang="en-US" sz="1400" smtClean="0">
                <a:solidFill>
                  <a:srgbClr val="007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400" dirty="0">
              <a:solidFill>
                <a:srgbClr val="007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6172200"/>
            <a:ext cx="8229600" cy="0"/>
          </a:xfrm>
          <a:prstGeom prst="line">
            <a:avLst/>
          </a:prstGeom>
          <a:ln w="952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473" y="6131428"/>
            <a:ext cx="2597727" cy="4849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335" y="6232536"/>
            <a:ext cx="1066800" cy="60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2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533" y="3933056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79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533" y="235799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70933" y="3933056"/>
            <a:ext cx="8229600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302188"/>
            <a:ext cx="1008112" cy="468772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8244408" y="6463183"/>
            <a:ext cx="546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53BC405-6D79-4DB3-82DA-7196A6610C82}" type="slidenum">
              <a:rPr lang="en-US" sz="1400" smtClean="0">
                <a:solidFill>
                  <a:srgbClr val="007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400" dirty="0">
              <a:solidFill>
                <a:srgbClr val="007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98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3340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79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105400"/>
          </a:xfrm>
        </p:spPr>
        <p:txBody>
          <a:bodyPr/>
          <a:lstStyle>
            <a:lvl1pPr marL="342900" indent="-342900">
              <a:buFont typeface="Arial"/>
              <a:buChar char="•"/>
              <a:defRPr sz="28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105400"/>
          </a:xfrm>
        </p:spPr>
        <p:txBody>
          <a:bodyPr/>
          <a:lstStyle>
            <a:lvl1pPr marL="342900" indent="-342900">
              <a:buFont typeface="Arial"/>
              <a:buChar char="•"/>
              <a:defRPr sz="28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302188"/>
            <a:ext cx="1008112" cy="468772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8244408" y="6463183"/>
            <a:ext cx="546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53BC405-6D79-4DB3-82DA-7196A6610C82}" type="slidenum">
              <a:rPr lang="en-US" sz="1400" smtClean="0">
                <a:solidFill>
                  <a:srgbClr val="007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400" dirty="0">
              <a:solidFill>
                <a:srgbClr val="007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838200"/>
            <a:ext cx="8229600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457200" y="6172200"/>
            <a:ext cx="8229600" cy="0"/>
          </a:xfrm>
          <a:prstGeom prst="line">
            <a:avLst/>
          </a:prstGeom>
          <a:ln w="952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473" y="6131428"/>
            <a:ext cx="2597727" cy="48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183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79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4040188" cy="4454525"/>
          </a:xfrm>
        </p:spPr>
        <p:txBody>
          <a:bodyPr/>
          <a:lstStyle>
            <a:lvl1pPr marL="342900" indent="-342900">
              <a:buFont typeface="Arial"/>
              <a:buChar char="•"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81200"/>
            <a:ext cx="4041775" cy="4454525"/>
          </a:xfrm>
        </p:spPr>
        <p:txBody>
          <a:bodyPr/>
          <a:lstStyle>
            <a:lvl1pPr marL="342900" indent="-342900">
              <a:buFont typeface="Arial"/>
              <a:buChar char="•"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302188"/>
            <a:ext cx="1008112" cy="468772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8244408" y="6463183"/>
            <a:ext cx="546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53BC405-6D79-4DB3-82DA-7196A6610C82}" type="slidenum">
              <a:rPr lang="en-US" sz="1400" smtClean="0">
                <a:solidFill>
                  <a:srgbClr val="007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400" dirty="0">
              <a:solidFill>
                <a:srgbClr val="007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57200" y="980728"/>
            <a:ext cx="8229600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457200" y="6237312"/>
            <a:ext cx="8229600" cy="0"/>
          </a:xfrm>
          <a:prstGeom prst="line">
            <a:avLst/>
          </a:prstGeom>
          <a:ln w="952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831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79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302188"/>
            <a:ext cx="1008112" cy="468772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244408" y="6463183"/>
            <a:ext cx="546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53BC405-6D79-4DB3-82DA-7196A6610C82}" type="slidenum">
              <a:rPr lang="en-US" sz="1400" smtClean="0">
                <a:solidFill>
                  <a:srgbClr val="007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400" dirty="0">
              <a:solidFill>
                <a:srgbClr val="007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80728"/>
            <a:ext cx="8229600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851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302188"/>
            <a:ext cx="1008112" cy="468772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8244408" y="6463183"/>
            <a:ext cx="546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53BC405-6D79-4DB3-82DA-7196A6610C82}" type="slidenum">
              <a:rPr lang="en-US" sz="1400" smtClean="0">
                <a:solidFill>
                  <a:srgbClr val="007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400" dirty="0">
              <a:solidFill>
                <a:srgbClr val="007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04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44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0079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304800"/>
            <a:ext cx="5111750" cy="6324600"/>
          </a:xfrm>
        </p:spPr>
        <p:txBody>
          <a:bodyPr/>
          <a:lstStyle>
            <a:lvl1pPr marL="342900" indent="-342900">
              <a:buFont typeface="Arial"/>
              <a:buChar char="•"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>
              <a:buClrTx/>
              <a:defRPr sz="2800">
                <a:solidFill>
                  <a:sysClr val="windowText" lastClr="000000"/>
                </a:solidFill>
              </a:defRPr>
            </a:lvl2pPr>
            <a:lvl3pPr>
              <a:defRPr sz="2400">
                <a:solidFill>
                  <a:sysClr val="windowText" lastClr="000000"/>
                </a:solidFill>
              </a:defRPr>
            </a:lvl3pPr>
            <a:lvl4pPr>
              <a:defRPr sz="2000">
                <a:solidFill>
                  <a:sysClr val="windowText" lastClr="000000"/>
                </a:solidFill>
              </a:defRPr>
            </a:lvl4pPr>
            <a:lvl5pPr>
              <a:defRPr sz="2000">
                <a:solidFill>
                  <a:sysClr val="windowText" lastClr="0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044" y="1435100"/>
            <a:ext cx="3008313" cy="51943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1447800"/>
            <a:ext cx="3048000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302188"/>
            <a:ext cx="1008112" cy="468772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244408" y="6463183"/>
            <a:ext cx="546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53BC405-6D79-4DB3-82DA-7196A6610C82}" type="slidenum">
              <a:rPr lang="en-US" sz="1400" smtClean="0">
                <a:solidFill>
                  <a:srgbClr val="007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400" dirty="0">
              <a:solidFill>
                <a:srgbClr val="007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464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79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2620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792288" y="5367338"/>
            <a:ext cx="5486400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302188"/>
            <a:ext cx="1008112" cy="468772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244408" y="6463183"/>
            <a:ext cx="546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53BC405-6D79-4DB3-82DA-7196A6610C82}" type="slidenum">
              <a:rPr lang="en-US" sz="1400" smtClean="0">
                <a:solidFill>
                  <a:srgbClr val="007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400" dirty="0">
              <a:solidFill>
                <a:srgbClr val="007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005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4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524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007900"/>
          </a:solidFill>
          <a:latin typeface="CG Omega" panose="020B0502050508020304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Tx/>
        <a:buSzPct val="90000"/>
        <a:buFont typeface="Wingdings" panose="05000000000000000000" pitchFamily="2" charset="2"/>
        <a:buChar char="§"/>
        <a:defRPr sz="2800" kern="1200">
          <a:solidFill>
            <a:schemeClr val="tx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4963" indent="-223838" algn="l" defTabSz="914400" rtl="0" eaLnBrk="1" latinLnBrk="0" hangingPunct="1">
        <a:spcBef>
          <a:spcPct val="20000"/>
        </a:spcBef>
        <a:buSzPct val="90000"/>
        <a:buFont typeface="Wingdings" panose="05000000000000000000" pitchFamily="2" charset="2"/>
        <a:buChar char="§"/>
        <a:defRPr sz="2000" kern="1200">
          <a:solidFill>
            <a:schemeClr val="tx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10" y="2108990"/>
            <a:ext cx="4876800" cy="27867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5486400"/>
            <a:ext cx="5695950" cy="10668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3400" y="1295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7900"/>
                </a:solidFill>
                <a:latin typeface="CG Omega" panose="020B05020505080203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400" dirty="0" smtClean="0"/>
              <a:t>Applied Resiliency for More Trustworthy Grid Operation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3008880"/>
            <a:ext cx="2413258" cy="4003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1534" y="4191181"/>
            <a:ext cx="1011572" cy="10115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2393" y="3458888"/>
            <a:ext cx="1181158" cy="5480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7320" y="3409183"/>
            <a:ext cx="1290217" cy="5480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03732" y="215101"/>
            <a:ext cx="24945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7900"/>
                </a:solidFill>
                <a:latin typeface="CG Omega" panose="020B0502050508020304" pitchFamily="34" charset="0"/>
                <a:ea typeface="+mj-ea"/>
                <a:cs typeface="Arial" pitchFamily="34" charset="0"/>
              </a:rPr>
              <a:t>ARMORE</a:t>
            </a:r>
            <a:endParaRPr lang="en-US" sz="4400" dirty="0">
              <a:solidFill>
                <a:srgbClr val="007900"/>
              </a:solidFill>
              <a:latin typeface="CG Omega" panose="020B0502050508020304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04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ARMORE Proxy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Abstract class for middleware library inclusion</a:t>
            </a:r>
          </a:p>
          <a:p>
            <a:pPr lvl="1"/>
            <a:r>
              <a:rPr lang="en-US" dirty="0" err="1" smtClean="0"/>
              <a:t>ZeroMQ</a:t>
            </a:r>
            <a:r>
              <a:rPr lang="en-US" dirty="0"/>
              <a:t> </a:t>
            </a:r>
            <a:r>
              <a:rPr lang="en-US" dirty="0" smtClean="0"/>
              <a:t>implemented with Curve security</a:t>
            </a:r>
            <a:endParaRPr lang="en-US" dirty="0" smtClean="0"/>
          </a:p>
          <a:p>
            <a:pPr lvl="1"/>
            <a:r>
              <a:rPr lang="en-US" dirty="0" smtClean="0"/>
              <a:t>DDS stubbed but not </a:t>
            </a:r>
            <a:r>
              <a:rPr lang="en-US" dirty="0" smtClean="0"/>
              <a:t>implemented</a:t>
            </a:r>
          </a:p>
          <a:p>
            <a:r>
              <a:rPr lang="en-US" dirty="0" smtClean="0"/>
              <a:t>Abstract packet capture interface</a:t>
            </a:r>
          </a:p>
          <a:p>
            <a:pPr lvl="1"/>
            <a:r>
              <a:rPr lang="en-US" dirty="0" smtClean="0"/>
              <a:t>PCAP</a:t>
            </a:r>
          </a:p>
          <a:p>
            <a:pPr lvl="1"/>
            <a:r>
              <a:rPr lang="en-US" dirty="0" err="1" smtClean="0"/>
              <a:t>Netmap</a:t>
            </a:r>
            <a:endParaRPr lang="en-US" dirty="0"/>
          </a:p>
          <a:p>
            <a:r>
              <a:rPr lang="en-US" dirty="0" smtClean="0"/>
              <a:t>Many options for logging</a:t>
            </a:r>
          </a:p>
          <a:p>
            <a:r>
              <a:rPr lang="en-US" dirty="0" smtClean="0"/>
              <a:t>MAC address translation mode</a:t>
            </a:r>
          </a:p>
        </p:txBody>
      </p:sp>
    </p:spTree>
    <p:extLst>
      <p:ext uri="{BB962C8B-B14F-4D97-AF65-F5344CB8AC3E}">
        <p14:creationId xmlns:p14="http://schemas.microsoft.com/office/powerpoint/2010/main" val="3372292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76200"/>
            <a:ext cx="7886700" cy="777875"/>
          </a:xfrm>
        </p:spPr>
        <p:txBody>
          <a:bodyPr/>
          <a:lstStyle/>
          <a:p>
            <a:r>
              <a:rPr lang="en-US" dirty="0" smtClean="0"/>
              <a:t>DDS vs. </a:t>
            </a:r>
            <a:r>
              <a:rPr lang="en-US" dirty="0" err="1" smtClean="0"/>
              <a:t>ZeroMQ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30238" y="1143000"/>
            <a:ext cx="3868737" cy="3810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mtClean="0"/>
              <a:t>DDS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30238" y="1524000"/>
            <a:ext cx="3868737" cy="4665663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Commercial </a:t>
            </a:r>
            <a:r>
              <a:rPr lang="en-US" sz="2800" dirty="0" smtClean="0"/>
              <a:t>options</a:t>
            </a:r>
          </a:p>
          <a:p>
            <a:r>
              <a:rPr lang="en-US" sz="2800" dirty="0" smtClean="0"/>
              <a:t>No open source security</a:t>
            </a:r>
            <a:endParaRPr lang="en-US" sz="2800" dirty="0" smtClean="0"/>
          </a:p>
          <a:p>
            <a:r>
              <a:rPr lang="en-US" sz="2800" dirty="0" smtClean="0"/>
              <a:t>Extensive functionality </a:t>
            </a:r>
            <a:r>
              <a:rPr lang="en-US" sz="2800" dirty="0" smtClean="0"/>
              <a:t>built in</a:t>
            </a:r>
          </a:p>
          <a:p>
            <a:r>
              <a:rPr lang="en-US" sz="2800" dirty="0" smtClean="0"/>
              <a:t>Steep learning curve</a:t>
            </a:r>
          </a:p>
          <a:p>
            <a:r>
              <a:rPr lang="en-US" sz="2800" dirty="0" smtClean="0"/>
              <a:t>Slightly </a:t>
            </a:r>
            <a:r>
              <a:rPr lang="en-US" sz="2800" dirty="0" smtClean="0"/>
              <a:t>more resource heavy</a:t>
            </a:r>
          </a:p>
          <a:p>
            <a:r>
              <a:rPr lang="en-US" sz="2800" dirty="0" smtClean="0"/>
              <a:t>4 </a:t>
            </a:r>
            <a:r>
              <a:rPr lang="en-US" sz="2800" dirty="0" smtClean="0"/>
              <a:t>languages</a:t>
            </a:r>
          </a:p>
          <a:p>
            <a:r>
              <a:rPr lang="en-US" sz="2800" dirty="0" smtClean="0"/>
              <a:t>Restricted to pub/sub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29150" y="1143000"/>
            <a:ext cx="3887788" cy="3810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 err="1" smtClean="0"/>
              <a:t>ZeroMQ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29150" y="1524000"/>
            <a:ext cx="3887788" cy="46656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Exclusively o</a:t>
            </a:r>
            <a:r>
              <a:rPr lang="en-US" sz="2800" dirty="0" smtClean="0"/>
              <a:t>pen </a:t>
            </a:r>
            <a:r>
              <a:rPr lang="en-US" sz="2800" dirty="0" smtClean="0"/>
              <a:t>source</a:t>
            </a:r>
          </a:p>
          <a:p>
            <a:r>
              <a:rPr lang="en-US" sz="2800" dirty="0" smtClean="0"/>
              <a:t>Sufficient features for ARMORE</a:t>
            </a:r>
          </a:p>
          <a:p>
            <a:r>
              <a:rPr lang="en-US" sz="2800" dirty="0" smtClean="0"/>
              <a:t>Easy </a:t>
            </a:r>
            <a:r>
              <a:rPr lang="en-US" sz="2800" dirty="0" smtClean="0"/>
              <a:t>to learn</a:t>
            </a:r>
          </a:p>
          <a:p>
            <a:r>
              <a:rPr lang="en-US" sz="2800" dirty="0" smtClean="0"/>
              <a:t>Lightweight</a:t>
            </a:r>
          </a:p>
          <a:p>
            <a:r>
              <a:rPr lang="en-US" sz="2800" dirty="0" smtClean="0"/>
              <a:t>30+ languages</a:t>
            </a:r>
          </a:p>
          <a:p>
            <a:r>
              <a:rPr lang="en-US" sz="2800" dirty="0" smtClean="0"/>
              <a:t>Multiple pattern flexibility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49768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33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PROXY</a:t>
            </a:r>
            <a:endParaRPr lang="en-US" dirty="0">
              <a:solidFill>
                <a:srgbClr val="9933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311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 MQ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Asynchronous messaging library</a:t>
            </a:r>
          </a:p>
          <a:p>
            <a:r>
              <a:rPr lang="en-US" sz="2400" dirty="0" smtClean="0"/>
              <a:t>Allows many types of communication from intra-process to WAN</a:t>
            </a:r>
          </a:p>
          <a:p>
            <a:r>
              <a:rPr lang="en-US" sz="2400" dirty="0" smtClean="0"/>
              <a:t>Removes need for message broker</a:t>
            </a:r>
          </a:p>
          <a:p>
            <a:r>
              <a:rPr lang="en-US" sz="2400" dirty="0" smtClean="0"/>
              <a:t>API values simplicity over functionality</a:t>
            </a:r>
          </a:p>
          <a:p>
            <a:r>
              <a:rPr lang="en-US" sz="2400" dirty="0" smtClean="0"/>
              <a:t>Encourages user to implement functionality as needed </a:t>
            </a:r>
          </a:p>
          <a:p>
            <a:r>
              <a:rPr lang="en-US" sz="2400" dirty="0" smtClean="0"/>
              <a:t>Available in over 30 languages on multiple platforms</a:t>
            </a:r>
          </a:p>
          <a:p>
            <a:r>
              <a:rPr lang="en-US" sz="2400" dirty="0" smtClean="0"/>
              <a:t>Open source</a:t>
            </a:r>
          </a:p>
          <a:p>
            <a:r>
              <a:rPr lang="en-US" sz="2400" dirty="0" smtClean="0"/>
              <a:t>Very active community provides extensive support for developing and debugging</a:t>
            </a:r>
          </a:p>
          <a:p>
            <a:r>
              <a:rPr lang="en-US" sz="2400" dirty="0" smtClean="0"/>
              <a:t>Existing documentation provides extensive instruction on various communication patterns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49768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33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PROXY</a:t>
            </a:r>
            <a:endParaRPr lang="en-US" dirty="0">
              <a:solidFill>
                <a:srgbClr val="9933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077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ZeroMQ</a:t>
            </a:r>
            <a:r>
              <a:rPr lang="en-US" dirty="0" smtClean="0"/>
              <a:t> </a:t>
            </a:r>
            <a:r>
              <a:rPr lang="en-US" dirty="0" smtClean="0"/>
              <a:t>Dealer/Router Pattern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1811" y="762000"/>
            <a:ext cx="4460378" cy="5638800"/>
          </a:xfrm>
        </p:spPr>
      </p:pic>
      <p:sp>
        <p:nvSpPr>
          <p:cNvPr id="6" name="TextBox 5"/>
          <p:cNvSpPr txBox="1"/>
          <p:nvPr/>
        </p:nvSpPr>
        <p:spPr>
          <a:xfrm>
            <a:off x="228600" y="49768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33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PROXY</a:t>
            </a:r>
            <a:endParaRPr lang="en-US" dirty="0">
              <a:solidFill>
                <a:srgbClr val="9933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407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Administrator's Interface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Front end connects UI with ARMORE node </a:t>
            </a:r>
            <a:r>
              <a:rPr lang="en-US" dirty="0" smtClean="0"/>
              <a:t>internals.  Based on Bootstrap.</a:t>
            </a:r>
            <a:endParaRPr lang="en-US" dirty="0" smtClean="0"/>
          </a:p>
          <a:p>
            <a:pPr lvl="1"/>
            <a:r>
              <a:rPr lang="en-US" dirty="0" smtClean="0"/>
              <a:t>Read/set configuration</a:t>
            </a:r>
          </a:p>
          <a:p>
            <a:pPr lvl="2"/>
            <a:r>
              <a:rPr lang="en-US" dirty="0" smtClean="0"/>
              <a:t>Subsystem status</a:t>
            </a:r>
          </a:p>
          <a:p>
            <a:pPr lvl="2"/>
            <a:r>
              <a:rPr lang="en-US" dirty="0" smtClean="0"/>
              <a:t>Node topology</a:t>
            </a:r>
          </a:p>
          <a:p>
            <a:pPr lvl="1"/>
            <a:r>
              <a:rPr lang="en-US" dirty="0" smtClean="0"/>
              <a:t>Display data for user</a:t>
            </a:r>
          </a:p>
          <a:p>
            <a:pPr lvl="2"/>
            <a:r>
              <a:rPr lang="en-US" dirty="0" smtClean="0"/>
              <a:t>Statistics</a:t>
            </a:r>
          </a:p>
          <a:p>
            <a:pPr lvl="2"/>
            <a:r>
              <a:rPr lang="en-US" dirty="0" smtClean="0"/>
              <a:t>Logs</a:t>
            </a:r>
          </a:p>
          <a:p>
            <a:pPr lvl="2"/>
            <a:r>
              <a:rPr lang="en-US" dirty="0" smtClean="0"/>
              <a:t>Alerts</a:t>
            </a:r>
          </a:p>
          <a:p>
            <a:r>
              <a:rPr lang="en-US" dirty="0" smtClean="0"/>
              <a:t>Communicate with back end via JSON messages</a:t>
            </a:r>
          </a:p>
          <a:p>
            <a:r>
              <a:rPr lang="en-US" dirty="0" smtClean="0"/>
              <a:t>Testing</a:t>
            </a:r>
          </a:p>
          <a:p>
            <a:pPr lvl="1"/>
            <a:r>
              <a:rPr lang="en-US" dirty="0" smtClean="0"/>
              <a:t>Janus - Rest API server</a:t>
            </a:r>
          </a:p>
          <a:p>
            <a:pPr lvl="1"/>
            <a:r>
              <a:rPr lang="en-US" dirty="0" smtClean="0"/>
              <a:t>Bottle - Python Web Framework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49768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33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MANAGER</a:t>
            </a:r>
            <a:endParaRPr lang="en-US" dirty="0">
              <a:solidFill>
                <a:srgbClr val="9933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173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Dynamic Traffic Analyzer</a:t>
            </a:r>
            <a:endParaRPr lang="zh-CN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0000"/>
                </a:solidFill>
              </a:rPr>
              <a:t>What is it?</a:t>
            </a:r>
          </a:p>
          <a:p>
            <a:pPr lvl="1"/>
            <a:r>
              <a:rPr lang="en-US" altLang="zh-CN" sz="2000" dirty="0">
                <a:solidFill>
                  <a:srgbClr val="000000"/>
                </a:solidFill>
              </a:rPr>
              <a:t>An analyzer that provides dynamic and intelligent analytics for SCADA protocols, increasing visibility into the system behavior</a:t>
            </a:r>
          </a:p>
          <a:p>
            <a:pPr lvl="1"/>
            <a:endParaRPr lang="en-US" altLang="zh-CN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0000"/>
                </a:solidFill>
              </a:rPr>
              <a:t>What is it using?</a:t>
            </a:r>
          </a:p>
          <a:p>
            <a:pPr lvl="1"/>
            <a:r>
              <a:rPr lang="en-US" altLang="zh-CN" sz="2000" dirty="0">
                <a:solidFill>
                  <a:srgbClr val="000000"/>
                </a:solidFill>
              </a:rPr>
              <a:t>Bro's scripting engine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0000"/>
                </a:solidFill>
              </a:rPr>
              <a:t>What protocols does it support at the moment?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altLang="zh-CN" sz="2000" dirty="0">
                <a:solidFill>
                  <a:srgbClr val="000000"/>
                </a:solidFill>
              </a:rPr>
              <a:t>DNP3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altLang="zh-CN" sz="2000" dirty="0">
                <a:solidFill>
                  <a:srgbClr val="000000"/>
                </a:solidFill>
              </a:rPr>
              <a:t>Modbus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altLang="zh-CN" sz="2000" dirty="0">
                <a:solidFill>
                  <a:srgbClr val="000000"/>
                </a:solidFill>
              </a:rPr>
              <a:t>Extensible to any other protocol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49768"/>
            <a:ext cx="1285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33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INSPECTOR</a:t>
            </a:r>
            <a:endParaRPr lang="en-US" dirty="0">
              <a:solidFill>
                <a:srgbClr val="9933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185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228600" y="97894"/>
            <a:ext cx="8229600" cy="685800"/>
          </a:xfrm>
        </p:spPr>
        <p:txBody>
          <a:bodyPr/>
          <a:lstStyle/>
          <a:p>
            <a:r>
              <a:rPr lang="en-US" altLang="zh-CN" dirty="0" smtClean="0"/>
              <a:t>Components</a:t>
            </a:r>
            <a:endParaRPr lang="zh-CN" altLang="en-US" dirty="0"/>
          </a:p>
        </p:txBody>
      </p:sp>
      <p:grpSp>
        <p:nvGrpSpPr>
          <p:cNvPr id="31" name="组合 30"/>
          <p:cNvGrpSpPr/>
          <p:nvPr/>
        </p:nvGrpSpPr>
        <p:grpSpPr>
          <a:xfrm>
            <a:off x="1189653" y="762000"/>
            <a:ext cx="6764694" cy="5319540"/>
            <a:chOff x="2836508" y="1314014"/>
            <a:chExt cx="6764694" cy="5319540"/>
          </a:xfrm>
        </p:grpSpPr>
        <p:sp>
          <p:nvSpPr>
            <p:cNvPr id="32" name="右箭头 31"/>
            <p:cNvSpPr/>
            <p:nvPr/>
          </p:nvSpPr>
          <p:spPr>
            <a:xfrm>
              <a:off x="2836508" y="1559329"/>
              <a:ext cx="6764694" cy="409430"/>
            </a:xfrm>
            <a:prstGeom prst="rightArrow">
              <a:avLst/>
            </a:prstGeom>
            <a:solidFill>
              <a:srgbClr val="B258D3"/>
            </a:solidFill>
            <a:ln w="222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宋体" panose="02010600030101010101" pitchFamily="2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5281077" y="1314014"/>
              <a:ext cx="16266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w Cen MT"/>
                  <a:ea typeface="宋体" panose="02010600030101010101" pitchFamily="2" charset="-122"/>
                </a:rPr>
                <a:t>Network Traffic</a:t>
              </a: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w Cen MT"/>
                <a:ea typeface="宋体" panose="02010600030101010101" pitchFamily="2" charset="-122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3343835" y="2201851"/>
              <a:ext cx="5540189" cy="4431703"/>
              <a:chOff x="3343835" y="2276668"/>
              <a:chExt cx="5540189" cy="4431703"/>
            </a:xfrm>
          </p:grpSpPr>
          <p:sp>
            <p:nvSpPr>
              <p:cNvPr id="36" name="圆角矩形 35"/>
              <p:cNvSpPr/>
              <p:nvPr/>
            </p:nvSpPr>
            <p:spPr>
              <a:xfrm>
                <a:off x="3343835" y="2276668"/>
                <a:ext cx="5540189" cy="4431703"/>
              </a:xfrm>
              <a:prstGeom prst="roundRect">
                <a:avLst>
                  <a:gd name="adj" fmla="val 3094"/>
                </a:avLst>
              </a:prstGeom>
              <a:solidFill>
                <a:srgbClr val="8AC4A7"/>
              </a:solidFill>
              <a:ln w="2222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宋体" panose="02010600030101010101" pitchFamily="2" charset="-122"/>
                </a:endParaRPr>
              </a:p>
            </p:txBody>
          </p:sp>
          <p:graphicFrame>
            <p:nvGraphicFramePr>
              <p:cNvPr id="37" name="图示 36"/>
              <p:cNvGraphicFramePr/>
              <p:nvPr>
                <p:extLst/>
              </p:nvPr>
            </p:nvGraphicFramePr>
            <p:xfrm>
              <a:off x="3459584" y="2386598"/>
              <a:ext cx="5316635" cy="420539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38" name="下箭头 37"/>
              <p:cNvSpPr/>
              <p:nvPr/>
            </p:nvSpPr>
            <p:spPr>
              <a:xfrm>
                <a:off x="4550927" y="3284390"/>
                <a:ext cx="307910" cy="224458"/>
              </a:xfrm>
              <a:prstGeom prst="downArrow">
                <a:avLst/>
              </a:prstGeom>
              <a:solidFill>
                <a:srgbClr val="9ACD4C"/>
              </a:solidFill>
              <a:ln w="2222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宋体" panose="02010600030101010101" pitchFamily="2" charset="-122"/>
                </a:endParaRPr>
              </a:p>
            </p:txBody>
          </p:sp>
          <p:sp>
            <p:nvSpPr>
              <p:cNvPr id="39" name="下箭头 38"/>
              <p:cNvSpPr/>
              <p:nvPr/>
            </p:nvSpPr>
            <p:spPr>
              <a:xfrm>
                <a:off x="7365844" y="3284390"/>
                <a:ext cx="307910" cy="224458"/>
              </a:xfrm>
              <a:prstGeom prst="downArrow">
                <a:avLst/>
              </a:prstGeom>
              <a:solidFill>
                <a:srgbClr val="9ACD4C"/>
              </a:solidFill>
              <a:ln w="2222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宋体" panose="02010600030101010101" pitchFamily="2" charset="-122"/>
                </a:endParaRPr>
              </a:p>
            </p:txBody>
          </p:sp>
          <p:sp>
            <p:nvSpPr>
              <p:cNvPr id="40" name="下箭头 39"/>
              <p:cNvSpPr/>
              <p:nvPr/>
            </p:nvSpPr>
            <p:spPr>
              <a:xfrm>
                <a:off x="4550927" y="5004693"/>
                <a:ext cx="307910" cy="224458"/>
              </a:xfrm>
              <a:prstGeom prst="downArrow">
                <a:avLst/>
              </a:prstGeom>
              <a:solidFill>
                <a:srgbClr val="63A0CC"/>
              </a:solidFill>
              <a:ln w="2222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5" name="下箭头 34"/>
            <p:cNvSpPr/>
            <p:nvPr/>
          </p:nvSpPr>
          <p:spPr>
            <a:xfrm>
              <a:off x="5960691" y="1920944"/>
              <a:ext cx="307910" cy="224458"/>
            </a:xfrm>
            <a:prstGeom prst="downArrow">
              <a:avLst/>
            </a:prstGeom>
            <a:solidFill>
              <a:srgbClr val="B258D3"/>
            </a:solidFill>
            <a:ln w="222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宋体" panose="02010600030101010101" pitchFamily="2" charset="-122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28600" y="49768"/>
            <a:ext cx="1285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33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INSPECTOR</a:t>
            </a:r>
            <a:endParaRPr lang="en-US" dirty="0">
              <a:solidFill>
                <a:srgbClr val="9933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862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800" dirty="0" smtClean="0"/>
              <a:t>Data Flow</a:t>
            </a:r>
            <a:endParaRPr lang="zh-CN" altLang="en-US" sz="3800" dirty="0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Input: network traffic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Output: two kinds of events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altLang="zh-CN" sz="2000" dirty="0" err="1"/>
              <a:t>item_seen</a:t>
            </a:r>
            <a:r>
              <a:rPr lang="en-US" altLang="zh-CN" sz="2000" dirty="0"/>
              <a:t>: </a:t>
            </a:r>
            <a:r>
              <a:rPr lang="en-US" altLang="zh-CN" sz="2000" dirty="0">
                <a:solidFill>
                  <a:schemeClr val="accent2"/>
                </a:solidFill>
              </a:rPr>
              <a:t>instantaneous</a:t>
            </a:r>
            <a:r>
              <a:rPr lang="en-US" altLang="zh-CN" sz="2000" dirty="0"/>
              <a:t>, item contains </a:t>
            </a:r>
            <a:r>
              <a:rPr lang="en-US" altLang="zh-CN" sz="2000" dirty="0">
                <a:solidFill>
                  <a:schemeClr val="accent2"/>
                </a:solidFill>
              </a:rPr>
              <a:t>incomplete</a:t>
            </a:r>
            <a:r>
              <a:rPr lang="en-US" altLang="zh-CN" sz="2000" dirty="0"/>
              <a:t> information of the packet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altLang="zh-CN" sz="2000" dirty="0" err="1"/>
              <a:t>item_gen</a:t>
            </a:r>
            <a:r>
              <a:rPr lang="en-US" altLang="zh-CN" sz="2000" dirty="0"/>
              <a:t>: </a:t>
            </a:r>
            <a:r>
              <a:rPr lang="en-US" altLang="zh-CN" sz="2000" dirty="0">
                <a:solidFill>
                  <a:srgbClr val="FF0000"/>
                </a:solidFill>
              </a:rPr>
              <a:t>delayed</a:t>
            </a:r>
            <a:r>
              <a:rPr lang="en-US" altLang="zh-CN" sz="2000" dirty="0"/>
              <a:t>, item contains </a:t>
            </a:r>
            <a:r>
              <a:rPr lang="en-US" altLang="zh-CN" sz="2000" dirty="0">
                <a:solidFill>
                  <a:srgbClr val="FF0000"/>
                </a:solidFill>
              </a:rPr>
              <a:t>complete</a:t>
            </a:r>
            <a:r>
              <a:rPr lang="en-US" altLang="zh-CN" sz="2000" dirty="0"/>
              <a:t> information of the packet</a:t>
            </a: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352800"/>
            <a:ext cx="8757956" cy="17734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49768"/>
            <a:ext cx="1285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33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INSPECTOR</a:t>
            </a:r>
            <a:endParaRPr lang="en-US" dirty="0">
              <a:solidFill>
                <a:srgbClr val="9933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863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UIUC INSPECTOR (Bro) Test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1219200"/>
            <a:ext cx="7467600" cy="44363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9768"/>
            <a:ext cx="785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33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Testing</a:t>
            </a:r>
            <a:endParaRPr lang="en-US" dirty="0">
              <a:solidFill>
                <a:srgbClr val="9933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17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65008"/>
            <a:ext cx="8229600" cy="838200"/>
          </a:xfrm>
        </p:spPr>
        <p:txBody>
          <a:bodyPr/>
          <a:lstStyle/>
          <a:p>
            <a:r>
              <a:rPr lang="en-US" dirty="0" err="1" smtClean="0"/>
              <a:t>ModBus</a:t>
            </a:r>
            <a:r>
              <a:rPr lang="en-US" dirty="0" smtClean="0"/>
              <a:t> Traffic Visualization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1066800"/>
            <a:ext cx="6858000" cy="47019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9768"/>
            <a:ext cx="785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33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Testing</a:t>
            </a:r>
            <a:endParaRPr lang="en-US" dirty="0">
              <a:solidFill>
                <a:srgbClr val="9933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023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for ARMORE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Industrial Control Systems (ICS) protocols lack security protection</a:t>
            </a:r>
          </a:p>
          <a:p>
            <a:r>
              <a:rPr lang="en-US" dirty="0" smtClean="0"/>
              <a:t>Security bolt-</a:t>
            </a:r>
            <a:r>
              <a:rPr lang="en-US" dirty="0" err="1" smtClean="0"/>
              <a:t>ons</a:t>
            </a:r>
            <a:r>
              <a:rPr lang="en-US" dirty="0" smtClean="0"/>
              <a:t> are typically implemented via firewalls and VPNs</a:t>
            </a:r>
          </a:p>
          <a:p>
            <a:r>
              <a:rPr lang="en-US" dirty="0" smtClean="0"/>
              <a:t>Little if any visibility as to what these systems are actually doing</a:t>
            </a:r>
          </a:p>
          <a:p>
            <a:r>
              <a:rPr lang="en-US" dirty="0" smtClean="0"/>
              <a:t>Any security extensions have a long-tail implementation path (or never at all)</a:t>
            </a:r>
          </a:p>
          <a:p>
            <a:r>
              <a:rPr lang="en-US" dirty="0" smtClean="0"/>
              <a:t>Deployments are often much more costly than the capital expenditures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503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GPA PROXY Test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49768"/>
            <a:ext cx="785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33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Testing</a:t>
            </a:r>
            <a:endParaRPr lang="en-US" dirty="0">
              <a:solidFill>
                <a:srgbClr val="9933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71" y="1295400"/>
            <a:ext cx="7547858" cy="425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578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ARMORE Design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Security appliance </a:t>
            </a:r>
            <a:r>
              <a:rPr lang="en-US" dirty="0" smtClean="0"/>
              <a:t>to</a:t>
            </a:r>
            <a:endParaRPr lang="en-US" dirty="0" smtClean="0"/>
          </a:p>
          <a:p>
            <a:pPr lvl="1"/>
            <a:r>
              <a:rPr lang="en-US" dirty="0" smtClean="0"/>
              <a:t>Increase visibility and awareness on ICS networks</a:t>
            </a:r>
          </a:p>
          <a:p>
            <a:pPr lvl="1"/>
            <a:r>
              <a:rPr lang="en-US" dirty="0" smtClean="0"/>
              <a:t>Augment insecure protocols with security features</a:t>
            </a:r>
          </a:p>
          <a:p>
            <a:pPr lvl="1"/>
            <a:r>
              <a:rPr lang="en-US" dirty="0" smtClean="0"/>
              <a:t>Inspect and (optionally) enforce defined policies</a:t>
            </a:r>
          </a:p>
          <a:p>
            <a:pPr lvl="1"/>
            <a:r>
              <a:rPr lang="en-US" dirty="0" smtClean="0"/>
              <a:t>Minimize deployment costs while creating a feasible adoption path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437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Software Components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64770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Operating System – Linux</a:t>
            </a:r>
          </a:p>
          <a:p>
            <a:pPr lvl="1"/>
            <a:r>
              <a:rPr lang="en-US" dirty="0" err="1" smtClean="0"/>
              <a:t>Debian</a:t>
            </a:r>
            <a:r>
              <a:rPr lang="en-US" dirty="0" smtClean="0"/>
              <a:t> </a:t>
            </a:r>
            <a:r>
              <a:rPr lang="en-US" dirty="0" smtClean="0"/>
              <a:t>Wheezy 7.8 </a:t>
            </a:r>
            <a:r>
              <a:rPr lang="en-US" dirty="0" smtClean="0"/>
              <a:t>x64 - Modified </a:t>
            </a:r>
            <a:r>
              <a:rPr lang="en-US" dirty="0" smtClean="0"/>
              <a:t>3.12.0 Linux Kernel</a:t>
            </a:r>
          </a:p>
          <a:p>
            <a:r>
              <a:rPr lang="en-US" dirty="0" smtClean="0"/>
              <a:t>Bro - </a:t>
            </a:r>
            <a:r>
              <a:rPr lang="en-US" u="sng" dirty="0" smtClean="0"/>
              <a:t>INSPECTOR </a:t>
            </a:r>
            <a:r>
              <a:rPr lang="en-US" dirty="0" smtClean="0"/>
              <a:t>– Dynamic Traffic Analyzer</a:t>
            </a:r>
            <a:endParaRPr lang="en-US" dirty="0" smtClean="0"/>
          </a:p>
          <a:p>
            <a:r>
              <a:rPr lang="en-US" dirty="0" err="1" smtClean="0"/>
              <a:t>NetMap</a:t>
            </a:r>
            <a:endParaRPr lang="en-US" dirty="0"/>
          </a:p>
          <a:p>
            <a:pPr lvl="1"/>
            <a:r>
              <a:rPr lang="en-US" dirty="0"/>
              <a:t>Kernel Module for High Speed Packet </a:t>
            </a:r>
            <a:r>
              <a:rPr lang="en-US" dirty="0" smtClean="0"/>
              <a:t>I/O</a:t>
            </a:r>
          </a:p>
          <a:p>
            <a:r>
              <a:rPr lang="en-US" u="sng" dirty="0" smtClean="0"/>
              <a:t>MANAGER</a:t>
            </a:r>
            <a:r>
              <a:rPr lang="en-US" dirty="0" smtClean="0"/>
              <a:t> - Administrator’s Interface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Bro – </a:t>
            </a:r>
            <a:r>
              <a:rPr lang="en-US" u="sng" dirty="0" smtClean="0"/>
              <a:t>ENFORCER</a:t>
            </a:r>
            <a:r>
              <a:rPr lang="en-US" dirty="0" smtClean="0"/>
              <a:t> - Policy Enforcement</a:t>
            </a:r>
          </a:p>
          <a:p>
            <a:r>
              <a:rPr lang="en-US" u="sng" dirty="0" smtClean="0"/>
              <a:t>PROXY</a:t>
            </a:r>
            <a:r>
              <a:rPr lang="en-US" dirty="0" smtClean="0"/>
              <a:t> (new GPA OSS)</a:t>
            </a:r>
          </a:p>
          <a:p>
            <a:pPr lvl="1"/>
            <a:r>
              <a:rPr lang="en-US" dirty="0" smtClean="0"/>
              <a:t>Transparent data stream </a:t>
            </a:r>
            <a:r>
              <a:rPr lang="en-US" dirty="0" err="1" smtClean="0"/>
              <a:t>encapsulator</a:t>
            </a:r>
            <a:endParaRPr lang="en-US" dirty="0" smtClean="0"/>
          </a:p>
          <a:p>
            <a:pPr lvl="1"/>
            <a:r>
              <a:rPr lang="en-US" dirty="0" err="1" smtClean="0"/>
              <a:t>ZeroMQ</a:t>
            </a:r>
            <a:r>
              <a:rPr lang="en-US" dirty="0" smtClean="0"/>
              <a:t> with Curve security</a:t>
            </a:r>
          </a:p>
          <a:p>
            <a:pPr lvl="1"/>
            <a:r>
              <a:rPr lang="en-US" dirty="0" smtClean="0"/>
              <a:t>Copious logging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28600" y="4976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33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Design</a:t>
            </a:r>
            <a:endParaRPr lang="en-US" dirty="0">
              <a:solidFill>
                <a:srgbClr val="9933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1799" y="895632"/>
            <a:ext cx="257189" cy="2417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86710" y="1807819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Components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29400" y="4038600"/>
            <a:ext cx="242894" cy="20019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53736" y="4716432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Active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Modes Only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192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Passive Mode</a:t>
            </a:r>
            <a:endParaRPr lang="en-US" dirty="0" smtClean="0"/>
          </a:p>
          <a:p>
            <a:pPr lvl="1"/>
            <a:r>
              <a:rPr lang="en-US" dirty="0" smtClean="0"/>
              <a:t>Span port</a:t>
            </a:r>
          </a:p>
          <a:p>
            <a:r>
              <a:rPr lang="en-US" dirty="0" smtClean="0"/>
              <a:t>Transparent Mode</a:t>
            </a:r>
            <a:endParaRPr lang="en-US" dirty="0" smtClean="0"/>
          </a:p>
          <a:p>
            <a:pPr lvl="1"/>
            <a:r>
              <a:rPr lang="en-US" dirty="0" smtClean="0"/>
              <a:t>Inline inspection, optional enforcement</a:t>
            </a:r>
          </a:p>
          <a:p>
            <a:r>
              <a:rPr lang="en-US" dirty="0" smtClean="0"/>
              <a:t>Encapsulated Mode</a:t>
            </a:r>
          </a:p>
          <a:p>
            <a:pPr lvl="1"/>
            <a:r>
              <a:rPr lang="en-US" dirty="0" smtClean="0"/>
              <a:t>Inline inspection, encapsulated transfer with optional encryption, optional enforcement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28600" y="4976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33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Design</a:t>
            </a:r>
            <a:endParaRPr lang="en-US" dirty="0">
              <a:solidFill>
                <a:srgbClr val="9933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439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Passive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4343400" cy="5105400"/>
          </a:xfrm>
        </p:spPr>
        <p:txBody>
          <a:bodyPr/>
          <a:lstStyle/>
          <a:p>
            <a:pPr marL="342900" lvl="1" indent="-342900">
              <a:buSzTx/>
              <a:buFont typeface="Arial"/>
              <a:buChar char="•"/>
            </a:pPr>
            <a:r>
              <a:rPr lang="en-US" dirty="0" smtClean="0"/>
              <a:t>Payload inspection</a:t>
            </a:r>
          </a:p>
          <a:p>
            <a:pPr marL="342900" lvl="1" indent="-342900">
              <a:buSzTx/>
              <a:buFont typeface="Arial"/>
              <a:buChar char="•"/>
            </a:pPr>
            <a:r>
              <a:rPr lang="en-US" dirty="0" smtClean="0"/>
              <a:t>Network </a:t>
            </a:r>
            <a:r>
              <a:rPr lang="en-US" dirty="0"/>
              <a:t>visibility and </a:t>
            </a:r>
            <a:r>
              <a:rPr lang="en-US" dirty="0" smtClean="0"/>
              <a:t>intelligence</a:t>
            </a:r>
          </a:p>
          <a:p>
            <a:pPr marL="342900" lvl="1" indent="-342900">
              <a:buSzTx/>
              <a:buFont typeface="Arial"/>
              <a:buChar char="•"/>
            </a:pPr>
            <a:r>
              <a:rPr lang="en-US" dirty="0" smtClean="0"/>
              <a:t>Network</a:t>
            </a:r>
            <a:br>
              <a:rPr lang="en-US" dirty="0" smtClean="0"/>
            </a:br>
            <a:r>
              <a:rPr lang="en-US" dirty="0" smtClean="0"/>
              <a:t>analytics</a:t>
            </a:r>
            <a:br>
              <a:rPr lang="en-US" dirty="0" smtClean="0"/>
            </a:br>
            <a:r>
              <a:rPr lang="en-US" dirty="0" smtClean="0"/>
              <a:t> enablement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4976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33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Design</a:t>
            </a:r>
            <a:endParaRPr lang="en-US" dirty="0">
              <a:solidFill>
                <a:srgbClr val="9933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133600"/>
            <a:ext cx="6492569" cy="360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29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Transparent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5943600" cy="5105400"/>
          </a:xfrm>
        </p:spPr>
        <p:txBody>
          <a:bodyPr/>
          <a:lstStyle/>
          <a:p>
            <a:r>
              <a:rPr lang="en-US" dirty="0"/>
              <a:t>Passive plus…</a:t>
            </a:r>
          </a:p>
          <a:p>
            <a:r>
              <a:rPr lang="en-US" dirty="0"/>
              <a:t>Communication endpoints operate without any changes</a:t>
            </a:r>
          </a:p>
          <a:p>
            <a:r>
              <a:rPr lang="en-US" dirty="0" smtClean="0"/>
              <a:t>Optional</a:t>
            </a:r>
            <a:br>
              <a:rPr lang="en-US" dirty="0" smtClean="0"/>
            </a:br>
            <a:r>
              <a:rPr lang="en-US" dirty="0" smtClean="0"/>
              <a:t>policy</a:t>
            </a:r>
            <a:br>
              <a:rPr lang="en-US" dirty="0" smtClean="0"/>
            </a:br>
            <a:r>
              <a:rPr lang="en-US" dirty="0" smtClean="0"/>
              <a:t>enforce-</a:t>
            </a:r>
            <a:br>
              <a:rPr lang="en-US" dirty="0" smtClean="0"/>
            </a:br>
            <a:r>
              <a:rPr lang="en-US" dirty="0" err="1" smtClean="0"/>
              <a:t>ment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4976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33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Design</a:t>
            </a:r>
            <a:endParaRPr lang="en-US" dirty="0">
              <a:solidFill>
                <a:srgbClr val="9933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019" y="2514600"/>
            <a:ext cx="6766936" cy="375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461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Encapsulated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4251"/>
            <a:ext cx="8382000" cy="5105400"/>
          </a:xfrm>
        </p:spPr>
        <p:txBody>
          <a:bodyPr>
            <a:normAutofit/>
          </a:bodyPr>
          <a:lstStyle/>
          <a:p>
            <a:r>
              <a:rPr lang="en-US" dirty="0"/>
              <a:t>Transparent plus…</a:t>
            </a:r>
          </a:p>
          <a:p>
            <a:r>
              <a:rPr lang="en-US" dirty="0"/>
              <a:t>Encapsulation and </a:t>
            </a:r>
            <a:r>
              <a:rPr lang="en-US" dirty="0" smtClean="0"/>
              <a:t>encryption</a:t>
            </a:r>
            <a:endParaRPr lang="en-US" dirty="0"/>
          </a:p>
          <a:p>
            <a:r>
              <a:rPr lang="en-US" dirty="0"/>
              <a:t>Security augmentation (access </a:t>
            </a:r>
            <a:r>
              <a:rPr lang="en-US" dirty="0" smtClean="0"/>
              <a:t>filtering</a:t>
            </a:r>
            <a:r>
              <a:rPr lang="en-US" dirty="0"/>
              <a:t>)</a:t>
            </a:r>
          </a:p>
          <a:p>
            <a:r>
              <a:rPr lang="en-US" dirty="0" smtClean="0"/>
              <a:t>Optional</a:t>
            </a:r>
            <a:br>
              <a:rPr lang="en-US" dirty="0" smtClean="0"/>
            </a:br>
            <a:r>
              <a:rPr lang="en-US" dirty="0" smtClean="0"/>
              <a:t>policy</a:t>
            </a:r>
            <a:br>
              <a:rPr lang="en-US" dirty="0" smtClean="0"/>
            </a:br>
            <a:r>
              <a:rPr lang="en-US" dirty="0" smtClean="0"/>
              <a:t>enforce-</a:t>
            </a:r>
            <a:br>
              <a:rPr lang="en-US" dirty="0" smtClean="0"/>
            </a:br>
            <a:r>
              <a:rPr lang="en-US" dirty="0" err="1" smtClean="0"/>
              <a:t>ment</a:t>
            </a:r>
            <a:endParaRPr lang="en-US" dirty="0"/>
          </a:p>
          <a:p>
            <a:r>
              <a:rPr lang="en-US" dirty="0" smtClean="0"/>
              <a:t>Fault</a:t>
            </a:r>
            <a:br>
              <a:rPr lang="en-US" dirty="0" smtClean="0"/>
            </a:br>
            <a:r>
              <a:rPr lang="en-US" dirty="0" smtClean="0"/>
              <a:t>tolerance </a:t>
            </a:r>
            <a:r>
              <a:rPr lang="en-US" dirty="0"/>
              <a:t>and resiliency options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4976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33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Design</a:t>
            </a:r>
            <a:endParaRPr lang="en-US" dirty="0">
              <a:solidFill>
                <a:srgbClr val="9933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740" y="2667000"/>
            <a:ext cx="617325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634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Implementation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95400"/>
            <a:ext cx="7415134" cy="47696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1828800"/>
            <a:ext cx="2451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Encapsulated Mode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976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33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Design</a:t>
            </a:r>
            <a:endParaRPr lang="en-US" dirty="0">
              <a:solidFill>
                <a:srgbClr val="9933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378640"/>
      </p:ext>
    </p:extLst>
  </p:cSld>
  <p:clrMapOvr>
    <a:masterClrMapping/>
  </p:clrMapOvr>
</p:sld>
</file>

<file path=ppt/theme/theme1.xml><?xml version="1.0" encoding="utf-8"?>
<a:theme xmlns:a="http://schemas.openxmlformats.org/drawingml/2006/main" name="CURENT PPT Template_v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14377</TotalTime>
  <Words>819</Words>
  <Application>Microsoft Office PowerPoint</Application>
  <PresentationFormat>On-screen Show (4:3)</PresentationFormat>
  <Paragraphs>188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宋体</vt:lpstr>
      <vt:lpstr>Arial</vt:lpstr>
      <vt:lpstr>Arial Narrow</vt:lpstr>
      <vt:lpstr>Calibri</vt:lpstr>
      <vt:lpstr>CG Omega</vt:lpstr>
      <vt:lpstr>Tw Cen MT</vt:lpstr>
      <vt:lpstr>Wingdings</vt:lpstr>
      <vt:lpstr>CURENT PPT Template_v2</vt:lpstr>
      <vt:lpstr>PowerPoint Presentation</vt:lpstr>
      <vt:lpstr>Motivation for ARMORE</vt:lpstr>
      <vt:lpstr>ARMORE Design Objectives</vt:lpstr>
      <vt:lpstr>Major Software Components</vt:lpstr>
      <vt:lpstr>Implementation Options</vt:lpstr>
      <vt:lpstr>Passive Implementation</vt:lpstr>
      <vt:lpstr>Transparent Implementation</vt:lpstr>
      <vt:lpstr>Encapsulated Implementation</vt:lpstr>
      <vt:lpstr>Full Implementation</vt:lpstr>
      <vt:lpstr>ARMORE Proxy</vt:lpstr>
      <vt:lpstr>DDS vs. ZeroMQ</vt:lpstr>
      <vt:lpstr>Zero MQ</vt:lpstr>
      <vt:lpstr>ZeroMQ Dealer/Router Pattern</vt:lpstr>
      <vt:lpstr>Administrator's Interface</vt:lpstr>
      <vt:lpstr>Dynamic Traffic Analyzer</vt:lpstr>
      <vt:lpstr>Components</vt:lpstr>
      <vt:lpstr>Data Flow</vt:lpstr>
      <vt:lpstr>UIUC INSPECTOR (Bro) Test</vt:lpstr>
      <vt:lpstr>ModBus Traffic Visualization</vt:lpstr>
      <vt:lpstr>GPA PROXY Test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Tenley Dalstrom</dc:creator>
  <cp:lastModifiedBy>Russell Robertson</cp:lastModifiedBy>
  <cp:revision>430</cp:revision>
  <cp:lastPrinted>2015-08-03T18:11:23Z</cp:lastPrinted>
  <dcterms:created xsi:type="dcterms:W3CDTF">2014-04-10T13:35:15Z</dcterms:created>
  <dcterms:modified xsi:type="dcterms:W3CDTF">2015-08-03T19:04:12Z</dcterms:modified>
</cp:coreProperties>
</file>