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48"/>
  </p:notesMasterIdLst>
  <p:handoutMasterIdLst>
    <p:handoutMasterId r:id="rId49"/>
  </p:handoutMasterIdLst>
  <p:sldIdLst>
    <p:sldId id="570" r:id="rId2"/>
    <p:sldId id="578" r:id="rId3"/>
    <p:sldId id="620" r:id="rId4"/>
    <p:sldId id="577" r:id="rId5"/>
    <p:sldId id="598" r:id="rId6"/>
    <p:sldId id="590" r:id="rId7"/>
    <p:sldId id="599" r:id="rId8"/>
    <p:sldId id="610" r:id="rId9"/>
    <p:sldId id="594" r:id="rId10"/>
    <p:sldId id="579" r:id="rId11"/>
    <p:sldId id="580" r:id="rId12"/>
    <p:sldId id="581" r:id="rId13"/>
    <p:sldId id="582" r:id="rId14"/>
    <p:sldId id="583" r:id="rId15"/>
    <p:sldId id="584" r:id="rId16"/>
    <p:sldId id="585" r:id="rId17"/>
    <p:sldId id="574" r:id="rId18"/>
    <p:sldId id="586" r:id="rId19"/>
    <p:sldId id="601" r:id="rId20"/>
    <p:sldId id="595" r:id="rId21"/>
    <p:sldId id="602" r:id="rId22"/>
    <p:sldId id="604" r:id="rId23"/>
    <p:sldId id="596" r:id="rId24"/>
    <p:sldId id="603" r:id="rId25"/>
    <p:sldId id="597" r:id="rId26"/>
    <p:sldId id="587" r:id="rId27"/>
    <p:sldId id="588" r:id="rId28"/>
    <p:sldId id="593" r:id="rId29"/>
    <p:sldId id="572" r:id="rId30"/>
    <p:sldId id="600" r:id="rId31"/>
    <p:sldId id="605" r:id="rId32"/>
    <p:sldId id="611" r:id="rId33"/>
    <p:sldId id="612" r:id="rId34"/>
    <p:sldId id="613" r:id="rId35"/>
    <p:sldId id="573" r:id="rId36"/>
    <p:sldId id="619" r:id="rId37"/>
    <p:sldId id="609" r:id="rId38"/>
    <p:sldId id="576" r:id="rId39"/>
    <p:sldId id="614" r:id="rId40"/>
    <p:sldId id="606" r:id="rId41"/>
    <p:sldId id="607" r:id="rId42"/>
    <p:sldId id="608" r:id="rId43"/>
    <p:sldId id="615" r:id="rId44"/>
    <p:sldId id="616" r:id="rId45"/>
    <p:sldId id="618" r:id="rId46"/>
    <p:sldId id="617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FDD"/>
    <a:srgbClr val="EC7474"/>
    <a:srgbClr val="008000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4" autoAdjust="0"/>
    <p:restoredTop sz="86465" autoAdjust="0"/>
  </p:normalViewPr>
  <p:slideViewPr>
    <p:cSldViewPr>
      <p:cViewPr varScale="1">
        <p:scale>
          <a:sx n="73" d="100"/>
          <a:sy n="73" d="100"/>
        </p:scale>
        <p:origin x="12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0"/>
    </p:cViewPr>
  </p:sorterViewPr>
  <p:notesViewPr>
    <p:cSldViewPr>
      <p:cViewPr varScale="1">
        <p:scale>
          <a:sx n="72" d="100"/>
          <a:sy n="72" d="100"/>
        </p:scale>
        <p:origin x="202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D3516-05F9-4CF7-8D3E-C1A6F41B901C}" type="doc">
      <dgm:prSet loTypeId="urn:microsoft.com/office/officeart/2005/8/layout/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AF6110B-DFCF-4A7D-BC93-97F61D58DDC0}">
      <dgm:prSet phldrT="[Text]"/>
      <dgm:spPr/>
      <dgm:t>
        <a:bodyPr/>
        <a:lstStyle/>
        <a:p>
          <a:r>
            <a:rPr lang="en-US" dirty="0" smtClean="0"/>
            <a:t>Unique ID                  2 Bytes</a:t>
          </a:r>
          <a:endParaRPr lang="en-US" dirty="0"/>
        </a:p>
      </dgm:t>
    </dgm:pt>
    <dgm:pt modelId="{B2BFDE9A-2E03-45CB-A05C-5A5E05A4C640}" type="parTrans" cxnId="{F2E07B57-3E1D-45EE-9FC2-F4839089001C}">
      <dgm:prSet/>
      <dgm:spPr/>
      <dgm:t>
        <a:bodyPr/>
        <a:lstStyle/>
        <a:p>
          <a:endParaRPr lang="en-US"/>
        </a:p>
      </dgm:t>
    </dgm:pt>
    <dgm:pt modelId="{01EDEE6E-8671-44E3-BFB1-A3BA2E497139}" type="sibTrans" cxnId="{F2E07B57-3E1D-45EE-9FC2-F4839089001C}">
      <dgm:prSet/>
      <dgm:spPr/>
      <dgm:t>
        <a:bodyPr/>
        <a:lstStyle/>
        <a:p>
          <a:endParaRPr lang="en-US"/>
        </a:p>
      </dgm:t>
    </dgm:pt>
    <dgm:pt modelId="{3E991FD6-95DB-486A-8D76-7A7EA3FC6FD3}">
      <dgm:prSet phldrT="[Text]"/>
      <dgm:spPr/>
      <dgm:t>
        <a:bodyPr/>
        <a:lstStyle/>
        <a:p>
          <a:r>
            <a:rPr lang="en-US" dirty="0" smtClean="0"/>
            <a:t>Timestamp                2 Bytes</a:t>
          </a:r>
          <a:endParaRPr lang="en-US" dirty="0"/>
        </a:p>
      </dgm:t>
    </dgm:pt>
    <dgm:pt modelId="{53967436-78CF-471B-8934-BB795CEB3148}" type="parTrans" cxnId="{2384AE32-EB5D-4DC7-90E7-51BC7D44D137}">
      <dgm:prSet/>
      <dgm:spPr/>
      <dgm:t>
        <a:bodyPr/>
        <a:lstStyle/>
        <a:p>
          <a:endParaRPr lang="en-US"/>
        </a:p>
      </dgm:t>
    </dgm:pt>
    <dgm:pt modelId="{E4DA353B-B488-41B3-831E-F2EC1042ADB9}" type="sibTrans" cxnId="{2384AE32-EB5D-4DC7-90E7-51BC7D44D137}">
      <dgm:prSet/>
      <dgm:spPr/>
      <dgm:t>
        <a:bodyPr/>
        <a:lstStyle/>
        <a:p>
          <a:endParaRPr lang="en-US"/>
        </a:p>
      </dgm:t>
    </dgm:pt>
    <dgm:pt modelId="{2234AFE8-9C48-4C99-B1CF-52B85B0B79DC}">
      <dgm:prSet phldrT="[Text]"/>
      <dgm:spPr/>
      <dgm:t>
        <a:bodyPr/>
        <a:lstStyle/>
        <a:p>
          <a:r>
            <a:rPr lang="en-US" dirty="0" smtClean="0"/>
            <a:t>Value                        4 Bytes</a:t>
          </a:r>
          <a:endParaRPr lang="en-US" dirty="0"/>
        </a:p>
      </dgm:t>
    </dgm:pt>
    <dgm:pt modelId="{4FA022BD-57EB-4A43-A9B8-9976BEF3C486}" type="parTrans" cxnId="{514D7472-EF23-4ACC-B46D-FC6F466609EF}">
      <dgm:prSet/>
      <dgm:spPr/>
      <dgm:t>
        <a:bodyPr/>
        <a:lstStyle/>
        <a:p>
          <a:endParaRPr lang="en-US"/>
        </a:p>
      </dgm:t>
    </dgm:pt>
    <dgm:pt modelId="{B5E3B429-5566-4D08-96A2-78249655F257}" type="sibTrans" cxnId="{514D7472-EF23-4ACC-B46D-FC6F466609EF}">
      <dgm:prSet/>
      <dgm:spPr/>
      <dgm:t>
        <a:bodyPr/>
        <a:lstStyle/>
        <a:p>
          <a:endParaRPr lang="en-US"/>
        </a:p>
      </dgm:t>
    </dgm:pt>
    <dgm:pt modelId="{6B4BC7B2-78FF-4456-A37B-4A25DFDCACC9}">
      <dgm:prSet/>
      <dgm:spPr/>
      <dgm:t>
        <a:bodyPr/>
        <a:lstStyle/>
        <a:p>
          <a:r>
            <a:rPr lang="en-US" dirty="0" smtClean="0"/>
            <a:t>Quality                      1 Byte</a:t>
          </a:r>
          <a:endParaRPr lang="en-US" dirty="0"/>
        </a:p>
      </dgm:t>
    </dgm:pt>
    <dgm:pt modelId="{0B7B8D63-7E11-4F25-A419-7B89AC12E6B8}" type="parTrans" cxnId="{165DD324-CEB7-4BC5-BFBC-FE39A472733A}">
      <dgm:prSet/>
      <dgm:spPr/>
      <dgm:t>
        <a:bodyPr/>
        <a:lstStyle/>
        <a:p>
          <a:endParaRPr lang="en-US"/>
        </a:p>
      </dgm:t>
    </dgm:pt>
    <dgm:pt modelId="{225810F6-BE6D-4CB8-A0FD-F9CE46ECC072}" type="sibTrans" cxnId="{165DD324-CEB7-4BC5-BFBC-FE39A472733A}">
      <dgm:prSet/>
      <dgm:spPr/>
      <dgm:t>
        <a:bodyPr/>
        <a:lstStyle/>
        <a:p>
          <a:endParaRPr lang="en-US"/>
        </a:p>
      </dgm:t>
    </dgm:pt>
    <dgm:pt modelId="{64E58525-A126-4396-8AAB-EA20507D23E2}" type="pres">
      <dgm:prSet presAssocID="{D21D3516-05F9-4CF7-8D3E-C1A6F41B90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A35CA4-4C50-4859-992A-80D5BE7790E2}" type="pres">
      <dgm:prSet presAssocID="{1AF6110B-DFCF-4A7D-BC93-97F61D58DDC0}" presName="parentLin" presStyleCnt="0"/>
      <dgm:spPr/>
      <dgm:t>
        <a:bodyPr/>
        <a:lstStyle/>
        <a:p>
          <a:endParaRPr lang="en-US"/>
        </a:p>
      </dgm:t>
    </dgm:pt>
    <dgm:pt modelId="{66D9971F-24ED-4712-A6CC-C1A25AA883A3}" type="pres">
      <dgm:prSet presAssocID="{1AF6110B-DFCF-4A7D-BC93-97F61D58DDC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013A11C-FAFE-4D5E-947D-1DC2BAA5D995}" type="pres">
      <dgm:prSet presAssocID="{1AF6110B-DFCF-4A7D-BC93-97F61D58DDC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8C395-DD1F-483C-9C3B-D3B22E997790}" type="pres">
      <dgm:prSet presAssocID="{1AF6110B-DFCF-4A7D-BC93-97F61D58DDC0}" presName="negativeSpace" presStyleCnt="0"/>
      <dgm:spPr/>
      <dgm:t>
        <a:bodyPr/>
        <a:lstStyle/>
        <a:p>
          <a:endParaRPr lang="en-US"/>
        </a:p>
      </dgm:t>
    </dgm:pt>
    <dgm:pt modelId="{EA744466-D874-4D46-A0E2-3A4CBF9EF61C}" type="pres">
      <dgm:prSet presAssocID="{1AF6110B-DFCF-4A7D-BC93-97F61D58DDC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6F067-C47B-4125-84A3-2CE956C16965}" type="pres">
      <dgm:prSet presAssocID="{01EDEE6E-8671-44E3-BFB1-A3BA2E497139}" presName="spaceBetweenRectangles" presStyleCnt="0"/>
      <dgm:spPr/>
      <dgm:t>
        <a:bodyPr/>
        <a:lstStyle/>
        <a:p>
          <a:endParaRPr lang="en-US"/>
        </a:p>
      </dgm:t>
    </dgm:pt>
    <dgm:pt modelId="{E0AD3773-C7A2-47AD-A77C-ACD6CF9F49C2}" type="pres">
      <dgm:prSet presAssocID="{3E991FD6-95DB-486A-8D76-7A7EA3FC6FD3}" presName="parentLin" presStyleCnt="0"/>
      <dgm:spPr/>
      <dgm:t>
        <a:bodyPr/>
        <a:lstStyle/>
        <a:p>
          <a:endParaRPr lang="en-US"/>
        </a:p>
      </dgm:t>
    </dgm:pt>
    <dgm:pt modelId="{55D76FD4-AB3C-4AA5-9D7C-34E3F428810A}" type="pres">
      <dgm:prSet presAssocID="{3E991FD6-95DB-486A-8D76-7A7EA3FC6FD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974981B-3919-4592-9E41-A5D75A6E0C93}" type="pres">
      <dgm:prSet presAssocID="{3E991FD6-95DB-486A-8D76-7A7EA3FC6FD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B8BD1-2507-495C-8015-D858EAE2921C}" type="pres">
      <dgm:prSet presAssocID="{3E991FD6-95DB-486A-8D76-7A7EA3FC6FD3}" presName="negativeSpace" presStyleCnt="0"/>
      <dgm:spPr/>
      <dgm:t>
        <a:bodyPr/>
        <a:lstStyle/>
        <a:p>
          <a:endParaRPr lang="en-US"/>
        </a:p>
      </dgm:t>
    </dgm:pt>
    <dgm:pt modelId="{28A71F93-9B79-4C4E-88D1-D4DFB38E8DC4}" type="pres">
      <dgm:prSet presAssocID="{3E991FD6-95DB-486A-8D76-7A7EA3FC6FD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A3304-A419-420D-A2BF-037C9CEDF003}" type="pres">
      <dgm:prSet presAssocID="{E4DA353B-B488-41B3-831E-F2EC1042ADB9}" presName="spaceBetweenRectangles" presStyleCnt="0"/>
      <dgm:spPr/>
      <dgm:t>
        <a:bodyPr/>
        <a:lstStyle/>
        <a:p>
          <a:endParaRPr lang="en-US"/>
        </a:p>
      </dgm:t>
    </dgm:pt>
    <dgm:pt modelId="{38499DBA-5BDB-4873-AAC0-B797F9371DAD}" type="pres">
      <dgm:prSet presAssocID="{2234AFE8-9C48-4C99-B1CF-52B85B0B79DC}" presName="parentLin" presStyleCnt="0"/>
      <dgm:spPr/>
      <dgm:t>
        <a:bodyPr/>
        <a:lstStyle/>
        <a:p>
          <a:endParaRPr lang="en-US"/>
        </a:p>
      </dgm:t>
    </dgm:pt>
    <dgm:pt modelId="{00DE7C44-8CB5-43F0-9105-63D758682C04}" type="pres">
      <dgm:prSet presAssocID="{2234AFE8-9C48-4C99-B1CF-52B85B0B79D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E7D4370-F931-4750-BCFB-87B6A9A560D6}" type="pres">
      <dgm:prSet presAssocID="{2234AFE8-9C48-4C99-B1CF-52B85B0B79D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6B68B-3F63-4E66-8E42-61A7AE9FCF41}" type="pres">
      <dgm:prSet presAssocID="{2234AFE8-9C48-4C99-B1CF-52B85B0B79DC}" presName="negativeSpace" presStyleCnt="0"/>
      <dgm:spPr/>
      <dgm:t>
        <a:bodyPr/>
        <a:lstStyle/>
        <a:p>
          <a:endParaRPr lang="en-US"/>
        </a:p>
      </dgm:t>
    </dgm:pt>
    <dgm:pt modelId="{DD79CABD-09D0-410E-A670-7673AB95551F}" type="pres">
      <dgm:prSet presAssocID="{2234AFE8-9C48-4C99-B1CF-52B85B0B79D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E9DE4-BA10-48A2-A0DB-EA38F183E59B}" type="pres">
      <dgm:prSet presAssocID="{B5E3B429-5566-4D08-96A2-78249655F257}" presName="spaceBetweenRectangles" presStyleCnt="0"/>
      <dgm:spPr/>
      <dgm:t>
        <a:bodyPr/>
        <a:lstStyle/>
        <a:p>
          <a:endParaRPr lang="en-US"/>
        </a:p>
      </dgm:t>
    </dgm:pt>
    <dgm:pt modelId="{376921D0-4C92-4526-9629-82EB2034A27B}" type="pres">
      <dgm:prSet presAssocID="{6B4BC7B2-78FF-4456-A37B-4A25DFDCACC9}" presName="parentLin" presStyleCnt="0"/>
      <dgm:spPr/>
      <dgm:t>
        <a:bodyPr/>
        <a:lstStyle/>
        <a:p>
          <a:endParaRPr lang="en-US"/>
        </a:p>
      </dgm:t>
    </dgm:pt>
    <dgm:pt modelId="{BDFBB24C-6901-4F08-99B2-ABA717D6F6D1}" type="pres">
      <dgm:prSet presAssocID="{6B4BC7B2-78FF-4456-A37B-4A25DFDCACC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2A774FF-CFF9-4094-BA9D-CFABF66263C8}" type="pres">
      <dgm:prSet presAssocID="{6B4BC7B2-78FF-4456-A37B-4A25DFDCACC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A5896-8B71-4837-BC10-01D23891BC8F}" type="pres">
      <dgm:prSet presAssocID="{6B4BC7B2-78FF-4456-A37B-4A25DFDCACC9}" presName="negativeSpace" presStyleCnt="0"/>
      <dgm:spPr/>
      <dgm:t>
        <a:bodyPr/>
        <a:lstStyle/>
        <a:p>
          <a:endParaRPr lang="en-US"/>
        </a:p>
      </dgm:t>
    </dgm:pt>
    <dgm:pt modelId="{14B0CC71-C1BF-40A1-9631-43DA31762FE6}" type="pres">
      <dgm:prSet presAssocID="{6B4BC7B2-78FF-4456-A37B-4A25DFDCACC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7E8A22-8EFA-4231-BF1D-9C7E86340571}" type="presOf" srcId="{6B4BC7B2-78FF-4456-A37B-4A25DFDCACC9}" destId="{B2A774FF-CFF9-4094-BA9D-CFABF66263C8}" srcOrd="1" destOrd="0" presId="urn:microsoft.com/office/officeart/2005/8/layout/list1"/>
    <dgm:cxn modelId="{F2E07B57-3E1D-45EE-9FC2-F4839089001C}" srcId="{D21D3516-05F9-4CF7-8D3E-C1A6F41B901C}" destId="{1AF6110B-DFCF-4A7D-BC93-97F61D58DDC0}" srcOrd="0" destOrd="0" parTransId="{B2BFDE9A-2E03-45CB-A05C-5A5E05A4C640}" sibTransId="{01EDEE6E-8671-44E3-BFB1-A3BA2E497139}"/>
    <dgm:cxn modelId="{A4F44D72-B097-4E16-B046-D67DB983AD47}" type="presOf" srcId="{3E991FD6-95DB-486A-8D76-7A7EA3FC6FD3}" destId="{55D76FD4-AB3C-4AA5-9D7C-34E3F428810A}" srcOrd="0" destOrd="0" presId="urn:microsoft.com/office/officeart/2005/8/layout/list1"/>
    <dgm:cxn modelId="{514D7472-EF23-4ACC-B46D-FC6F466609EF}" srcId="{D21D3516-05F9-4CF7-8D3E-C1A6F41B901C}" destId="{2234AFE8-9C48-4C99-B1CF-52B85B0B79DC}" srcOrd="2" destOrd="0" parTransId="{4FA022BD-57EB-4A43-A9B8-9976BEF3C486}" sibTransId="{B5E3B429-5566-4D08-96A2-78249655F257}"/>
    <dgm:cxn modelId="{35D1F867-6A72-433A-873D-22500DFBE665}" type="presOf" srcId="{2234AFE8-9C48-4C99-B1CF-52B85B0B79DC}" destId="{00DE7C44-8CB5-43F0-9105-63D758682C04}" srcOrd="0" destOrd="0" presId="urn:microsoft.com/office/officeart/2005/8/layout/list1"/>
    <dgm:cxn modelId="{99CC6C2B-8125-4BF1-94CC-D270CFC5C4AE}" type="presOf" srcId="{D21D3516-05F9-4CF7-8D3E-C1A6F41B901C}" destId="{64E58525-A126-4396-8AAB-EA20507D23E2}" srcOrd="0" destOrd="0" presId="urn:microsoft.com/office/officeart/2005/8/layout/list1"/>
    <dgm:cxn modelId="{165DD324-CEB7-4BC5-BFBC-FE39A472733A}" srcId="{D21D3516-05F9-4CF7-8D3E-C1A6F41B901C}" destId="{6B4BC7B2-78FF-4456-A37B-4A25DFDCACC9}" srcOrd="3" destOrd="0" parTransId="{0B7B8D63-7E11-4F25-A419-7B89AC12E6B8}" sibTransId="{225810F6-BE6D-4CB8-A0FD-F9CE46ECC072}"/>
    <dgm:cxn modelId="{A6946412-7FA0-49EB-BED2-5614406BA9BB}" type="presOf" srcId="{1AF6110B-DFCF-4A7D-BC93-97F61D58DDC0}" destId="{66D9971F-24ED-4712-A6CC-C1A25AA883A3}" srcOrd="0" destOrd="0" presId="urn:microsoft.com/office/officeart/2005/8/layout/list1"/>
    <dgm:cxn modelId="{8B9C3113-F34E-44C5-97CB-258FCCD50769}" type="presOf" srcId="{2234AFE8-9C48-4C99-B1CF-52B85B0B79DC}" destId="{EE7D4370-F931-4750-BCFB-87B6A9A560D6}" srcOrd="1" destOrd="0" presId="urn:microsoft.com/office/officeart/2005/8/layout/list1"/>
    <dgm:cxn modelId="{C9969C98-CF5C-4438-AD82-8B11FE1F209B}" type="presOf" srcId="{3E991FD6-95DB-486A-8D76-7A7EA3FC6FD3}" destId="{7974981B-3919-4592-9E41-A5D75A6E0C93}" srcOrd="1" destOrd="0" presId="urn:microsoft.com/office/officeart/2005/8/layout/list1"/>
    <dgm:cxn modelId="{546CA937-F570-422C-881C-0E4360FA3D82}" type="presOf" srcId="{1AF6110B-DFCF-4A7D-BC93-97F61D58DDC0}" destId="{3013A11C-FAFE-4D5E-947D-1DC2BAA5D995}" srcOrd="1" destOrd="0" presId="urn:microsoft.com/office/officeart/2005/8/layout/list1"/>
    <dgm:cxn modelId="{2384AE32-EB5D-4DC7-90E7-51BC7D44D137}" srcId="{D21D3516-05F9-4CF7-8D3E-C1A6F41B901C}" destId="{3E991FD6-95DB-486A-8D76-7A7EA3FC6FD3}" srcOrd="1" destOrd="0" parTransId="{53967436-78CF-471B-8934-BB795CEB3148}" sibTransId="{E4DA353B-B488-41B3-831E-F2EC1042ADB9}"/>
    <dgm:cxn modelId="{FD6C4A12-B58E-4A04-956A-B8EAC4E6871F}" type="presOf" srcId="{6B4BC7B2-78FF-4456-A37B-4A25DFDCACC9}" destId="{BDFBB24C-6901-4F08-99B2-ABA717D6F6D1}" srcOrd="0" destOrd="0" presId="urn:microsoft.com/office/officeart/2005/8/layout/list1"/>
    <dgm:cxn modelId="{19F987EA-6E4F-47EF-B40D-8F862BAE77F2}" type="presParOf" srcId="{64E58525-A126-4396-8AAB-EA20507D23E2}" destId="{FEA35CA4-4C50-4859-992A-80D5BE7790E2}" srcOrd="0" destOrd="0" presId="urn:microsoft.com/office/officeart/2005/8/layout/list1"/>
    <dgm:cxn modelId="{EE06E864-C4B3-41C7-A9DF-655EE2C67C65}" type="presParOf" srcId="{FEA35CA4-4C50-4859-992A-80D5BE7790E2}" destId="{66D9971F-24ED-4712-A6CC-C1A25AA883A3}" srcOrd="0" destOrd="0" presId="urn:microsoft.com/office/officeart/2005/8/layout/list1"/>
    <dgm:cxn modelId="{2C561C2D-AA33-48FF-9E8B-1F338C2895DD}" type="presParOf" srcId="{FEA35CA4-4C50-4859-992A-80D5BE7790E2}" destId="{3013A11C-FAFE-4D5E-947D-1DC2BAA5D995}" srcOrd="1" destOrd="0" presId="urn:microsoft.com/office/officeart/2005/8/layout/list1"/>
    <dgm:cxn modelId="{B186B93E-616E-4ACE-8DA9-B33300975CF6}" type="presParOf" srcId="{64E58525-A126-4396-8AAB-EA20507D23E2}" destId="{7D98C395-DD1F-483C-9C3B-D3B22E997790}" srcOrd="1" destOrd="0" presId="urn:microsoft.com/office/officeart/2005/8/layout/list1"/>
    <dgm:cxn modelId="{C76AAFC5-B637-4C1E-BE4A-7346DB86B4DF}" type="presParOf" srcId="{64E58525-A126-4396-8AAB-EA20507D23E2}" destId="{EA744466-D874-4D46-A0E2-3A4CBF9EF61C}" srcOrd="2" destOrd="0" presId="urn:microsoft.com/office/officeart/2005/8/layout/list1"/>
    <dgm:cxn modelId="{5F8299C6-0770-44A4-B1FA-279D22484130}" type="presParOf" srcId="{64E58525-A126-4396-8AAB-EA20507D23E2}" destId="{7B06F067-C47B-4125-84A3-2CE956C16965}" srcOrd="3" destOrd="0" presId="urn:microsoft.com/office/officeart/2005/8/layout/list1"/>
    <dgm:cxn modelId="{5F575762-DEB1-4183-9569-D60BA712A4BB}" type="presParOf" srcId="{64E58525-A126-4396-8AAB-EA20507D23E2}" destId="{E0AD3773-C7A2-47AD-A77C-ACD6CF9F49C2}" srcOrd="4" destOrd="0" presId="urn:microsoft.com/office/officeart/2005/8/layout/list1"/>
    <dgm:cxn modelId="{CA9D8336-72D6-4794-B0E1-98389F0AAFCF}" type="presParOf" srcId="{E0AD3773-C7A2-47AD-A77C-ACD6CF9F49C2}" destId="{55D76FD4-AB3C-4AA5-9D7C-34E3F428810A}" srcOrd="0" destOrd="0" presId="urn:microsoft.com/office/officeart/2005/8/layout/list1"/>
    <dgm:cxn modelId="{4C54A92B-0CC9-42A9-8186-2BE909F313B7}" type="presParOf" srcId="{E0AD3773-C7A2-47AD-A77C-ACD6CF9F49C2}" destId="{7974981B-3919-4592-9E41-A5D75A6E0C93}" srcOrd="1" destOrd="0" presId="urn:microsoft.com/office/officeart/2005/8/layout/list1"/>
    <dgm:cxn modelId="{1635718D-9618-413C-A911-88AFB1913AFE}" type="presParOf" srcId="{64E58525-A126-4396-8AAB-EA20507D23E2}" destId="{C3EB8BD1-2507-495C-8015-D858EAE2921C}" srcOrd="5" destOrd="0" presId="urn:microsoft.com/office/officeart/2005/8/layout/list1"/>
    <dgm:cxn modelId="{527395C5-4530-4F52-930A-F10FF787B2FD}" type="presParOf" srcId="{64E58525-A126-4396-8AAB-EA20507D23E2}" destId="{28A71F93-9B79-4C4E-88D1-D4DFB38E8DC4}" srcOrd="6" destOrd="0" presId="urn:microsoft.com/office/officeart/2005/8/layout/list1"/>
    <dgm:cxn modelId="{47E2A1BC-8B0B-4439-A5C9-3A51B87155FD}" type="presParOf" srcId="{64E58525-A126-4396-8AAB-EA20507D23E2}" destId="{F54A3304-A419-420D-A2BF-037C9CEDF003}" srcOrd="7" destOrd="0" presId="urn:microsoft.com/office/officeart/2005/8/layout/list1"/>
    <dgm:cxn modelId="{F766BF7F-E31D-46C3-98D7-1101371B60F3}" type="presParOf" srcId="{64E58525-A126-4396-8AAB-EA20507D23E2}" destId="{38499DBA-5BDB-4873-AAC0-B797F9371DAD}" srcOrd="8" destOrd="0" presId="urn:microsoft.com/office/officeart/2005/8/layout/list1"/>
    <dgm:cxn modelId="{E94EAE5A-853A-4B82-828F-AAC571C4DDF0}" type="presParOf" srcId="{38499DBA-5BDB-4873-AAC0-B797F9371DAD}" destId="{00DE7C44-8CB5-43F0-9105-63D758682C04}" srcOrd="0" destOrd="0" presId="urn:microsoft.com/office/officeart/2005/8/layout/list1"/>
    <dgm:cxn modelId="{92EB27F0-E8EF-4FFE-A8B9-8B0D9EE9BC18}" type="presParOf" srcId="{38499DBA-5BDB-4873-AAC0-B797F9371DAD}" destId="{EE7D4370-F931-4750-BCFB-87B6A9A560D6}" srcOrd="1" destOrd="0" presId="urn:microsoft.com/office/officeart/2005/8/layout/list1"/>
    <dgm:cxn modelId="{E7ABD7D4-5069-4BF0-A7B6-EED805E1696D}" type="presParOf" srcId="{64E58525-A126-4396-8AAB-EA20507D23E2}" destId="{7E56B68B-3F63-4E66-8E42-61A7AE9FCF41}" srcOrd="9" destOrd="0" presId="urn:microsoft.com/office/officeart/2005/8/layout/list1"/>
    <dgm:cxn modelId="{CC42CDE8-A102-4F0F-BADF-3280B1FE43C1}" type="presParOf" srcId="{64E58525-A126-4396-8AAB-EA20507D23E2}" destId="{DD79CABD-09D0-410E-A670-7673AB95551F}" srcOrd="10" destOrd="0" presId="urn:microsoft.com/office/officeart/2005/8/layout/list1"/>
    <dgm:cxn modelId="{F385DC80-68F0-4237-9F7B-48E0B9E9DD72}" type="presParOf" srcId="{64E58525-A126-4396-8AAB-EA20507D23E2}" destId="{D9AE9DE4-BA10-48A2-A0DB-EA38F183E59B}" srcOrd="11" destOrd="0" presId="urn:microsoft.com/office/officeart/2005/8/layout/list1"/>
    <dgm:cxn modelId="{6C4CECA3-277A-4EE6-827E-FB980F7DFA6B}" type="presParOf" srcId="{64E58525-A126-4396-8AAB-EA20507D23E2}" destId="{376921D0-4C92-4526-9629-82EB2034A27B}" srcOrd="12" destOrd="0" presId="urn:microsoft.com/office/officeart/2005/8/layout/list1"/>
    <dgm:cxn modelId="{BE66DA56-1B87-4ED1-B6F9-EB429533A071}" type="presParOf" srcId="{376921D0-4C92-4526-9629-82EB2034A27B}" destId="{BDFBB24C-6901-4F08-99B2-ABA717D6F6D1}" srcOrd="0" destOrd="0" presId="urn:microsoft.com/office/officeart/2005/8/layout/list1"/>
    <dgm:cxn modelId="{B0DF6E72-3BA8-4333-9AAD-BA6B7C2876C5}" type="presParOf" srcId="{376921D0-4C92-4526-9629-82EB2034A27B}" destId="{B2A774FF-CFF9-4094-BA9D-CFABF66263C8}" srcOrd="1" destOrd="0" presId="urn:microsoft.com/office/officeart/2005/8/layout/list1"/>
    <dgm:cxn modelId="{04C9D997-C424-474D-BD91-F5EE22AFA4DA}" type="presParOf" srcId="{64E58525-A126-4396-8AAB-EA20507D23E2}" destId="{BD9A5896-8B71-4837-BC10-01D23891BC8F}" srcOrd="13" destOrd="0" presId="urn:microsoft.com/office/officeart/2005/8/layout/list1"/>
    <dgm:cxn modelId="{46C0FFC7-B61F-4537-966D-7344CEEE33ED}" type="presParOf" srcId="{64E58525-A126-4396-8AAB-EA20507D23E2}" destId="{14B0CC71-C1BF-40A1-9631-43DA31762FE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6"/>
            <a:ext cx="3038475" cy="466725"/>
          </a:xfrm>
          <a:prstGeom prst="rect">
            <a:avLst/>
          </a:prstGeom>
        </p:spPr>
        <p:txBody>
          <a:bodyPr vert="horz" lIns="91403" tIns="45700" rIns="91403" bIns="457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5" y="6"/>
            <a:ext cx="3038475" cy="466725"/>
          </a:xfrm>
          <a:prstGeom prst="rect">
            <a:avLst/>
          </a:prstGeom>
        </p:spPr>
        <p:txBody>
          <a:bodyPr vert="horz" lIns="91403" tIns="45700" rIns="91403" bIns="45700" rtlCol="0"/>
          <a:lstStyle>
            <a:lvl1pPr algn="r">
              <a:defRPr sz="1200"/>
            </a:lvl1pPr>
          </a:lstStyle>
          <a:p>
            <a:fld id="{7511FE48-B69C-440C-807C-0E0C16F01B4C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829679"/>
            <a:ext cx="3038475" cy="466725"/>
          </a:xfrm>
          <a:prstGeom prst="rect">
            <a:avLst/>
          </a:prstGeom>
        </p:spPr>
        <p:txBody>
          <a:bodyPr vert="horz" lIns="91403" tIns="45700" rIns="91403" bIns="457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5" y="8829679"/>
            <a:ext cx="3038475" cy="466725"/>
          </a:xfrm>
          <a:prstGeom prst="rect">
            <a:avLst/>
          </a:prstGeom>
        </p:spPr>
        <p:txBody>
          <a:bodyPr vert="horz" lIns="91403" tIns="45700" rIns="91403" bIns="45700" rtlCol="0" anchor="b"/>
          <a:lstStyle>
            <a:lvl1pPr algn="r">
              <a:defRPr sz="1200"/>
            </a:lvl1pPr>
          </a:lstStyle>
          <a:p>
            <a:fld id="{CC72DFF0-5F31-4647-8697-4CD543DB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06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792" tIns="46396" rIns="92792" bIns="463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792" tIns="46396" rIns="92792" bIns="46396" rtlCol="0"/>
          <a:lstStyle>
            <a:lvl1pPr algn="r">
              <a:defRPr sz="1200"/>
            </a:lvl1pPr>
          </a:lstStyle>
          <a:p>
            <a:fld id="{924FDA77-EA7C-4D79-A52D-6C0436DD2987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92" tIns="46396" rIns="92792" bIns="463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792" tIns="46396" rIns="92792" bIns="4639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792" tIns="46396" rIns="92792" bIns="463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792" tIns="46396" rIns="92792" bIns="46396" rtlCol="0" anchor="b"/>
          <a:lstStyle>
            <a:lvl1pPr algn="r">
              <a:defRPr sz="1200"/>
            </a:lvl1pPr>
          </a:lstStyle>
          <a:p>
            <a:fld id="{A072CCC9-5F2D-4269-895F-A2CEF20C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5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2CCC9-5F2D-4269-895F-A2CEF20C1D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78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1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2CCC9-5F2D-4269-895F-A2CEF20C1D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72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06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7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Although</a:t>
            </a:r>
            <a:r>
              <a:rPr lang="en-US" baseline="0" dirty="0" smtClean="0"/>
              <a:t> Grid Solutions Framework is not a “product” per-se – it is fundamental to the GPA synchrophasor based product suite and as such, I wanted to make sure to touch on expected changes coming to this technology, especially to the Gateway Exchange Protocol.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2CCC9-5F2D-4269-895F-A2CEF20C1D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5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Generally the unique</a:t>
            </a:r>
            <a:r>
              <a:rPr lang="en-US" baseline="0" dirty="0" smtClean="0"/>
              <a:t> ID is a </a:t>
            </a:r>
            <a:r>
              <a:rPr lang="en-US" baseline="0" dirty="0" err="1" smtClean="0"/>
              <a:t>Guid</a:t>
            </a:r>
            <a:r>
              <a:rPr lang="en-US" baseline="0" dirty="0" smtClean="0"/>
              <a:t> globally unique identifier – a 128-bit random integer that is statistically unique in the world (hence “global”).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other common name for these values is UUID, or universally unique identifier.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Microsoft was the one that coined the term “globally” unique identifier since they felt the computer generated values with likely to be unique on Earth by the odds of having a duplicate anywhere in the universe was too high.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41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4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2CCC9-5F2D-4269-895F-A2CEF20C1D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08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22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21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15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2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438399"/>
          </a:xfrm>
        </p:spPr>
        <p:txBody>
          <a:bodyPr>
            <a:normAutofit/>
          </a:bodyPr>
          <a:lstStyle>
            <a:lvl1pPr>
              <a:defRPr sz="4400">
                <a:solidFill>
                  <a:srgbClr val="0079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905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sz="2900" dirty="0" smtClean="0">
              <a:solidFill>
                <a:srgbClr val="262626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1930" y="1143000"/>
            <a:ext cx="82296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3" y="155306"/>
            <a:ext cx="1800200" cy="835293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501930" y="6525344"/>
            <a:ext cx="8229600" cy="0"/>
          </a:xfrm>
          <a:prstGeom prst="line">
            <a:avLst/>
          </a:prstGeom>
          <a:ln w="95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3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5029200"/>
          </a:xfrm>
        </p:spPr>
        <p:txBody>
          <a:bodyPr vert="eaVert"/>
          <a:lstStyle>
            <a:lvl1pPr marL="342900" indent="-342900">
              <a:buFont typeface="Arial"/>
              <a:buChar char="•"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 rot="5400000">
            <a:off x="-83961" y="6284760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9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54762"/>
          </a:xfrm>
        </p:spPr>
        <p:txBody>
          <a:bodyPr vert="eaVert"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54762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6629400" y="304800"/>
            <a:ext cx="1" cy="63246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547" y="386302"/>
            <a:ext cx="1008112" cy="46877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 rot="5400000">
            <a:off x="44997" y="6237522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439" y="776287"/>
            <a:ext cx="3383280" cy="877824"/>
          </a:xfrm>
        </p:spPr>
        <p:txBody>
          <a:bodyPr anchor="b"/>
          <a:lstStyle>
            <a:lvl1pPr algn="l">
              <a:buNone/>
              <a:defRPr sz="1800" b="1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89805" y="1749786"/>
            <a:ext cx="3383280" cy="4713396"/>
          </a:xfrm>
        </p:spPr>
        <p:txBody>
          <a:bodyPr/>
          <a:lstStyle>
            <a:lvl1pPr marL="9144" indent="0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75439" y="1654111"/>
            <a:ext cx="338328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3" y="6131428"/>
            <a:ext cx="2597727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9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007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>
            <a:lvl1pPr marL="342900" indent="-342900">
              <a:buFont typeface="Arial"/>
              <a:buChar char="•"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838200"/>
            <a:ext cx="82296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95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3" y="6131428"/>
            <a:ext cx="2597727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33" y="3933056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533" y="235799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0933" y="3933056"/>
            <a:ext cx="82296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8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05400"/>
          </a:xfrm>
        </p:spPr>
        <p:txBody>
          <a:bodyPr/>
          <a:lstStyle>
            <a:lvl1pPr marL="342900" indent="-342900">
              <a:buFont typeface="Arial"/>
              <a:buChar char="•"/>
              <a:defRPr sz="28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105400"/>
          </a:xfrm>
        </p:spPr>
        <p:txBody>
          <a:bodyPr/>
          <a:lstStyle>
            <a:lvl1pPr marL="342900" indent="-342900">
              <a:buFont typeface="Arial"/>
              <a:buChar char="•"/>
              <a:defRPr sz="28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838200"/>
            <a:ext cx="82296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95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3" y="6131428"/>
            <a:ext cx="2597727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8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454525"/>
          </a:xfrm>
        </p:spPr>
        <p:txBody>
          <a:bodyPr/>
          <a:lstStyle>
            <a:lvl1pPr marL="342900" indent="-342900">
              <a:buFont typeface="Arial"/>
              <a:buChar char="•"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454525"/>
          </a:xfrm>
        </p:spPr>
        <p:txBody>
          <a:bodyPr/>
          <a:lstStyle>
            <a:lvl1pPr marL="342900" indent="-342900">
              <a:buFont typeface="Arial"/>
              <a:buChar char="•"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981200"/>
            <a:ext cx="4040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648200" y="1981200"/>
            <a:ext cx="4040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0" y="980728"/>
            <a:ext cx="82296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6237312"/>
            <a:ext cx="8229600" cy="0"/>
          </a:xfrm>
          <a:prstGeom prst="line">
            <a:avLst/>
          </a:prstGeom>
          <a:ln w="95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3" y="6131428"/>
            <a:ext cx="2597727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3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0728"/>
            <a:ext cx="82296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3" y="6131428"/>
            <a:ext cx="2597727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3" y="6131428"/>
            <a:ext cx="2597727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44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04800"/>
            <a:ext cx="5111750" cy="6324600"/>
          </a:xfrm>
        </p:spPr>
        <p:txBody>
          <a:bodyPr/>
          <a:lstStyle>
            <a:lvl1pPr marL="342900" indent="-342900">
              <a:buFont typeface="Arial"/>
              <a:buChar char="•"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Tx/>
              <a:defRPr sz="2800">
                <a:solidFill>
                  <a:sysClr val="windowText" lastClr="000000"/>
                </a:solidFill>
              </a:defRPr>
            </a:lvl2pPr>
            <a:lvl3pPr>
              <a:defRPr sz="2400">
                <a:solidFill>
                  <a:sysClr val="windowText" lastClr="000000"/>
                </a:solidFill>
              </a:defRPr>
            </a:lvl3pPr>
            <a:lvl4pPr>
              <a:defRPr sz="2000">
                <a:solidFill>
                  <a:sysClr val="windowText" lastClr="000000"/>
                </a:solidFill>
              </a:defRPr>
            </a:lvl4pPr>
            <a:lvl5pPr>
              <a:defRPr sz="2000">
                <a:solidFill>
                  <a:sysClr val="windowText" lastClr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044" y="1435100"/>
            <a:ext cx="3008313" cy="51943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47800"/>
            <a:ext cx="30480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3" y="6131428"/>
            <a:ext cx="2597727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6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62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92288" y="5367338"/>
            <a:ext cx="54864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3" y="6131428"/>
            <a:ext cx="2597727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0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4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2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7900"/>
          </a:solidFill>
          <a:latin typeface="CG Omega" panose="020B05020505080203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90000"/>
        <a:buFont typeface="Wingdings" panose="05000000000000000000" pitchFamily="2" charset="2"/>
        <a:buChar char="§"/>
        <a:defRPr sz="28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4963" indent="-223838" algn="l" defTabSz="914400" rtl="0" eaLnBrk="1" latinLnBrk="0" hangingPunct="1">
        <a:spcBef>
          <a:spcPct val="20000"/>
        </a:spcBef>
        <a:buSzPct val="90000"/>
        <a:buFont typeface="Wingdings" panose="05000000000000000000" pitchFamily="2" charset="2"/>
        <a:buChar char="§"/>
        <a:defRPr sz="20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egate.codeplex.com/release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pdc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qtracker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iegate.codeplex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iegate.codeplex.com/releas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gsf.codeplex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iegate.codeplex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openhistorian.codeplex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hyperlink" Target="http://www.nuge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sf.codeplex.com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gridprotectionalliance.org/NightlyBuilds/GridSolutionsFramework/Help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gridprotectionalliance.org/Products/openHistorian/Media/Demo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sf.codeplex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openpdc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2494705"/>
            <a:ext cx="5638800" cy="20391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52" y="5295940"/>
            <a:ext cx="5695950" cy="1066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2192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900"/>
                </a:solidFill>
                <a:latin typeface="CG Omega" panose="020B05020505080203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Synchrophasor Project Updates</a:t>
            </a:r>
            <a:endParaRPr lang="en-US" dirty="0"/>
          </a:p>
        </p:txBody>
      </p:sp>
      <p:pic>
        <p:nvPicPr>
          <p:cNvPr id="1026" name="Picture 2" descr="The Open Source Phasor Data Concentrator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r="11438" b="28835"/>
          <a:stretch/>
        </p:blipFill>
        <p:spPr bwMode="auto">
          <a:xfrm>
            <a:off x="1898552" y="2442657"/>
            <a:ext cx="1794264" cy="4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DQTracker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/>
          <a:stretch/>
        </p:blipFill>
        <p:spPr bwMode="auto">
          <a:xfrm>
            <a:off x="5311370" y="4242824"/>
            <a:ext cx="2286000" cy="4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EG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88" y="4247386"/>
            <a:ext cx="1883729" cy="48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Substation Secure Buffered Gateway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/>
          <a:stretch/>
        </p:blipFill>
        <p:spPr bwMode="auto">
          <a:xfrm>
            <a:off x="5311370" y="2438400"/>
            <a:ext cx="2362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SL Project Alph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81848"/>
            <a:ext cx="2001860" cy="45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rid Solutions Framework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14" y="3119764"/>
            <a:ext cx="2668963" cy="6672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48" y="3835811"/>
            <a:ext cx="1130925" cy="361113"/>
          </a:xfrm>
          <a:prstGeom prst="rect">
            <a:avLst/>
          </a:prstGeom>
        </p:spPr>
      </p:pic>
      <p:pic>
        <p:nvPicPr>
          <p:cNvPr id="2050" name="Picture 2" descr="Time-Series Librar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54159"/>
            <a:ext cx="1718489" cy="42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NAPdb Engin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18" r="13158" b="34577"/>
          <a:stretch/>
        </p:blipFill>
        <p:spPr bwMode="auto">
          <a:xfrm>
            <a:off x="4484067" y="3823095"/>
            <a:ext cx="1206102" cy="2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31" y="3246858"/>
            <a:ext cx="2333625" cy="5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/>
              <a:t>openPDC Features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Supports all phasor </a:t>
            </a:r>
            <a:r>
              <a:rPr lang="en-US" dirty="0"/>
              <a:t>input protocols</a:t>
            </a:r>
          </a:p>
          <a:p>
            <a:r>
              <a:rPr lang="en-US" dirty="0"/>
              <a:t>Independently handles real-time and data archival functions</a:t>
            </a:r>
          </a:p>
          <a:p>
            <a:r>
              <a:rPr lang="en-US" dirty="0" smtClean="0"/>
              <a:t>Incorporates pre-emptive, time-aligned data publication </a:t>
            </a:r>
            <a:endParaRPr lang="en-US" dirty="0"/>
          </a:p>
          <a:p>
            <a:r>
              <a:rPr lang="en-US" dirty="0" smtClean="0"/>
              <a:t>Automated </a:t>
            </a:r>
            <a:r>
              <a:rPr lang="en-US" dirty="0"/>
              <a:t>data availability reporting</a:t>
            </a:r>
          </a:p>
          <a:p>
            <a:r>
              <a:rPr lang="en-US" dirty="0" smtClean="0"/>
              <a:t>Can alarm on phasor magnitudes and/or angles</a:t>
            </a:r>
          </a:p>
          <a:p>
            <a:r>
              <a:rPr lang="en-US" dirty="0" smtClean="0"/>
              <a:t>All instances can be configured through an single application on an administrator’s workstation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The Open Source Phasor Data Concentrato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r="11438" b="28835"/>
          <a:stretch/>
        </p:blipFill>
        <p:spPr bwMode="auto">
          <a:xfrm>
            <a:off x="7055293" y="6347975"/>
            <a:ext cx="1479107" cy="3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4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/>
              <a:t>openPDC Features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Future-proof adapter-based architecture</a:t>
            </a:r>
          </a:p>
          <a:p>
            <a:r>
              <a:rPr lang="en-US" dirty="0" smtClean="0"/>
              <a:t>Proven high-performance </a:t>
            </a:r>
            <a:r>
              <a:rPr lang="en-US" dirty="0"/>
              <a:t>that scales with hardware</a:t>
            </a:r>
          </a:p>
          <a:p>
            <a:r>
              <a:rPr lang="en-US" dirty="0" smtClean="0"/>
              <a:t>Runs on multiple platforms and integrates with multiple configuration database types</a:t>
            </a:r>
          </a:p>
          <a:p>
            <a:r>
              <a:rPr lang="en-US" dirty="0" smtClean="0"/>
              <a:t>Includes a data and performance historian</a:t>
            </a:r>
          </a:p>
          <a:p>
            <a:r>
              <a:rPr lang="en-US" dirty="0" smtClean="0"/>
              <a:t>Output adapters included for the openHistorian, OSI-PI Historian and Hadoop</a:t>
            </a:r>
          </a:p>
          <a:p>
            <a:r>
              <a:rPr lang="en-US" dirty="0" smtClean="0"/>
              <a:t>The openPDC remains on a steep improvement curve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The Open Source Phasor Data Concentrato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r="11438" b="28835"/>
          <a:stretch/>
        </p:blipFill>
        <p:spPr bwMode="auto">
          <a:xfrm>
            <a:off x="7055293" y="6347975"/>
            <a:ext cx="1479107" cy="3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mtClean="0"/>
              <a:t>openPDC Components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7848600" cy="4667387"/>
          </a:xfrm>
          <a:prstGeom prst="rect">
            <a:avLst/>
          </a:prstGeom>
        </p:spPr>
      </p:pic>
      <p:pic>
        <p:nvPicPr>
          <p:cNvPr id="8" name="Picture 2" descr="The Open Source Phasor Data Concentrator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r="11438" b="28835"/>
          <a:stretch/>
        </p:blipFill>
        <p:spPr bwMode="auto">
          <a:xfrm>
            <a:off x="7055293" y="6347975"/>
            <a:ext cx="1479107" cy="3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/>
              <a:t>Version 2.1 Improvements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5105400"/>
          </a:xfrm>
        </p:spPr>
        <p:txBody>
          <a:bodyPr/>
          <a:lstStyle/>
          <a:p>
            <a:r>
              <a:rPr lang="en-US" dirty="0" smtClean="0"/>
              <a:t>Automated data gap </a:t>
            </a:r>
            <a:r>
              <a:rPr lang="en-US" dirty="0"/>
              <a:t>r</a:t>
            </a:r>
            <a:r>
              <a:rPr lang="en-US" dirty="0" smtClean="0"/>
              <a:t>ecovery</a:t>
            </a:r>
          </a:p>
          <a:p>
            <a:r>
              <a:rPr lang="en-US" dirty="0" smtClean="0"/>
              <a:t>Improved the “add new device” wizard</a:t>
            </a:r>
          </a:p>
          <a:p>
            <a:r>
              <a:rPr lang="en-US" dirty="0" smtClean="0"/>
              <a:t>Supports Linux / Apple OSX deployments</a:t>
            </a:r>
          </a:p>
          <a:p>
            <a:r>
              <a:rPr lang="en-US" dirty="0" smtClean="0"/>
              <a:t>Native OSI-PI adapter optimization with custom tag naming</a:t>
            </a:r>
          </a:p>
          <a:p>
            <a:r>
              <a:rPr lang="en-US" dirty="0" smtClean="0"/>
              <a:t>Plus more than 30 other enhancements and bug fixes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5715000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Released February 2015</a:t>
            </a:r>
            <a:endParaRPr lang="en-US" dirty="0"/>
          </a:p>
        </p:txBody>
      </p:sp>
      <p:pic>
        <p:nvPicPr>
          <p:cNvPr id="5" name="Picture 2" descr="The Open Source Phasor Data Concentrato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r="11438" b="28835"/>
          <a:stretch/>
        </p:blipFill>
        <p:spPr bwMode="auto">
          <a:xfrm>
            <a:off x="7055293" y="6347975"/>
            <a:ext cx="1479107" cy="3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/>
              <a:t>Version 2.1 Service Pack 1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5105400"/>
          </a:xfrm>
        </p:spPr>
        <p:txBody>
          <a:bodyPr/>
          <a:lstStyle/>
          <a:p>
            <a:r>
              <a:rPr lang="en-US" dirty="0" smtClean="0"/>
              <a:t>Enhancements</a:t>
            </a:r>
          </a:p>
          <a:p>
            <a:pPr lvl="1"/>
            <a:r>
              <a:rPr lang="en-US" dirty="0" smtClean="0"/>
              <a:t>Change of installer license to MIT</a:t>
            </a:r>
          </a:p>
          <a:p>
            <a:pPr lvl="1"/>
            <a:r>
              <a:rPr lang="en-US" dirty="0" smtClean="0"/>
              <a:t>Support for GEP using </a:t>
            </a:r>
            <a:r>
              <a:rPr lang="en-US" dirty="0" err="1" smtClean="0"/>
              <a:t>ZeroMQ</a:t>
            </a:r>
            <a:endParaRPr lang="en-US" dirty="0" smtClean="0"/>
          </a:p>
          <a:p>
            <a:pPr lvl="1"/>
            <a:r>
              <a:rPr lang="en-US" dirty="0" smtClean="0"/>
              <a:t>Improved alarm configuration</a:t>
            </a:r>
          </a:p>
          <a:p>
            <a:pPr lvl="1"/>
            <a:r>
              <a:rPr lang="en-US" dirty="0" smtClean="0"/>
              <a:t>DQ Report replaced by separate “data completeness” and “data correctness” reports</a:t>
            </a:r>
          </a:p>
          <a:p>
            <a:pPr lvl="1"/>
            <a:r>
              <a:rPr lang="en-US" dirty="0" smtClean="0"/>
              <a:t>Improved configuration for data gap filling in clustered deployments</a:t>
            </a:r>
          </a:p>
          <a:p>
            <a:pPr marL="457200" lvl="1" indent="0">
              <a:buNone/>
            </a:pPr>
            <a:r>
              <a:rPr lang="en-US" dirty="0" smtClean="0"/>
              <a:t>… </a:t>
            </a:r>
            <a:r>
              <a:rPr lang="en-US" i="1" dirty="0" smtClean="0"/>
              <a:t>as well as about 10 other significant 	enhancements</a:t>
            </a:r>
          </a:p>
          <a:p>
            <a:endParaRPr lang="en-US" dirty="0"/>
          </a:p>
        </p:txBody>
      </p:sp>
      <p:pic>
        <p:nvPicPr>
          <p:cNvPr id="4" name="Picture 2" descr="The Open Source Phasor Data Concentrato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r="11438" b="28835"/>
          <a:stretch/>
        </p:blipFill>
        <p:spPr bwMode="auto">
          <a:xfrm>
            <a:off x="7055293" y="6347975"/>
            <a:ext cx="1479107" cy="3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/>
              <a:t>Version 2.1 Service Pack 1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5105400"/>
          </a:xfrm>
        </p:spPr>
        <p:txBody>
          <a:bodyPr/>
          <a:lstStyle/>
          <a:p>
            <a:r>
              <a:rPr lang="en-US" dirty="0" smtClean="0"/>
              <a:t>Issue Resolution</a:t>
            </a:r>
          </a:p>
          <a:p>
            <a:pPr lvl="1"/>
            <a:r>
              <a:rPr lang="en-US" dirty="0" smtClean="0"/>
              <a:t>Slow </a:t>
            </a:r>
            <a:r>
              <a:rPr lang="en-US" dirty="0"/>
              <a:t>memory </a:t>
            </a:r>
            <a:r>
              <a:rPr lang="en-US" dirty="0" smtClean="0"/>
              <a:t>leak when leaving the openPDC Manager running and connected</a:t>
            </a:r>
          </a:p>
          <a:p>
            <a:pPr lvl="1"/>
            <a:r>
              <a:rPr lang="en-US" dirty="0" smtClean="0"/>
              <a:t>OSI PI Adapter Fixes</a:t>
            </a:r>
          </a:p>
          <a:p>
            <a:pPr lvl="1"/>
            <a:r>
              <a:rPr lang="en-US" dirty="0" smtClean="0"/>
              <a:t>Better memory management for GEP after periods of stress</a:t>
            </a:r>
          </a:p>
          <a:p>
            <a:pPr lvl="1"/>
            <a:r>
              <a:rPr lang="en-US" dirty="0" smtClean="0"/>
              <a:t>TLS disconnection of unauthenticated clients</a:t>
            </a:r>
          </a:p>
          <a:p>
            <a:pPr marL="457200" lvl="1" indent="0">
              <a:buNone/>
            </a:pPr>
            <a:r>
              <a:rPr lang="en-US" dirty="0" smtClean="0"/>
              <a:t>…. </a:t>
            </a:r>
            <a:r>
              <a:rPr lang="en-US" i="1" dirty="0" smtClean="0"/>
              <a:t>and about 10 other major fixes.</a:t>
            </a:r>
            <a:endParaRPr lang="en-US" i="1" dirty="0"/>
          </a:p>
        </p:txBody>
      </p:sp>
      <p:pic>
        <p:nvPicPr>
          <p:cNvPr id="4" name="Picture 2" descr="The Open Source Phasor Data Concentrator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r="11438" b="28835"/>
          <a:stretch/>
        </p:blipFill>
        <p:spPr bwMode="auto">
          <a:xfrm>
            <a:off x="7055293" y="6347975"/>
            <a:ext cx="1479107" cy="3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334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://openpdc.codeplex.com/releases/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Planned openPDC</a:t>
            </a:r>
            <a:r>
              <a:rPr lang="en-US" dirty="0"/>
              <a:t> </a:t>
            </a:r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Version 2.2 (March 2016)</a:t>
            </a:r>
          </a:p>
          <a:p>
            <a:pPr lvl="1"/>
            <a:r>
              <a:rPr lang="en-US" dirty="0" smtClean="0"/>
              <a:t>openHistorian 2.0 Support</a:t>
            </a:r>
          </a:p>
          <a:p>
            <a:pPr lvl="1"/>
            <a:r>
              <a:rPr lang="en-US" dirty="0" smtClean="0"/>
              <a:t>C37.118.2 Protocol Production Tested</a:t>
            </a:r>
          </a:p>
          <a:p>
            <a:pPr lvl="1"/>
            <a:r>
              <a:rPr lang="en-US" dirty="0" smtClean="0"/>
              <a:t>UI Improvements (e.g., alarm configuration)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Version 3.0 Release Candidate (Fall 2016)</a:t>
            </a:r>
          </a:p>
          <a:p>
            <a:pPr lvl="1"/>
            <a:r>
              <a:rPr lang="en-US" dirty="0" smtClean="0"/>
              <a:t>Restructuring of TSL / synchronization engine</a:t>
            </a:r>
          </a:p>
          <a:p>
            <a:pPr lvl="2"/>
            <a:r>
              <a:rPr lang="en-US" dirty="0" smtClean="0"/>
              <a:t>Routing and management of abstract objects</a:t>
            </a:r>
          </a:p>
          <a:p>
            <a:pPr lvl="2"/>
            <a:r>
              <a:rPr lang="en-US" dirty="0" smtClean="0"/>
              <a:t>Support for the openECA analytics interface</a:t>
            </a:r>
          </a:p>
          <a:p>
            <a:pPr marL="1381125" lvl="3" indent="0">
              <a:buNone/>
            </a:pPr>
            <a:endParaRPr lang="en-US" dirty="0" smtClean="0"/>
          </a:p>
        </p:txBody>
      </p:sp>
      <p:pic>
        <p:nvPicPr>
          <p:cNvPr id="4" name="Picture 2" descr="The Open Source Phasor Data Concentrato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r="11438" b="28835"/>
          <a:stretch/>
        </p:blipFill>
        <p:spPr bwMode="auto">
          <a:xfrm>
            <a:off x="7055293" y="6347975"/>
            <a:ext cx="1479107" cy="3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3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PDQTracker</a:t>
            </a:r>
            <a:endParaRPr lang="en-US" dirty="0"/>
          </a:p>
        </p:txBody>
      </p:sp>
      <p:pic>
        <p:nvPicPr>
          <p:cNvPr id="3074" name="Picture 2" descr="PDQTra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619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ridprotectionalliance.org/images/rotators/PDQtracker/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667000"/>
            <a:ext cx="51435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Phasor Data Quality Tracker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http://pdqtracker.codeplex.com/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96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799"/>
            <a:ext cx="8229600" cy="1571412"/>
          </a:xfrm>
        </p:spPr>
        <p:txBody>
          <a:bodyPr/>
          <a:lstStyle/>
          <a:p>
            <a:r>
              <a:rPr lang="en-US" sz="3600" dirty="0" smtClean="0"/>
              <a:t>Phasor Data Quality Needs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0"/>
          </a:xfrm>
        </p:spPr>
        <p:txBody>
          <a:bodyPr/>
          <a:lstStyle/>
          <a:p>
            <a:r>
              <a:rPr lang="en-US" sz="2400" dirty="0" smtClean="0"/>
              <a:t>Data quality assurance is becoming increasingly important for successful integration of synchrophasor data into utility operations.</a:t>
            </a:r>
          </a:p>
          <a:p>
            <a:pPr lvl="1"/>
            <a:r>
              <a:rPr lang="en-US" sz="2000" dirty="0" smtClean="0"/>
              <a:t>Device (PMU) availability</a:t>
            </a:r>
          </a:p>
          <a:p>
            <a:pPr lvl="1"/>
            <a:r>
              <a:rPr lang="en-US" sz="2000" dirty="0" smtClean="0"/>
              <a:t>Time quality issues</a:t>
            </a:r>
          </a:p>
          <a:p>
            <a:pPr lvl="1"/>
            <a:r>
              <a:rPr lang="en-US" sz="2000" dirty="0" smtClean="0"/>
              <a:t>Value quality issues</a:t>
            </a:r>
          </a:p>
          <a:p>
            <a:r>
              <a:rPr lang="en-US" sz="2400" dirty="0" smtClean="0"/>
              <a:t>Alarms are needed to alert real-time analytics and operators of bad or missing phasor data.</a:t>
            </a:r>
          </a:p>
          <a:p>
            <a:r>
              <a:rPr lang="en-US" sz="2400" dirty="0" smtClean="0"/>
              <a:t>Reports are needed to support businesses processes to improve data availability and data quality </a:t>
            </a:r>
          </a:p>
          <a:p>
            <a:endParaRPr lang="en-US" dirty="0" smtClean="0"/>
          </a:p>
        </p:txBody>
      </p:sp>
      <p:pic>
        <p:nvPicPr>
          <p:cNvPr id="4" name="Picture 4" descr="PDQTracke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/>
          <a:stretch/>
        </p:blipFill>
        <p:spPr bwMode="auto">
          <a:xfrm>
            <a:off x="6477000" y="6324600"/>
            <a:ext cx="1976934" cy="3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Phasor Data Quality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open source project jointly funded by Dominion and </a:t>
            </a:r>
            <a:r>
              <a:rPr lang="en-US" dirty="0" err="1" smtClean="0"/>
              <a:t>PeakRC’s</a:t>
            </a:r>
            <a:r>
              <a:rPr lang="en-US" dirty="0" smtClean="0"/>
              <a:t> new synchrophasor project</a:t>
            </a:r>
          </a:p>
          <a:p>
            <a:r>
              <a:rPr lang="en-US" dirty="0" smtClean="0"/>
              <a:t>Alpha Version now available which includes core functionality and two data quality reports</a:t>
            </a:r>
          </a:p>
          <a:p>
            <a:r>
              <a:rPr lang="en-US" dirty="0" smtClean="0"/>
              <a:t>Final beta version with increased functionality planned for release Spring 2015</a:t>
            </a:r>
            <a:endParaRPr lang="en-US" dirty="0"/>
          </a:p>
        </p:txBody>
      </p:sp>
      <p:pic>
        <p:nvPicPr>
          <p:cNvPr id="4" name="Picture 4" descr="PDQTracke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/>
          <a:stretch/>
        </p:blipFill>
        <p:spPr bwMode="auto">
          <a:xfrm>
            <a:off x="6477000" y="6324600"/>
            <a:ext cx="1976934" cy="3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Typical Synchrophasor Data Architecture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066800"/>
            <a:ext cx="7543800" cy="48978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76400" y="2494705"/>
            <a:ext cx="5638800" cy="20391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4" descr="Grid Solutions Framewor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14" y="3119764"/>
            <a:ext cx="2668963" cy="6672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48" y="3835811"/>
            <a:ext cx="1130925" cy="361113"/>
          </a:xfrm>
          <a:prstGeom prst="rect">
            <a:avLst/>
          </a:prstGeom>
        </p:spPr>
      </p:pic>
      <p:pic>
        <p:nvPicPr>
          <p:cNvPr id="9" name="Picture 2" descr="Time-Series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54159"/>
            <a:ext cx="1718489" cy="42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NAPdb Engi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18" r="13158" b="34577"/>
          <a:stretch/>
        </p:blipFill>
        <p:spPr bwMode="auto">
          <a:xfrm>
            <a:off x="4484067" y="3823095"/>
            <a:ext cx="1206102" cy="2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he Open Source Phasor Data Concentrator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r="11438" b="28835"/>
          <a:stretch/>
        </p:blipFill>
        <p:spPr bwMode="auto">
          <a:xfrm>
            <a:off x="1898552" y="2442657"/>
            <a:ext cx="1794264" cy="4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DQTracker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/>
          <a:stretch/>
        </p:blipFill>
        <p:spPr bwMode="auto">
          <a:xfrm>
            <a:off x="5311370" y="4242824"/>
            <a:ext cx="2286000" cy="4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IEGa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88" y="4247386"/>
            <a:ext cx="1883729" cy="48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he Substation Secure Buffered Gateway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/>
          <a:stretch/>
        </p:blipFill>
        <p:spPr bwMode="auto">
          <a:xfrm>
            <a:off x="5311370" y="2438400"/>
            <a:ext cx="2362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The Open Source Time-Series Data Historia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31" y="3222525"/>
            <a:ext cx="2662237" cy="57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TSL Project Alph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81848"/>
            <a:ext cx="2001860" cy="45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3186" y="1114050"/>
            <a:ext cx="397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Grid Protection Alliance Solutions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2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PDQTracker Features</a:t>
            </a:r>
            <a:endParaRPr lang="en-US" dirty="0"/>
          </a:p>
        </p:txBody>
      </p:sp>
      <p:pic>
        <p:nvPicPr>
          <p:cNvPr id="4" name="Picture 4" descr="PDQTrack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/>
          <a:stretch/>
        </p:blipFill>
        <p:spPr bwMode="auto">
          <a:xfrm>
            <a:off x="6477000" y="6324600"/>
            <a:ext cx="1976934" cy="3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0668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4963" indent="-223838" algn="l" defTabSz="914400" rtl="0" eaLnBrk="1" latinLnBrk="0" hangingPunct="1"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Designed </a:t>
            </a:r>
            <a:r>
              <a:rPr lang="en-US" dirty="0"/>
              <a:t>to raise alarms, track states, store statistics, and generate reports on both the availability and accuracy of streaming synchrophasor </a:t>
            </a:r>
            <a:r>
              <a:rPr lang="en-US" dirty="0" smtClean="0"/>
              <a:t>data.</a:t>
            </a:r>
          </a:p>
          <a:p>
            <a:r>
              <a:rPr lang="en-US" dirty="0" smtClean="0"/>
              <a:t>Will </a:t>
            </a:r>
            <a:r>
              <a:rPr lang="en-US" dirty="0"/>
              <a:t>work with any vendor’s PDC and synchrophasor data </a:t>
            </a:r>
            <a:r>
              <a:rPr lang="en-US" dirty="0" smtClean="0"/>
              <a:t>infrastructure</a:t>
            </a:r>
          </a:p>
          <a:p>
            <a:r>
              <a:rPr lang="en-US" dirty="0" smtClean="0"/>
              <a:t>Automatically produces </a:t>
            </a:r>
            <a:r>
              <a:rPr lang="en-US" dirty="0"/>
              <a:t>periodic reports on phasor data completeness and </a:t>
            </a:r>
            <a:r>
              <a:rPr lang="en-US" dirty="0" smtClean="0"/>
              <a:t>correctness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02" y="0"/>
            <a:ext cx="8229600" cy="1143000"/>
          </a:xfrm>
        </p:spPr>
        <p:txBody>
          <a:bodyPr/>
          <a:lstStyle/>
          <a:p>
            <a:r>
              <a:rPr lang="en-US" dirty="0" smtClean="0"/>
              <a:t>High Level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02" y="1174955"/>
            <a:ext cx="8229600" cy="4343400"/>
          </a:xfrm>
        </p:spPr>
        <p:txBody>
          <a:bodyPr/>
          <a:lstStyle/>
          <a:p>
            <a:r>
              <a:rPr lang="en-US" sz="2800" dirty="0" smtClean="0"/>
              <a:t>Focus is on the two major dimensions of quality</a:t>
            </a:r>
          </a:p>
          <a:p>
            <a:pPr lvl="1"/>
            <a:r>
              <a:rPr lang="en-US" sz="2400" dirty="0" smtClean="0"/>
              <a:t>Data Completeness (Availability)</a:t>
            </a:r>
          </a:p>
          <a:p>
            <a:pPr lvl="1"/>
            <a:r>
              <a:rPr lang="en-US" sz="2400" dirty="0" smtClean="0"/>
              <a:t>Data Correctness (Accuracy)</a:t>
            </a:r>
          </a:p>
          <a:p>
            <a:r>
              <a:rPr lang="en-US" sz="2800" dirty="0" smtClean="0"/>
              <a:t>Stand alone product for use within any synchrophasor data architecture</a:t>
            </a:r>
          </a:p>
          <a:p>
            <a:r>
              <a:rPr lang="en-US" sz="2800" dirty="0" smtClean="0"/>
              <a:t>Outputs to support:</a:t>
            </a:r>
          </a:p>
          <a:p>
            <a:pPr lvl="1"/>
            <a:r>
              <a:rPr lang="en-US" sz="2400" dirty="0" smtClean="0"/>
              <a:t>Business processes for correcting / improving data quality</a:t>
            </a:r>
          </a:p>
          <a:p>
            <a:pPr lvl="1"/>
            <a:r>
              <a:rPr lang="en-US" sz="2400" dirty="0" smtClean="0"/>
              <a:t>Integration with applications to flag incorrect data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4" descr="PDQTracke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/>
          <a:stretch/>
        </p:blipFill>
        <p:spPr bwMode="auto">
          <a:xfrm>
            <a:off x="6477000" y="6324600"/>
            <a:ext cx="1976934" cy="3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4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2633" y="125700"/>
            <a:ext cx="8229600" cy="749919"/>
          </a:xfrm>
        </p:spPr>
        <p:txBody>
          <a:bodyPr/>
          <a:lstStyle/>
          <a:p>
            <a:r>
              <a:rPr lang="en-US" dirty="0" smtClean="0"/>
              <a:t>Data Quality Tests</a:t>
            </a:r>
            <a:endParaRPr lang="en-US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740648" y="2024499"/>
            <a:ext cx="5047551" cy="18516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en-US" sz="24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Bad CRC</a:t>
            </a:r>
          </a:p>
          <a:p>
            <a:pPr marL="347663" indent="-347663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en-US" sz="24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Out-of-Order Frames</a:t>
            </a:r>
          </a:p>
          <a:p>
            <a:pPr marL="347663" indent="-347663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en-US" sz="24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Missing Frames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5051296" y="1981200"/>
            <a:ext cx="3483104" cy="3429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en-US" sz="24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Time</a:t>
            </a:r>
          </a:p>
          <a:p>
            <a:pPr marL="747713" lvl="1" indent="-347663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en-US" sz="20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Reasonableness</a:t>
            </a:r>
          </a:p>
          <a:p>
            <a:pPr marL="747713" lvl="1" indent="-347663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en-US" sz="20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Latency</a:t>
            </a:r>
          </a:p>
          <a:p>
            <a:pPr marL="347663" indent="-347663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en-US" sz="24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Values</a:t>
            </a:r>
          </a:p>
          <a:p>
            <a:pPr marL="747713" lvl="1" indent="-347663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FontTx/>
              <a:buChar char="•"/>
            </a:pPr>
            <a:r>
              <a:rPr lang="en-US" sz="20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Reasonableness</a:t>
            </a:r>
          </a:p>
          <a:p>
            <a:pPr marL="747713" lvl="1" indent="-347663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FontTx/>
              <a:buChar char="•"/>
            </a:pPr>
            <a:r>
              <a:rPr lang="en-US" sz="20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Latched Value</a:t>
            </a:r>
          </a:p>
          <a:p>
            <a:pPr marL="747713" lvl="1" indent="-347663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FontTx/>
              <a:buChar char="•"/>
            </a:pPr>
            <a:r>
              <a:rPr lang="en-US" sz="20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Comparison Tolerance</a:t>
            </a:r>
          </a:p>
          <a:p>
            <a:pPr marL="747713" lvl="1" indent="-347663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endParaRPr lang="en-US" sz="2000" b="1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None/>
            </a:pPr>
            <a:endParaRPr lang="en-US" dirty="0" smtClean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735033" y="1485499"/>
            <a:ext cx="3962400" cy="8527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en-US" sz="2400" b="1" u="sng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Completeness</a:t>
            </a:r>
            <a:endParaRPr lang="en-US" sz="2800" u="sng" dirty="0" smtClean="0">
              <a:solidFill>
                <a:schemeClr val="tx1"/>
              </a:solidFill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5029200" y="1447800"/>
            <a:ext cx="3962400" cy="8527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000028"/>
                </a:solidFill>
                <a:latin typeface="Arial"/>
                <a:ea typeface="ヒラギノ角ゴ Pro W3" pitchFamily="-107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en-US" sz="2400" b="1" u="sng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Correctness</a:t>
            </a:r>
            <a:endParaRPr lang="en-US" sz="2800" u="sng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370731"/>
            <a:ext cx="3630633" cy="6463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PDQ Tracker maintains statistics on data completeness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1735" y="5334000"/>
            <a:ext cx="3630633" cy="6463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PDQ Tracker raises alarms to flag incorrect 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06228" y="2006489"/>
            <a:ext cx="16480" cy="2514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 descr="PDQTracke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/>
          <a:stretch/>
        </p:blipFill>
        <p:spPr bwMode="auto">
          <a:xfrm>
            <a:off x="6477000" y="6324600"/>
            <a:ext cx="1976934" cy="3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PDQTracker Example Report</a:t>
            </a:r>
            <a:endParaRPr lang="en-US" dirty="0"/>
          </a:p>
        </p:txBody>
      </p:sp>
      <p:pic>
        <p:nvPicPr>
          <p:cNvPr id="4" name="Picture 4" descr="PDQTrack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/>
          <a:stretch/>
        </p:blipFill>
        <p:spPr bwMode="auto">
          <a:xfrm>
            <a:off x="6477000" y="6324600"/>
            <a:ext cx="1976934" cy="3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www.codeplex.com/Download?ProjectName=pdqtracker&amp;DownloadId=92346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 t="7994" r="13818" b="35716"/>
          <a:stretch/>
        </p:blipFill>
        <p:spPr bwMode="auto">
          <a:xfrm>
            <a:off x="2286000" y="968828"/>
            <a:ext cx="4876800" cy="5050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88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8"/>
            <a:ext cx="8229600" cy="1143000"/>
          </a:xfrm>
        </p:spPr>
        <p:txBody>
          <a:bodyPr/>
          <a:lstStyle/>
          <a:p>
            <a:r>
              <a:rPr lang="en-US" dirty="0" smtClean="0"/>
              <a:t>Beta Version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http://www.PDQTracker.com/</a:t>
            </a:r>
            <a:endParaRPr lang="en-US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676400"/>
            <a:ext cx="5029200" cy="4400551"/>
          </a:xfrm>
          <a:prstGeom prst="rect">
            <a:avLst/>
          </a:prstGeom>
        </p:spPr>
      </p:pic>
      <p:pic>
        <p:nvPicPr>
          <p:cNvPr id="5" name="Picture 4" descr="PDQTracker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/>
          <a:stretch/>
        </p:blipFill>
        <p:spPr bwMode="auto">
          <a:xfrm>
            <a:off x="6477000" y="6324600"/>
            <a:ext cx="1976934" cy="3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SIEGate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4963" indent="-223838" algn="l" defTabSz="914400" rtl="0" eaLnBrk="1" latinLnBrk="0" hangingPunct="1"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Secure Information Exchange Gateway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en-US" dirty="0" smtClean="0">
                <a:hlinkClick r:id="rId2"/>
              </a:rPr>
              <a:t>http://siegate.codeplex.com/</a:t>
            </a:r>
            <a:endParaRPr lang="en-US" dirty="0" smtClean="0"/>
          </a:p>
        </p:txBody>
      </p:sp>
      <p:pic>
        <p:nvPicPr>
          <p:cNvPr id="13314" name="Picture 2" descr="SIEG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03" y="1714500"/>
            <a:ext cx="356259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codeplex.com/Download?ProjectName=siegate&amp;DownloadId=6693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17015"/>
            <a:ext cx="5334000" cy="267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0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ure 16 - Data Flow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6788" y="1921308"/>
            <a:ext cx="4853656" cy="36092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Design Challenges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449" y="1192471"/>
            <a:ext cx="5562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Performance given system complexity</a:t>
            </a:r>
          </a:p>
          <a:p>
            <a:pPr lvl="1"/>
            <a:r>
              <a:rPr lang="en-US" sz="1800" dirty="0"/>
              <a:t>Support multiple data types efficiently and securely</a:t>
            </a:r>
          </a:p>
          <a:p>
            <a:pPr lvl="1"/>
            <a:r>
              <a:rPr lang="en-US" sz="1800" dirty="0"/>
              <a:t>Support multiple priorities</a:t>
            </a:r>
          </a:p>
          <a:p>
            <a:pPr lvl="1"/>
            <a:r>
              <a:rPr lang="en-US" sz="1800" dirty="0"/>
              <a:t>Minimize latency and maximize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throughput</a:t>
            </a:r>
            <a:endParaRPr lang="en-US" sz="1800" dirty="0"/>
          </a:p>
          <a:p>
            <a:r>
              <a:rPr lang="en-US" sz="2400" dirty="0"/>
              <a:t>High availability assurance</a:t>
            </a:r>
          </a:p>
          <a:p>
            <a:pPr lvl="1"/>
            <a:r>
              <a:rPr lang="en-US" sz="1800" dirty="0"/>
              <a:t>Horizontal and vertical scalability</a:t>
            </a:r>
          </a:p>
          <a:p>
            <a:pPr lvl="1"/>
            <a:r>
              <a:rPr lang="en-US" sz="1800" dirty="0"/>
              <a:t>SIEGate stability and reliability</a:t>
            </a:r>
          </a:p>
          <a:p>
            <a:pPr lvl="1"/>
            <a:r>
              <a:rPr lang="en-US" sz="1800" dirty="0"/>
              <a:t>Graceful </a:t>
            </a:r>
            <a:r>
              <a:rPr lang="en-US" sz="1800" dirty="0" smtClean="0"/>
              <a:t>performance degradation</a:t>
            </a:r>
            <a:endParaRPr lang="en-US" sz="1800" dirty="0"/>
          </a:p>
          <a:p>
            <a:r>
              <a:rPr lang="en-US" sz="2400" dirty="0"/>
              <a:t>Security assurance</a:t>
            </a:r>
          </a:p>
          <a:p>
            <a:pPr lvl="1"/>
            <a:r>
              <a:rPr lang="en-US" sz="1800" dirty="0"/>
              <a:t>Maximize security performance</a:t>
            </a:r>
          </a:p>
          <a:p>
            <a:pPr lvl="1"/>
            <a:r>
              <a:rPr lang="en-US" sz="1800" dirty="0"/>
              <a:t>Minimize security breach impact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onfigurable security </a:t>
            </a:r>
            <a:r>
              <a:rPr lang="en-US" sz="1800" dirty="0"/>
              <a:t>levels</a:t>
            </a:r>
          </a:p>
          <a:p>
            <a:pPr lvl="1"/>
            <a:r>
              <a:rPr lang="en-US" sz="1800" dirty="0"/>
              <a:t>Security versus simplicity/usability tradeoff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3" y="6131428"/>
            <a:ext cx="2597727" cy="484909"/>
          </a:xfrm>
          <a:prstGeom prst="rect">
            <a:avLst/>
          </a:prstGeom>
        </p:spPr>
      </p:pic>
      <p:pic>
        <p:nvPicPr>
          <p:cNvPr id="7" name="Picture 6" descr="SIEG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63716"/>
            <a:ext cx="1524000" cy="39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SIEGate Protocol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Performant</a:t>
            </a:r>
          </a:p>
          <a:p>
            <a:pPr lvl="1"/>
            <a:r>
              <a:rPr lang="en-US" dirty="0" smtClean="0"/>
              <a:t>Really fast</a:t>
            </a:r>
          </a:p>
          <a:p>
            <a:pPr lvl="1"/>
            <a:r>
              <a:rPr lang="en-US" dirty="0" smtClean="0"/>
              <a:t>Really efficient</a:t>
            </a:r>
          </a:p>
          <a:p>
            <a:r>
              <a:rPr lang="en-US" dirty="0" smtClean="0"/>
              <a:t>Scale to millions of points per second in a single stream</a:t>
            </a:r>
          </a:p>
          <a:p>
            <a:r>
              <a:rPr lang="en-US" dirty="0" smtClean="0"/>
              <a:t>Leverage common IP transmission unit size to reduce datagram fragmentation </a:t>
            </a:r>
          </a:p>
          <a:p>
            <a:r>
              <a:rPr lang="en-US" dirty="0" smtClean="0"/>
              <a:t>Non-fixed payload contents, i.e., points in one packet can be different than the next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3" y="6131428"/>
            <a:ext cx="2597727" cy="484909"/>
          </a:xfrm>
          <a:prstGeom prst="rect">
            <a:avLst/>
          </a:prstGeom>
        </p:spPr>
      </p:pic>
      <p:pic>
        <p:nvPicPr>
          <p:cNvPr id="8" name="Picture 6" descr="SIEG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63716"/>
            <a:ext cx="1524000" cy="39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57" y="1643797"/>
            <a:ext cx="2147773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3857" y="108857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Solution: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0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SIEGate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Security-centric </a:t>
            </a:r>
            <a:r>
              <a:rPr lang="en-US" dirty="0"/>
              <a:t>appliance designed </a:t>
            </a:r>
            <a:r>
              <a:rPr lang="en-US" dirty="0" smtClean="0"/>
              <a:t>to </a:t>
            </a:r>
            <a:r>
              <a:rPr lang="en-US" dirty="0"/>
              <a:t>reliably exchange the information necessary to support real-time control room operations. SIEGate can exchange measurement data (ID, time, value, quality), alarm and notification data as well as batch or file-based data. </a:t>
            </a:r>
            <a:endParaRPr lang="en-US" dirty="0" smtClean="0"/>
          </a:p>
          <a:p>
            <a:r>
              <a:rPr lang="en-US" dirty="0" smtClean="0"/>
              <a:t>Based on pub/sub </a:t>
            </a:r>
            <a:r>
              <a:rPr lang="en-US" dirty="0"/>
              <a:t>technology that exchanges data among devices (such as other SIEGate nodes) using GPA's Gateway Exchange Protocol. </a:t>
            </a:r>
            <a:endParaRPr lang="en-US" dirty="0" smtClean="0"/>
          </a:p>
          <a:p>
            <a:r>
              <a:rPr lang="en-US" dirty="0" smtClean="0"/>
              <a:t>GEP </a:t>
            </a:r>
            <a:r>
              <a:rPr lang="en-US" dirty="0"/>
              <a:t>avoids being encumbered by IEEE C37.118 </a:t>
            </a:r>
            <a:r>
              <a:rPr lang="en-US" dirty="0" smtClean="0"/>
              <a:t>frame size </a:t>
            </a:r>
            <a:r>
              <a:rPr lang="en-US" dirty="0"/>
              <a:t>issues and </a:t>
            </a:r>
            <a:r>
              <a:rPr lang="en-US" dirty="0" smtClean="0"/>
              <a:t>limitations. Single </a:t>
            </a:r>
            <a:r>
              <a:rPr lang="en-US" dirty="0"/>
              <a:t>instance </a:t>
            </a:r>
            <a:r>
              <a:rPr lang="en-US" dirty="0" smtClean="0"/>
              <a:t>on </a:t>
            </a:r>
            <a:r>
              <a:rPr lang="en-US" dirty="0"/>
              <a:t>common hardware can exchange </a:t>
            </a:r>
            <a:r>
              <a:rPr lang="en-US" dirty="0" smtClean="0"/>
              <a:t>around five </a:t>
            </a:r>
            <a:r>
              <a:rPr lang="en-US" dirty="0"/>
              <a:t>million measurements points per second.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SIE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63716"/>
            <a:ext cx="1524000" cy="39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SIEGate v1.1 Release</a:t>
            </a:r>
            <a:endParaRPr lang="en-US" dirty="0"/>
          </a:p>
        </p:txBody>
      </p:sp>
      <p:pic>
        <p:nvPicPr>
          <p:cNvPr id="4" name="Picture 6" descr="SIEG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63716"/>
            <a:ext cx="1524000" cy="39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7673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http://siegate.codeplex.com/releases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00050"/>
            <a:ext cx="8382000" cy="4719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4963" indent="-223838" algn="l" defTabSz="914400" rtl="0" eaLnBrk="1" latinLnBrk="0" hangingPunct="1"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Usability enhancements</a:t>
            </a:r>
          </a:p>
          <a:p>
            <a:r>
              <a:rPr lang="en-US" dirty="0" smtClean="0"/>
              <a:t>Updates and fixes included with service pack 1 of the openPDC</a:t>
            </a:r>
          </a:p>
          <a:p>
            <a:r>
              <a:rPr lang="en-US" dirty="0" smtClean="0"/>
              <a:t>Bug fixes since 1.0 version</a:t>
            </a:r>
          </a:p>
          <a:p>
            <a:r>
              <a:rPr lang="en-US" dirty="0" smtClean="0"/>
              <a:t>Includes “No Internet Fix Utility” to speed TLS connections when no Internet connection is available (common for SIEGate deployments)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GSF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64695" y="10668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4963" indent="-223838" algn="l" defTabSz="914400" rtl="0" eaLnBrk="1" latinLnBrk="0" hangingPunct="1"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Grid Solutions Framework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en-US" dirty="0" smtClean="0">
                <a:hlinkClick r:id="rId2"/>
              </a:rPr>
              <a:t>http://gsf.codeplex.com/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48"/>
          <a:stretch/>
        </p:blipFill>
        <p:spPr>
          <a:xfrm>
            <a:off x="3310936" y="1624214"/>
            <a:ext cx="2522128" cy="1014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98" y="2808628"/>
            <a:ext cx="3263203" cy="244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Deployments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48600" cy="4114800"/>
          </a:xfrm>
        </p:spPr>
        <p:txBody>
          <a:bodyPr/>
          <a:lstStyle/>
          <a:p>
            <a:r>
              <a:rPr lang="en-US" dirty="0" smtClean="0"/>
              <a:t>Southern Company</a:t>
            </a:r>
          </a:p>
          <a:p>
            <a:r>
              <a:rPr lang="en-US" dirty="0"/>
              <a:t>Entergy</a:t>
            </a:r>
          </a:p>
          <a:p>
            <a:r>
              <a:rPr lang="en-US" dirty="0" smtClean="0"/>
              <a:t>OG&amp;E</a:t>
            </a:r>
          </a:p>
          <a:p>
            <a:r>
              <a:rPr lang="en-US" dirty="0" smtClean="0"/>
              <a:t>MISO</a:t>
            </a:r>
          </a:p>
          <a:p>
            <a:r>
              <a:rPr lang="en-US" dirty="0" smtClean="0"/>
              <a:t>Dominion</a:t>
            </a:r>
          </a:p>
          <a:p>
            <a:r>
              <a:rPr lang="en-US" dirty="0" smtClean="0"/>
              <a:t>Duke</a:t>
            </a:r>
          </a:p>
          <a:p>
            <a:r>
              <a:rPr lang="en-US" dirty="0" err="1" smtClean="0"/>
              <a:t>PeakRC</a:t>
            </a:r>
            <a:r>
              <a:rPr lang="en-US" dirty="0" smtClean="0"/>
              <a:t> (2016 for testing and validation)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3" y="6131428"/>
            <a:ext cx="2597727" cy="484909"/>
          </a:xfrm>
          <a:prstGeom prst="rect">
            <a:avLst/>
          </a:prstGeom>
        </p:spPr>
      </p:pic>
      <p:pic>
        <p:nvPicPr>
          <p:cNvPr id="6" name="Picture 6" descr="SIEG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63716"/>
            <a:ext cx="1524000" cy="39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4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95" y="0"/>
            <a:ext cx="8229600" cy="838200"/>
          </a:xfrm>
        </p:spPr>
        <p:txBody>
          <a:bodyPr/>
          <a:lstStyle/>
          <a:p>
            <a:r>
              <a:rPr lang="en-US" dirty="0" smtClean="0"/>
              <a:t>substationSBG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36120" y="1103312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4963" indent="-223838" algn="l" defTabSz="914400" rtl="0" eaLnBrk="1" latinLnBrk="0" hangingPunct="1"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Substation Secure Buffered Gateway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en-US" dirty="0" smtClean="0">
                <a:hlinkClick r:id="rId2"/>
              </a:rPr>
              <a:t>http://substationsbg.codeplex.com/</a:t>
            </a:r>
            <a:endParaRPr lang="en-US" dirty="0" smtClean="0"/>
          </a:p>
        </p:txBody>
      </p:sp>
      <p:pic>
        <p:nvPicPr>
          <p:cNvPr id="8" name="Picture 8" descr="The Substation Secure Buffered Gateway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/>
          <a:stretch/>
        </p:blipFill>
        <p:spPr bwMode="auto">
          <a:xfrm>
            <a:off x="2266709" y="1716961"/>
            <a:ext cx="4625570" cy="11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ubstationSBG Over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10656"/>
            <a:ext cx="7004200" cy="23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Set at Conception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3966" y="1141929"/>
            <a:ext cx="3952875" cy="3505200"/>
          </a:xfrm>
        </p:spPr>
        <p:txBody>
          <a:bodyPr/>
          <a:lstStyle/>
          <a:p>
            <a:r>
              <a:rPr lang="en-US" sz="2400" dirty="0" smtClean="0"/>
              <a:t>Many local inputs</a:t>
            </a:r>
          </a:p>
          <a:p>
            <a:r>
              <a:rPr lang="en-US" sz="2400" dirty="0" smtClean="0"/>
              <a:t>Ability to capture</a:t>
            </a:r>
            <a:br>
              <a:rPr lang="en-US" sz="2400" dirty="0" smtClean="0"/>
            </a:br>
            <a:r>
              <a:rPr lang="en-US" sz="2400" dirty="0" smtClean="0"/>
              <a:t>DQ stats at the substation level</a:t>
            </a:r>
          </a:p>
          <a:p>
            <a:r>
              <a:rPr lang="en-US" sz="2400" dirty="0"/>
              <a:t>Configuration optimized for substation use</a:t>
            </a:r>
          </a:p>
          <a:p>
            <a:r>
              <a:rPr lang="en-US" sz="2400" dirty="0" smtClean="0"/>
              <a:t>Automated GAP filling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security of </a:t>
            </a:r>
            <a:r>
              <a:rPr lang="en-US" sz="2400" dirty="0" smtClean="0"/>
              <a:t>SIEGate</a:t>
            </a:r>
            <a:endParaRPr lang="en-US" sz="2400" dirty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1525" y="989528"/>
            <a:ext cx="4183234" cy="4948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8" y="1181100"/>
            <a:ext cx="534282" cy="49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0" y="1638300"/>
            <a:ext cx="534282" cy="49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8" y="2752584"/>
            <a:ext cx="534282" cy="495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8" y="3543300"/>
            <a:ext cx="534282" cy="49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00500"/>
            <a:ext cx="534282" cy="495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021" y="4938504"/>
            <a:ext cx="4087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Envisioned features have been </a:t>
            </a:r>
          </a:p>
          <a:p>
            <a:pPr algn="ctr"/>
            <a:r>
              <a:rPr lang="en-US" sz="2000" b="1" dirty="0" smtClean="0"/>
              <a:t>implemented and deployed</a:t>
            </a:r>
            <a:endParaRPr lang="en-US" sz="2000" b="1" dirty="0"/>
          </a:p>
        </p:txBody>
      </p:sp>
      <p:pic>
        <p:nvPicPr>
          <p:cNvPr id="14" name="Picture 13" descr="The Substation Secure Buffered Gateway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/>
          <a:stretch/>
        </p:blipFill>
        <p:spPr bwMode="auto">
          <a:xfrm>
            <a:off x="6372225" y="6248400"/>
            <a:ext cx="2238376" cy="5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substationSBG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848600" cy="5181600"/>
          </a:xfrm>
        </p:spPr>
        <p:txBody>
          <a:bodyPr>
            <a:normAutofit fontScale="92500"/>
          </a:bodyPr>
          <a:lstStyle/>
          <a:p>
            <a:r>
              <a:rPr lang="en-US" sz="2400" u="sng" dirty="0" smtClean="0"/>
              <a:t>Windows Core Service </a:t>
            </a:r>
            <a:r>
              <a:rPr lang="en-US" sz="2400" dirty="0" smtClean="0"/>
              <a:t>– Installed on each SEL 3355 with the cluster and runs automatically when the system starts – if service fails, will fail over to other machine</a:t>
            </a:r>
          </a:p>
          <a:p>
            <a:r>
              <a:rPr lang="en-US" sz="2400" u="sng" dirty="0" smtClean="0"/>
              <a:t>Performance Historian </a:t>
            </a:r>
            <a:r>
              <a:rPr lang="en-US" sz="2400" dirty="0" smtClean="0"/>
              <a:t>– Installed on each SEL 3355 in the cluster and synchronized for statistics data generated by the </a:t>
            </a:r>
            <a:r>
              <a:rPr lang="en-US" sz="2400" dirty="0" err="1" smtClean="0"/>
              <a:t>substationSBG</a:t>
            </a:r>
            <a:endParaRPr lang="en-US" sz="2400" dirty="0" smtClean="0"/>
          </a:p>
          <a:p>
            <a:r>
              <a:rPr lang="en-US" sz="2400" u="sng" dirty="0" smtClean="0"/>
              <a:t>Phasor Data Historian </a:t>
            </a:r>
            <a:r>
              <a:rPr lang="en-US" sz="2400" dirty="0" smtClean="0"/>
              <a:t> </a:t>
            </a:r>
            <a:r>
              <a:rPr lang="en-US" sz="2400" dirty="0"/>
              <a:t>– Installed on each SEL 3355 in the cluster and </a:t>
            </a:r>
            <a:r>
              <a:rPr lang="en-US" sz="2400" dirty="0" smtClean="0"/>
              <a:t>synchronized which becomes the local rolling buffer archive</a:t>
            </a:r>
          </a:p>
          <a:p>
            <a:r>
              <a:rPr lang="en-US" sz="2400" u="sng" dirty="0" err="1" smtClean="0"/>
              <a:t>substationSBG</a:t>
            </a:r>
            <a:r>
              <a:rPr lang="en-US" sz="2400" u="sng" dirty="0" smtClean="0"/>
              <a:t> Manager</a:t>
            </a:r>
            <a:r>
              <a:rPr lang="en-US" sz="2400" dirty="0" smtClean="0"/>
              <a:t> – GUI based management application installed locally on the SEL 3355</a:t>
            </a:r>
          </a:p>
          <a:p>
            <a:r>
              <a:rPr lang="en-US" sz="2400" u="sng" dirty="0" smtClean="0"/>
              <a:t>Remote Console </a:t>
            </a:r>
            <a:r>
              <a:rPr lang="en-US" sz="2400" dirty="0" smtClean="0"/>
              <a:t>– Console based administrative diagnostics tool installed on the administrator’s workstation – provides feedback from Windows Core Service</a:t>
            </a:r>
          </a:p>
        </p:txBody>
      </p:sp>
      <p:pic>
        <p:nvPicPr>
          <p:cNvPr id="4" name="Picture 3" descr="The Substation Secure Buffered Gateway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/>
          <a:stretch/>
        </p:blipFill>
        <p:spPr bwMode="auto">
          <a:xfrm>
            <a:off x="6372225" y="6248400"/>
            <a:ext cx="2238376" cy="5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3048000"/>
            <a:ext cx="8229600" cy="3429000"/>
          </a:xfrm>
        </p:spPr>
        <p:txBody>
          <a:bodyPr/>
          <a:lstStyle/>
          <a:p>
            <a:r>
              <a:rPr lang="en-US" sz="2400" dirty="0" smtClean="0"/>
              <a:t>The primary purpose of this feature is to recover data lost during communications interruptions:</a:t>
            </a:r>
          </a:p>
          <a:p>
            <a:pPr lvl="1"/>
            <a:r>
              <a:rPr lang="en-US" sz="2000" dirty="0" smtClean="0"/>
              <a:t>The substationSBG archives data locally for a configurable period – the default is 45 days (not to exceed 80% of available hard drive size).</a:t>
            </a:r>
          </a:p>
          <a:p>
            <a:pPr lvl="1"/>
            <a:r>
              <a:rPr lang="en-US" sz="2000" dirty="0" smtClean="0"/>
              <a:t>The central PDC keeps track of communications gaps (either from individual </a:t>
            </a:r>
            <a:r>
              <a:rPr lang="en-US" sz="2000" dirty="0" err="1" smtClean="0"/>
              <a:t>substationSBG’s</a:t>
            </a:r>
            <a:r>
              <a:rPr lang="en-US" sz="2000" dirty="0" smtClean="0"/>
              <a:t> or from central PDC failure) and requests data from the substationSBG that is missing – and then pushes this data into the long-term archive.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457069"/>
            <a:ext cx="5638800" cy="1433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080069"/>
            <a:ext cx="1864688" cy="377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/>
          <a:lstStyle/>
          <a:p>
            <a:r>
              <a:rPr lang="en-US" dirty="0" smtClean="0"/>
              <a:t>substationSBG Data Gap Recovery</a:t>
            </a:r>
            <a:endParaRPr lang="en-US" dirty="0"/>
          </a:p>
        </p:txBody>
      </p:sp>
      <p:pic>
        <p:nvPicPr>
          <p:cNvPr id="6" name="Picture 5" descr="The Substation Secure Buffered Gateway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/>
          <a:stretch/>
        </p:blipFill>
        <p:spPr bwMode="auto">
          <a:xfrm>
            <a:off x="6372225" y="6248400"/>
            <a:ext cx="2238376" cy="5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5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04244"/>
              </a:clrFrom>
              <a:clrTo>
                <a:srgbClr val="4042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500" y="912328"/>
            <a:ext cx="6477000" cy="522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substationSBG</a:t>
            </a:r>
            <a:endParaRPr lang="en-US" dirty="0"/>
          </a:p>
        </p:txBody>
      </p:sp>
      <p:pic>
        <p:nvPicPr>
          <p:cNvPr id="4" name="Picture 8" descr="The Substation Secure Buffered Gateway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/>
          <a:stretch/>
        </p:blipFill>
        <p:spPr bwMode="auto">
          <a:xfrm>
            <a:off x="6372225" y="6248400"/>
            <a:ext cx="2238376" cy="5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substationSBG</a:t>
            </a:r>
            <a:endParaRPr lang="en-US" dirty="0"/>
          </a:p>
        </p:txBody>
      </p:sp>
      <p:pic>
        <p:nvPicPr>
          <p:cNvPr id="4" name="Picture 8" descr="The Substation Secure Buffered Gateway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/>
          <a:stretch/>
        </p:blipFill>
        <p:spPr bwMode="auto">
          <a:xfrm>
            <a:off x="6372225" y="6248400"/>
            <a:ext cx="2238376" cy="5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83170"/>
            <a:ext cx="596339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95" y="0"/>
            <a:ext cx="8229600" cy="838200"/>
          </a:xfrm>
        </p:spPr>
        <p:txBody>
          <a:bodyPr/>
          <a:lstStyle/>
          <a:p>
            <a:r>
              <a:rPr lang="en-US" dirty="0" smtClean="0"/>
              <a:t>openHistorian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64695" y="1143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4963" indent="-223838" algn="l" defTabSz="914400" rtl="0" eaLnBrk="1" latinLnBrk="0" hangingPunct="1"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Open Source Time-series Data Historian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en-US" dirty="0" smtClean="0">
                <a:hlinkClick r:id="rId2"/>
              </a:rPr>
              <a:t>http://openhistorian.codeplex.com/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41" y="2743200"/>
            <a:ext cx="3728616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36" y="1600200"/>
            <a:ext cx="5610225" cy="123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openHistorian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The openHistorian 2.0 has been optimized for:</a:t>
            </a:r>
          </a:p>
          <a:p>
            <a:pPr lvl="1"/>
            <a:r>
              <a:rPr lang="en-US" dirty="0"/>
              <a:t>Assurance of archived data integrity / continuity </a:t>
            </a:r>
          </a:p>
          <a:p>
            <a:pPr lvl="1"/>
            <a:r>
              <a:rPr lang="en-US" dirty="0"/>
              <a:t>Broad data source connectivity </a:t>
            </a:r>
          </a:p>
          <a:p>
            <a:pPr lvl="1"/>
            <a:r>
              <a:rPr lang="en-US" dirty="0"/>
              <a:t>High performance data capture &amp; retrieval </a:t>
            </a:r>
          </a:p>
          <a:p>
            <a:pPr lvl="1"/>
            <a:r>
              <a:rPr lang="en-US" dirty="0"/>
              <a:t>Efficient, high-volume data storage </a:t>
            </a:r>
          </a:p>
          <a:p>
            <a:pPr lvl="1"/>
            <a:r>
              <a:rPr lang="en-US" dirty="0"/>
              <a:t>High availability </a:t>
            </a:r>
            <a:endParaRPr lang="en-US" dirty="0" smtClean="0"/>
          </a:p>
          <a:p>
            <a:r>
              <a:rPr lang="en-US" dirty="0" smtClean="0"/>
              <a:t>Early beta has been released which focuses on synchrophasor deployments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324600"/>
            <a:ext cx="21907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openHistorian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98293"/>
            <a:ext cx="7010400" cy="5414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324600"/>
            <a:ext cx="21907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Solutions Framework v2.1.90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39" y="1143000"/>
            <a:ext cx="2946399" cy="22098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8258" y="1066800"/>
            <a:ext cx="5479142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4963" indent="-223838" algn="l" defTabSz="914400" rtl="0" eaLnBrk="1" latinLnBrk="0" hangingPunct="1"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Grid Solutions Framework (GSF) is a comprehensive collection of classes and methods useful for any .NET project.</a:t>
            </a:r>
          </a:p>
          <a:p>
            <a:r>
              <a:rPr lang="en-US" dirty="0" smtClean="0"/>
              <a:t>GSF is the foundational code library for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GPA products. It includes hundreds of class libraries that extend or expand the functionality included in the .NET Framework. </a:t>
            </a:r>
          </a:p>
          <a:p>
            <a:r>
              <a:rPr lang="en-US" dirty="0" smtClean="0"/>
              <a:t>GSF has around a half-million lines of actual code and 148,000 lines of comments spanning more than 40 assemblies - reference the online documentation for complete class details:</a:t>
            </a:r>
          </a:p>
          <a:p>
            <a:endParaRPr lang="en-US" sz="1400" dirty="0" smtClean="0"/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sz="2900" dirty="0" smtClean="0">
                <a:hlinkClick r:id="rId4"/>
              </a:rPr>
              <a:t>http://www.gridprotectionalliance.org/NightlyBuilds/GridSolutionsFramework/Help/</a:t>
            </a:r>
            <a:endParaRPr lang="en-US" sz="2900" dirty="0" smtClean="0"/>
          </a:p>
        </p:txBody>
      </p:sp>
      <p:pic>
        <p:nvPicPr>
          <p:cNvPr id="1028" name="Picture 4" descr="Grid Solutions Framewo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14478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5570" y="3429000"/>
            <a:ext cx="26212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GSF from: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http://gsf.codeplex.com/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– </a:t>
            </a:r>
          </a:p>
          <a:p>
            <a:pPr marL="285750" indent="-285750" algn="ctr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www.nuget.org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2285" y="5029200"/>
            <a:ext cx="1447800" cy="45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openHistorian Data Read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Example: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enumerator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GetHistorianData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("127.0.0.1", "PPA",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DateTime.UtcNow.AddMinutes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(-1.0D),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DateTime.UtcNow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API: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IEnumerable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HistorianMeasurement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GetHistorianData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historianServer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instanceName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DateTime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startTime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DateTime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stopTime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measurementIDs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null)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324600"/>
            <a:ext cx="21907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7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openHistorian Data </a:t>
            </a:r>
            <a:r>
              <a:rPr lang="en-US" dirty="0" smtClean="0"/>
              <a:t>Write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Example: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WriteHistorianData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("127.0.0.1", "PPA",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measurements)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 API: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WriteHistorianData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historianServer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instanceName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IEnumerable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HistorianMeasurement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 measurements)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324600"/>
            <a:ext cx="21907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openHistorian SQL </a:t>
            </a:r>
            <a:r>
              <a:rPr lang="en-US" dirty="0" smtClean="0"/>
              <a:t>Server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query trending data from within SQL Server using SQL CLR adapter:</a:t>
            </a:r>
          </a:p>
          <a:p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7" t="13531" r="2025" b="33138"/>
          <a:stretch/>
        </p:blipFill>
        <p:spPr bwMode="auto">
          <a:xfrm>
            <a:off x="2057400" y="2209800"/>
            <a:ext cx="5372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324600"/>
            <a:ext cx="21907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Data Trending Utility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324600"/>
            <a:ext cx="219075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3914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Migration Utility (1.0 to 2.0)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324600"/>
            <a:ext cx="219075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933450"/>
            <a:ext cx="45053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Extraction Utility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324600"/>
            <a:ext cx="2190750" cy="4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933450"/>
            <a:ext cx="59245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Synchrophasor Visualization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114" y="2743200"/>
            <a:ext cx="80317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hlinkClick r:id="rId2"/>
              </a:rPr>
              <a:t>http://www.gridprotectionalliance.org/Products/openHistorian/Media/Demos/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324600"/>
            <a:ext cx="21907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603" y="2819400"/>
            <a:ext cx="2504792" cy="2480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44708" y="10668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4963" indent="-223838" algn="l" defTabSz="914400" rtl="0" eaLnBrk="1" latinLnBrk="0" hangingPunct="1"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Gateway Exchange Protocol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en-US" dirty="0" smtClean="0">
                <a:hlinkClick r:id="rId3"/>
              </a:rPr>
              <a:t>http://gsf.codeplex.com/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10" y="1773932"/>
            <a:ext cx="3274178" cy="104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/>
              <a:t>GEP Features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Open and non-proprietary</a:t>
            </a:r>
          </a:p>
          <a:p>
            <a:r>
              <a:rPr lang="en-US" dirty="0" smtClean="0"/>
              <a:t>True pub/sub</a:t>
            </a:r>
            <a:r>
              <a:rPr lang="en-US" dirty="0"/>
              <a:t>, measurement-based </a:t>
            </a:r>
            <a:r>
              <a:rPr lang="en-US" dirty="0" smtClean="0"/>
              <a:t>protocol</a:t>
            </a:r>
          </a:p>
          <a:p>
            <a:r>
              <a:rPr lang="en-US" dirty="0" smtClean="0"/>
              <a:t>Automated exchange of authorized metadata</a:t>
            </a:r>
            <a:endParaRPr lang="en-US" dirty="0"/>
          </a:p>
          <a:p>
            <a:r>
              <a:rPr lang="en-US" dirty="0" smtClean="0"/>
              <a:t>Tightly-compressed, binary serialization of time-series values</a:t>
            </a:r>
          </a:p>
          <a:p>
            <a:pPr lvl="1"/>
            <a:r>
              <a:rPr lang="en-US" dirty="0" smtClean="0"/>
              <a:t>ID, time-stamp, value, flags</a:t>
            </a:r>
          </a:p>
          <a:p>
            <a:r>
              <a:rPr lang="en-US" dirty="0" smtClean="0"/>
              <a:t>Adapters provided in .NET, C/C++ and Java for convenient native integration in other systems</a:t>
            </a:r>
          </a:p>
          <a:p>
            <a:r>
              <a:rPr lang="en-US" dirty="0" smtClean="0"/>
              <a:t>Available transports include TLS, TCP, TCP with UDP, TLS with AES key-rotated UDP, or </a:t>
            </a:r>
            <a:r>
              <a:rPr lang="en-US" dirty="0" err="1" smtClean="0"/>
              <a:t>ZeroMQ</a:t>
            </a:r>
            <a:endParaRPr lang="en-US" dirty="0"/>
          </a:p>
          <a:p>
            <a:r>
              <a:rPr lang="en-US" dirty="0" smtClean="0"/>
              <a:t>Lossless compression is also supported.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3" y="6131428"/>
            <a:ext cx="2597727" cy="484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72" y="6400800"/>
            <a:ext cx="1070476" cy="34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Typical GEP Payload Structure*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24000"/>
          <a:ext cx="4953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9814" y="4971871"/>
            <a:ext cx="7702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Several serialized measurements are grouped together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create a message payload. Total size is adjusted to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fragmentation.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8846" y="1700134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128-bit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ID mapped to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16-bit runtime ID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8846" y="2616169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64-bit full resolution timestamp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mapped to 16-bit offset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61680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32-bit floating point value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445500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8-bit quality flags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86135"/>
            <a:ext cx="6293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Serialized Measurement Structure – 9 Bytes: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8949" y="6553200"/>
            <a:ext cx="3379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* Free </a:t>
            </a:r>
            <a:r>
              <a:rPr lang="en-US" sz="1400" dirty="0"/>
              <a:t>form payloads also supported.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72" y="6400800"/>
            <a:ext cx="1070476" cy="34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92" y="0"/>
            <a:ext cx="8229600" cy="1143000"/>
          </a:xfrm>
        </p:spPr>
        <p:txBody>
          <a:bodyPr/>
          <a:lstStyle/>
          <a:p>
            <a:r>
              <a:rPr lang="en-US" dirty="0" smtClean="0"/>
              <a:t>What’s Coming for GEP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68949" y="6553200"/>
            <a:ext cx="3379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* Free </a:t>
            </a:r>
            <a:r>
              <a:rPr lang="en-US" sz="1400" dirty="0"/>
              <a:t>form payloads also supported.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72" y="6400800"/>
            <a:ext cx="1070476" cy="341811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070833"/>
            <a:ext cx="8229600" cy="5105400"/>
          </a:xfrm>
        </p:spPr>
        <p:txBody>
          <a:bodyPr/>
          <a:lstStyle/>
          <a:p>
            <a:r>
              <a:rPr lang="en-US" dirty="0" smtClean="0"/>
              <a:t>Looking to bring technology to wider industry adoption through </a:t>
            </a:r>
            <a:r>
              <a:rPr lang="en-US" i="1" dirty="0" smtClean="0"/>
              <a:t>standardization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openECA</a:t>
            </a:r>
            <a:r>
              <a:rPr lang="en-US" dirty="0" smtClean="0"/>
              <a:t> development will bring architectural improvements to GEP by allowing new versions to accommodate robust data schemes, e.g., the Phasor Value Collection, through implementation of a generic key/value pair meta-data definition and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openPDC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Open Phasor Data Concentrator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http://openpdc.codeplex.com/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AABBAA"/>
              </a:clrFrom>
              <a:clrTo>
                <a:srgbClr val="AABBA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7337" y="1838325"/>
            <a:ext cx="5547863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ENT PPT Template_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14351</TotalTime>
  <Words>1605</Words>
  <Application>Microsoft Office PowerPoint</Application>
  <PresentationFormat>On-screen Show (4:3)</PresentationFormat>
  <Paragraphs>317</Paragraphs>
  <Slides>46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Century Gothic</vt:lpstr>
      <vt:lpstr>CG Omega</vt:lpstr>
      <vt:lpstr>Consolas</vt:lpstr>
      <vt:lpstr>Wingdings</vt:lpstr>
      <vt:lpstr>ヒラギノ角ゴ Pro W3</vt:lpstr>
      <vt:lpstr>CURENT PPT Template_v2</vt:lpstr>
      <vt:lpstr>PowerPoint Presentation</vt:lpstr>
      <vt:lpstr>Typical Synchrophasor Data Architecture</vt:lpstr>
      <vt:lpstr>GSF</vt:lpstr>
      <vt:lpstr>Grid Solutions Framework v2.1.90</vt:lpstr>
      <vt:lpstr>GEP</vt:lpstr>
      <vt:lpstr>GEP Features</vt:lpstr>
      <vt:lpstr>Typical GEP Payload Structure*</vt:lpstr>
      <vt:lpstr>What’s Coming for GEP</vt:lpstr>
      <vt:lpstr>openPDC</vt:lpstr>
      <vt:lpstr>openPDC Features</vt:lpstr>
      <vt:lpstr>openPDC Features</vt:lpstr>
      <vt:lpstr>openPDC Components</vt:lpstr>
      <vt:lpstr>Version 2.1 Improvements</vt:lpstr>
      <vt:lpstr>Version 2.1 Service Pack 1</vt:lpstr>
      <vt:lpstr>Version 2.1 Service Pack 1</vt:lpstr>
      <vt:lpstr>Planned openPDC Improvements</vt:lpstr>
      <vt:lpstr>PDQTracker</vt:lpstr>
      <vt:lpstr>Phasor Data Quality Needs Attention</vt:lpstr>
      <vt:lpstr>Phasor Data Quality Tracker</vt:lpstr>
      <vt:lpstr>PDQTracker Features</vt:lpstr>
      <vt:lpstr>High Level Features</vt:lpstr>
      <vt:lpstr>Data Quality Tests</vt:lpstr>
      <vt:lpstr>PDQTracker Example Report</vt:lpstr>
      <vt:lpstr>Beta Version Available</vt:lpstr>
      <vt:lpstr>SIEGate</vt:lpstr>
      <vt:lpstr>Technical Design Challenges</vt:lpstr>
      <vt:lpstr>SIEGate Protocol Requirements</vt:lpstr>
      <vt:lpstr>SIEGate Implementation</vt:lpstr>
      <vt:lpstr>SIEGate v1.1 Release</vt:lpstr>
      <vt:lpstr>Deployments In Progress</vt:lpstr>
      <vt:lpstr>substationSBG</vt:lpstr>
      <vt:lpstr>Feature Set at Conception</vt:lpstr>
      <vt:lpstr>substationSBG Components</vt:lpstr>
      <vt:lpstr>substationSBG Data Gap Recovery</vt:lpstr>
      <vt:lpstr>substationSBG</vt:lpstr>
      <vt:lpstr>substationSBG</vt:lpstr>
      <vt:lpstr>openHistorian</vt:lpstr>
      <vt:lpstr>openHistorian</vt:lpstr>
      <vt:lpstr>openHistorian</vt:lpstr>
      <vt:lpstr>openHistorian Data Read API</vt:lpstr>
      <vt:lpstr>openHistorian Data Write API</vt:lpstr>
      <vt:lpstr>openHistorian SQL Server Integration</vt:lpstr>
      <vt:lpstr>Data Trending Utility</vt:lpstr>
      <vt:lpstr>Data Migration Utility (1.0 to 2.0)</vt:lpstr>
      <vt:lpstr>Data Extraction Utility</vt:lpstr>
      <vt:lpstr>Synchrophasor Visualization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Tenley Dalstrom</dc:creator>
  <cp:lastModifiedBy>Russell Robertson</cp:lastModifiedBy>
  <cp:revision>460</cp:revision>
  <cp:lastPrinted>2015-05-31T19:07:43Z</cp:lastPrinted>
  <dcterms:created xsi:type="dcterms:W3CDTF">2014-04-10T13:35:15Z</dcterms:created>
  <dcterms:modified xsi:type="dcterms:W3CDTF">2015-08-10T16:59:19Z</dcterms:modified>
</cp:coreProperties>
</file>