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6" r:id="rId2"/>
    <p:sldId id="269" r:id="rId3"/>
    <p:sldId id="278" r:id="rId4"/>
    <p:sldId id="267" r:id="rId5"/>
    <p:sldId id="259" r:id="rId6"/>
    <p:sldId id="274" r:id="rId7"/>
    <p:sldId id="256" r:id="rId8"/>
    <p:sldId id="257" r:id="rId9"/>
    <p:sldId id="260" r:id="rId10"/>
    <p:sldId id="258" r:id="rId11"/>
    <p:sldId id="261" r:id="rId12"/>
    <p:sldId id="262" r:id="rId13"/>
    <p:sldId id="270" r:id="rId14"/>
    <p:sldId id="271" r:id="rId15"/>
    <p:sldId id="280" r:id="rId16"/>
    <p:sldId id="279" r:id="rId17"/>
    <p:sldId id="263" r:id="rId18"/>
    <p:sldId id="275" r:id="rId19"/>
    <p:sldId id="276" r:id="rId20"/>
    <p:sldId id="277" r:id="rId21"/>
    <p:sldId id="26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94639" autoAdjust="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DFR &amp; SEL Distance to fault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DFR</c:v>
          </c:tx>
          <c:invertIfNegative val="0"/>
          <c:cat>
            <c:strRef>
              <c:f>'[2011 - 2014 DFR &amp;SEL DTF graph.xlsx]Sheet1'!$B$7:$E$7</c:f>
              <c:strCache>
                <c:ptCount val="4"/>
                <c:pt idx="0">
                  <c:v>&lt;=5%</c:v>
                </c:pt>
                <c:pt idx="1">
                  <c:v>&lt;=10%</c:v>
                </c:pt>
                <c:pt idx="2">
                  <c:v>&lt;=20%</c:v>
                </c:pt>
                <c:pt idx="3">
                  <c:v>&gt;20%</c:v>
                </c:pt>
              </c:strCache>
            </c:strRef>
          </c:cat>
          <c:val>
            <c:numRef>
              <c:f>'[2011 - 2014 DFR &amp;SEL DTF graph.xlsx]Sheet1'!$B$5:$E$5</c:f>
              <c:numCache>
                <c:formatCode>0.00%</c:formatCode>
                <c:ptCount val="4"/>
                <c:pt idx="0">
                  <c:v>0.33450000000000002</c:v>
                </c:pt>
                <c:pt idx="1">
                  <c:v>0.56779999999999997</c:v>
                </c:pt>
                <c:pt idx="2">
                  <c:v>0.7581</c:v>
                </c:pt>
                <c:pt idx="3">
                  <c:v>0.2281</c:v>
                </c:pt>
              </c:numCache>
            </c:numRef>
          </c:val>
        </c:ser>
        <c:ser>
          <c:idx val="1"/>
          <c:order val="1"/>
          <c:tx>
            <c:v>SEL</c:v>
          </c:tx>
          <c:invertIfNegative val="0"/>
          <c:cat>
            <c:strRef>
              <c:f>'[2011 - 2014 DFR &amp;SEL DTF graph.xlsx]Sheet1'!$B$7:$E$7</c:f>
              <c:strCache>
                <c:ptCount val="4"/>
                <c:pt idx="0">
                  <c:v>&lt;=5%</c:v>
                </c:pt>
                <c:pt idx="1">
                  <c:v>&lt;=10%</c:v>
                </c:pt>
                <c:pt idx="2">
                  <c:v>&lt;=20%</c:v>
                </c:pt>
                <c:pt idx="3">
                  <c:v>&gt;20%</c:v>
                </c:pt>
              </c:strCache>
            </c:strRef>
          </c:cat>
          <c:val>
            <c:numRef>
              <c:f>'[2011 - 2014 DFR &amp;SEL DTF graph.xlsx]Sheet1'!$B$6:$E$6</c:f>
              <c:numCache>
                <c:formatCode>0.00%</c:formatCode>
                <c:ptCount val="4"/>
                <c:pt idx="0">
                  <c:v>0.35239999999999999</c:v>
                </c:pt>
                <c:pt idx="1">
                  <c:v>0.50590000000000002</c:v>
                </c:pt>
                <c:pt idx="2">
                  <c:v>0.66339999999999999</c:v>
                </c:pt>
                <c:pt idx="3">
                  <c:v>0.28739999999999999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32864"/>
        <c:axId val="33735040"/>
      </c:barChart>
      <c:catAx>
        <c:axId val="3373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 DTF is off from the actual fault location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3735040"/>
        <c:crosses val="autoZero"/>
        <c:auto val="1"/>
        <c:lblAlgn val="ctr"/>
        <c:lblOffset val="100"/>
        <c:noMultiLvlLbl val="0"/>
      </c:catAx>
      <c:valAx>
        <c:axId val="33735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of time distance was off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33732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667E5-E044-45A5-BD79-19414BA371A2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9572-AA21-4C40-8960-5CB64DE3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6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3085E-DCB2-47B6-BFC0-9F1FE7E0A56B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521"/>
            <a:ext cx="5029200" cy="4114246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517" indent="-281352" defTabSz="917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412" indent="-225082" defTabSz="9175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575" indent="-225082" defTabSz="9175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5740" indent="-225082" defTabSz="9175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5904" indent="-225082" defTabSz="9175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6073" indent="-225082" defTabSz="9175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6235" indent="-225082" defTabSz="9175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6399" indent="-225082" defTabSz="9175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844912-79D4-42FC-AFC1-8E55449CA095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34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44" indent="-282478" defTabSz="91334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915" indent="-225983" defTabSz="91334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880" indent="-225983" defTabSz="91334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846" indent="-225983" defTabSz="91334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812" indent="-225983" defTabSz="913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777" indent="-225983" defTabSz="913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743" indent="-225983" defTabSz="913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708" indent="-225983" defTabSz="913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1E64DD-BF86-4486-89F0-1595719D967F}" type="slidenum">
              <a:rPr lang="en-US" altLang="en-US" smtClean="0"/>
              <a:pPr eaLnBrk="1" hangingPunct="1"/>
              <a:t>4</a:t>
            </a:fld>
            <a:endParaRPr lang="en-US" altLang="en-US" dirty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46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301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74613"/>
            <a:ext cx="2019300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4613"/>
            <a:ext cx="5905500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8875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86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9647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76400"/>
            <a:ext cx="3695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95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2477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0793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327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6983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5558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5782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0802GTCPPTgraphic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4613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76400"/>
            <a:ext cx="75438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D91FA3-8AFC-43D5-B2CD-7A0CE00DAAC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0363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0363F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0363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0363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0363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0363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0363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0363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0363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381000"/>
            <a:ext cx="8147050" cy="990600"/>
          </a:xfrm>
        </p:spPr>
        <p:txBody>
          <a:bodyPr>
            <a:noAutofit/>
          </a:bodyPr>
          <a:lstStyle/>
          <a:p>
            <a:r>
              <a:rPr lang="en-US" altLang="en-US" sz="3200" b="0" dirty="0"/>
              <a:t>About Georgia </a:t>
            </a:r>
            <a:r>
              <a:rPr lang="en-US" altLang="en-US" sz="3200" b="0" dirty="0" smtClean="0"/>
              <a:t>Transmission Corporation (GTC)</a:t>
            </a:r>
            <a:endParaRPr lang="en-US" altLang="en-US" sz="3200" b="0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49400"/>
            <a:ext cx="7866063" cy="1574800"/>
          </a:xfrm>
          <a:noFill/>
        </p:spPr>
        <p:txBody>
          <a:bodyPr/>
          <a:lstStyle/>
          <a:p>
            <a:r>
              <a:rPr lang="en-US" altLang="en-US" sz="2800" dirty="0">
                <a:latin typeface="+mj-lt"/>
              </a:rPr>
              <a:t>Transmission-only, not-for-profit cooperative</a:t>
            </a:r>
          </a:p>
          <a:p>
            <a:r>
              <a:rPr lang="en-US" altLang="en-US" sz="2800" dirty="0">
                <a:latin typeface="+mj-lt"/>
              </a:rPr>
              <a:t>Formed in March 1997 from the restructuring of Oglethorpe Power </a:t>
            </a:r>
            <a:r>
              <a:rPr lang="en-US" altLang="en-US" sz="2800" dirty="0" smtClean="0">
                <a:latin typeface="+mj-lt"/>
              </a:rPr>
              <a:t>Corporation (OPC)</a:t>
            </a:r>
            <a:endParaRPr lang="en-US" altLang="en-US" sz="2800" dirty="0">
              <a:latin typeface="+mj-lt"/>
            </a:endParaRPr>
          </a:p>
        </p:txBody>
      </p:sp>
      <p:grpSp>
        <p:nvGrpSpPr>
          <p:cNvPr id="140295" name="Group 7"/>
          <p:cNvGrpSpPr>
            <a:grpSpLocks/>
          </p:cNvGrpSpPr>
          <p:nvPr/>
        </p:nvGrpSpPr>
        <p:grpSpPr bwMode="auto">
          <a:xfrm>
            <a:off x="5945188" y="3205163"/>
            <a:ext cx="2655887" cy="2992437"/>
            <a:chOff x="1008" y="720"/>
            <a:chExt cx="3168" cy="3408"/>
          </a:xfrm>
        </p:grpSpPr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1008" y="720"/>
              <a:ext cx="3168" cy="3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40297" name="Picture 9" descr="map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" y="816"/>
              <a:ext cx="2989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963613" y="3357563"/>
            <a:ext cx="4691062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12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–"/>
            </a:pPr>
            <a:r>
              <a:rPr lang="en-US" altLang="en-US" sz="2400" dirty="0"/>
              <a:t>GTC provides network transmission services to </a:t>
            </a:r>
            <a:r>
              <a:rPr lang="en-US" altLang="en-US" sz="2400" dirty="0" smtClean="0"/>
              <a:t>38 </a:t>
            </a:r>
            <a:r>
              <a:rPr lang="en-US" altLang="en-US" sz="2400" dirty="0"/>
              <a:t>Member EMCs in Georgia</a:t>
            </a:r>
          </a:p>
          <a:p>
            <a:pPr>
              <a:buFont typeface="Arial" pitchFamily="34" charset="0"/>
              <a:buChar char="–"/>
            </a:pPr>
            <a:endParaRPr lang="en-US" altLang="en-US" sz="1400" dirty="0"/>
          </a:p>
          <a:p>
            <a:pPr>
              <a:buFont typeface="Arial" pitchFamily="34" charset="0"/>
              <a:buChar char="–"/>
            </a:pPr>
            <a:r>
              <a:rPr lang="en-US" altLang="en-US" sz="2400" dirty="0"/>
              <a:t>GTC provides point-to-point service to other customers</a:t>
            </a:r>
          </a:p>
        </p:txBody>
      </p:sp>
    </p:spTree>
    <p:extLst>
      <p:ext uri="{BB962C8B-B14F-4D97-AF65-F5344CB8AC3E}">
        <p14:creationId xmlns:p14="http://schemas.microsoft.com/office/powerpoint/2010/main" val="3128138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PQ Dashboard (DFR) Faults</a:t>
            </a:r>
            <a:endParaRPr lang="en-US" sz="32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906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Fault Event</a:t>
            </a:r>
            <a:endParaRPr lang="en-US" sz="3200" b="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447800"/>
            <a:ext cx="7543800" cy="457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4906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3200" b="0" dirty="0" smtClean="0"/>
              <a:t>Fault Details</a:t>
            </a:r>
            <a:endParaRPr lang="en-US" sz="3200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5437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7774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Typical E-mail sent out by the PQ Dashboard</a:t>
            </a:r>
            <a:endParaRPr lang="en-US" sz="3200" b="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15200" cy="54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58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524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+mj-lt"/>
              </a:rPr>
              <a:t>E-Mail Showing Double Ended Fault Distance</a:t>
            </a:r>
            <a:endParaRPr lang="en-US" sz="3000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706398"/>
            <a:ext cx="7619999" cy="561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561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Location from Lightning, DFR and PQ Dashboard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66864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1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ea typeface="Times New Roman"/>
              </a:rPr>
              <a:t>Accuracy of DFR and SEL Relays calculating Distance to Fault</a:t>
            </a:r>
            <a:br>
              <a:rPr lang="en-US" sz="2000" dirty="0">
                <a:latin typeface="Times New Roman"/>
                <a:ea typeface="Times New Roman"/>
              </a:rPr>
            </a:br>
            <a:r>
              <a:rPr lang="en-US" sz="2000" dirty="0">
                <a:latin typeface="Times New Roman"/>
                <a:ea typeface="Times New Roman"/>
              </a:rPr>
              <a:t>January 1, 2011 – September 30, 2014</a:t>
            </a:r>
            <a:r>
              <a:rPr lang="en-US" sz="3600" dirty="0">
                <a:latin typeface="Times New Roman"/>
                <a:ea typeface="Times New Roman"/>
              </a:rPr>
              <a:t/>
            </a:r>
            <a:br>
              <a:rPr lang="en-US" sz="3600" dirty="0">
                <a:latin typeface="Times New Roman"/>
                <a:ea typeface="Times New Roman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676400"/>
          <a:ext cx="75438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762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A total of 1637 records from DFRs and from SEL Relays were compiled. There were 817 DFR records and 820 SEL Relay records. </a:t>
            </a:r>
          </a:p>
        </p:txBody>
      </p:sp>
    </p:spTree>
    <p:extLst>
      <p:ext uri="{BB962C8B-B14F-4D97-AF65-F5344CB8AC3E}">
        <p14:creationId xmlns:p14="http://schemas.microsoft.com/office/powerpoint/2010/main" val="227891094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Breaker Timing</a:t>
            </a:r>
            <a:endParaRPr lang="en-US" sz="3200" b="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7361166" cy="5135563"/>
          </a:xfrm>
        </p:spPr>
      </p:pic>
    </p:spTree>
    <p:extLst>
      <p:ext uri="{BB962C8B-B14F-4D97-AF65-F5344CB8AC3E}">
        <p14:creationId xmlns:p14="http://schemas.microsoft.com/office/powerpoint/2010/main" val="549228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Breaker Timing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7175530" cy="4983163"/>
          </a:xfrm>
        </p:spPr>
      </p:pic>
    </p:spTree>
    <p:extLst>
      <p:ext uri="{BB962C8B-B14F-4D97-AF65-F5344CB8AC3E}">
        <p14:creationId xmlns:p14="http://schemas.microsoft.com/office/powerpoint/2010/main" val="20550668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Breaker Timing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48" y="1212950"/>
            <a:ext cx="7204552" cy="4913213"/>
          </a:xfrm>
        </p:spPr>
      </p:pic>
    </p:spTree>
    <p:extLst>
      <p:ext uri="{BB962C8B-B14F-4D97-AF65-F5344CB8AC3E}">
        <p14:creationId xmlns:p14="http://schemas.microsoft.com/office/powerpoint/2010/main" val="1876102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 smtClean="0"/>
              <a:t>GTC Overview – System Assets</a:t>
            </a:r>
          </a:p>
        </p:txBody>
      </p:sp>
      <p:sp>
        <p:nvSpPr>
          <p:cNvPr id="2641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427480" y="1315723"/>
            <a:ext cx="3657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r>
              <a:rPr lang="en-US" sz="2400" u="sng" dirty="0" smtClean="0">
                <a:latin typeface="+mj-lt"/>
              </a:rPr>
              <a:t>Transmission Lines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r>
              <a:rPr lang="en-US" sz="2400" dirty="0" smtClean="0">
                <a:latin typeface="+mj-lt"/>
              </a:rPr>
              <a:t>46 kV lines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r>
              <a:rPr lang="en-US" sz="2400" dirty="0" smtClean="0">
                <a:latin typeface="+mj-lt"/>
              </a:rPr>
              <a:t>69 kV lines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r>
              <a:rPr lang="en-US" sz="2400" dirty="0" smtClean="0">
                <a:latin typeface="+mj-lt"/>
              </a:rPr>
              <a:t>115 kV lines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r>
              <a:rPr lang="en-US" sz="2400" dirty="0" smtClean="0">
                <a:latin typeface="+mj-lt"/>
              </a:rPr>
              <a:t>230 kV lines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r>
              <a:rPr lang="en-US" sz="2400" u="sng" dirty="0" smtClean="0">
                <a:latin typeface="+mj-lt"/>
              </a:rPr>
              <a:t>500 kV lines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r>
              <a:rPr lang="en-US" sz="2400" i="1" dirty="0" smtClean="0">
                <a:latin typeface="+mj-lt"/>
              </a:rPr>
              <a:t>Total lines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endParaRPr lang="en-US" sz="2400" i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r>
              <a:rPr lang="en-US" sz="2400" u="sng" dirty="0" smtClean="0">
                <a:latin typeface="+mj-lt"/>
              </a:rPr>
              <a:t>Substations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r>
              <a:rPr lang="en-US" sz="2400" dirty="0" smtClean="0">
                <a:latin typeface="+mj-lt"/>
              </a:rPr>
              <a:t>Transmission substations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r>
              <a:rPr lang="en-US" sz="2400" u="sng" dirty="0" smtClean="0">
                <a:latin typeface="+mj-lt"/>
              </a:rPr>
              <a:t>Distribution substations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84563" algn="l"/>
                <a:tab pos="3768725" algn="l"/>
                <a:tab pos="4225925" algn="l"/>
                <a:tab pos="4351338" algn="l"/>
              </a:tabLst>
            </a:pPr>
            <a:r>
              <a:rPr lang="en-US" sz="2400" i="1" dirty="0" smtClean="0">
                <a:latin typeface="+mj-lt"/>
              </a:rPr>
              <a:t>Total substations</a:t>
            </a:r>
            <a:endParaRPr lang="en-US" i="1" dirty="0" smtClean="0">
              <a:latin typeface="+mj-l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643880" y="1315723"/>
            <a:ext cx="1905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11125" indent="-111125" eaLnBrk="1" hangingPunct="1">
              <a:lnSpc>
                <a:spcPct val="90000"/>
              </a:lnSpc>
              <a:spcBef>
                <a:spcPts val="0"/>
              </a:spcBef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endParaRPr lang="en-US" sz="2400" dirty="0"/>
          </a:p>
          <a:p>
            <a:pPr marL="111125" indent="-111125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r>
              <a:rPr lang="en-US" sz="2400" dirty="0" smtClean="0">
                <a:latin typeface="+mj-lt"/>
              </a:rPr>
              <a:t>		275 miles</a:t>
            </a:r>
          </a:p>
          <a:p>
            <a:pPr marL="111125" indent="-111125" eaLnBrk="1" hangingPunct="1">
              <a:lnSpc>
                <a:spcPct val="90000"/>
              </a:lnSpc>
              <a:spcBef>
                <a:spcPts val="0"/>
              </a:spcBef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r>
              <a:rPr lang="en-US" sz="2400" dirty="0" smtClean="0">
                <a:latin typeface="+mj-lt"/>
              </a:rPr>
              <a:t>     14 miles</a:t>
            </a:r>
          </a:p>
          <a:p>
            <a:pPr marL="111125" indent="-111125" eaLnBrk="1" hangingPunct="1">
              <a:lnSpc>
                <a:spcPct val="90000"/>
              </a:lnSpc>
              <a:spcBef>
                <a:spcPts val="0"/>
              </a:spcBef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r>
              <a:rPr lang="en-US" sz="2400" dirty="0" smtClean="0">
                <a:latin typeface="+mj-lt"/>
              </a:rPr>
              <a:t>1,132 miles</a:t>
            </a:r>
          </a:p>
          <a:p>
            <a:pPr marL="111125" indent="-111125" eaLnBrk="1" hangingPunct="1">
              <a:lnSpc>
                <a:spcPct val="90000"/>
              </a:lnSpc>
              <a:spcBef>
                <a:spcPts val="0"/>
              </a:spcBef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r>
              <a:rPr lang="en-US" sz="2400" dirty="0" smtClean="0">
                <a:latin typeface="+mj-lt"/>
              </a:rPr>
              <a:t>1,274 miles</a:t>
            </a:r>
          </a:p>
          <a:p>
            <a:pPr marL="111125" indent="-111125" eaLnBrk="1" hangingPunct="1">
              <a:lnSpc>
                <a:spcPct val="90000"/>
              </a:lnSpc>
              <a:spcBef>
                <a:spcPts val="0"/>
              </a:spcBef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r>
              <a:rPr lang="en-US" sz="2400" u="sng" dirty="0" smtClean="0">
                <a:latin typeface="+mj-lt"/>
              </a:rPr>
              <a:t>		477 miles</a:t>
            </a:r>
          </a:p>
          <a:p>
            <a:pPr marL="111125" indent="-111125" eaLnBrk="1" hangingPunct="1">
              <a:lnSpc>
                <a:spcPct val="90000"/>
              </a:lnSpc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r>
              <a:rPr lang="en-US" sz="2400" i="1" dirty="0" smtClean="0">
                <a:latin typeface="+mj-lt"/>
              </a:rPr>
              <a:t>3,172 miles</a:t>
            </a:r>
          </a:p>
          <a:p>
            <a:pPr marL="111125" indent="-111125" eaLnBrk="1" hangingPunct="1">
              <a:lnSpc>
                <a:spcPct val="90000"/>
              </a:lnSpc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endParaRPr lang="en-US" sz="2400" dirty="0" smtClean="0">
              <a:latin typeface="+mj-lt"/>
            </a:endParaRPr>
          </a:p>
          <a:p>
            <a:pPr marL="111125" indent="-111125" eaLnBrk="1" hangingPunct="1">
              <a:lnSpc>
                <a:spcPct val="90000"/>
              </a:lnSpc>
              <a:spcBef>
                <a:spcPts val="0"/>
              </a:spcBef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r>
              <a:rPr lang="en-US" sz="2400" dirty="0" smtClean="0">
                <a:latin typeface="+mj-lt"/>
              </a:rPr>
              <a:t>			  </a:t>
            </a:r>
          </a:p>
          <a:p>
            <a:pPr marL="111125" indent="-111125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r>
              <a:rPr lang="en-US" sz="2400" dirty="0" smtClean="0">
                <a:latin typeface="+mj-lt"/>
              </a:rPr>
              <a:t>				91</a:t>
            </a:r>
          </a:p>
          <a:p>
            <a:pPr marL="111125" indent="-111125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r>
              <a:rPr lang="en-US" sz="2400" dirty="0" smtClean="0">
                <a:latin typeface="+mj-lt"/>
              </a:rPr>
              <a:t>		</a:t>
            </a:r>
            <a:r>
              <a:rPr lang="en-US" sz="2400" u="sng" dirty="0" smtClean="0">
                <a:latin typeface="+mj-lt"/>
              </a:rPr>
              <a:t>	569</a:t>
            </a:r>
          </a:p>
          <a:p>
            <a:pPr marL="111125" indent="-111125" eaLnBrk="1" hangingPunct="1">
              <a:lnSpc>
                <a:spcPct val="90000"/>
              </a:lnSpc>
              <a:spcBef>
                <a:spcPts val="0"/>
              </a:spcBef>
              <a:buFontTx/>
              <a:buNone/>
              <a:tabLst>
                <a:tab pos="284163" algn="l"/>
                <a:tab pos="850900" algn="l"/>
                <a:tab pos="1025525" algn="l"/>
              </a:tabLst>
            </a:pPr>
            <a:r>
              <a:rPr lang="en-US" sz="2400" i="1" dirty="0" smtClean="0">
                <a:latin typeface="+mj-lt"/>
              </a:rPr>
              <a:t>			660</a:t>
            </a:r>
          </a:p>
        </p:txBody>
      </p:sp>
    </p:spTree>
    <p:extLst>
      <p:ext uri="{BB962C8B-B14F-4D97-AF65-F5344CB8AC3E}">
        <p14:creationId xmlns:p14="http://schemas.microsoft.com/office/powerpoint/2010/main" val="1054737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Breaker Timing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12" y="1198892"/>
            <a:ext cx="7468888" cy="4927271"/>
          </a:xfrm>
        </p:spPr>
      </p:pic>
    </p:spTree>
    <p:extLst>
      <p:ext uri="{BB962C8B-B14F-4D97-AF65-F5344CB8AC3E}">
        <p14:creationId xmlns:p14="http://schemas.microsoft.com/office/powerpoint/2010/main" val="38016585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Things </a:t>
            </a:r>
            <a:r>
              <a:rPr lang="en-US" sz="3200" b="0" dirty="0"/>
              <a:t>w</a:t>
            </a:r>
            <a:r>
              <a:rPr lang="en-US" sz="3200" b="0" dirty="0" smtClean="0"/>
              <a:t>e had to do to apply the PQ Dashboard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Worked with USI and APP to modify the line </a:t>
            </a:r>
            <a:r>
              <a:rPr lang="en-US" sz="2800" dirty="0">
                <a:latin typeface="+mj-lt"/>
              </a:rPr>
              <a:t>f</a:t>
            </a:r>
            <a:r>
              <a:rPr lang="en-US" sz="2800" dirty="0" smtClean="0">
                <a:latin typeface="+mj-lt"/>
              </a:rPr>
              <a:t>iles. Added the breaker number in order to link to MAXIMO.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Cleaned up line file numbers in the DFRs to match the STOMP data base. Lots of files were brought up to date.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Added non-line breakers to the DFR line files for breaker timing.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Large data clean up effort with the MAXIMO data. Added breaker operate time to data base.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Created a database with thermal line rating for each line.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15943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2016 and Beyond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dirty="0" smtClean="0">
                <a:latin typeface="+mj-lt"/>
              </a:rPr>
              <a:t>1.  Geographic enhancements and reporting (GIS) 	- Show T/L with fault location, lightning 		   location, and other information</a:t>
            </a:r>
          </a:p>
          <a:p>
            <a:pPr marL="0" indent="0">
              <a:buClrTx/>
              <a:buNone/>
            </a:pPr>
            <a:r>
              <a:rPr lang="en-US" sz="2800" dirty="0" smtClean="0">
                <a:latin typeface="+mj-lt"/>
              </a:rPr>
              <a:t>2.  Event correlation with lightning</a:t>
            </a:r>
          </a:p>
          <a:p>
            <a:pPr marL="514350" indent="-514350">
              <a:buClrTx/>
              <a:buAutoNum type="arabicPeriod" startAt="3"/>
            </a:pPr>
            <a:r>
              <a:rPr lang="en-US" sz="2800" dirty="0" smtClean="0">
                <a:latin typeface="+mj-lt"/>
              </a:rPr>
              <a:t>Incorporate Fault Indicator data</a:t>
            </a:r>
          </a:p>
          <a:p>
            <a:pPr marL="514350" indent="-514350">
              <a:buClrTx/>
              <a:buAutoNum type="arabicPeriod" startAt="3"/>
            </a:pPr>
            <a:r>
              <a:rPr lang="en-US" sz="2600" dirty="0" smtClean="0">
                <a:latin typeface="+mj-lt"/>
              </a:rPr>
              <a:t>Add GTC Power Quality meters to the 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dashboard</a:t>
            </a:r>
          </a:p>
          <a:p>
            <a:pPr marL="514350" indent="-514350">
              <a:buClrTx/>
              <a:buAutoNum type="arabicPeriod" startAt="3"/>
            </a:pPr>
            <a:r>
              <a:rPr lang="en-US" sz="2800" dirty="0" smtClean="0">
                <a:latin typeface="+mj-lt"/>
              </a:rPr>
              <a:t>Additional breaker </a:t>
            </a:r>
            <a:r>
              <a:rPr lang="en-US" sz="2800" dirty="0">
                <a:latin typeface="+mj-lt"/>
              </a:rPr>
              <a:t>a</a:t>
            </a:r>
            <a:r>
              <a:rPr lang="en-US" sz="2800" dirty="0" smtClean="0">
                <a:latin typeface="+mj-lt"/>
              </a:rPr>
              <a:t>nalytics and reporting</a:t>
            </a:r>
          </a:p>
          <a:p>
            <a:pPr marL="514350" indent="-514350">
              <a:buClrTx/>
              <a:buAutoNum type="arabicPeriod" startAt="3"/>
            </a:pPr>
            <a:r>
              <a:rPr lang="en-US" sz="2800" dirty="0" smtClean="0">
                <a:latin typeface="+mj-lt"/>
              </a:rPr>
              <a:t>Add functions to the PQ Dashboard such as Event Reclassification and Tagging</a:t>
            </a:r>
          </a:p>
          <a:p>
            <a:pPr marL="514350" indent="-514350">
              <a:buClrTx/>
              <a:buAutoNum type="arabicPeriod" startAt="3"/>
            </a:pPr>
            <a:r>
              <a:rPr lang="en-US" sz="2800" dirty="0" smtClean="0">
                <a:latin typeface="+mj-lt"/>
              </a:rPr>
              <a:t>Identification and reporting of out of service DFRs and Power Quality meters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9681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kern="1200" dirty="0">
                <a:solidFill>
                  <a:prstClr val="black"/>
                </a:solidFill>
              </a:rPr>
              <a:t>Georgia 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543800" cy="4983163"/>
          </a:xfrm>
        </p:spPr>
        <p:txBody>
          <a:bodyPr/>
          <a:lstStyle/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800" kern="1200" dirty="0">
                <a:solidFill>
                  <a:prstClr val="black"/>
                </a:solidFill>
                <a:latin typeface="+mj-lt"/>
              </a:rPr>
              <a:t>GTC owns more than 3,100 miles of transmission lines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800" kern="1200" dirty="0">
                <a:solidFill>
                  <a:prstClr val="black"/>
                </a:solidFill>
                <a:latin typeface="+mj-lt"/>
              </a:rPr>
              <a:t>GTC has access to more than 17,000 miles of transmission lines in Georgia through the Georgia Integrated Transmission System (ITS)</a:t>
            </a:r>
          </a:p>
          <a:p>
            <a:pPr lvl="1" fontAlgn="auto">
              <a:spcAft>
                <a:spcPts val="0"/>
              </a:spcAft>
              <a:buClrTx/>
              <a:buFont typeface="Arial" panose="020B0604020202020204" pitchFamily="34" charset="0"/>
              <a:buChar char="–"/>
            </a:pPr>
            <a:r>
              <a:rPr lang="en-US" altLang="en-US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Assets owned by GTC, Georgia Power, MEAG Power and Dalton Utilities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200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9063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z="3200" b="0" dirty="0" smtClean="0"/>
              <a:t>GTC Functional Areas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9600" y="274638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US" altLang="en-US" sz="3000" b="1" dirty="0">
              <a:solidFill>
                <a:schemeClr val="tx2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418013" y="3395663"/>
            <a:ext cx="24606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7475" indent="-117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Substation Maintenance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Transmission Line Maintenance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Electronics Maintenance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Relay Maintenance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 smtClean="0"/>
              <a:t>Cyber </a:t>
            </a:r>
            <a:r>
              <a:rPr lang="en-US" altLang="en-US" sz="1600" dirty="0"/>
              <a:t>Operations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393950" y="3389313"/>
            <a:ext cx="1955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7475" indent="-117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Substation and T/L Design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 smtClean="0"/>
              <a:t>Relay/Control Design</a:t>
            </a:r>
            <a:endParaRPr lang="en-US" altLang="en-US" sz="16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Transmission Projects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Land Services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Environmental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Construction Inspection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87363" y="1365250"/>
            <a:ext cx="1658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accent2"/>
                </a:solidFill>
                <a:latin typeface="Verdana" pitchFamily="34" charset="0"/>
              </a:rPr>
              <a:t>Planning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418013" y="1325563"/>
            <a:ext cx="2246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accent2"/>
                </a:solidFill>
                <a:latin typeface="Verdana" pitchFamily="34" charset="0"/>
              </a:rPr>
              <a:t>Maintenance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82905" y="3381375"/>
            <a:ext cx="191706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7475" indent="-117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Bulk System Planning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Member Planning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Area </a:t>
            </a:r>
            <a:r>
              <a:rPr lang="en-US" altLang="en-US" sz="1600" dirty="0" smtClean="0"/>
              <a:t>Planning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System </a:t>
            </a:r>
            <a:r>
              <a:rPr lang="en-US" altLang="en-US" sz="1600" dirty="0" smtClean="0"/>
              <a:t>Protection &amp; Control</a:t>
            </a:r>
            <a:endParaRPr lang="en-US" altLang="en-US" sz="1600" dirty="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460625" y="981075"/>
            <a:ext cx="17907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accent2"/>
                </a:solidFill>
                <a:latin typeface="Verdana" pitchFamily="34" charset="0"/>
              </a:rPr>
              <a:t>Engineering &amp; Construction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6681788" y="1533525"/>
            <a:ext cx="0" cy="48307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330450" y="1514475"/>
            <a:ext cx="0" cy="48307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349750" y="1514475"/>
            <a:ext cx="0" cy="48307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777038" y="3381375"/>
            <a:ext cx="2286000" cy="31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7475" indent="-117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System Services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Reliability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600" dirty="0" smtClean="0"/>
              <a:t>Finance</a:t>
            </a:r>
            <a:r>
              <a:rPr lang="en-US" altLang="en-US" sz="1600" dirty="0"/>
              <a:t>, Treasury, Administration, Legal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Procurement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External Affairs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Audit/Compliance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Human Resources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Safety/Training 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600" dirty="0" smtClean="0"/>
              <a:t>Project </a:t>
            </a:r>
            <a:r>
              <a:rPr lang="en-US" altLang="en-US" sz="1600" dirty="0"/>
              <a:t>Reporting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7046913" y="1343025"/>
            <a:ext cx="153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accent2"/>
                </a:solidFill>
                <a:latin typeface="Verdana" pitchFamily="34" charset="0"/>
              </a:rPr>
              <a:t>Support</a:t>
            </a:r>
          </a:p>
        </p:txBody>
      </p:sp>
      <p:pic>
        <p:nvPicPr>
          <p:cNvPr id="20495" name="Picture 15" descr="BulkPl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906588"/>
            <a:ext cx="1430338" cy="1431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Constru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1912938"/>
            <a:ext cx="1427162" cy="142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 descr="SSTLMa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1887538"/>
            <a:ext cx="1992312" cy="1450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 descr="SupportSv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1884363"/>
            <a:ext cx="1473200" cy="1476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595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1219200"/>
          </a:xfrm>
        </p:spPr>
        <p:txBody>
          <a:bodyPr>
            <a:noAutofit/>
          </a:bodyPr>
          <a:lstStyle/>
          <a:p>
            <a:r>
              <a:rPr lang="en-US" sz="3200" b="0" dirty="0" smtClean="0"/>
              <a:t>GTC Goals for the PQ Dashboard Project (DFR)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Use the PQ Dashboard, with records from the Digital Fault Recorders (DFR), to look at non-trip events that were recorded (Voltage and Current Sags and Swells)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Using DFR data to perform automatic double ended fault location calculations and send out email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Using the DFR data to monitor breaker trip times and send out notifications for slow operating breakers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28607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/>
              <a:t>openXDA/PQ Dashboard</a:t>
            </a:r>
            <a:br>
              <a:rPr lang="en-US" sz="3200" b="0" dirty="0" smtClean="0"/>
            </a:br>
            <a:r>
              <a:rPr lang="en-US" sz="3200" b="0" dirty="0" smtClean="0"/>
              <a:t>Server and Database Configuration</a:t>
            </a:r>
            <a:endParaRPr lang="en-US" sz="3200" b="0" dirty="0"/>
          </a:p>
        </p:txBody>
      </p:sp>
      <p:pic>
        <p:nvPicPr>
          <p:cNvPr id="1029" name="Picture 5" descr="C:\Users\connell\AppData\Local\Microsoft\Windows\Temporary Internet Files\Content.IE5\EB5E17LS\PngMedium-white-server-4630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93966"/>
            <a:ext cx="609600" cy="9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nnell\AppData\Local\Microsoft\Windows\Temporary Internet Files\Content.IE5\EB5E17LS\PngMedium-white-server-4630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45537"/>
            <a:ext cx="587233" cy="90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752600" y="2488333"/>
            <a:ext cx="2133600" cy="4577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62" y="1712782"/>
            <a:ext cx="1138238" cy="102089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4800600" y="2407667"/>
            <a:ext cx="1828800" cy="5383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279982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PQ Dashboard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336726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Web Server and Database  Server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7799" y="272587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DFR Server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3725" y="3974952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Contains all the pushed DFR Event data; COMTRADE and Line Configuration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File Watcher program looks for new files to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openXDA program analyzes the file data and updates the database with calculations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openXDA Database is Microsoft SQL Server 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105653"/>
            <a:ext cx="2241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Digital Fault Recorder data is pushed to the Web Server by </a:t>
            </a:r>
            <a:r>
              <a:rPr lang="en-US" sz="1400" dirty="0" err="1" smtClean="0">
                <a:solidFill>
                  <a:prstClr val="black"/>
                </a:solidFill>
                <a:latin typeface="+mj-lt"/>
              </a:rPr>
              <a:t>PeerSync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 software 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9325" y="3169158"/>
            <a:ext cx="289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Event data and calculations are displayed in the PQ Dashboard which runs in a browser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Select group of individuals receive Fault notification emails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316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GTC - PQ Dashboard (DFR) Map View</a:t>
            </a:r>
            <a:endParaRPr lang="en-US" sz="32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4881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GTC - PQ Dashboard (DFR) Grid View</a:t>
            </a:r>
            <a:endParaRPr lang="en-US" sz="32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91440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760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Non Fault Event – Voltage Sag</a:t>
            </a:r>
            <a:endParaRPr lang="en-US" sz="3200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390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TL tower backgroun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 TL tower background</Template>
  <TotalTime>442</TotalTime>
  <Words>576</Words>
  <Application>Microsoft Office PowerPoint</Application>
  <PresentationFormat>On-screen Show (4:3)</PresentationFormat>
  <Paragraphs>115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TL tower background</vt:lpstr>
      <vt:lpstr>About Georgia Transmission Corporation (GTC)</vt:lpstr>
      <vt:lpstr>GTC Overview – System Assets</vt:lpstr>
      <vt:lpstr>Georgia ITS</vt:lpstr>
      <vt:lpstr>GTC Functional Areas</vt:lpstr>
      <vt:lpstr>GTC Goals for the PQ Dashboard Project (DFR)</vt:lpstr>
      <vt:lpstr>openXDA/PQ Dashboard Server and Database Configuration</vt:lpstr>
      <vt:lpstr>GTC - PQ Dashboard (DFR) Map View</vt:lpstr>
      <vt:lpstr>GTC - PQ Dashboard (DFR) Grid View</vt:lpstr>
      <vt:lpstr>Non Fault Event – Voltage Sag</vt:lpstr>
      <vt:lpstr>PQ Dashboard (DFR) Faults</vt:lpstr>
      <vt:lpstr>Fault Event</vt:lpstr>
      <vt:lpstr>Fault Details</vt:lpstr>
      <vt:lpstr>Typical E-mail sent out by the PQ Dashboard</vt:lpstr>
      <vt:lpstr>PowerPoint Presentation</vt:lpstr>
      <vt:lpstr>Fault Location from Lightning, DFR and PQ Dashboard</vt:lpstr>
      <vt:lpstr>Accuracy of DFR and SEL Relays calculating Distance to Fault January 1, 2011 – September 30, 2014 </vt:lpstr>
      <vt:lpstr>Breaker Timing</vt:lpstr>
      <vt:lpstr>Breaker Timing</vt:lpstr>
      <vt:lpstr>Breaker Timing</vt:lpstr>
      <vt:lpstr>Breaker Timing</vt:lpstr>
      <vt:lpstr>Things we had to do to apply the PQ Dashboard</vt:lpstr>
      <vt:lpstr>2016 and Beyond</vt:lpstr>
    </vt:vector>
  </TitlesOfParts>
  <Company>GSOC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GTC - PQ Dashboard (DFR)</dc:title>
  <dc:creator>Marlin Browning</dc:creator>
  <cp:lastModifiedBy>Marlin Browning</cp:lastModifiedBy>
  <cp:revision>43</cp:revision>
  <dcterms:created xsi:type="dcterms:W3CDTF">2015-07-09T14:58:09Z</dcterms:created>
  <dcterms:modified xsi:type="dcterms:W3CDTF">2015-08-04T14:27:52Z</dcterms:modified>
</cp:coreProperties>
</file>