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0" r:id="rId1"/>
  </p:sldMasterIdLst>
  <p:notesMasterIdLst>
    <p:notesMasterId r:id="rId34"/>
  </p:notesMasterIdLst>
  <p:handoutMasterIdLst>
    <p:handoutMasterId r:id="rId35"/>
  </p:handoutMasterIdLst>
  <p:sldIdLst>
    <p:sldId id="282" r:id="rId2"/>
    <p:sldId id="796" r:id="rId3"/>
    <p:sldId id="797" r:id="rId4"/>
    <p:sldId id="805" r:id="rId5"/>
    <p:sldId id="819" r:id="rId6"/>
    <p:sldId id="798" r:id="rId7"/>
    <p:sldId id="799" r:id="rId8"/>
    <p:sldId id="824" r:id="rId9"/>
    <p:sldId id="789" r:id="rId10"/>
    <p:sldId id="825" r:id="rId11"/>
    <p:sldId id="823" r:id="rId12"/>
    <p:sldId id="806" r:id="rId13"/>
    <p:sldId id="800" r:id="rId14"/>
    <p:sldId id="801" r:id="rId15"/>
    <p:sldId id="802" r:id="rId16"/>
    <p:sldId id="803" r:id="rId17"/>
    <p:sldId id="756" r:id="rId18"/>
    <p:sldId id="791" r:id="rId19"/>
    <p:sldId id="793" r:id="rId20"/>
    <p:sldId id="792" r:id="rId21"/>
    <p:sldId id="826" r:id="rId22"/>
    <p:sldId id="809" r:id="rId23"/>
    <p:sldId id="810" r:id="rId24"/>
    <p:sldId id="811" r:id="rId25"/>
    <p:sldId id="812" r:id="rId26"/>
    <p:sldId id="813" r:id="rId27"/>
    <p:sldId id="814" r:id="rId28"/>
    <p:sldId id="815" r:id="rId29"/>
    <p:sldId id="816" r:id="rId30"/>
    <p:sldId id="817" r:id="rId31"/>
    <p:sldId id="818" r:id="rId32"/>
    <p:sldId id="460" r:id="rId33"/>
  </p:sldIdLst>
  <p:sldSz cx="9144000" cy="6858000" type="screen4x3"/>
  <p:notesSz cx="7315200" cy="9601200"/>
  <p:defaultTextStyle>
    <a:defPPr>
      <a:defRPr lang="en-US"/>
    </a:defPPr>
    <a:lvl1pPr algn="l" rtl="0" fontAlgn="base">
      <a:spcBef>
        <a:spcPct val="0"/>
      </a:spcBef>
      <a:spcAft>
        <a:spcPct val="0"/>
      </a:spcAft>
      <a:defRPr sz="1600" kern="1200">
        <a:solidFill>
          <a:srgbClr val="000000"/>
        </a:solidFill>
        <a:latin typeface="Arial" charset="0"/>
        <a:ea typeface="+mn-ea"/>
        <a:cs typeface="+mn-cs"/>
      </a:defRPr>
    </a:lvl1pPr>
    <a:lvl2pPr marL="457200" algn="l" rtl="0" fontAlgn="base">
      <a:spcBef>
        <a:spcPct val="0"/>
      </a:spcBef>
      <a:spcAft>
        <a:spcPct val="0"/>
      </a:spcAft>
      <a:defRPr sz="1600" kern="1200">
        <a:solidFill>
          <a:srgbClr val="000000"/>
        </a:solidFill>
        <a:latin typeface="Arial" charset="0"/>
        <a:ea typeface="+mn-ea"/>
        <a:cs typeface="+mn-cs"/>
      </a:defRPr>
    </a:lvl2pPr>
    <a:lvl3pPr marL="914400" algn="l" rtl="0" fontAlgn="base">
      <a:spcBef>
        <a:spcPct val="0"/>
      </a:spcBef>
      <a:spcAft>
        <a:spcPct val="0"/>
      </a:spcAft>
      <a:defRPr sz="1600" kern="1200">
        <a:solidFill>
          <a:srgbClr val="000000"/>
        </a:solidFill>
        <a:latin typeface="Arial" charset="0"/>
        <a:ea typeface="+mn-ea"/>
        <a:cs typeface="+mn-cs"/>
      </a:defRPr>
    </a:lvl3pPr>
    <a:lvl4pPr marL="1371600" algn="l" rtl="0" fontAlgn="base">
      <a:spcBef>
        <a:spcPct val="0"/>
      </a:spcBef>
      <a:spcAft>
        <a:spcPct val="0"/>
      </a:spcAft>
      <a:defRPr sz="1600" kern="1200">
        <a:solidFill>
          <a:srgbClr val="000000"/>
        </a:solidFill>
        <a:latin typeface="Arial" charset="0"/>
        <a:ea typeface="+mn-ea"/>
        <a:cs typeface="+mn-cs"/>
      </a:defRPr>
    </a:lvl4pPr>
    <a:lvl5pPr marL="1828800" algn="l" rtl="0" fontAlgn="base">
      <a:spcBef>
        <a:spcPct val="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CCECFF"/>
    <a:srgbClr val="99CCFF"/>
    <a:srgbClr val="3399CC"/>
    <a:srgbClr val="FF0000"/>
    <a:srgbClr val="FF6600"/>
    <a:srgbClr val="0099CC"/>
    <a:srgbClr val="FF9900"/>
    <a:srgbClr val="00FF00"/>
    <a:srgbClr val="A65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88621" autoAdjust="0"/>
  </p:normalViewPr>
  <p:slideViewPr>
    <p:cSldViewPr snapToObjects="1">
      <p:cViewPr varScale="1">
        <p:scale>
          <a:sx n="78" d="100"/>
          <a:sy n="78" d="100"/>
        </p:scale>
        <p:origin x="72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1" y="0"/>
            <a:ext cx="3169699" cy="480060"/>
          </a:xfrm>
          <a:prstGeom prst="rect">
            <a:avLst/>
          </a:prstGeom>
          <a:noFill/>
          <a:ln w="9525">
            <a:noFill/>
            <a:miter lim="800000"/>
            <a:headEnd/>
            <a:tailEnd/>
          </a:ln>
          <a:effectLst/>
        </p:spPr>
        <p:txBody>
          <a:bodyPr vert="horz" wrap="square" lIns="96644" tIns="48323" rIns="96644" bIns="48323" numCol="1" anchor="ctr" anchorCtr="0" compatLnSpc="1">
            <a:prstTxWarp prst="textNoShape">
              <a:avLst/>
            </a:prstTxWarp>
          </a:bodyPr>
          <a:lstStyle>
            <a:lvl1pPr algn="l" defTabSz="967167" eaLnBrk="0" hangingPunct="0">
              <a:spcBef>
                <a:spcPct val="50000"/>
              </a:spcBef>
              <a:defRPr sz="1200"/>
            </a:lvl1pPr>
          </a:lstStyle>
          <a:p>
            <a:pPr>
              <a:defRPr/>
            </a:pPr>
            <a:endParaRPr lang="en-US"/>
          </a:p>
        </p:txBody>
      </p:sp>
      <p:sp>
        <p:nvSpPr>
          <p:cNvPr id="114691" name="Rectangle 3"/>
          <p:cNvSpPr>
            <a:spLocks noGrp="1" noChangeArrowheads="1"/>
          </p:cNvSpPr>
          <p:nvPr>
            <p:ph type="dt" sz="quarter" idx="1"/>
          </p:nvPr>
        </p:nvSpPr>
        <p:spPr bwMode="auto">
          <a:xfrm>
            <a:off x="4145502" y="0"/>
            <a:ext cx="3169699" cy="480060"/>
          </a:xfrm>
          <a:prstGeom prst="rect">
            <a:avLst/>
          </a:prstGeom>
          <a:noFill/>
          <a:ln w="9525">
            <a:noFill/>
            <a:miter lim="800000"/>
            <a:headEnd/>
            <a:tailEnd/>
          </a:ln>
          <a:effectLst/>
        </p:spPr>
        <p:txBody>
          <a:bodyPr vert="horz" wrap="square" lIns="96644" tIns="48323" rIns="96644" bIns="48323" numCol="1" anchor="ctr" anchorCtr="0" compatLnSpc="1">
            <a:prstTxWarp prst="textNoShape">
              <a:avLst/>
            </a:prstTxWarp>
          </a:bodyPr>
          <a:lstStyle>
            <a:lvl1pPr algn="r" defTabSz="967167" eaLnBrk="0" hangingPunct="0">
              <a:spcBef>
                <a:spcPct val="50000"/>
              </a:spcBef>
              <a:defRPr sz="1200"/>
            </a:lvl1pPr>
          </a:lstStyle>
          <a:p>
            <a:pPr>
              <a:defRPr/>
            </a:pPr>
            <a:endParaRPr lang="en-US"/>
          </a:p>
        </p:txBody>
      </p:sp>
      <p:sp>
        <p:nvSpPr>
          <p:cNvPr id="114692" name="Rectangle 4"/>
          <p:cNvSpPr>
            <a:spLocks noGrp="1" noChangeArrowheads="1"/>
          </p:cNvSpPr>
          <p:nvPr>
            <p:ph type="ftr" sz="quarter" idx="2"/>
          </p:nvPr>
        </p:nvSpPr>
        <p:spPr bwMode="auto">
          <a:xfrm>
            <a:off x="1" y="9121141"/>
            <a:ext cx="3169699" cy="480060"/>
          </a:xfrm>
          <a:prstGeom prst="rect">
            <a:avLst/>
          </a:prstGeom>
          <a:noFill/>
          <a:ln w="9525">
            <a:noFill/>
            <a:miter lim="800000"/>
            <a:headEnd/>
            <a:tailEnd/>
          </a:ln>
          <a:effectLst/>
        </p:spPr>
        <p:txBody>
          <a:bodyPr vert="horz" wrap="square" lIns="96644" tIns="48323" rIns="96644" bIns="48323" numCol="1" anchor="b" anchorCtr="0" compatLnSpc="1">
            <a:prstTxWarp prst="textNoShape">
              <a:avLst/>
            </a:prstTxWarp>
          </a:bodyPr>
          <a:lstStyle>
            <a:lvl1pPr algn="l" defTabSz="967167" eaLnBrk="0" hangingPunct="0">
              <a:spcBef>
                <a:spcPct val="50000"/>
              </a:spcBef>
              <a:defRPr sz="1200"/>
            </a:lvl1pPr>
          </a:lstStyle>
          <a:p>
            <a:pPr>
              <a:defRPr/>
            </a:pPr>
            <a:endParaRPr lang="en-US"/>
          </a:p>
        </p:txBody>
      </p:sp>
      <p:sp>
        <p:nvSpPr>
          <p:cNvPr id="114693" name="Rectangle 5"/>
          <p:cNvSpPr>
            <a:spLocks noGrp="1" noChangeArrowheads="1"/>
          </p:cNvSpPr>
          <p:nvPr>
            <p:ph type="sldNum" sz="quarter" idx="3"/>
          </p:nvPr>
        </p:nvSpPr>
        <p:spPr bwMode="auto">
          <a:xfrm>
            <a:off x="4145502" y="9121141"/>
            <a:ext cx="3169699" cy="480060"/>
          </a:xfrm>
          <a:prstGeom prst="rect">
            <a:avLst/>
          </a:prstGeom>
          <a:noFill/>
          <a:ln w="9525">
            <a:noFill/>
            <a:miter lim="800000"/>
            <a:headEnd/>
            <a:tailEnd/>
          </a:ln>
          <a:effectLst/>
        </p:spPr>
        <p:txBody>
          <a:bodyPr vert="horz" wrap="square" lIns="96644" tIns="48323" rIns="96644" bIns="48323" numCol="1" anchor="b" anchorCtr="0" compatLnSpc="1">
            <a:prstTxWarp prst="textNoShape">
              <a:avLst/>
            </a:prstTxWarp>
          </a:bodyPr>
          <a:lstStyle>
            <a:lvl1pPr algn="r" defTabSz="967167" eaLnBrk="0" hangingPunct="0">
              <a:spcBef>
                <a:spcPct val="50000"/>
              </a:spcBef>
              <a:defRPr sz="1200"/>
            </a:lvl1pPr>
          </a:lstStyle>
          <a:p>
            <a:pPr>
              <a:defRPr/>
            </a:pPr>
            <a:fld id="{D3E39B9F-17D3-4E98-AF4C-05C4DCF34703}" type="slidenum">
              <a:rPr lang="en-US"/>
              <a:pPr>
                <a:defRPr/>
              </a:pPr>
              <a:t>‹#›</a:t>
            </a:fld>
            <a:endParaRPr lang="en-US"/>
          </a:p>
        </p:txBody>
      </p:sp>
    </p:spTree>
    <p:extLst>
      <p:ext uri="{BB962C8B-B14F-4D97-AF65-F5344CB8AC3E}">
        <p14:creationId xmlns:p14="http://schemas.microsoft.com/office/powerpoint/2010/main" val="855033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169699" cy="480060"/>
          </a:xfrm>
          <a:prstGeom prst="rect">
            <a:avLst/>
          </a:prstGeom>
          <a:noFill/>
          <a:ln w="9525">
            <a:noFill/>
            <a:miter lim="800000"/>
            <a:headEnd/>
            <a:tailEnd/>
          </a:ln>
          <a:effectLst/>
        </p:spPr>
        <p:txBody>
          <a:bodyPr vert="horz" wrap="square" lIns="96644" tIns="48323" rIns="96644" bIns="48323" numCol="1" anchor="t" anchorCtr="0" compatLnSpc="1">
            <a:prstTxWarp prst="textNoShape">
              <a:avLst/>
            </a:prstTxWarp>
          </a:bodyPr>
          <a:lstStyle>
            <a:lvl1pPr algn="l" defTabSz="967167" eaLnBrk="0" hangingPunct="0">
              <a:spcBef>
                <a:spcPct val="0"/>
              </a:spcBef>
              <a:defRPr sz="1200">
                <a:solidFill>
                  <a:schemeClr val="tx1"/>
                </a:solidFill>
              </a:defRPr>
            </a:lvl1pPr>
          </a:lstStyle>
          <a:p>
            <a:pPr>
              <a:defRPr/>
            </a:pPr>
            <a:endParaRPr lang="en-US"/>
          </a:p>
        </p:txBody>
      </p:sp>
      <p:sp>
        <p:nvSpPr>
          <p:cNvPr id="30723" name="Rectangle 3"/>
          <p:cNvSpPr>
            <a:spLocks noGrp="1" noChangeArrowheads="1"/>
          </p:cNvSpPr>
          <p:nvPr>
            <p:ph type="dt" idx="1"/>
          </p:nvPr>
        </p:nvSpPr>
        <p:spPr bwMode="auto">
          <a:xfrm>
            <a:off x="4145502" y="0"/>
            <a:ext cx="3169699" cy="480060"/>
          </a:xfrm>
          <a:prstGeom prst="rect">
            <a:avLst/>
          </a:prstGeom>
          <a:noFill/>
          <a:ln w="9525">
            <a:noFill/>
            <a:miter lim="800000"/>
            <a:headEnd/>
            <a:tailEnd/>
          </a:ln>
          <a:effectLst/>
        </p:spPr>
        <p:txBody>
          <a:bodyPr vert="horz" wrap="square" lIns="96644" tIns="48323" rIns="96644" bIns="48323" numCol="1" anchor="t" anchorCtr="0" compatLnSpc="1">
            <a:prstTxWarp prst="textNoShape">
              <a:avLst/>
            </a:prstTxWarp>
          </a:bodyPr>
          <a:lstStyle>
            <a:lvl1pPr algn="r" defTabSz="967167" eaLnBrk="0" hangingPunct="0">
              <a:spcBef>
                <a:spcPct val="0"/>
              </a:spcBef>
              <a:defRPr sz="1200">
                <a:solidFill>
                  <a:schemeClr val="tx1"/>
                </a:solidFill>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5803" y="4560570"/>
            <a:ext cx="5363595" cy="4320540"/>
          </a:xfrm>
          <a:prstGeom prst="rect">
            <a:avLst/>
          </a:prstGeom>
          <a:noFill/>
          <a:ln w="9525">
            <a:noFill/>
            <a:miter lim="800000"/>
            <a:headEnd/>
            <a:tailEnd/>
          </a:ln>
          <a:effectLst/>
        </p:spPr>
        <p:txBody>
          <a:bodyPr vert="horz" wrap="square" lIns="96644" tIns="48323" rIns="96644" bIns="483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9121141"/>
            <a:ext cx="3169699" cy="480060"/>
          </a:xfrm>
          <a:prstGeom prst="rect">
            <a:avLst/>
          </a:prstGeom>
          <a:noFill/>
          <a:ln w="9525">
            <a:noFill/>
            <a:miter lim="800000"/>
            <a:headEnd/>
            <a:tailEnd/>
          </a:ln>
          <a:effectLst/>
        </p:spPr>
        <p:txBody>
          <a:bodyPr vert="horz" wrap="square" lIns="96644" tIns="48323" rIns="96644" bIns="48323" numCol="1" anchor="b" anchorCtr="0" compatLnSpc="1">
            <a:prstTxWarp prst="textNoShape">
              <a:avLst/>
            </a:prstTxWarp>
          </a:bodyPr>
          <a:lstStyle>
            <a:lvl1pPr algn="l" defTabSz="967167" eaLnBrk="0" hangingPunct="0">
              <a:spcBef>
                <a:spcPct val="0"/>
              </a:spcBef>
              <a:defRPr sz="1200">
                <a:solidFill>
                  <a:schemeClr val="tx1"/>
                </a:solidFill>
              </a:defRPr>
            </a:lvl1pPr>
          </a:lstStyle>
          <a:p>
            <a:pPr>
              <a:defRPr/>
            </a:pPr>
            <a:endParaRPr lang="en-US"/>
          </a:p>
        </p:txBody>
      </p:sp>
      <p:sp>
        <p:nvSpPr>
          <p:cNvPr id="30727" name="Rectangle 7"/>
          <p:cNvSpPr>
            <a:spLocks noGrp="1" noChangeArrowheads="1"/>
          </p:cNvSpPr>
          <p:nvPr>
            <p:ph type="sldNum" sz="quarter" idx="5"/>
          </p:nvPr>
        </p:nvSpPr>
        <p:spPr bwMode="auto">
          <a:xfrm>
            <a:off x="4145502" y="9121141"/>
            <a:ext cx="3169699" cy="480060"/>
          </a:xfrm>
          <a:prstGeom prst="rect">
            <a:avLst/>
          </a:prstGeom>
          <a:noFill/>
          <a:ln w="9525">
            <a:noFill/>
            <a:miter lim="800000"/>
            <a:headEnd/>
            <a:tailEnd/>
          </a:ln>
          <a:effectLst/>
        </p:spPr>
        <p:txBody>
          <a:bodyPr vert="horz" wrap="square" lIns="96644" tIns="48323" rIns="96644" bIns="48323" numCol="1" anchor="b" anchorCtr="0" compatLnSpc="1">
            <a:prstTxWarp prst="textNoShape">
              <a:avLst/>
            </a:prstTxWarp>
          </a:bodyPr>
          <a:lstStyle>
            <a:lvl1pPr algn="r" defTabSz="967167" eaLnBrk="0" hangingPunct="0">
              <a:spcBef>
                <a:spcPct val="0"/>
              </a:spcBef>
              <a:defRPr sz="1200">
                <a:solidFill>
                  <a:schemeClr val="tx1"/>
                </a:solidFill>
              </a:defRPr>
            </a:lvl1pPr>
          </a:lstStyle>
          <a:p>
            <a:pPr>
              <a:defRPr/>
            </a:pPr>
            <a:fld id="{68F6E1DE-19B2-4319-B2D6-183BB7D9EA81}" type="slidenum">
              <a:rPr lang="en-US"/>
              <a:pPr>
                <a:defRPr/>
              </a:pPr>
              <a:t>‹#›</a:t>
            </a:fld>
            <a:endParaRPr lang="en-US"/>
          </a:p>
        </p:txBody>
      </p:sp>
    </p:spTree>
    <p:extLst>
      <p:ext uri="{BB962C8B-B14F-4D97-AF65-F5344CB8AC3E}">
        <p14:creationId xmlns:p14="http://schemas.microsoft.com/office/powerpoint/2010/main" val="3182079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11316DCA-E0E8-4751-8A0C-8D03ECAFEDFC}"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09161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point to add to</a:t>
            </a:r>
            <a:r>
              <a:rPr lang="en-US" baseline="0" dirty="0" smtClean="0"/>
              <a:t> this slide is the amount of data that PQ monitors create.  High resolution waveform data, and dozens of parameters.  Not only does this impact communications and IT infrastructure, it also impacts human ability to absorb all the information and interpret meaningful information quickly.  Some utilities have over 2,000 meters that provide PQ data.  Their department do not have the time or resources to view and interpret every event as they come in.  DME = Distribution Management Equipment (Digital Fault Recorders, Relays, Cap Bank Controllers, etc)</a:t>
            </a:r>
            <a:endParaRPr lang="en-US" dirty="0"/>
          </a:p>
        </p:txBody>
      </p:sp>
      <p:sp>
        <p:nvSpPr>
          <p:cNvPr id="4" name="Slide Number Placeholder 3"/>
          <p:cNvSpPr>
            <a:spLocks noGrp="1"/>
          </p:cNvSpPr>
          <p:nvPr>
            <p:ph type="sldNum" sz="quarter" idx="10"/>
          </p:nvPr>
        </p:nvSpPr>
        <p:spPr/>
        <p:txBody>
          <a:bodyPr/>
          <a:lstStyle/>
          <a:p>
            <a:pPr>
              <a:defRPr/>
            </a:pPr>
            <a:fld id="{68F6E1DE-19B2-4319-B2D6-183BB7D9EA81}" type="slidenum">
              <a:rPr lang="en-US" smtClean="0"/>
              <a:pPr>
                <a:defRPr/>
              </a:pPr>
              <a:t>2</a:t>
            </a:fld>
            <a:endParaRPr lang="en-US"/>
          </a:p>
        </p:txBody>
      </p:sp>
    </p:spTree>
    <p:extLst>
      <p:ext uri="{BB962C8B-B14F-4D97-AF65-F5344CB8AC3E}">
        <p14:creationId xmlns:p14="http://schemas.microsoft.com/office/powerpoint/2010/main" val="1109424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point to add to</a:t>
            </a:r>
            <a:r>
              <a:rPr lang="en-US" baseline="0" dirty="0" smtClean="0"/>
              <a:t> this slide is the amount of data that PQ monitors create.  High resolution waveform data, and dozens of parameters.  Not only does this impact communications and IT infrastructure, it also impacts human ability to absorb all the information and interpret meaningful information quickly.  Some utilities have over 2,000 meters that provide PQ data.  Their department do not have the time or resources to view and interpret every event as they come in.  DME = Distribution Management Equipment (Digital Fault Recorders, Relays, Cap Bank Controllers, etc)</a:t>
            </a:r>
            <a:endParaRPr lang="en-US" dirty="0"/>
          </a:p>
        </p:txBody>
      </p:sp>
      <p:sp>
        <p:nvSpPr>
          <p:cNvPr id="4" name="Slide Number Placeholder 3"/>
          <p:cNvSpPr>
            <a:spLocks noGrp="1"/>
          </p:cNvSpPr>
          <p:nvPr>
            <p:ph type="sldNum" sz="quarter" idx="10"/>
          </p:nvPr>
        </p:nvSpPr>
        <p:spPr/>
        <p:txBody>
          <a:bodyPr/>
          <a:lstStyle/>
          <a:p>
            <a:pPr>
              <a:defRPr/>
            </a:pPr>
            <a:fld id="{68F6E1DE-19B2-4319-B2D6-183BB7D9EA81}" type="slidenum">
              <a:rPr lang="en-US" smtClean="0"/>
              <a:pPr>
                <a:defRPr/>
              </a:pPr>
              <a:t>3</a:t>
            </a:fld>
            <a:endParaRPr lang="en-US"/>
          </a:p>
        </p:txBody>
      </p:sp>
    </p:spTree>
    <p:extLst>
      <p:ext uri="{BB962C8B-B14F-4D97-AF65-F5344CB8AC3E}">
        <p14:creationId xmlns:p14="http://schemas.microsoft.com/office/powerpoint/2010/main" val="354716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point to add to</a:t>
            </a:r>
            <a:r>
              <a:rPr lang="en-US" baseline="0" dirty="0" smtClean="0"/>
              <a:t> this slide is the amount of data that PQ monitors create.  High resolution waveform data, and dozens of parameters.  Not only does this impact communications and IT infrastructure, it also impacts human ability to absorb all the information and interpret meaningful information quickly.  Some utilities have over 2,000 meters that provide PQ data.  Their department do not have the time or resources to view and interpret every event as they come in.  DME = Distribution Management Equipment (Digital Fault Recorders, Relays, Cap Bank Controllers, etc)</a:t>
            </a:r>
            <a:endParaRPr lang="en-US" dirty="0"/>
          </a:p>
        </p:txBody>
      </p:sp>
      <p:sp>
        <p:nvSpPr>
          <p:cNvPr id="4" name="Slide Number Placeholder 3"/>
          <p:cNvSpPr>
            <a:spLocks noGrp="1"/>
          </p:cNvSpPr>
          <p:nvPr>
            <p:ph type="sldNum" sz="quarter" idx="10"/>
          </p:nvPr>
        </p:nvSpPr>
        <p:spPr/>
        <p:txBody>
          <a:bodyPr/>
          <a:lstStyle/>
          <a:p>
            <a:pPr>
              <a:defRPr/>
            </a:pPr>
            <a:fld id="{68F6E1DE-19B2-4319-B2D6-183BB7D9EA81}" type="slidenum">
              <a:rPr lang="en-US" smtClean="0"/>
              <a:pPr>
                <a:defRPr/>
              </a:pPr>
              <a:t>6</a:t>
            </a:fld>
            <a:endParaRPr lang="en-US"/>
          </a:p>
        </p:txBody>
      </p:sp>
    </p:spTree>
    <p:extLst>
      <p:ext uri="{BB962C8B-B14F-4D97-AF65-F5344CB8AC3E}">
        <p14:creationId xmlns:p14="http://schemas.microsoft.com/office/powerpoint/2010/main" val="4240118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point to add to</a:t>
            </a:r>
            <a:r>
              <a:rPr lang="en-US" baseline="0" dirty="0" smtClean="0"/>
              <a:t> this slide is the amount of data that PQ monitors create.  High resolution waveform data, and dozens of parameters.  Not only does this impact communications and IT infrastructure, it also impacts human ability to absorb all the information and interpret meaningful information quickly.  Some utilities have over 2,000 meters that provide PQ data.  Their department do not have the time or resources to view and interpret every event as they come in.  DME = Distribution Management Equipment (Digital Fault Recorders, Relays, Cap Bank Controllers, etc)</a:t>
            </a:r>
            <a:endParaRPr lang="en-US" dirty="0"/>
          </a:p>
        </p:txBody>
      </p:sp>
      <p:sp>
        <p:nvSpPr>
          <p:cNvPr id="4" name="Slide Number Placeholder 3"/>
          <p:cNvSpPr>
            <a:spLocks noGrp="1"/>
          </p:cNvSpPr>
          <p:nvPr>
            <p:ph type="sldNum" sz="quarter" idx="10"/>
          </p:nvPr>
        </p:nvSpPr>
        <p:spPr/>
        <p:txBody>
          <a:bodyPr/>
          <a:lstStyle/>
          <a:p>
            <a:pPr>
              <a:defRPr/>
            </a:pPr>
            <a:fld id="{68F6E1DE-19B2-4319-B2D6-183BB7D9EA81}" type="slidenum">
              <a:rPr lang="en-US" smtClean="0"/>
              <a:pPr>
                <a:defRPr/>
              </a:pPr>
              <a:t>7</a:t>
            </a:fld>
            <a:endParaRPr lang="en-US"/>
          </a:p>
        </p:txBody>
      </p:sp>
    </p:spTree>
    <p:extLst>
      <p:ext uri="{BB962C8B-B14F-4D97-AF65-F5344CB8AC3E}">
        <p14:creationId xmlns:p14="http://schemas.microsoft.com/office/powerpoint/2010/main" val="1009328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notes below the graphic explains</a:t>
            </a:r>
            <a:r>
              <a:rPr lang="en-US" baseline="0" dirty="0" smtClean="0"/>
              <a:t> this slide.  </a:t>
            </a:r>
            <a:endParaRPr lang="en-US" dirty="0"/>
          </a:p>
        </p:txBody>
      </p:sp>
      <p:sp>
        <p:nvSpPr>
          <p:cNvPr id="4" name="Slide Number Placeholder 3"/>
          <p:cNvSpPr>
            <a:spLocks noGrp="1"/>
          </p:cNvSpPr>
          <p:nvPr>
            <p:ph type="sldNum" sz="quarter" idx="10"/>
          </p:nvPr>
        </p:nvSpPr>
        <p:spPr/>
        <p:txBody>
          <a:bodyPr/>
          <a:lstStyle/>
          <a:p>
            <a:pPr>
              <a:defRPr/>
            </a:pPr>
            <a:fld id="{68F6E1DE-19B2-4319-B2D6-183BB7D9EA81}" type="slidenum">
              <a:rPr lang="en-US" smtClean="0"/>
              <a:pPr>
                <a:defRPr/>
              </a:pPr>
              <a:t>17</a:t>
            </a:fld>
            <a:endParaRPr lang="en-US"/>
          </a:p>
        </p:txBody>
      </p:sp>
    </p:spTree>
    <p:extLst>
      <p:ext uri="{BB962C8B-B14F-4D97-AF65-F5344CB8AC3E}">
        <p14:creationId xmlns:p14="http://schemas.microsoft.com/office/powerpoint/2010/main" val="3317126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PRI Title Slide">
    <p:spTree>
      <p:nvGrpSpPr>
        <p:cNvPr id="1" name=""/>
        <p:cNvGrpSpPr/>
        <p:nvPr/>
      </p:nvGrpSpPr>
      <p:grpSpPr>
        <a:xfrm>
          <a:off x="0" y="0"/>
          <a:ext cx="0" cy="0"/>
          <a:chOff x="0" y="0"/>
          <a:chExt cx="0" cy="0"/>
        </a:xfrm>
      </p:grpSpPr>
      <p:sp>
        <p:nvSpPr>
          <p:cNvPr id="28708" name="Rectangle 36"/>
          <p:cNvSpPr>
            <a:spLocks noGrp="1" noChangeArrowheads="1"/>
          </p:cNvSpPr>
          <p:nvPr>
            <p:ph type="subTitle" sz="quarter" idx="1"/>
          </p:nvPr>
        </p:nvSpPr>
        <p:spPr>
          <a:xfrm>
            <a:off x="274320" y="4114800"/>
            <a:ext cx="4572000" cy="2286000"/>
          </a:xfrm>
        </p:spPr>
        <p:txBody>
          <a:bodyPr>
            <a:normAutofit/>
          </a:bodyPr>
          <a:lstStyle>
            <a:lvl1pPr marL="0" indent="0" algn="r">
              <a:spcAft>
                <a:spcPts val="1200"/>
              </a:spcAft>
              <a:buFontTx/>
              <a:buNone/>
              <a:defRPr sz="18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274320" y="777240"/>
            <a:ext cx="4572000" cy="3108960"/>
          </a:xfrm>
        </p:spPr>
        <p:txBody>
          <a:bodyPr anchor="b">
            <a:normAutofit/>
          </a:bodyPr>
          <a:lstStyle>
            <a:lvl1pPr algn="r">
              <a:spcAft>
                <a:spcPts val="600"/>
              </a:spcAft>
              <a:defRPr sz="3200">
                <a:solidFill>
                  <a:schemeClr val="tx2"/>
                </a:solidFill>
              </a:defRPr>
            </a:lvl1pPr>
          </a:lstStyle>
          <a:p>
            <a:r>
              <a:rPr lang="en-US" smtClean="0"/>
              <a:t>Click to edit Master title style</a:t>
            </a:r>
            <a:endParaRPr lang="en-US" dirty="0"/>
          </a:p>
        </p:txBody>
      </p:sp>
      <p:pic>
        <p:nvPicPr>
          <p:cNvPr id="7" name="Picture 6" descr="EPRI logo 2014_RGB_PPT-Large.jpg"/>
          <p:cNvPicPr>
            <a:picLocks noChangeAspect="1"/>
          </p:cNvPicPr>
          <p:nvPr/>
        </p:nvPicPr>
        <p:blipFill>
          <a:blip r:embed="rId2" cstate="print"/>
          <a:stretch>
            <a:fillRect/>
          </a:stretch>
        </p:blipFill>
        <p:spPr>
          <a:xfrm>
            <a:off x="6583680" y="365760"/>
            <a:ext cx="2286000" cy="372289"/>
          </a:xfrm>
          <a:prstGeom prst="rect">
            <a:avLst/>
          </a:prstGeom>
        </p:spPr>
      </p:pic>
      <p:sp>
        <p:nvSpPr>
          <p:cNvPr id="8" name="Text Box 47"/>
          <p:cNvSpPr txBox="1">
            <a:spLocks noChangeArrowheads="1"/>
          </p:cNvSpPr>
          <p:nvPr/>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2015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760" y="1188720"/>
            <a:ext cx="4206240" cy="2587752"/>
          </a:xfrm>
          <a:prstGeom prst="rect">
            <a:avLst/>
          </a:prstGeom>
          <a:effectLst>
            <a:reflection blurRad="6350" stA="35000" endPos="35000" dir="5400000" sy="-100000" algn="bl" rotWithShape="0"/>
          </a:effectLst>
        </p:spPr>
      </p:pic>
    </p:spTree>
    <p:extLst>
      <p:ext uri="{BB962C8B-B14F-4D97-AF65-F5344CB8AC3E}">
        <p14:creationId xmlns:p14="http://schemas.microsoft.com/office/powerpoint/2010/main" val="38523827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0"/>
            <a:ext cx="8595360" cy="7315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74320" y="1005840"/>
            <a:ext cx="4206240" cy="639762"/>
          </a:xfr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74320" y="1737360"/>
            <a:ext cx="4206240" cy="466344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005840"/>
            <a:ext cx="4206240" cy="639762"/>
          </a:xfr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39" y="1737360"/>
            <a:ext cx="4206240" cy="466344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03924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20" y="182563"/>
            <a:ext cx="8595360" cy="731520"/>
          </a:xfrm>
        </p:spPr>
        <p:txBody>
          <a:bodyPr/>
          <a:lstStyle/>
          <a:p>
            <a:r>
              <a:rPr lang="en-US" smtClean="0"/>
              <a:t>Click to edit Master title style</a:t>
            </a:r>
            <a:endParaRPr lang="en-US"/>
          </a:p>
        </p:txBody>
      </p:sp>
    </p:spTree>
    <p:extLst>
      <p:ext uri="{BB962C8B-B14F-4D97-AF65-F5344CB8AC3E}">
        <p14:creationId xmlns:p14="http://schemas.microsoft.com/office/powerpoint/2010/main" val="19859018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5905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ENV Title Slide">
    <p:spTree>
      <p:nvGrpSpPr>
        <p:cNvPr id="1" name=""/>
        <p:cNvGrpSpPr/>
        <p:nvPr/>
      </p:nvGrpSpPr>
      <p:grpSpPr>
        <a:xfrm>
          <a:off x="0" y="0"/>
          <a:ext cx="0" cy="0"/>
          <a:chOff x="0" y="0"/>
          <a:chExt cx="0" cy="0"/>
        </a:xfrm>
      </p:grpSpPr>
      <p:sp>
        <p:nvSpPr>
          <p:cNvPr id="28708" name="Rectangle 36"/>
          <p:cNvSpPr>
            <a:spLocks noGrp="1" noChangeArrowheads="1"/>
          </p:cNvSpPr>
          <p:nvPr>
            <p:ph type="subTitle" sz="quarter" idx="1"/>
          </p:nvPr>
        </p:nvSpPr>
        <p:spPr>
          <a:xfrm>
            <a:off x="274320" y="4114800"/>
            <a:ext cx="4572000" cy="2286000"/>
          </a:xfrm>
        </p:spPr>
        <p:txBody>
          <a:bodyPr>
            <a:normAutofit/>
          </a:bodyPr>
          <a:lstStyle>
            <a:lvl1pPr marL="0" indent="0" algn="r">
              <a:spcAft>
                <a:spcPts val="1200"/>
              </a:spcAft>
              <a:buFontTx/>
              <a:buNone/>
              <a:defRPr sz="18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274320" y="777240"/>
            <a:ext cx="4572000" cy="3108960"/>
          </a:xfrm>
        </p:spPr>
        <p:txBody>
          <a:bodyPr anchor="b">
            <a:normAutofit/>
          </a:bodyPr>
          <a:lstStyle>
            <a:lvl1pPr algn="r">
              <a:spcAft>
                <a:spcPts val="600"/>
              </a:spcAft>
              <a:defRPr sz="3200">
                <a:solidFill>
                  <a:schemeClr val="tx2"/>
                </a:solidFill>
              </a:defRPr>
            </a:lvl1pPr>
          </a:lstStyle>
          <a:p>
            <a:r>
              <a:rPr lang="en-US" smtClean="0"/>
              <a:t>Click to edit Master title style</a:t>
            </a:r>
            <a:endParaRPr lang="en-US" dirty="0"/>
          </a:p>
        </p:txBody>
      </p:sp>
      <p:pic>
        <p:nvPicPr>
          <p:cNvPr id="7" name="Picture 6" descr="EPRI logo 2014_RGB_PPT-Large.jpg"/>
          <p:cNvPicPr>
            <a:picLocks noChangeAspect="1"/>
          </p:cNvPicPr>
          <p:nvPr/>
        </p:nvPicPr>
        <p:blipFill>
          <a:blip r:embed="rId2" cstate="print"/>
          <a:stretch>
            <a:fillRect/>
          </a:stretch>
        </p:blipFill>
        <p:spPr>
          <a:xfrm>
            <a:off x="6583680" y="365760"/>
            <a:ext cx="2286000" cy="372289"/>
          </a:xfrm>
          <a:prstGeom prst="rect">
            <a:avLst/>
          </a:prstGeom>
        </p:spPr>
      </p:pic>
      <p:sp>
        <p:nvSpPr>
          <p:cNvPr id="8" name="Text Box 47"/>
          <p:cNvSpPr txBox="1">
            <a:spLocks noChangeArrowheads="1"/>
          </p:cNvSpPr>
          <p:nvPr/>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2015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760" y="1193994"/>
            <a:ext cx="4206240" cy="2587752"/>
          </a:xfrm>
          <a:prstGeom prst="rect">
            <a:avLst/>
          </a:prstGeom>
          <a:effectLst>
            <a:reflection blurRad="6350" stA="35000" endPos="35000" dir="5400000" sy="-100000" algn="bl" rotWithShape="0"/>
          </a:effectLst>
        </p:spPr>
      </p:pic>
    </p:spTree>
    <p:extLst>
      <p:ext uri="{BB962C8B-B14F-4D97-AF65-F5344CB8AC3E}">
        <p14:creationId xmlns:p14="http://schemas.microsoft.com/office/powerpoint/2010/main" val="7639386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GEN Title Slide">
    <p:spTree>
      <p:nvGrpSpPr>
        <p:cNvPr id="1" name=""/>
        <p:cNvGrpSpPr/>
        <p:nvPr/>
      </p:nvGrpSpPr>
      <p:grpSpPr>
        <a:xfrm>
          <a:off x="0" y="0"/>
          <a:ext cx="0" cy="0"/>
          <a:chOff x="0" y="0"/>
          <a:chExt cx="0" cy="0"/>
        </a:xfrm>
      </p:grpSpPr>
      <p:sp>
        <p:nvSpPr>
          <p:cNvPr id="28708" name="Rectangle 36"/>
          <p:cNvSpPr>
            <a:spLocks noGrp="1" noChangeArrowheads="1"/>
          </p:cNvSpPr>
          <p:nvPr>
            <p:ph type="subTitle" sz="quarter" idx="1"/>
          </p:nvPr>
        </p:nvSpPr>
        <p:spPr>
          <a:xfrm>
            <a:off x="274320" y="4114800"/>
            <a:ext cx="4572000" cy="2286000"/>
          </a:xfrm>
        </p:spPr>
        <p:txBody>
          <a:bodyPr>
            <a:normAutofit/>
          </a:bodyPr>
          <a:lstStyle>
            <a:lvl1pPr marL="0" indent="0" algn="r">
              <a:spcAft>
                <a:spcPts val="1200"/>
              </a:spcAft>
              <a:buFontTx/>
              <a:buNone/>
              <a:defRPr sz="18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274320" y="777240"/>
            <a:ext cx="4572000" cy="3108960"/>
          </a:xfrm>
        </p:spPr>
        <p:txBody>
          <a:bodyPr anchor="b">
            <a:normAutofit/>
          </a:bodyPr>
          <a:lstStyle>
            <a:lvl1pPr algn="r">
              <a:spcAft>
                <a:spcPts val="600"/>
              </a:spcAft>
              <a:defRPr sz="3200">
                <a:solidFill>
                  <a:schemeClr val="tx2"/>
                </a:solidFill>
              </a:defRPr>
            </a:lvl1pPr>
          </a:lstStyle>
          <a:p>
            <a:r>
              <a:rPr lang="en-US" smtClean="0"/>
              <a:t>Click to edit Master title style</a:t>
            </a:r>
            <a:endParaRPr lang="en-US" dirty="0"/>
          </a:p>
        </p:txBody>
      </p:sp>
      <p:pic>
        <p:nvPicPr>
          <p:cNvPr id="7" name="Picture 6" descr="EPRI logo 2014_RGB_PPT-Large.jpg"/>
          <p:cNvPicPr>
            <a:picLocks noChangeAspect="1"/>
          </p:cNvPicPr>
          <p:nvPr/>
        </p:nvPicPr>
        <p:blipFill>
          <a:blip r:embed="rId2" cstate="print"/>
          <a:stretch>
            <a:fillRect/>
          </a:stretch>
        </p:blipFill>
        <p:spPr>
          <a:xfrm>
            <a:off x="6583680" y="365760"/>
            <a:ext cx="2286000" cy="372289"/>
          </a:xfrm>
          <a:prstGeom prst="rect">
            <a:avLst/>
          </a:prstGeom>
        </p:spPr>
      </p:pic>
      <p:sp>
        <p:nvSpPr>
          <p:cNvPr id="8" name="Text Box 47"/>
          <p:cNvSpPr txBox="1">
            <a:spLocks noChangeArrowheads="1"/>
          </p:cNvSpPr>
          <p:nvPr/>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2015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760" y="1193994"/>
            <a:ext cx="4206240" cy="2587752"/>
          </a:xfrm>
          <a:prstGeom prst="rect">
            <a:avLst/>
          </a:prstGeom>
          <a:effectLst>
            <a:reflection blurRad="6350" stA="35000" endPos="35000" dir="5400000" sy="-100000" algn="bl" rotWithShape="0"/>
          </a:effectLst>
        </p:spPr>
      </p:pic>
    </p:spTree>
    <p:extLst>
      <p:ext uri="{BB962C8B-B14F-4D97-AF65-F5344CB8AC3E}">
        <p14:creationId xmlns:p14="http://schemas.microsoft.com/office/powerpoint/2010/main" val="38227845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NUC Title Slide">
    <p:spTree>
      <p:nvGrpSpPr>
        <p:cNvPr id="1" name=""/>
        <p:cNvGrpSpPr/>
        <p:nvPr/>
      </p:nvGrpSpPr>
      <p:grpSpPr>
        <a:xfrm>
          <a:off x="0" y="0"/>
          <a:ext cx="0" cy="0"/>
          <a:chOff x="0" y="0"/>
          <a:chExt cx="0" cy="0"/>
        </a:xfrm>
      </p:grpSpPr>
      <p:sp>
        <p:nvSpPr>
          <p:cNvPr id="28708" name="Rectangle 36"/>
          <p:cNvSpPr>
            <a:spLocks noGrp="1" noChangeArrowheads="1"/>
          </p:cNvSpPr>
          <p:nvPr>
            <p:ph type="subTitle" sz="quarter" idx="1"/>
          </p:nvPr>
        </p:nvSpPr>
        <p:spPr>
          <a:xfrm>
            <a:off x="274320" y="4114800"/>
            <a:ext cx="4572000" cy="2286000"/>
          </a:xfrm>
        </p:spPr>
        <p:txBody>
          <a:bodyPr>
            <a:normAutofit/>
          </a:bodyPr>
          <a:lstStyle>
            <a:lvl1pPr marL="0" indent="0" algn="r">
              <a:spcAft>
                <a:spcPts val="1200"/>
              </a:spcAft>
              <a:buFontTx/>
              <a:buNone/>
              <a:defRPr sz="18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274320" y="777240"/>
            <a:ext cx="4572000" cy="3108960"/>
          </a:xfrm>
        </p:spPr>
        <p:txBody>
          <a:bodyPr anchor="b">
            <a:normAutofit/>
          </a:bodyPr>
          <a:lstStyle>
            <a:lvl1pPr algn="r">
              <a:spcAft>
                <a:spcPts val="600"/>
              </a:spcAft>
              <a:defRPr sz="3200">
                <a:solidFill>
                  <a:schemeClr val="tx2"/>
                </a:solidFill>
              </a:defRPr>
            </a:lvl1pPr>
          </a:lstStyle>
          <a:p>
            <a:r>
              <a:rPr lang="en-US" smtClean="0"/>
              <a:t>Click to edit Master title style</a:t>
            </a:r>
            <a:endParaRPr lang="en-US" dirty="0"/>
          </a:p>
        </p:txBody>
      </p:sp>
      <p:pic>
        <p:nvPicPr>
          <p:cNvPr id="7" name="Picture 6" descr="EPRI logo 2014_RGB_PPT-Large.jpg"/>
          <p:cNvPicPr>
            <a:picLocks noChangeAspect="1"/>
          </p:cNvPicPr>
          <p:nvPr/>
        </p:nvPicPr>
        <p:blipFill>
          <a:blip r:embed="rId2" cstate="print"/>
          <a:stretch>
            <a:fillRect/>
          </a:stretch>
        </p:blipFill>
        <p:spPr>
          <a:xfrm>
            <a:off x="6583680" y="365760"/>
            <a:ext cx="2286000" cy="372289"/>
          </a:xfrm>
          <a:prstGeom prst="rect">
            <a:avLst/>
          </a:prstGeom>
        </p:spPr>
      </p:pic>
      <p:sp>
        <p:nvSpPr>
          <p:cNvPr id="8" name="Text Box 47"/>
          <p:cNvSpPr txBox="1">
            <a:spLocks noChangeArrowheads="1"/>
          </p:cNvSpPr>
          <p:nvPr/>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2015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760" y="1193994"/>
            <a:ext cx="4206240" cy="2587752"/>
          </a:xfrm>
          <a:prstGeom prst="rect">
            <a:avLst/>
          </a:prstGeom>
          <a:effectLst>
            <a:reflection blurRad="6350" stA="35000" endPos="35000" dir="5400000" sy="-100000" algn="bl" rotWithShape="0"/>
          </a:effectLst>
        </p:spPr>
      </p:pic>
    </p:spTree>
    <p:extLst>
      <p:ext uri="{BB962C8B-B14F-4D97-AF65-F5344CB8AC3E}">
        <p14:creationId xmlns:p14="http://schemas.microsoft.com/office/powerpoint/2010/main" val="30259830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PDU Title Slide">
    <p:spTree>
      <p:nvGrpSpPr>
        <p:cNvPr id="1" name=""/>
        <p:cNvGrpSpPr/>
        <p:nvPr/>
      </p:nvGrpSpPr>
      <p:grpSpPr>
        <a:xfrm>
          <a:off x="0" y="0"/>
          <a:ext cx="0" cy="0"/>
          <a:chOff x="0" y="0"/>
          <a:chExt cx="0" cy="0"/>
        </a:xfrm>
      </p:grpSpPr>
      <p:sp>
        <p:nvSpPr>
          <p:cNvPr id="28708" name="Rectangle 36"/>
          <p:cNvSpPr>
            <a:spLocks noGrp="1" noChangeArrowheads="1"/>
          </p:cNvSpPr>
          <p:nvPr>
            <p:ph type="subTitle" sz="quarter" idx="1"/>
          </p:nvPr>
        </p:nvSpPr>
        <p:spPr>
          <a:xfrm>
            <a:off x="274320" y="4114800"/>
            <a:ext cx="4572000" cy="2286000"/>
          </a:xfrm>
        </p:spPr>
        <p:txBody>
          <a:bodyPr>
            <a:normAutofit/>
          </a:bodyPr>
          <a:lstStyle>
            <a:lvl1pPr marL="0" indent="0" algn="r">
              <a:spcAft>
                <a:spcPts val="1200"/>
              </a:spcAft>
              <a:buFontTx/>
              <a:buNone/>
              <a:defRPr sz="18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274320" y="777240"/>
            <a:ext cx="4572000" cy="3108960"/>
          </a:xfrm>
        </p:spPr>
        <p:txBody>
          <a:bodyPr anchor="b">
            <a:normAutofit/>
          </a:bodyPr>
          <a:lstStyle>
            <a:lvl1pPr algn="r">
              <a:spcAft>
                <a:spcPts val="600"/>
              </a:spcAft>
              <a:defRPr sz="3200">
                <a:solidFill>
                  <a:schemeClr val="tx2"/>
                </a:solidFill>
              </a:defRPr>
            </a:lvl1pPr>
          </a:lstStyle>
          <a:p>
            <a:r>
              <a:rPr lang="en-US" smtClean="0"/>
              <a:t>Click to edit Master title style</a:t>
            </a:r>
            <a:endParaRPr lang="en-US" dirty="0"/>
          </a:p>
        </p:txBody>
      </p:sp>
      <p:pic>
        <p:nvPicPr>
          <p:cNvPr id="7" name="Picture 6" descr="EPRI logo 2014_RGB_PPT-Large.jpg"/>
          <p:cNvPicPr>
            <a:picLocks noChangeAspect="1"/>
          </p:cNvPicPr>
          <p:nvPr/>
        </p:nvPicPr>
        <p:blipFill>
          <a:blip r:embed="rId2" cstate="print"/>
          <a:stretch>
            <a:fillRect/>
          </a:stretch>
        </p:blipFill>
        <p:spPr>
          <a:xfrm>
            <a:off x="6583680" y="365760"/>
            <a:ext cx="2286000" cy="372289"/>
          </a:xfrm>
          <a:prstGeom prst="rect">
            <a:avLst/>
          </a:prstGeom>
        </p:spPr>
      </p:pic>
      <p:sp>
        <p:nvSpPr>
          <p:cNvPr id="8" name="Text Box 47"/>
          <p:cNvSpPr txBox="1">
            <a:spLocks noChangeArrowheads="1"/>
          </p:cNvSpPr>
          <p:nvPr/>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2015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760" y="1193994"/>
            <a:ext cx="4206240" cy="2587752"/>
          </a:xfrm>
          <a:prstGeom prst="rect">
            <a:avLst/>
          </a:prstGeom>
          <a:effectLst>
            <a:reflection blurRad="6350" stA="35000" endPos="35000" dir="5400000" sy="-100000" algn="bl" rotWithShape="0"/>
          </a:effectLst>
        </p:spPr>
      </p:pic>
    </p:spTree>
    <p:extLst>
      <p:ext uri="{BB962C8B-B14F-4D97-AF65-F5344CB8AC3E}">
        <p14:creationId xmlns:p14="http://schemas.microsoft.com/office/powerpoint/2010/main" val="7287483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IG 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7760" y="1143000"/>
            <a:ext cx="4206240" cy="2593026"/>
          </a:xfrm>
          <a:prstGeom prst="rect">
            <a:avLst/>
          </a:prstGeom>
          <a:effectLst>
            <a:reflection blurRad="6350" stA="25000" endPos="55000" dist="76200" dir="5400000" sy="-100000" algn="bl" rotWithShape="0"/>
            <a:softEdge rad="25400"/>
          </a:effectLst>
        </p:spPr>
      </p:pic>
      <p:sp>
        <p:nvSpPr>
          <p:cNvPr id="28708" name="Rectangle 36"/>
          <p:cNvSpPr>
            <a:spLocks noGrp="1" noChangeArrowheads="1"/>
          </p:cNvSpPr>
          <p:nvPr>
            <p:ph type="subTitle" sz="quarter" idx="1"/>
          </p:nvPr>
        </p:nvSpPr>
        <p:spPr>
          <a:xfrm>
            <a:off x="274320" y="4114800"/>
            <a:ext cx="4572000" cy="2286000"/>
          </a:xfrm>
        </p:spPr>
        <p:txBody>
          <a:bodyPr>
            <a:normAutofit/>
          </a:bodyPr>
          <a:lstStyle>
            <a:lvl1pPr marL="0" indent="0" algn="r">
              <a:spcAft>
                <a:spcPts val="1200"/>
              </a:spcAft>
              <a:buFontTx/>
              <a:buNone/>
              <a:defRPr sz="18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274320" y="777240"/>
            <a:ext cx="4572000" cy="3108960"/>
          </a:xfrm>
        </p:spPr>
        <p:txBody>
          <a:bodyPr anchor="b">
            <a:normAutofit/>
          </a:bodyPr>
          <a:lstStyle>
            <a:lvl1pPr algn="r">
              <a:spcAft>
                <a:spcPts val="600"/>
              </a:spcAft>
              <a:defRPr sz="3200">
                <a:solidFill>
                  <a:schemeClr val="tx2"/>
                </a:solidFill>
              </a:defRPr>
            </a:lvl1pPr>
          </a:lstStyle>
          <a:p>
            <a:r>
              <a:rPr lang="en-US" smtClean="0"/>
              <a:t>Click to edit Master title style</a:t>
            </a:r>
            <a:endParaRPr lang="en-US" dirty="0"/>
          </a:p>
        </p:txBody>
      </p:sp>
      <p:pic>
        <p:nvPicPr>
          <p:cNvPr id="7" name="Picture 6" descr="EPRI logo 2014_RGB_PPT-Large.jpg"/>
          <p:cNvPicPr>
            <a:picLocks noChangeAspect="1"/>
          </p:cNvPicPr>
          <p:nvPr/>
        </p:nvPicPr>
        <p:blipFill>
          <a:blip r:embed="rId3" cstate="print"/>
          <a:stretch>
            <a:fillRect/>
          </a:stretch>
        </p:blipFill>
        <p:spPr>
          <a:xfrm>
            <a:off x="6583680" y="365760"/>
            <a:ext cx="2286000" cy="372289"/>
          </a:xfrm>
          <a:prstGeom prst="rect">
            <a:avLst/>
          </a:prstGeom>
        </p:spPr>
      </p:pic>
      <p:sp>
        <p:nvSpPr>
          <p:cNvPr id="8" name="Text Box 47"/>
          <p:cNvSpPr txBox="1">
            <a:spLocks noChangeArrowheads="1"/>
          </p:cNvSpPr>
          <p:nvPr/>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2015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spTree>
    <p:extLst>
      <p:ext uri="{BB962C8B-B14F-4D97-AF65-F5344CB8AC3E}">
        <p14:creationId xmlns:p14="http://schemas.microsoft.com/office/powerpoint/2010/main" val="13831087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182563"/>
            <a:ext cx="8595360" cy="731520"/>
          </a:xfrm>
        </p:spPr>
        <p:txBody>
          <a:bodyPr>
            <a:normAutofit/>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274320" y="1005840"/>
            <a:ext cx="8595360" cy="5394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15986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1920240"/>
            <a:ext cx="8412480" cy="1371600"/>
          </a:xfrm>
        </p:spPr>
        <p:txBody>
          <a:bodyPr anchor="t"/>
          <a:lstStyle>
            <a:lvl1pPr algn="ctr">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 y="3383280"/>
            <a:ext cx="8412480" cy="1554480"/>
          </a:xfrm>
        </p:spPr>
        <p:txBody>
          <a:bodyPr anchor="t">
            <a:normAutofit/>
          </a:bodyP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994627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005840"/>
            <a:ext cx="420624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005840"/>
            <a:ext cx="420624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87468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0" name="Text Box 36"/>
          <p:cNvSpPr txBox="1">
            <a:spLocks noChangeArrowheads="1"/>
          </p:cNvSpPr>
          <p:nvPr/>
        </p:nvSpPr>
        <p:spPr bwMode="auto">
          <a:xfrm>
            <a:off x="182880" y="6473711"/>
            <a:ext cx="608013"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bg1">
                    <a:lumMod val="50000"/>
                  </a:schemeClr>
                </a:solidFill>
              </a:rPr>
              <a:pPr algn="l">
                <a:spcBef>
                  <a:spcPts val="0"/>
                </a:spcBef>
              </a:pPr>
              <a:t>‹#›</a:t>
            </a:fld>
            <a:endParaRPr lang="en-US" sz="800" dirty="0">
              <a:solidFill>
                <a:schemeClr val="bg1">
                  <a:lumMod val="50000"/>
                </a:schemeClr>
              </a:solidFill>
            </a:endParaRPr>
          </a:p>
        </p:txBody>
      </p:sp>
      <p:sp>
        <p:nvSpPr>
          <p:cNvPr id="1026" name="Rectangle 2"/>
          <p:cNvSpPr>
            <a:spLocks noGrp="1" noChangeArrowheads="1"/>
          </p:cNvSpPr>
          <p:nvPr>
            <p:ph type="title"/>
          </p:nvPr>
        </p:nvSpPr>
        <p:spPr bwMode="auto">
          <a:xfrm>
            <a:off x="274320" y="182563"/>
            <a:ext cx="859536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274320" y="1005840"/>
            <a:ext cx="8595360" cy="53949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8" name="Picture 7" descr="EPRI logo 2014_RGB.jpg"/>
          <p:cNvPicPr>
            <a:picLocks noChangeAspect="1"/>
          </p:cNvPicPr>
          <p:nvPr/>
        </p:nvPicPr>
        <p:blipFill>
          <a:blip r:embed="rId14" cstate="print"/>
          <a:stretch>
            <a:fillRect/>
          </a:stretch>
        </p:blipFill>
        <p:spPr>
          <a:xfrm>
            <a:off x="7315200" y="6492240"/>
            <a:ext cx="1554480" cy="287681"/>
          </a:xfrm>
          <a:prstGeom prst="rect">
            <a:avLst/>
          </a:prstGeom>
        </p:spPr>
      </p:pic>
      <p:cxnSp>
        <p:nvCxnSpPr>
          <p:cNvPr id="3" name="Straight Connector 2"/>
          <p:cNvCxnSpPr/>
          <p:nvPr/>
        </p:nvCxnSpPr>
        <p:spPr bwMode="auto">
          <a:xfrm>
            <a:off x="274320" y="6446520"/>
            <a:ext cx="8595360" cy="0"/>
          </a:xfrm>
          <a:prstGeom prst="line">
            <a:avLst/>
          </a:prstGeom>
          <a:solidFill>
            <a:schemeClr val="accent1"/>
          </a:solidFill>
          <a:ln w="9525" cap="flat" cmpd="sng" algn="ctr">
            <a:solidFill>
              <a:srgbClr val="D1D1D1"/>
            </a:solidFill>
            <a:prstDash val="solid"/>
            <a:round/>
            <a:headEnd type="none" w="med" len="med"/>
            <a:tailEnd type="none" w="med" len="med"/>
          </a:ln>
          <a:effectLst/>
        </p:spPr>
      </p:cxnSp>
      <p:sp>
        <p:nvSpPr>
          <p:cNvPr id="7" name="Text Box 47"/>
          <p:cNvSpPr txBox="1">
            <a:spLocks noChangeArrowheads="1"/>
          </p:cNvSpPr>
          <p:nvPr/>
        </p:nvSpPr>
        <p:spPr bwMode="auto">
          <a:xfrm>
            <a:off x="3190081"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2015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spTree>
    <p:extLst>
      <p:ext uri="{BB962C8B-B14F-4D97-AF65-F5344CB8AC3E}">
        <p14:creationId xmlns:p14="http://schemas.microsoft.com/office/powerpoint/2010/main" val="104889694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id="1" dur="indefinite" restart="never" nodeType="tmRoot"/>
      </p:par>
    </p:tnLst>
  </p:timing>
  <p:txStyles>
    <p:titleStyle>
      <a:lvl1pPr algn="l" rtl="0" eaLnBrk="1" fontAlgn="base" hangingPunct="1">
        <a:lnSpc>
          <a:spcPct val="100000"/>
        </a:lnSpc>
        <a:spcBef>
          <a:spcPct val="0"/>
        </a:spcBef>
        <a:spcAft>
          <a:spcPct val="0"/>
        </a:spcAft>
        <a:defRPr sz="24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173038" indent="-173038" algn="l" rtl="0" eaLnBrk="1" fontAlgn="base" hangingPunct="1">
        <a:lnSpc>
          <a:spcPct val="100000"/>
        </a:lnSpc>
        <a:spcBef>
          <a:spcPct val="0"/>
        </a:spcBef>
        <a:spcAft>
          <a:spcPts val="600"/>
        </a:spcAft>
        <a:buClr>
          <a:schemeClr val="tx2"/>
        </a:buClr>
        <a:buFont typeface="Wingdings" panose="05000000000000000000" pitchFamily="2" charset="2"/>
        <a:buChar char="§"/>
        <a:defRPr sz="2400">
          <a:solidFill>
            <a:schemeClr val="tx1"/>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000">
          <a:solidFill>
            <a:schemeClr val="tx1"/>
          </a:solidFill>
          <a:latin typeface="+mn-lt"/>
        </a:defRPr>
      </a:lvl2pPr>
      <a:lvl3pPr marL="798513" indent="-166688"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3pPr>
      <a:lvl4pPr marL="1196975" indent="-223838" algn="l" rtl="0" eaLnBrk="1" fontAlgn="base" hangingPunct="1">
        <a:lnSpc>
          <a:spcPct val="100000"/>
        </a:lnSpc>
        <a:spcBef>
          <a:spcPct val="0"/>
        </a:spcBef>
        <a:spcAft>
          <a:spcPts val="600"/>
        </a:spcAft>
        <a:buClr>
          <a:schemeClr val="tx2"/>
        </a:buClr>
        <a:buChar char="–"/>
        <a:defRPr sz="2000">
          <a:solidFill>
            <a:schemeClr val="tx1"/>
          </a:solidFill>
          <a:latin typeface="+mn-lt"/>
        </a:defRPr>
      </a:lvl4pPr>
      <a:lvl5pPr marL="1487488" indent="-174625"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jp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blocked::www.epri.com" TargetMode="External"/><Relationship Id="rId2" Type="http://schemas.openxmlformats.org/officeDocument/2006/relationships/hyperlink" Target="mailto:tcooke@epri.com"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gif"/><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5" Type="http://schemas.openxmlformats.org/officeDocument/2006/relationships/image" Target="../media/image10.jp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g"/><Relationship Id="rId1" Type="http://schemas.openxmlformats.org/officeDocument/2006/relationships/slideLayout" Target="../slideLayouts/slideLayout11.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sz="quarter"/>
          </p:nvPr>
        </p:nvSpPr>
        <p:spPr>
          <a:xfrm>
            <a:off x="350520" y="4849985"/>
            <a:ext cx="8676460" cy="1574605"/>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000" dirty="0" smtClean="0">
                <a:solidFill>
                  <a:schemeClr val="tx1"/>
                </a:solidFill>
              </a:rPr>
              <a:t>Project Summary</a:t>
            </a:r>
            <a:br>
              <a:rPr lang="en-US" sz="4000" dirty="0" smtClean="0">
                <a:solidFill>
                  <a:schemeClr val="tx1"/>
                </a:solidFill>
              </a:rPr>
            </a:br>
            <a:r>
              <a:rPr lang="en-US" sz="2400" dirty="0" smtClean="0">
                <a:solidFill>
                  <a:schemeClr val="bg2">
                    <a:lumMod val="50000"/>
                  </a:schemeClr>
                </a:solidFill>
              </a:rPr>
              <a:t>EPRI Program </a:t>
            </a:r>
            <a:r>
              <a:rPr lang="en-US" sz="2400" dirty="0" smtClean="0">
                <a:solidFill>
                  <a:schemeClr val="bg2">
                    <a:lumMod val="50000"/>
                  </a:schemeClr>
                </a:solidFill>
              </a:rPr>
              <a:t>1: Power Quality</a:t>
            </a:r>
            <a:r>
              <a:rPr lang="en-US" dirty="0" smtClean="0"/>
              <a:t/>
            </a:r>
            <a:br>
              <a:rPr lang="en-US" dirty="0" smtClean="0"/>
            </a:br>
            <a:endParaRPr lang="en-US" sz="2000" b="0" i="1" dirty="0" smtClean="0"/>
          </a:p>
        </p:txBody>
      </p:sp>
      <p:sp>
        <p:nvSpPr>
          <p:cNvPr id="5" name="TextBox 4"/>
          <p:cNvSpPr txBox="1"/>
          <p:nvPr/>
        </p:nvSpPr>
        <p:spPr>
          <a:xfrm>
            <a:off x="3733800" y="6470086"/>
            <a:ext cx="1524000" cy="338554"/>
          </a:xfrm>
          <a:prstGeom prst="rect">
            <a:avLst/>
          </a:prstGeom>
          <a:noFill/>
        </p:spPr>
        <p:txBody>
          <a:bodyPr wrap="square" rtlCol="0">
            <a:spAutoFit/>
          </a:bodyPr>
          <a:lstStyle/>
          <a:p>
            <a:pPr algn="ctr"/>
            <a:r>
              <a:rPr lang="en-US" dirty="0" smtClean="0">
                <a:solidFill>
                  <a:schemeClr val="accent1">
                    <a:lumMod val="75000"/>
                  </a:schemeClr>
                </a:solidFill>
              </a:rPr>
              <a:t>April 2015</a:t>
            </a:r>
            <a:endParaRPr lang="en-US" dirty="0">
              <a:solidFill>
                <a:schemeClr val="accent1">
                  <a:lumMod val="7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25" y="1316725"/>
            <a:ext cx="3086100" cy="3086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335" y="5157225"/>
            <a:ext cx="609600" cy="609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8615" y="433410"/>
            <a:ext cx="8977146" cy="2792890"/>
          </a:xfrm>
          <a:prstGeom prst="rect">
            <a:avLst/>
          </a:prstGeom>
        </p:spPr>
      </p:pic>
      <p:pic>
        <p:nvPicPr>
          <p:cNvPr id="4" name="Picture 3"/>
          <p:cNvPicPr>
            <a:picLocks noChangeAspect="1"/>
          </p:cNvPicPr>
          <p:nvPr/>
        </p:nvPicPr>
        <p:blipFill>
          <a:blip r:embed="rId3"/>
          <a:stretch>
            <a:fillRect/>
          </a:stretch>
        </p:blipFill>
        <p:spPr>
          <a:xfrm>
            <a:off x="83651" y="3505810"/>
            <a:ext cx="8957071" cy="2645135"/>
          </a:xfrm>
          <a:prstGeom prst="rect">
            <a:avLst/>
          </a:prstGeom>
        </p:spPr>
      </p:pic>
    </p:spTree>
    <p:extLst>
      <p:ext uri="{BB962C8B-B14F-4D97-AF65-F5344CB8AC3E}">
        <p14:creationId xmlns:p14="http://schemas.microsoft.com/office/powerpoint/2010/main" val="407153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17"/>
            <a:ext cx="8595360" cy="731520"/>
          </a:xfrm>
        </p:spPr>
        <p:txBody>
          <a:bodyPr/>
          <a:lstStyle/>
          <a:p>
            <a:r>
              <a:rPr lang="en-US" sz="4400" dirty="0" smtClean="0"/>
              <a:t>Bad Data</a:t>
            </a:r>
            <a:endParaRPr lang="en-US" sz="4400" dirty="0"/>
          </a:p>
        </p:txBody>
      </p:sp>
      <p:pic>
        <p:nvPicPr>
          <p:cNvPr id="3" name="Picture 2"/>
          <p:cNvPicPr>
            <a:picLocks noChangeAspect="1"/>
          </p:cNvPicPr>
          <p:nvPr/>
        </p:nvPicPr>
        <p:blipFill>
          <a:blip r:embed="rId2"/>
          <a:stretch>
            <a:fillRect/>
          </a:stretch>
        </p:blipFill>
        <p:spPr>
          <a:xfrm>
            <a:off x="826062" y="731203"/>
            <a:ext cx="7491876" cy="563061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440" y="22029"/>
            <a:ext cx="609600" cy="609600"/>
          </a:xfrm>
          <a:prstGeom prst="rect">
            <a:avLst/>
          </a:prstGeom>
        </p:spPr>
      </p:pic>
    </p:spTree>
    <p:extLst>
      <p:ext uri="{BB962C8B-B14F-4D97-AF65-F5344CB8AC3E}">
        <p14:creationId xmlns:p14="http://schemas.microsoft.com/office/powerpoint/2010/main" val="449443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0480"/>
            <a:ext cx="8140007" cy="731520"/>
          </a:xfrm>
        </p:spPr>
        <p:txBody>
          <a:bodyPr/>
          <a:lstStyle/>
          <a:p>
            <a:r>
              <a:rPr lang="en-US" sz="2800" dirty="0" smtClean="0"/>
              <a:t>EPRI PQ Program Project for Data Validation</a:t>
            </a:r>
          </a:p>
        </p:txBody>
      </p:sp>
      <p:sp>
        <p:nvSpPr>
          <p:cNvPr id="3" name="Rectangle 2"/>
          <p:cNvSpPr/>
          <p:nvPr/>
        </p:nvSpPr>
        <p:spPr>
          <a:xfrm>
            <a:off x="152400" y="1143000"/>
            <a:ext cx="8991600" cy="5324535"/>
          </a:xfrm>
          <a:prstGeom prst="rect">
            <a:avLst/>
          </a:prstGeom>
        </p:spPr>
        <p:txBody>
          <a:bodyPr wrap="square">
            <a:spAutoFit/>
          </a:bodyPr>
          <a:lstStyle/>
          <a:p>
            <a:pPr marL="173038" indent="-173038" algn="l">
              <a:spcBef>
                <a:spcPts val="0"/>
              </a:spcBef>
              <a:spcAft>
                <a:spcPts val="0"/>
              </a:spcAft>
              <a:buClr>
                <a:schemeClr val="tx2"/>
              </a:buClr>
              <a:buFont typeface="Arial" pitchFamily="34" charset="0"/>
              <a:buChar char="•"/>
              <a:defRPr/>
            </a:pPr>
            <a:r>
              <a:rPr lang="en-US" sz="2000" b="1" kern="0" dirty="0" smtClean="0">
                <a:solidFill>
                  <a:schemeClr val="tx2"/>
                </a:solidFill>
              </a:rPr>
              <a:t>Problem</a:t>
            </a:r>
          </a:p>
          <a:p>
            <a:pPr marL="630238" lvl="1" indent="-173038" algn="l">
              <a:spcBef>
                <a:spcPts val="0"/>
              </a:spcBef>
              <a:spcAft>
                <a:spcPts val="0"/>
              </a:spcAft>
              <a:buClr>
                <a:schemeClr val="tx2"/>
              </a:buClr>
              <a:buFont typeface="Arial" pitchFamily="34" charset="0"/>
              <a:buChar char="•"/>
              <a:defRPr/>
            </a:pPr>
            <a:r>
              <a:rPr lang="en-US" sz="2000" kern="0" dirty="0" smtClean="0"/>
              <a:t>No current method of detecting </a:t>
            </a:r>
            <a:r>
              <a:rPr lang="en-US" sz="2000" kern="0" dirty="0" smtClean="0">
                <a:solidFill>
                  <a:srgbClr val="C00000"/>
                </a:solidFill>
              </a:rPr>
              <a:t>defective PQ data </a:t>
            </a:r>
            <a:r>
              <a:rPr lang="en-US" sz="2000" kern="0" dirty="0" smtClean="0"/>
              <a:t>caused from faulty monitors, sensors, or other sources to which can cause misrepresentation of actual PQ conditions.  (Bad Data)</a:t>
            </a:r>
          </a:p>
          <a:p>
            <a:pPr marL="630238" lvl="1" indent="-173038" algn="l">
              <a:spcBef>
                <a:spcPts val="0"/>
              </a:spcBef>
              <a:spcAft>
                <a:spcPts val="0"/>
              </a:spcAft>
              <a:buClr>
                <a:schemeClr val="tx2"/>
              </a:buClr>
              <a:buFont typeface="Arial" pitchFamily="34" charset="0"/>
              <a:buChar char="•"/>
              <a:defRPr/>
            </a:pPr>
            <a:r>
              <a:rPr lang="en-US" sz="2000" kern="0" dirty="0" smtClean="0"/>
              <a:t>From PQ Strategic Plan</a:t>
            </a:r>
          </a:p>
          <a:p>
            <a:pPr marL="1087438" lvl="2" indent="-173038" algn="l">
              <a:spcBef>
                <a:spcPts val="0"/>
              </a:spcBef>
              <a:spcAft>
                <a:spcPts val="0"/>
              </a:spcAft>
              <a:buClr>
                <a:schemeClr val="tx2"/>
              </a:buClr>
              <a:buFont typeface="Wingdings" pitchFamily="2" charset="2"/>
              <a:buChar char="§"/>
              <a:defRPr/>
            </a:pPr>
            <a:r>
              <a:rPr lang="en-US" sz="2000" kern="0" dirty="0" smtClean="0"/>
              <a:t>Need tools for automatic data management</a:t>
            </a:r>
          </a:p>
          <a:p>
            <a:pPr marL="1087438" lvl="2" indent="-173038" algn="l">
              <a:spcBef>
                <a:spcPts val="0"/>
              </a:spcBef>
              <a:spcAft>
                <a:spcPts val="0"/>
              </a:spcAft>
              <a:buClr>
                <a:schemeClr val="tx2"/>
              </a:buClr>
              <a:buFont typeface="Wingdings" pitchFamily="2" charset="2"/>
              <a:buChar char="§"/>
              <a:defRPr/>
            </a:pPr>
            <a:r>
              <a:rPr lang="en-US" sz="2000" kern="0" dirty="0" smtClean="0"/>
              <a:t>We need alarming on data unavailability</a:t>
            </a:r>
          </a:p>
          <a:p>
            <a:pPr marL="173038" indent="-173038" algn="l">
              <a:spcBef>
                <a:spcPts val="0"/>
              </a:spcBef>
              <a:spcAft>
                <a:spcPts val="0"/>
              </a:spcAft>
              <a:buClr>
                <a:schemeClr val="tx2"/>
              </a:buClr>
              <a:buFont typeface="Arial" pitchFamily="34" charset="0"/>
              <a:buChar char="•"/>
              <a:defRPr/>
            </a:pPr>
            <a:r>
              <a:rPr lang="en-US" sz="2000" b="1" kern="0" dirty="0" smtClean="0">
                <a:solidFill>
                  <a:schemeClr val="tx2"/>
                </a:solidFill>
              </a:rPr>
              <a:t>Objective</a:t>
            </a:r>
          </a:p>
          <a:p>
            <a:pPr marL="630238" lvl="1" indent="-173038" algn="l">
              <a:spcBef>
                <a:spcPts val="0"/>
              </a:spcBef>
              <a:spcAft>
                <a:spcPts val="0"/>
              </a:spcAft>
              <a:buClr>
                <a:schemeClr val="tx2"/>
              </a:buClr>
              <a:buFont typeface="Arial" pitchFamily="34" charset="0"/>
              <a:buChar char="•"/>
              <a:defRPr/>
            </a:pPr>
            <a:r>
              <a:rPr lang="en-US" sz="2000" kern="0" dirty="0" smtClean="0"/>
              <a:t>Integrate </a:t>
            </a:r>
            <a:r>
              <a:rPr lang="en-US" sz="2000" kern="0" dirty="0" smtClean="0">
                <a:solidFill>
                  <a:srgbClr val="C00000"/>
                </a:solidFill>
              </a:rPr>
              <a:t>data validation techniques </a:t>
            </a:r>
            <a:r>
              <a:rPr lang="en-US" sz="2000" kern="0" dirty="0" smtClean="0"/>
              <a:t>into the openPQDashboard to which includes automatic characterization and statistical visualizations for alarming and management of defective PQ data.</a:t>
            </a:r>
          </a:p>
          <a:p>
            <a:pPr marL="630238" lvl="1" indent="-173038" algn="l">
              <a:spcBef>
                <a:spcPts val="0"/>
              </a:spcBef>
              <a:spcAft>
                <a:spcPts val="0"/>
              </a:spcAft>
              <a:buClr>
                <a:schemeClr val="tx2"/>
              </a:buClr>
              <a:buFont typeface="Arial" pitchFamily="34" charset="0"/>
              <a:buChar char="•"/>
              <a:defRPr/>
            </a:pPr>
            <a:endParaRPr lang="en-US" sz="2000" kern="0" dirty="0" smtClean="0"/>
          </a:p>
          <a:p>
            <a:pPr marL="173038" indent="-173038" algn="l">
              <a:spcBef>
                <a:spcPts val="0"/>
              </a:spcBef>
              <a:spcAft>
                <a:spcPts val="0"/>
              </a:spcAft>
              <a:buClr>
                <a:schemeClr val="tx2"/>
              </a:buClr>
              <a:buFont typeface="Arial" pitchFamily="34" charset="0"/>
              <a:buChar char="•"/>
              <a:defRPr/>
            </a:pPr>
            <a:r>
              <a:rPr lang="en-US" sz="2000" b="1" kern="0" dirty="0" smtClean="0">
                <a:solidFill>
                  <a:schemeClr val="tx2"/>
                </a:solidFill>
              </a:rPr>
              <a:t>Benefits</a:t>
            </a:r>
          </a:p>
          <a:p>
            <a:pPr marL="630238" lvl="1" indent="-173038" algn="l">
              <a:spcBef>
                <a:spcPts val="0"/>
              </a:spcBef>
              <a:spcAft>
                <a:spcPts val="0"/>
              </a:spcAft>
              <a:buClr>
                <a:schemeClr val="tx2"/>
              </a:buClr>
              <a:buFont typeface="Arial" pitchFamily="34" charset="0"/>
              <a:buChar char="•"/>
              <a:defRPr/>
            </a:pPr>
            <a:r>
              <a:rPr lang="en-US" sz="2000" kern="0" dirty="0" smtClean="0"/>
              <a:t>Defective data is not passed to and unnecessarily alarming PQ sensitive personnel and customers</a:t>
            </a:r>
          </a:p>
          <a:p>
            <a:pPr marL="630238" lvl="1" indent="-173038" algn="l">
              <a:spcBef>
                <a:spcPts val="0"/>
              </a:spcBef>
              <a:spcAft>
                <a:spcPts val="0"/>
              </a:spcAft>
              <a:buClr>
                <a:schemeClr val="tx2"/>
              </a:buClr>
              <a:buFont typeface="Arial" pitchFamily="34" charset="0"/>
              <a:buChar char="•"/>
              <a:defRPr/>
            </a:pPr>
            <a:r>
              <a:rPr lang="en-US" sz="2000" kern="0" dirty="0" smtClean="0"/>
              <a:t>Efficiency in monitoring operations, with less man-hours used in detecting and explaining data that is false-positive PQ.</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440" y="22029"/>
            <a:ext cx="609600" cy="609600"/>
          </a:xfrm>
          <a:prstGeom prst="rect">
            <a:avLst/>
          </a:prstGeom>
        </p:spPr>
      </p:pic>
    </p:spTree>
    <p:extLst>
      <p:ext uri="{BB962C8B-B14F-4D97-AF65-F5344CB8AC3E}">
        <p14:creationId xmlns:p14="http://schemas.microsoft.com/office/powerpoint/2010/main" val="1500000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Data Validation (Example #1 of Bad Data)</a:t>
            </a:r>
            <a:endParaRPr lang="en-US" sz="3200" dirty="0"/>
          </a:p>
        </p:txBody>
      </p:sp>
      <p:pic>
        <p:nvPicPr>
          <p:cNvPr id="4" name="Picture 3"/>
          <p:cNvPicPr>
            <a:picLocks noChangeAspect="1"/>
          </p:cNvPicPr>
          <p:nvPr/>
        </p:nvPicPr>
        <p:blipFill>
          <a:blip r:embed="rId2"/>
          <a:stretch>
            <a:fillRect/>
          </a:stretch>
        </p:blipFill>
        <p:spPr>
          <a:xfrm>
            <a:off x="2720036" y="1128784"/>
            <a:ext cx="3509522" cy="5264284"/>
          </a:xfrm>
          <a:prstGeom prst="rect">
            <a:avLst/>
          </a:prstGeom>
        </p:spPr>
      </p:pic>
      <p:cxnSp>
        <p:nvCxnSpPr>
          <p:cNvPr id="7" name="Straight Arrow Connector 6"/>
          <p:cNvCxnSpPr/>
          <p:nvPr/>
        </p:nvCxnSpPr>
        <p:spPr bwMode="auto">
          <a:xfrm>
            <a:off x="2174582" y="4664208"/>
            <a:ext cx="1805748" cy="7684"/>
          </a:xfrm>
          <a:prstGeom prst="straightConnector1">
            <a:avLst/>
          </a:prstGeom>
          <a:solidFill>
            <a:schemeClr val="accent1"/>
          </a:solidFill>
          <a:ln w="41275" cap="flat" cmpd="sng" algn="ctr">
            <a:solidFill>
              <a:schemeClr val="tx2">
                <a:lumMod val="60000"/>
                <a:lumOff val="40000"/>
              </a:schemeClr>
            </a:solidFill>
            <a:prstDash val="solid"/>
            <a:round/>
            <a:headEnd type="none" w="med" len="med"/>
            <a:tailEnd type="stealth" w="lg" len="lg"/>
          </a:ln>
          <a:effectLst/>
        </p:spPr>
      </p:cxnSp>
      <p:sp>
        <p:nvSpPr>
          <p:cNvPr id="9" name="TextBox 8"/>
          <p:cNvSpPr txBox="1"/>
          <p:nvPr/>
        </p:nvSpPr>
        <p:spPr>
          <a:xfrm>
            <a:off x="1375442" y="4425775"/>
            <a:ext cx="960504" cy="461665"/>
          </a:xfrm>
          <a:prstGeom prst="rect">
            <a:avLst/>
          </a:prstGeom>
          <a:noFill/>
        </p:spPr>
        <p:txBody>
          <a:bodyPr wrap="square" rtlCol="0">
            <a:spAutoFit/>
          </a:bodyPr>
          <a:lstStyle/>
          <a:p>
            <a:r>
              <a:rPr lang="en-US" sz="2400" dirty="0" smtClean="0">
                <a:solidFill>
                  <a:schemeClr val="tx2">
                    <a:lumMod val="60000"/>
                    <a:lumOff val="40000"/>
                  </a:schemeClr>
                </a:solidFill>
              </a:rPr>
              <a:t>7:00</a:t>
            </a:r>
            <a:endParaRPr lang="en-US" sz="2400" dirty="0">
              <a:solidFill>
                <a:schemeClr val="tx2">
                  <a:lumMod val="60000"/>
                  <a:lumOff val="40000"/>
                </a:schemeClr>
              </a:solidFill>
            </a:endParaRPr>
          </a:p>
        </p:txBody>
      </p:sp>
      <p:cxnSp>
        <p:nvCxnSpPr>
          <p:cNvPr id="10" name="Straight Arrow Connector 9"/>
          <p:cNvCxnSpPr/>
          <p:nvPr/>
        </p:nvCxnSpPr>
        <p:spPr bwMode="auto">
          <a:xfrm flipH="1">
            <a:off x="5932972" y="4671892"/>
            <a:ext cx="759821" cy="1"/>
          </a:xfrm>
          <a:prstGeom prst="straightConnector1">
            <a:avLst/>
          </a:prstGeom>
          <a:solidFill>
            <a:schemeClr val="accent1"/>
          </a:solidFill>
          <a:ln w="41275" cap="flat" cmpd="sng" algn="ctr">
            <a:solidFill>
              <a:schemeClr val="tx2">
                <a:lumMod val="60000"/>
                <a:lumOff val="40000"/>
              </a:schemeClr>
            </a:solidFill>
            <a:prstDash val="solid"/>
            <a:round/>
            <a:headEnd type="none" w="med" len="med"/>
            <a:tailEnd type="stealth" w="lg" len="lg"/>
          </a:ln>
          <a:effectLst/>
        </p:spPr>
      </p:cxnSp>
      <p:sp>
        <p:nvSpPr>
          <p:cNvPr id="15" name="TextBox 14"/>
          <p:cNvSpPr txBox="1"/>
          <p:nvPr/>
        </p:nvSpPr>
        <p:spPr>
          <a:xfrm>
            <a:off x="6485325" y="4425774"/>
            <a:ext cx="960504" cy="461665"/>
          </a:xfrm>
          <a:prstGeom prst="rect">
            <a:avLst/>
          </a:prstGeom>
          <a:noFill/>
        </p:spPr>
        <p:txBody>
          <a:bodyPr wrap="square" rtlCol="0">
            <a:spAutoFit/>
          </a:bodyPr>
          <a:lstStyle/>
          <a:p>
            <a:r>
              <a:rPr lang="en-US" sz="2400" dirty="0" smtClean="0">
                <a:solidFill>
                  <a:schemeClr val="tx2">
                    <a:lumMod val="60000"/>
                    <a:lumOff val="40000"/>
                  </a:schemeClr>
                </a:solidFill>
              </a:rPr>
              <a:t>3.9</a:t>
            </a:r>
            <a:endParaRPr lang="en-US" sz="2400" dirty="0">
              <a:solidFill>
                <a:schemeClr val="tx2">
                  <a:lumMod val="60000"/>
                  <a:lumOff val="40000"/>
                </a:schemeClr>
              </a:solidFill>
            </a:endParaRPr>
          </a:p>
        </p:txBody>
      </p:sp>
      <p:pic>
        <p:nvPicPr>
          <p:cNvPr id="8" name="Picture 7"/>
          <p:cNvPicPr>
            <a:picLocks noChangeAspect="1"/>
          </p:cNvPicPr>
          <p:nvPr/>
        </p:nvPicPr>
        <p:blipFill>
          <a:blip r:embed="rId3"/>
          <a:stretch>
            <a:fillRect/>
          </a:stretch>
        </p:blipFill>
        <p:spPr>
          <a:xfrm>
            <a:off x="142874" y="810476"/>
            <a:ext cx="8736806" cy="2007394"/>
          </a:xfrm>
          <a:prstGeom prst="rect">
            <a:avLst/>
          </a:prstGeom>
        </p:spPr>
      </p:pic>
      <p:pic>
        <p:nvPicPr>
          <p:cNvPr id="6" name="Picture 5"/>
          <p:cNvPicPr>
            <a:picLocks noChangeAspect="1"/>
          </p:cNvPicPr>
          <p:nvPr/>
        </p:nvPicPr>
        <p:blipFill>
          <a:blip r:embed="rId4"/>
          <a:stretch>
            <a:fillRect/>
          </a:stretch>
        </p:blipFill>
        <p:spPr>
          <a:xfrm>
            <a:off x="142874" y="810476"/>
            <a:ext cx="8736806" cy="2007394"/>
          </a:xfrm>
          <a:prstGeom prst="rect">
            <a:avLst/>
          </a:prstGeom>
        </p:spPr>
      </p:pic>
      <p:pic>
        <p:nvPicPr>
          <p:cNvPr id="3" name="Picture 2"/>
          <p:cNvPicPr>
            <a:picLocks noChangeAspect="1"/>
          </p:cNvPicPr>
          <p:nvPr/>
        </p:nvPicPr>
        <p:blipFill>
          <a:blip r:embed="rId5"/>
          <a:stretch>
            <a:fillRect/>
          </a:stretch>
        </p:blipFill>
        <p:spPr>
          <a:xfrm>
            <a:off x="104773" y="812645"/>
            <a:ext cx="9014521" cy="201474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3440" y="22029"/>
            <a:ext cx="609600" cy="609600"/>
          </a:xfrm>
          <a:prstGeom prst="rect">
            <a:avLst/>
          </a:prstGeom>
        </p:spPr>
      </p:pic>
    </p:spTree>
    <p:extLst>
      <p:ext uri="{BB962C8B-B14F-4D97-AF65-F5344CB8AC3E}">
        <p14:creationId xmlns:p14="http://schemas.microsoft.com/office/powerpoint/2010/main" val="145988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out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Data Validation (Example #2 of Bad Data)</a:t>
            </a:r>
            <a:endParaRPr lang="en-US" sz="3200" dirty="0"/>
          </a:p>
        </p:txBody>
      </p:sp>
      <p:pic>
        <p:nvPicPr>
          <p:cNvPr id="6" name="Picture 5"/>
          <p:cNvPicPr>
            <a:picLocks noChangeAspect="1"/>
          </p:cNvPicPr>
          <p:nvPr/>
        </p:nvPicPr>
        <p:blipFill>
          <a:blip r:embed="rId2"/>
          <a:stretch>
            <a:fillRect/>
          </a:stretch>
        </p:blipFill>
        <p:spPr>
          <a:xfrm>
            <a:off x="207643" y="2923858"/>
            <a:ext cx="8786813" cy="2000250"/>
          </a:xfrm>
          <a:prstGeom prst="rect">
            <a:avLst/>
          </a:prstGeom>
        </p:spPr>
      </p:pic>
      <p:pic>
        <p:nvPicPr>
          <p:cNvPr id="7" name="Picture 6"/>
          <p:cNvPicPr>
            <a:picLocks noChangeAspect="1"/>
          </p:cNvPicPr>
          <p:nvPr/>
        </p:nvPicPr>
        <p:blipFill>
          <a:blip r:embed="rId3"/>
          <a:stretch>
            <a:fillRect/>
          </a:stretch>
        </p:blipFill>
        <p:spPr>
          <a:xfrm>
            <a:off x="188594" y="847408"/>
            <a:ext cx="8786813" cy="2000250"/>
          </a:xfrm>
          <a:prstGeom prst="rect">
            <a:avLst/>
          </a:prstGeom>
        </p:spPr>
      </p:pic>
      <p:sp>
        <p:nvSpPr>
          <p:cNvPr id="8" name="TextBox 7"/>
          <p:cNvSpPr txBox="1"/>
          <p:nvPr/>
        </p:nvSpPr>
        <p:spPr>
          <a:xfrm>
            <a:off x="398143" y="5319812"/>
            <a:ext cx="3257550" cy="338554"/>
          </a:xfrm>
          <a:prstGeom prst="rect">
            <a:avLst/>
          </a:prstGeom>
          <a:noFill/>
        </p:spPr>
        <p:txBody>
          <a:bodyPr wrap="square" rtlCol="0">
            <a:spAutoFit/>
          </a:bodyPr>
          <a:lstStyle/>
          <a:p>
            <a:pPr algn="l"/>
            <a:r>
              <a:rPr lang="en-US" dirty="0" smtClean="0"/>
              <a:t>Hourly Average = 19.6 % V</a:t>
            </a:r>
            <a:r>
              <a:rPr lang="en-US" baseline="-25000" dirty="0" smtClean="0"/>
              <a:t>THD</a:t>
            </a:r>
            <a:endParaRPr lang="en-US" baseline="-25000" dirty="0"/>
          </a:p>
        </p:txBody>
      </p:sp>
      <p:sp>
        <p:nvSpPr>
          <p:cNvPr id="9" name="TextBox 8"/>
          <p:cNvSpPr txBox="1"/>
          <p:nvPr/>
        </p:nvSpPr>
        <p:spPr>
          <a:xfrm>
            <a:off x="188594" y="5000308"/>
            <a:ext cx="6659881" cy="338554"/>
          </a:xfrm>
          <a:prstGeom prst="rect">
            <a:avLst/>
          </a:prstGeom>
          <a:noFill/>
        </p:spPr>
        <p:txBody>
          <a:bodyPr wrap="square" rtlCol="0">
            <a:spAutoFit/>
          </a:bodyPr>
          <a:lstStyle/>
          <a:p>
            <a:pPr algn="l"/>
            <a:r>
              <a:rPr lang="en-US" dirty="0" smtClean="0"/>
              <a:t>Suppose averaging one “glitch” with 1-min-res steady 3</a:t>
            </a:r>
            <a:r>
              <a:rPr lang="en-US" dirty="0"/>
              <a:t> % </a:t>
            </a:r>
            <a:r>
              <a:rPr lang="en-US" dirty="0" smtClean="0"/>
              <a:t>V</a:t>
            </a:r>
            <a:r>
              <a:rPr lang="en-US" baseline="-25000" dirty="0" smtClean="0"/>
              <a:t>THD </a:t>
            </a:r>
            <a:r>
              <a:rPr lang="en-US" dirty="0" smtClean="0"/>
              <a:t>:</a:t>
            </a:r>
            <a:endParaRPr lang="en-US" baseline="-25000" dirty="0"/>
          </a:p>
        </p:txBody>
      </p:sp>
      <p:sp>
        <p:nvSpPr>
          <p:cNvPr id="10" name="TextBox 9"/>
          <p:cNvSpPr txBox="1"/>
          <p:nvPr/>
        </p:nvSpPr>
        <p:spPr>
          <a:xfrm>
            <a:off x="398143" y="5596037"/>
            <a:ext cx="3257550" cy="338554"/>
          </a:xfrm>
          <a:prstGeom prst="rect">
            <a:avLst/>
          </a:prstGeom>
          <a:noFill/>
        </p:spPr>
        <p:txBody>
          <a:bodyPr wrap="square" rtlCol="0">
            <a:spAutoFit/>
          </a:bodyPr>
          <a:lstStyle/>
          <a:p>
            <a:pPr algn="l"/>
            <a:r>
              <a:rPr lang="en-US" dirty="0" smtClean="0"/>
              <a:t>Daily Average = 3.7 % V</a:t>
            </a:r>
            <a:r>
              <a:rPr lang="en-US" baseline="-25000" dirty="0" smtClean="0"/>
              <a:t>THD</a:t>
            </a:r>
            <a:endParaRPr lang="en-US" baseline="-250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3440" y="22029"/>
            <a:ext cx="609600" cy="609600"/>
          </a:xfrm>
          <a:prstGeom prst="rect">
            <a:avLst/>
          </a:prstGeom>
        </p:spPr>
      </p:pic>
    </p:spTree>
    <p:extLst>
      <p:ext uri="{BB962C8B-B14F-4D97-AF65-F5344CB8AC3E}">
        <p14:creationId xmlns:p14="http://schemas.microsoft.com/office/powerpoint/2010/main" val="160183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Validation (Example #3 of Bad Data)</a:t>
            </a:r>
            <a:endParaRPr lang="en-US" dirty="0"/>
          </a:p>
        </p:txBody>
      </p:sp>
      <p:pic>
        <p:nvPicPr>
          <p:cNvPr id="4" name="Picture 3"/>
          <p:cNvPicPr>
            <a:picLocks noChangeAspect="1"/>
          </p:cNvPicPr>
          <p:nvPr/>
        </p:nvPicPr>
        <p:blipFill>
          <a:blip r:embed="rId2"/>
          <a:stretch>
            <a:fillRect/>
          </a:stretch>
        </p:blipFill>
        <p:spPr>
          <a:xfrm>
            <a:off x="556613" y="1148820"/>
            <a:ext cx="7953375" cy="2409825"/>
          </a:xfrm>
          <a:prstGeom prst="rect">
            <a:avLst/>
          </a:prstGeom>
        </p:spPr>
      </p:pic>
      <p:pic>
        <p:nvPicPr>
          <p:cNvPr id="5" name="Picture 4"/>
          <p:cNvPicPr>
            <a:picLocks noChangeAspect="1"/>
          </p:cNvPicPr>
          <p:nvPr/>
        </p:nvPicPr>
        <p:blipFill>
          <a:blip r:embed="rId3"/>
          <a:stretch>
            <a:fillRect/>
          </a:stretch>
        </p:blipFill>
        <p:spPr>
          <a:xfrm>
            <a:off x="882017" y="599993"/>
            <a:ext cx="7338877" cy="59173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3440" y="22029"/>
            <a:ext cx="609600" cy="609600"/>
          </a:xfrm>
          <a:prstGeom prst="rect">
            <a:avLst/>
          </a:prstGeom>
        </p:spPr>
      </p:pic>
    </p:spTree>
    <p:extLst>
      <p:ext uri="{BB962C8B-B14F-4D97-AF65-F5344CB8AC3E}">
        <p14:creationId xmlns:p14="http://schemas.microsoft.com/office/powerpoint/2010/main" val="18514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par>
                                <p:cTn id="10" presetID="6" presetClass="entr" presetSubtype="3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Validation (Example #4 of Bad Data)</a:t>
            </a:r>
            <a:endParaRPr lang="en-US" dirty="0"/>
          </a:p>
        </p:txBody>
      </p:sp>
      <p:pic>
        <p:nvPicPr>
          <p:cNvPr id="8" name="Picture 7"/>
          <p:cNvPicPr>
            <a:picLocks noChangeAspect="1"/>
          </p:cNvPicPr>
          <p:nvPr/>
        </p:nvPicPr>
        <p:blipFill>
          <a:blip r:embed="rId2"/>
          <a:stretch>
            <a:fillRect/>
          </a:stretch>
        </p:blipFill>
        <p:spPr>
          <a:xfrm>
            <a:off x="603867" y="1445622"/>
            <a:ext cx="7936266" cy="35071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440" y="22029"/>
            <a:ext cx="609600" cy="609600"/>
          </a:xfrm>
          <a:prstGeom prst="rect">
            <a:avLst/>
          </a:prstGeom>
        </p:spPr>
      </p:pic>
    </p:spTree>
    <p:extLst>
      <p:ext uri="{BB962C8B-B14F-4D97-AF65-F5344CB8AC3E}">
        <p14:creationId xmlns:p14="http://schemas.microsoft.com/office/powerpoint/2010/main" val="2308915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914400"/>
          </a:xfrm>
        </p:spPr>
        <p:txBody>
          <a:bodyPr/>
          <a:lstStyle/>
          <a:p>
            <a:r>
              <a:rPr lang="en-US" dirty="0" smtClean="0"/>
              <a:t>More on Trending with Statistical Process Control Techniques for Increased Situational Awareness</a:t>
            </a:r>
            <a:endParaRPr lang="en-US" dirty="0"/>
          </a:p>
        </p:txBody>
      </p:sp>
      <p:pic>
        <p:nvPicPr>
          <p:cNvPr id="4" name="Picture 3" descr="spc_chart_example.gif"/>
          <p:cNvPicPr>
            <a:picLocks noChangeAspect="1"/>
          </p:cNvPicPr>
          <p:nvPr/>
        </p:nvPicPr>
        <p:blipFill>
          <a:blip r:embed="rId3" cstate="print"/>
          <a:stretch>
            <a:fillRect/>
          </a:stretch>
        </p:blipFill>
        <p:spPr>
          <a:xfrm>
            <a:off x="1524000" y="1106385"/>
            <a:ext cx="5830996" cy="3313215"/>
          </a:xfrm>
          <a:prstGeom prst="rect">
            <a:avLst/>
          </a:prstGeom>
        </p:spPr>
      </p:pic>
      <p:sp>
        <p:nvSpPr>
          <p:cNvPr id="5" name="Rectangle 4"/>
          <p:cNvSpPr/>
          <p:nvPr/>
        </p:nvSpPr>
        <p:spPr bwMode="auto">
          <a:xfrm>
            <a:off x="533400" y="4495800"/>
            <a:ext cx="7772400" cy="19812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225425" marR="0" indent="-225425" defTabSz="914400" rtl="0" eaLnBrk="0" fontAlgn="base" latinLnBrk="0" hangingPunct="0">
              <a:lnSpc>
                <a:spcPct val="100000"/>
              </a:lnSpc>
              <a:spcBef>
                <a:spcPct val="50000"/>
              </a:spcBef>
              <a:spcAft>
                <a:spcPct val="0"/>
              </a:spcAft>
              <a:buClrTx/>
              <a:buSzTx/>
              <a:buFont typeface="Arial" pitchFamily="34" charset="0"/>
              <a:buChar char="•"/>
              <a:tabLst/>
            </a:pPr>
            <a:r>
              <a:rPr kumimoji="0" lang="en-US" sz="1600" b="1" i="0" u="none" strike="noStrike" cap="none" normalizeH="0" baseline="0" dirty="0" smtClean="0">
                <a:ln>
                  <a:noFill/>
                </a:ln>
                <a:solidFill>
                  <a:schemeClr val="bg1"/>
                </a:solidFill>
                <a:effectLst/>
                <a:latin typeface="Arial" charset="0"/>
              </a:rPr>
              <a:t>Comparing </a:t>
            </a:r>
            <a:r>
              <a:rPr kumimoji="0" lang="en-US" sz="1600" b="1" i="0" u="none" strike="noStrike" cap="none" normalizeH="0" baseline="0" dirty="0" smtClean="0">
                <a:ln>
                  <a:noFill/>
                </a:ln>
                <a:solidFill>
                  <a:srgbClr val="FFFF00"/>
                </a:solidFill>
                <a:effectLst/>
                <a:latin typeface="Arial" charset="0"/>
              </a:rPr>
              <a:t>real-time</a:t>
            </a:r>
            <a:r>
              <a:rPr kumimoji="0" lang="en-US" sz="1600" b="1" i="0" u="none" strike="noStrike" cap="none" normalizeH="0" baseline="0" dirty="0" smtClean="0">
                <a:ln>
                  <a:noFill/>
                </a:ln>
                <a:solidFill>
                  <a:schemeClr val="bg1"/>
                </a:solidFill>
                <a:effectLst/>
                <a:latin typeface="Arial" charset="0"/>
              </a:rPr>
              <a:t> to </a:t>
            </a:r>
            <a:r>
              <a:rPr kumimoji="0" lang="en-US" sz="1600" b="1" i="0" u="none" strike="noStrike" cap="none" normalizeH="0" baseline="0" dirty="0" smtClean="0">
                <a:ln>
                  <a:noFill/>
                </a:ln>
                <a:solidFill>
                  <a:srgbClr val="FF9999"/>
                </a:solidFill>
                <a:effectLst/>
                <a:latin typeface="Arial" charset="0"/>
              </a:rPr>
              <a:t>historical trends </a:t>
            </a:r>
            <a:r>
              <a:rPr kumimoji="0" lang="en-US" sz="1600" b="1" i="0" u="none" strike="noStrike" cap="none" normalizeH="0" baseline="0" dirty="0" smtClean="0">
                <a:ln>
                  <a:noFill/>
                </a:ln>
                <a:solidFill>
                  <a:schemeClr val="bg1"/>
                </a:solidFill>
                <a:effectLst/>
                <a:latin typeface="Arial" charset="0"/>
              </a:rPr>
              <a:t>for a given site</a:t>
            </a:r>
          </a:p>
          <a:p>
            <a:pPr marL="225425" marR="0" indent="-225425" defTabSz="914400" rtl="0" eaLnBrk="0" fontAlgn="base" latinLnBrk="0" hangingPunct="0">
              <a:lnSpc>
                <a:spcPct val="100000"/>
              </a:lnSpc>
              <a:spcBef>
                <a:spcPct val="50000"/>
              </a:spcBef>
              <a:spcAft>
                <a:spcPct val="0"/>
              </a:spcAft>
              <a:buClrTx/>
              <a:buSzTx/>
              <a:buFont typeface="Arial" pitchFamily="34" charset="0"/>
              <a:buChar char="•"/>
              <a:tabLst/>
            </a:pPr>
            <a:r>
              <a:rPr lang="en-US" b="1" dirty="0" smtClean="0">
                <a:solidFill>
                  <a:schemeClr val="bg1"/>
                </a:solidFill>
              </a:rPr>
              <a:t>Presents the capability for soft alarms (below regulatory limit) that are triggered when real-time exceeds historical norms.</a:t>
            </a:r>
          </a:p>
          <a:p>
            <a:pPr marL="225425" marR="0" indent="-225425" defTabSz="914400" rtl="0" eaLnBrk="0" fontAlgn="base" latinLnBrk="0" hangingPunct="0">
              <a:lnSpc>
                <a:spcPct val="100000"/>
              </a:lnSpc>
              <a:spcBef>
                <a:spcPct val="50000"/>
              </a:spcBef>
              <a:spcAft>
                <a:spcPct val="0"/>
              </a:spcAft>
              <a:buClrTx/>
              <a:buSzTx/>
              <a:buFont typeface="Arial" pitchFamily="34" charset="0"/>
              <a:buChar char="•"/>
              <a:tabLst/>
            </a:pPr>
            <a:r>
              <a:rPr kumimoji="0" lang="en-US" sz="1600" b="1" i="0" u="none" strike="noStrike" cap="none" normalizeH="0" baseline="0" dirty="0" smtClean="0">
                <a:ln>
                  <a:noFill/>
                </a:ln>
                <a:solidFill>
                  <a:schemeClr val="bg1"/>
                </a:solidFill>
                <a:effectLst/>
                <a:latin typeface="Arial" charset="0"/>
              </a:rPr>
              <a:t>This abnormality of 1.2% voltage imbalance</a:t>
            </a:r>
            <a:r>
              <a:rPr kumimoji="0" lang="en-US" sz="1600" b="1" i="0" u="none" strike="noStrike" cap="none" normalizeH="0" dirty="0" smtClean="0">
                <a:ln>
                  <a:noFill/>
                </a:ln>
                <a:solidFill>
                  <a:schemeClr val="bg1"/>
                </a:solidFill>
                <a:effectLst/>
                <a:latin typeface="Arial" charset="0"/>
              </a:rPr>
              <a:t> is due to a capacitor bank fuse opening on one phase.  Conventional triggers are set to 5% and would have missed this event.</a:t>
            </a:r>
            <a:endParaRPr kumimoji="0" lang="en-US" sz="1600" b="1" i="0" u="none" strike="noStrike" cap="none" normalizeH="0" baseline="0" dirty="0" smtClean="0">
              <a:ln>
                <a:noFill/>
              </a:ln>
              <a:solidFill>
                <a:schemeClr val="bg1"/>
              </a:solidFill>
              <a:effectLst/>
              <a:latin typeface="Arial"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3440" y="22029"/>
            <a:ext cx="609600" cy="609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Data Validation Process</a:t>
            </a:r>
            <a:endParaRPr lang="en-US" sz="3200" dirty="0"/>
          </a:p>
        </p:txBody>
      </p:sp>
      <p:sp>
        <p:nvSpPr>
          <p:cNvPr id="3" name="Content Placeholder 2"/>
          <p:cNvSpPr>
            <a:spLocks noGrp="1"/>
          </p:cNvSpPr>
          <p:nvPr>
            <p:ph idx="1"/>
          </p:nvPr>
        </p:nvSpPr>
        <p:spPr>
          <a:xfrm>
            <a:off x="0" y="1143000"/>
            <a:ext cx="8991600" cy="5181600"/>
          </a:xfrm>
        </p:spPr>
        <p:txBody>
          <a:bodyPr>
            <a:normAutofit lnSpcReduction="10000"/>
          </a:bodyPr>
          <a:lstStyle/>
          <a:p>
            <a:r>
              <a:rPr lang="en-US" sz="2800" dirty="0" smtClean="0">
                <a:solidFill>
                  <a:schemeClr val="tx2"/>
                </a:solidFill>
              </a:rPr>
              <a:t>Automated Data Screening</a:t>
            </a:r>
          </a:p>
          <a:p>
            <a:pPr lvl="1"/>
            <a:r>
              <a:rPr lang="en-US" sz="2800" dirty="0" smtClean="0"/>
              <a:t>Input: Screen all data for </a:t>
            </a:r>
            <a:r>
              <a:rPr lang="en-US" sz="2800" u="sng" dirty="0" smtClean="0"/>
              <a:t>potential</a:t>
            </a:r>
            <a:r>
              <a:rPr lang="en-US" sz="2800" dirty="0" smtClean="0"/>
              <a:t> erroneous values.</a:t>
            </a:r>
          </a:p>
          <a:p>
            <a:pPr lvl="2"/>
            <a:r>
              <a:rPr lang="en-US" sz="1600" dirty="0" smtClean="0"/>
              <a:t>Trend Availability (configuration periodicity)</a:t>
            </a:r>
          </a:p>
          <a:p>
            <a:pPr lvl="2"/>
            <a:r>
              <a:rPr lang="en-US" sz="1600" dirty="0" smtClean="0"/>
              <a:t>Time correctness</a:t>
            </a:r>
          </a:p>
          <a:p>
            <a:pPr lvl="2"/>
            <a:r>
              <a:rPr lang="en-US" sz="1600" dirty="0" smtClean="0"/>
              <a:t>Bad data, Events (saturated?, flat top / latched, reversed CT) and Trend</a:t>
            </a:r>
          </a:p>
          <a:p>
            <a:pPr lvl="1"/>
            <a:r>
              <a:rPr lang="en-US" sz="2800" dirty="0" smtClean="0"/>
              <a:t>Output: Data validation report (Dashboard Screen)</a:t>
            </a:r>
          </a:p>
          <a:p>
            <a:pPr lvl="2"/>
            <a:r>
              <a:rPr lang="en-US" sz="2800" dirty="0" smtClean="0"/>
              <a:t>List includes suspect parameter, date &amp; time of occurrence, failed criteria.</a:t>
            </a:r>
          </a:p>
          <a:p>
            <a:r>
              <a:rPr lang="en-US" sz="2800" dirty="0" smtClean="0">
                <a:solidFill>
                  <a:schemeClr val="tx2"/>
                </a:solidFill>
              </a:rPr>
              <a:t>Data Verification</a:t>
            </a:r>
          </a:p>
          <a:p>
            <a:pPr lvl="1"/>
            <a:r>
              <a:rPr lang="en-US" sz="2800" dirty="0" smtClean="0"/>
              <a:t>Qualified personnel are alerted and checks each incident, logs assignable cause, and either retains, rejects, or replaces suspect value(s).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440" y="22029"/>
            <a:ext cx="609600" cy="609600"/>
          </a:xfrm>
          <a:prstGeom prst="rect">
            <a:avLst/>
          </a:prstGeom>
        </p:spPr>
      </p:pic>
    </p:spTree>
    <p:extLst>
      <p:ext uri="{BB962C8B-B14F-4D97-AF65-F5344CB8AC3E}">
        <p14:creationId xmlns:p14="http://schemas.microsoft.com/office/powerpoint/2010/main" val="2834539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Supporting EPRI Research:  Waveform Analysis</a:t>
            </a:r>
            <a:endParaRPr lang="en-US" dirty="0"/>
          </a:p>
        </p:txBody>
      </p:sp>
      <p:sp>
        <p:nvSpPr>
          <p:cNvPr id="5" name="Right Arrow 4"/>
          <p:cNvSpPr/>
          <p:nvPr/>
        </p:nvSpPr>
        <p:spPr>
          <a:xfrm rot="5400000">
            <a:off x="5173614" y="3254746"/>
            <a:ext cx="308779" cy="276225"/>
          </a:xfrm>
          <a:prstGeom prst="rightArrow">
            <a:avLst/>
          </a:prstGeom>
          <a:solidFill>
            <a:srgbClr val="0070C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361082" y="3856808"/>
            <a:ext cx="287072" cy="276225"/>
          </a:xfrm>
          <a:prstGeom prst="rightArrow">
            <a:avLst/>
          </a:prstGeom>
          <a:solidFill>
            <a:schemeClr val="bg1">
              <a:lumMod val="7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692136" y="3856808"/>
            <a:ext cx="287072" cy="276225"/>
          </a:xfrm>
          <a:prstGeom prst="rightArrow">
            <a:avLst/>
          </a:prstGeom>
          <a:solidFill>
            <a:schemeClr val="bg1">
              <a:lumMod val="7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151309" y="3856808"/>
            <a:ext cx="488886" cy="276225"/>
          </a:xfrm>
          <a:prstGeom prst="rightArrow">
            <a:avLst/>
          </a:prstGeom>
          <a:solidFill>
            <a:schemeClr val="bg1">
              <a:lumMod val="7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2614" y="3671757"/>
            <a:ext cx="1178985" cy="646331"/>
          </a:xfrm>
          <a:prstGeom prst="rect">
            <a:avLst/>
          </a:prstGeom>
          <a:solidFill>
            <a:schemeClr val="bg1"/>
          </a:solidFill>
          <a:ln w="19050">
            <a:solidFill>
              <a:schemeClr val="bg1">
                <a:lumMod val="65000"/>
              </a:schemeClr>
            </a:solidFill>
            <a:prstDash val="dash"/>
          </a:ln>
        </p:spPr>
        <p:txBody>
          <a:bodyPr wrap="square" lIns="9144" rIns="9144" rtlCol="0">
            <a:spAutoFit/>
          </a:bodyPr>
          <a:lstStyle/>
          <a:p>
            <a:pPr algn="ctr"/>
            <a:r>
              <a:rPr lang="en-US" dirty="0" smtClean="0">
                <a:solidFill>
                  <a:schemeClr val="bg1">
                    <a:lumMod val="50000"/>
                  </a:schemeClr>
                </a:solidFill>
              </a:rPr>
              <a:t>Data Source (e.g. PQDIF)</a:t>
            </a:r>
            <a:endParaRPr lang="en-US" dirty="0">
              <a:solidFill>
                <a:schemeClr val="bg1">
                  <a:lumMod val="50000"/>
                </a:schemeClr>
              </a:solidFill>
            </a:endParaRPr>
          </a:p>
        </p:txBody>
      </p:sp>
      <p:sp>
        <p:nvSpPr>
          <p:cNvPr id="10" name="Flowchart: Magnetic Disk 9"/>
          <p:cNvSpPr/>
          <p:nvPr/>
        </p:nvSpPr>
        <p:spPr>
          <a:xfrm>
            <a:off x="3065459" y="3547246"/>
            <a:ext cx="1085850" cy="895350"/>
          </a:xfrm>
          <a:prstGeom prst="flowChartMagneticDisk">
            <a:avLst/>
          </a:prstGeom>
          <a:solidFill>
            <a:schemeClr val="bg1"/>
          </a:solid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OpenXDA DB</a:t>
            </a:r>
            <a:endParaRPr lang="en-US" dirty="0">
              <a:solidFill>
                <a:schemeClr val="bg1">
                  <a:lumMod val="50000"/>
                </a:schemeClr>
              </a:solidFill>
            </a:endParaRPr>
          </a:p>
        </p:txBody>
      </p:sp>
      <p:sp>
        <p:nvSpPr>
          <p:cNvPr id="11" name="TextBox 10"/>
          <p:cNvSpPr txBox="1"/>
          <p:nvPr/>
        </p:nvSpPr>
        <p:spPr>
          <a:xfrm>
            <a:off x="1710003" y="3671757"/>
            <a:ext cx="990600" cy="646331"/>
          </a:xfrm>
          <a:prstGeom prst="rect">
            <a:avLst/>
          </a:prstGeom>
          <a:solidFill>
            <a:schemeClr val="bg1"/>
          </a:solidFill>
          <a:ln w="19050">
            <a:solidFill>
              <a:schemeClr val="bg1">
                <a:lumMod val="65000"/>
              </a:schemeClr>
            </a:solidFill>
            <a:prstDash val="dash"/>
          </a:ln>
        </p:spPr>
        <p:txBody>
          <a:bodyPr wrap="square" lIns="9144" rIns="9144" rtlCol="0">
            <a:spAutoFit/>
          </a:bodyPr>
          <a:lstStyle/>
          <a:p>
            <a:pPr algn="ctr"/>
            <a:r>
              <a:rPr lang="en-US" dirty="0" smtClean="0">
                <a:solidFill>
                  <a:schemeClr val="bg1">
                    <a:lumMod val="50000"/>
                  </a:schemeClr>
                </a:solidFill>
              </a:rPr>
              <a:t>OpenXDA Service</a:t>
            </a:r>
            <a:endParaRPr lang="en-US" dirty="0">
              <a:solidFill>
                <a:schemeClr val="bg1">
                  <a:lumMod val="50000"/>
                </a:schemeClr>
              </a:solidFill>
            </a:endParaRPr>
          </a:p>
        </p:txBody>
      </p:sp>
      <p:sp>
        <p:nvSpPr>
          <p:cNvPr id="12" name="Flowchart: Magnetic Disk 11"/>
          <p:cNvSpPr/>
          <p:nvPr/>
        </p:nvSpPr>
        <p:spPr>
          <a:xfrm>
            <a:off x="4790143" y="2352330"/>
            <a:ext cx="1085850" cy="895350"/>
          </a:xfrm>
          <a:prstGeom prst="flowChartMagneticDisk">
            <a:avLst/>
          </a:prstGeom>
          <a:solidFill>
            <a:schemeClr val="accent4">
              <a:lumMod val="20000"/>
              <a:lumOff val="80000"/>
            </a:schemeClr>
          </a:solid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EAS DB</a:t>
            </a:r>
            <a:endParaRPr lang="en-US" dirty="0">
              <a:solidFill>
                <a:srgbClr val="C00000"/>
              </a:solidFill>
            </a:endParaRPr>
          </a:p>
        </p:txBody>
      </p:sp>
      <p:sp>
        <p:nvSpPr>
          <p:cNvPr id="13" name="TextBox 12"/>
          <p:cNvSpPr txBox="1"/>
          <p:nvPr/>
        </p:nvSpPr>
        <p:spPr>
          <a:xfrm>
            <a:off x="2314576" y="2400639"/>
            <a:ext cx="2130752" cy="769441"/>
          </a:xfrm>
          <a:prstGeom prst="rect">
            <a:avLst/>
          </a:prstGeom>
          <a:solidFill>
            <a:schemeClr val="accent4">
              <a:lumMod val="20000"/>
              <a:lumOff val="80000"/>
            </a:schemeClr>
          </a:solidFill>
          <a:ln w="19050">
            <a:solidFill>
              <a:srgbClr val="C00000"/>
            </a:solidFill>
            <a:prstDash val="solid"/>
          </a:ln>
        </p:spPr>
        <p:txBody>
          <a:bodyPr wrap="square" lIns="9144" rIns="9144" rtlCol="0">
            <a:spAutoFit/>
          </a:bodyPr>
          <a:lstStyle/>
          <a:p>
            <a:pPr algn="ctr"/>
            <a:r>
              <a:rPr lang="en-US" dirty="0" smtClean="0">
                <a:solidFill>
                  <a:srgbClr val="C00000"/>
                </a:solidFill>
              </a:rPr>
              <a:t>Extended Analytics Service Template(EAS)</a:t>
            </a:r>
          </a:p>
          <a:p>
            <a:pPr algn="ctr"/>
            <a:endParaRPr lang="en-US" sz="800" dirty="0">
              <a:solidFill>
                <a:srgbClr val="C00000"/>
              </a:solidFill>
            </a:endParaRPr>
          </a:p>
        </p:txBody>
      </p:sp>
      <p:sp>
        <p:nvSpPr>
          <p:cNvPr id="14" name="TextBox 13"/>
          <p:cNvSpPr txBox="1"/>
          <p:nvPr/>
        </p:nvSpPr>
        <p:spPr>
          <a:xfrm>
            <a:off x="4722147" y="3671757"/>
            <a:ext cx="1221842" cy="707886"/>
          </a:xfrm>
          <a:prstGeom prst="rect">
            <a:avLst/>
          </a:prstGeom>
          <a:solidFill>
            <a:schemeClr val="accent3">
              <a:lumMod val="20000"/>
              <a:lumOff val="80000"/>
            </a:schemeClr>
          </a:solidFill>
          <a:ln w="19050">
            <a:solidFill>
              <a:schemeClr val="accent3">
                <a:lumMod val="50000"/>
              </a:schemeClr>
            </a:solidFill>
            <a:prstDash val="solid"/>
          </a:ln>
        </p:spPr>
        <p:txBody>
          <a:bodyPr wrap="square" lIns="9144" rIns="9144" rtlCol="0">
            <a:spAutoFit/>
          </a:bodyPr>
          <a:lstStyle/>
          <a:p>
            <a:pPr algn="ctr"/>
            <a:r>
              <a:rPr lang="en-US" dirty="0" smtClean="0">
                <a:solidFill>
                  <a:schemeClr val="accent3">
                    <a:lumMod val="50000"/>
                  </a:schemeClr>
                </a:solidFill>
              </a:rPr>
              <a:t>Open PQ Dashboard</a:t>
            </a:r>
          </a:p>
          <a:p>
            <a:pPr algn="ctr"/>
            <a:endParaRPr lang="en-US" sz="800" dirty="0">
              <a:solidFill>
                <a:schemeClr val="accent3">
                  <a:lumMod val="50000"/>
                </a:schemeClr>
              </a:solidFill>
            </a:endParaRPr>
          </a:p>
        </p:txBody>
      </p:sp>
      <p:sp>
        <p:nvSpPr>
          <p:cNvPr id="15" name="TextBox 14"/>
          <p:cNvSpPr txBox="1"/>
          <p:nvPr/>
        </p:nvSpPr>
        <p:spPr>
          <a:xfrm>
            <a:off x="2314576" y="1634603"/>
            <a:ext cx="2130751" cy="369332"/>
          </a:xfrm>
          <a:prstGeom prst="rect">
            <a:avLst/>
          </a:prstGeom>
          <a:solidFill>
            <a:schemeClr val="bg1"/>
          </a:solidFill>
          <a:ln w="19050">
            <a:solidFill>
              <a:srgbClr val="0070C0"/>
            </a:solidFill>
            <a:prstDash val="dash"/>
          </a:ln>
        </p:spPr>
        <p:txBody>
          <a:bodyPr wrap="square" lIns="9144" rIns="9144" rtlCol="0">
            <a:spAutoFit/>
          </a:bodyPr>
          <a:lstStyle/>
          <a:p>
            <a:pPr algn="ctr"/>
            <a:r>
              <a:rPr lang="en-US" dirty="0" smtClean="0">
                <a:solidFill>
                  <a:srgbClr val="0070C0"/>
                </a:solidFill>
              </a:rPr>
              <a:t>MATLAB DLL</a:t>
            </a:r>
            <a:endParaRPr lang="en-US" dirty="0">
              <a:solidFill>
                <a:srgbClr val="0070C0"/>
              </a:solidFill>
            </a:endParaRPr>
          </a:p>
        </p:txBody>
      </p:sp>
      <p:sp>
        <p:nvSpPr>
          <p:cNvPr id="16" name="Right Arrow 15"/>
          <p:cNvSpPr/>
          <p:nvPr/>
        </p:nvSpPr>
        <p:spPr>
          <a:xfrm rot="16200000">
            <a:off x="3064798" y="3235195"/>
            <a:ext cx="287072" cy="276225"/>
          </a:xfrm>
          <a:prstGeom prst="rightArrow">
            <a:avLst/>
          </a:prstGeom>
          <a:solidFill>
            <a:schemeClr val="bg1">
              <a:lumMod val="7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6200000">
            <a:off x="3025043" y="2064174"/>
            <a:ext cx="287072" cy="276225"/>
          </a:xfrm>
          <a:prstGeom prst="rightArrow">
            <a:avLst/>
          </a:prstGeom>
          <a:solidFill>
            <a:schemeClr val="bg1">
              <a:lumMod val="75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5400000">
            <a:off x="3446648" y="2091583"/>
            <a:ext cx="287072" cy="276225"/>
          </a:xfrm>
          <a:prstGeom prst="rightArrow">
            <a:avLst/>
          </a:prstGeom>
          <a:solidFill>
            <a:srgbClr val="00B0F0"/>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4444694" y="2661891"/>
            <a:ext cx="287072" cy="276225"/>
          </a:xfrm>
          <a:prstGeom prst="rightArrow">
            <a:avLst/>
          </a:prstGeom>
          <a:solidFill>
            <a:srgbClr val="00B0F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2"/>
          <a:stretch>
            <a:fillRect/>
          </a:stretch>
        </p:blipFill>
        <p:spPr>
          <a:xfrm>
            <a:off x="1734455" y="4893880"/>
            <a:ext cx="7239000" cy="685800"/>
          </a:xfrm>
          <a:prstGeom prst="rect">
            <a:avLst/>
          </a:prstGeom>
          <a:ln>
            <a:solidFill>
              <a:schemeClr val="tx1"/>
            </a:solidFill>
          </a:ln>
        </p:spPr>
      </p:pic>
      <p:sp>
        <p:nvSpPr>
          <p:cNvPr id="24" name="Right Arrow 23"/>
          <p:cNvSpPr/>
          <p:nvPr/>
        </p:nvSpPr>
        <p:spPr>
          <a:xfrm rot="16200000">
            <a:off x="5200257" y="4500614"/>
            <a:ext cx="307396" cy="276225"/>
          </a:xfrm>
          <a:prstGeom prst="rightArrow">
            <a:avLst/>
          </a:prstGeom>
          <a:solidFill>
            <a:schemeClr val="bg1">
              <a:lumMod val="7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440" y="22029"/>
            <a:ext cx="609600" cy="609600"/>
          </a:xfrm>
          <a:prstGeom prst="rect">
            <a:avLst/>
          </a:prstGeom>
        </p:spPr>
      </p:pic>
    </p:spTree>
    <p:extLst>
      <p:ext uri="{BB962C8B-B14F-4D97-AF65-F5344CB8AC3E}">
        <p14:creationId xmlns:p14="http://schemas.microsoft.com/office/powerpoint/2010/main" val="127406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709938" y="1204975"/>
            <a:ext cx="6068302" cy="499265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709938" y="1201834"/>
            <a:ext cx="6068302" cy="4992650"/>
          </a:xfrm>
          <a:prstGeom prst="rect">
            <a:avLst/>
          </a:prstGeom>
          <a:noFill/>
          <a:ln w="9525">
            <a:noFill/>
            <a:miter lim="800000"/>
            <a:headEnd/>
            <a:tailEnd/>
          </a:ln>
        </p:spPr>
      </p:pic>
      <p:sp>
        <p:nvSpPr>
          <p:cNvPr id="2" name="Title 1"/>
          <p:cNvSpPr>
            <a:spLocks noGrp="1"/>
          </p:cNvSpPr>
          <p:nvPr>
            <p:ph type="title"/>
          </p:nvPr>
        </p:nvSpPr>
        <p:spPr>
          <a:xfrm>
            <a:off x="0" y="87765"/>
            <a:ext cx="9144000" cy="914400"/>
          </a:xfrm>
        </p:spPr>
        <p:txBody>
          <a:bodyPr/>
          <a:lstStyle/>
          <a:p>
            <a:r>
              <a:rPr lang="en-US" dirty="0" smtClean="0"/>
              <a:t>PQ Monitoring Evolving from Single-Site Investigations…</a:t>
            </a:r>
            <a:endParaRPr lang="en-US" dirty="0"/>
          </a:p>
        </p:txBody>
      </p:sp>
      <p:pic>
        <p:nvPicPr>
          <p:cNvPr id="6" name="Picture 5"/>
          <p:cNvPicPr>
            <a:picLocks noChangeAspect="1" noChangeArrowheads="1"/>
          </p:cNvPicPr>
          <p:nvPr/>
        </p:nvPicPr>
        <p:blipFill>
          <a:blip r:embed="rId5" cstate="print"/>
          <a:srcRect/>
          <a:stretch>
            <a:fillRect/>
          </a:stretch>
        </p:blipFill>
        <p:spPr bwMode="auto">
          <a:xfrm>
            <a:off x="480272" y="1312600"/>
            <a:ext cx="1808226" cy="1680210"/>
          </a:xfrm>
          <a:prstGeom prst="rect">
            <a:avLst/>
          </a:prstGeom>
          <a:noFill/>
          <a:ln w="9525">
            <a:noFill/>
            <a:miter lim="800000"/>
            <a:headEnd/>
            <a:tailEnd/>
          </a:ln>
        </p:spPr>
      </p:pic>
      <p:grpSp>
        <p:nvGrpSpPr>
          <p:cNvPr id="7" name="Group 6"/>
          <p:cNvGrpSpPr/>
          <p:nvPr/>
        </p:nvGrpSpPr>
        <p:grpSpPr>
          <a:xfrm>
            <a:off x="274667" y="4925990"/>
            <a:ext cx="2146653" cy="625585"/>
            <a:chOff x="6342657" y="5039420"/>
            <a:chExt cx="2146653" cy="625585"/>
          </a:xfrm>
        </p:grpSpPr>
        <p:sp>
          <p:nvSpPr>
            <p:cNvPr id="8" name="Rectangle 7"/>
            <p:cNvSpPr/>
            <p:nvPr/>
          </p:nvSpPr>
          <p:spPr bwMode="auto">
            <a:xfrm>
              <a:off x="6415440" y="5055405"/>
              <a:ext cx="2073870" cy="609600"/>
            </a:xfrm>
            <a:prstGeom prst="rect">
              <a:avLst/>
            </a:prstGeom>
            <a:solidFill>
              <a:srgbClr val="3399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9" name="Rectangle 8"/>
            <p:cNvSpPr/>
            <p:nvPr/>
          </p:nvSpPr>
          <p:spPr bwMode="auto">
            <a:xfrm>
              <a:off x="8372875" y="5055405"/>
              <a:ext cx="116435"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0" name="Rectangle 9"/>
            <p:cNvSpPr/>
            <p:nvPr/>
          </p:nvSpPr>
          <p:spPr bwMode="auto">
            <a:xfrm>
              <a:off x="6415440" y="5055405"/>
              <a:ext cx="116435"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1" name="Oval 10"/>
            <p:cNvSpPr/>
            <p:nvPr/>
          </p:nvSpPr>
          <p:spPr bwMode="auto">
            <a:xfrm>
              <a:off x="6453845" y="5103030"/>
              <a:ext cx="45719" cy="4571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2" name="Oval 11"/>
            <p:cNvSpPr/>
            <p:nvPr/>
          </p:nvSpPr>
          <p:spPr bwMode="auto">
            <a:xfrm>
              <a:off x="6453845" y="5265126"/>
              <a:ext cx="45719" cy="4571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3" name="Oval 12"/>
            <p:cNvSpPr/>
            <p:nvPr/>
          </p:nvSpPr>
          <p:spPr bwMode="auto">
            <a:xfrm>
              <a:off x="6453845" y="5418746"/>
              <a:ext cx="45719" cy="4571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4" name="Oval 13"/>
            <p:cNvSpPr/>
            <p:nvPr/>
          </p:nvSpPr>
          <p:spPr bwMode="auto">
            <a:xfrm>
              <a:off x="6453845" y="5572366"/>
              <a:ext cx="45719" cy="4571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5" name="Oval 14"/>
            <p:cNvSpPr/>
            <p:nvPr/>
          </p:nvSpPr>
          <p:spPr bwMode="auto">
            <a:xfrm>
              <a:off x="8405186" y="5103030"/>
              <a:ext cx="45719" cy="4571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6" name="Oval 15"/>
            <p:cNvSpPr/>
            <p:nvPr/>
          </p:nvSpPr>
          <p:spPr bwMode="auto">
            <a:xfrm>
              <a:off x="8405186" y="5265126"/>
              <a:ext cx="45719" cy="4571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7" name="Oval 16"/>
            <p:cNvSpPr/>
            <p:nvPr/>
          </p:nvSpPr>
          <p:spPr bwMode="auto">
            <a:xfrm>
              <a:off x="8405186" y="5418746"/>
              <a:ext cx="45719" cy="4571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8" name="Oval 17"/>
            <p:cNvSpPr/>
            <p:nvPr/>
          </p:nvSpPr>
          <p:spPr bwMode="auto">
            <a:xfrm>
              <a:off x="8405186" y="5572366"/>
              <a:ext cx="45719" cy="4571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9" name="Rounded Rectangle 18"/>
            <p:cNvSpPr/>
            <p:nvPr/>
          </p:nvSpPr>
          <p:spPr bwMode="auto">
            <a:xfrm>
              <a:off x="6607465" y="5238285"/>
              <a:ext cx="614480" cy="33408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0" name="TextBox 19"/>
            <p:cNvSpPr txBox="1"/>
            <p:nvPr/>
          </p:nvSpPr>
          <p:spPr>
            <a:xfrm>
              <a:off x="6342657" y="5039420"/>
              <a:ext cx="1344175" cy="203133"/>
            </a:xfrm>
            <a:prstGeom prst="rect">
              <a:avLst/>
            </a:prstGeom>
            <a:noFill/>
          </p:spPr>
          <p:txBody>
            <a:bodyPr wrap="square" lIns="9144" tIns="9144" rIns="9144" bIns="9144" rtlCol="0">
              <a:spAutoFit/>
            </a:bodyPr>
            <a:lstStyle/>
            <a:p>
              <a:r>
                <a:rPr lang="en-US" sz="1200" b="1" dirty="0" smtClean="0">
                  <a:solidFill>
                    <a:schemeClr val="bg1"/>
                  </a:solidFill>
                </a:rPr>
                <a:t>DME w/PQ</a:t>
              </a:r>
              <a:endParaRPr lang="en-US" sz="1200" b="1" dirty="0">
                <a:solidFill>
                  <a:schemeClr val="bg1"/>
                </a:solidFill>
              </a:endParaRPr>
            </a:p>
          </p:txBody>
        </p:sp>
        <p:sp>
          <p:nvSpPr>
            <p:cNvPr id="21" name="Rounded Rectangle 20"/>
            <p:cNvSpPr/>
            <p:nvPr/>
          </p:nvSpPr>
          <p:spPr bwMode="auto">
            <a:xfrm>
              <a:off x="7836425" y="5144499"/>
              <a:ext cx="126466" cy="89536"/>
            </a:xfrm>
            <a:prstGeom prst="round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2" name="Rounded Rectangle 21"/>
            <p:cNvSpPr/>
            <p:nvPr/>
          </p:nvSpPr>
          <p:spPr bwMode="auto">
            <a:xfrm>
              <a:off x="7836425" y="5310845"/>
              <a:ext cx="126466" cy="89536"/>
            </a:xfrm>
            <a:prstGeom prst="round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3" name="Rounded Rectangle 22"/>
            <p:cNvSpPr/>
            <p:nvPr/>
          </p:nvSpPr>
          <p:spPr bwMode="auto">
            <a:xfrm>
              <a:off x="7836425" y="5490144"/>
              <a:ext cx="126466" cy="89536"/>
            </a:xfrm>
            <a:prstGeom prst="round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4" name="Rounded Rectangle 23"/>
            <p:cNvSpPr/>
            <p:nvPr/>
          </p:nvSpPr>
          <p:spPr bwMode="auto">
            <a:xfrm>
              <a:off x="7490780" y="5144499"/>
              <a:ext cx="126466" cy="89536"/>
            </a:xfrm>
            <a:prstGeom prst="round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5" name="Rounded Rectangle 24"/>
            <p:cNvSpPr/>
            <p:nvPr/>
          </p:nvSpPr>
          <p:spPr bwMode="auto">
            <a:xfrm>
              <a:off x="7490780" y="5310845"/>
              <a:ext cx="126466" cy="89536"/>
            </a:xfrm>
            <a:prstGeom prst="round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6" name="Rounded Rectangle 25"/>
            <p:cNvSpPr/>
            <p:nvPr/>
          </p:nvSpPr>
          <p:spPr bwMode="auto">
            <a:xfrm>
              <a:off x="7490780" y="5490144"/>
              <a:ext cx="126466" cy="89536"/>
            </a:xfrm>
            <a:prstGeom prst="round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7" name="Oval 26"/>
            <p:cNvSpPr/>
            <p:nvPr/>
          </p:nvSpPr>
          <p:spPr bwMode="auto">
            <a:xfrm>
              <a:off x="7637086" y="5157225"/>
              <a:ext cx="45719" cy="4571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8" name="Oval 27"/>
            <p:cNvSpPr/>
            <p:nvPr/>
          </p:nvSpPr>
          <p:spPr bwMode="auto">
            <a:xfrm>
              <a:off x="7644400" y="5310845"/>
              <a:ext cx="45719" cy="4571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9" name="Oval 28"/>
            <p:cNvSpPr/>
            <p:nvPr/>
          </p:nvSpPr>
          <p:spPr bwMode="auto">
            <a:xfrm>
              <a:off x="7644400" y="5495556"/>
              <a:ext cx="45719" cy="4571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30" name="Oval 29"/>
            <p:cNvSpPr/>
            <p:nvPr/>
          </p:nvSpPr>
          <p:spPr bwMode="auto">
            <a:xfrm>
              <a:off x="7990045" y="5495556"/>
              <a:ext cx="45719" cy="4571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31" name="Oval 30"/>
            <p:cNvSpPr/>
            <p:nvPr/>
          </p:nvSpPr>
          <p:spPr bwMode="auto">
            <a:xfrm>
              <a:off x="7990045" y="5310845"/>
              <a:ext cx="45719" cy="4571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32" name="Oval 31"/>
            <p:cNvSpPr/>
            <p:nvPr/>
          </p:nvSpPr>
          <p:spPr bwMode="auto">
            <a:xfrm>
              <a:off x="7990045" y="5149911"/>
              <a:ext cx="45719" cy="4571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33" name="Oval 32"/>
            <p:cNvSpPr/>
            <p:nvPr/>
          </p:nvSpPr>
          <p:spPr bwMode="auto">
            <a:xfrm>
              <a:off x="8143665" y="5400380"/>
              <a:ext cx="153620" cy="171985"/>
            </a:xfrm>
            <a:prstGeom prst="ellipse">
              <a:avLst/>
            </a:prstGeom>
            <a:solidFill>
              <a:srgbClr val="C00000"/>
            </a:solidFill>
            <a:ln w="9525" cap="flat" cmpd="sng" algn="ctr">
              <a:solidFill>
                <a:srgbClr val="CCE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34" name="Oval 33"/>
            <p:cNvSpPr/>
            <p:nvPr/>
          </p:nvSpPr>
          <p:spPr bwMode="auto">
            <a:xfrm>
              <a:off x="8143665" y="5141130"/>
              <a:ext cx="153620" cy="171985"/>
            </a:xfrm>
            <a:prstGeom prst="ellipse">
              <a:avLst/>
            </a:prstGeom>
            <a:solidFill>
              <a:schemeClr val="accent3">
                <a:lumMod val="50000"/>
              </a:schemeClr>
            </a:solidFill>
            <a:ln w="9525" cap="flat" cmpd="sng" algn="ctr">
              <a:solidFill>
                <a:srgbClr val="CCE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cxnSp>
          <p:nvCxnSpPr>
            <p:cNvPr id="35" name="Straight Connector 34"/>
            <p:cNvCxnSpPr/>
            <p:nvPr/>
          </p:nvCxnSpPr>
          <p:spPr bwMode="auto">
            <a:xfrm>
              <a:off x="6684275" y="5272440"/>
              <a:ext cx="153620" cy="254"/>
            </a:xfrm>
            <a:prstGeom prst="line">
              <a:avLst/>
            </a:prstGeom>
            <a:solidFill>
              <a:schemeClr val="accent1"/>
            </a:solidFill>
            <a:ln w="25400" cap="flat" cmpd="sng" algn="ctr">
              <a:solidFill>
                <a:srgbClr val="CCECFF"/>
              </a:solidFill>
              <a:prstDash val="sysDot"/>
              <a:round/>
              <a:headEnd type="none" w="med" len="med"/>
              <a:tailEnd type="none" w="med" len="med"/>
            </a:ln>
            <a:effectLst/>
          </p:spPr>
        </p:cxnSp>
        <p:cxnSp>
          <p:nvCxnSpPr>
            <p:cNvPr id="36" name="Straight Connector 35"/>
            <p:cNvCxnSpPr/>
            <p:nvPr/>
          </p:nvCxnSpPr>
          <p:spPr bwMode="auto">
            <a:xfrm>
              <a:off x="6913485" y="5272440"/>
              <a:ext cx="78030" cy="0"/>
            </a:xfrm>
            <a:prstGeom prst="line">
              <a:avLst/>
            </a:prstGeom>
            <a:solidFill>
              <a:schemeClr val="accent1"/>
            </a:solidFill>
            <a:ln w="25400" cap="flat" cmpd="sng" algn="ctr">
              <a:solidFill>
                <a:srgbClr val="CCECFF"/>
              </a:solidFill>
              <a:prstDash val="sysDot"/>
              <a:round/>
              <a:headEnd type="none" w="med" len="med"/>
              <a:tailEnd type="none" w="med" len="med"/>
            </a:ln>
            <a:effectLst/>
          </p:spPr>
        </p:cxnSp>
        <p:cxnSp>
          <p:nvCxnSpPr>
            <p:cNvPr id="37" name="Straight Connector 36"/>
            <p:cNvCxnSpPr/>
            <p:nvPr/>
          </p:nvCxnSpPr>
          <p:spPr bwMode="auto">
            <a:xfrm>
              <a:off x="6913010" y="5359705"/>
              <a:ext cx="172922" cy="0"/>
            </a:xfrm>
            <a:prstGeom prst="line">
              <a:avLst/>
            </a:prstGeom>
            <a:solidFill>
              <a:schemeClr val="accent1"/>
            </a:solidFill>
            <a:ln w="25400" cap="flat" cmpd="sng" algn="ctr">
              <a:solidFill>
                <a:srgbClr val="CCECFF"/>
              </a:solidFill>
              <a:prstDash val="sysDot"/>
              <a:round/>
              <a:headEnd type="none" w="med" len="med"/>
              <a:tailEnd type="none" w="med" len="med"/>
            </a:ln>
            <a:effectLst/>
          </p:spPr>
        </p:cxnSp>
        <p:cxnSp>
          <p:nvCxnSpPr>
            <p:cNvPr id="38" name="Straight Connector 37"/>
            <p:cNvCxnSpPr/>
            <p:nvPr/>
          </p:nvCxnSpPr>
          <p:spPr bwMode="auto">
            <a:xfrm>
              <a:off x="6684275" y="5349504"/>
              <a:ext cx="153620" cy="254"/>
            </a:xfrm>
            <a:prstGeom prst="line">
              <a:avLst/>
            </a:prstGeom>
            <a:solidFill>
              <a:schemeClr val="accent1"/>
            </a:solidFill>
            <a:ln w="25400" cap="flat" cmpd="sng" algn="ctr">
              <a:solidFill>
                <a:srgbClr val="CCECFF"/>
              </a:solidFill>
              <a:prstDash val="sysDot"/>
              <a:round/>
              <a:headEnd type="none" w="med" len="med"/>
              <a:tailEnd type="none" w="med" len="med"/>
            </a:ln>
            <a:effectLst/>
          </p:spPr>
        </p:cxnSp>
        <p:cxnSp>
          <p:nvCxnSpPr>
            <p:cNvPr id="39" name="Straight Connector 38"/>
            <p:cNvCxnSpPr/>
            <p:nvPr/>
          </p:nvCxnSpPr>
          <p:spPr bwMode="auto">
            <a:xfrm>
              <a:off x="6722680" y="5426060"/>
              <a:ext cx="115215" cy="0"/>
            </a:xfrm>
            <a:prstGeom prst="line">
              <a:avLst/>
            </a:prstGeom>
            <a:solidFill>
              <a:schemeClr val="accent1"/>
            </a:solidFill>
            <a:ln w="25400" cap="flat" cmpd="sng" algn="ctr">
              <a:solidFill>
                <a:srgbClr val="CCECFF"/>
              </a:solidFill>
              <a:prstDash val="sysDot"/>
              <a:round/>
              <a:headEnd type="none" w="med" len="med"/>
              <a:tailEnd type="none" w="med" len="med"/>
            </a:ln>
            <a:effectLst/>
          </p:spPr>
        </p:cxnSp>
        <p:cxnSp>
          <p:nvCxnSpPr>
            <p:cNvPr id="40" name="Straight Connector 39"/>
            <p:cNvCxnSpPr/>
            <p:nvPr/>
          </p:nvCxnSpPr>
          <p:spPr bwMode="auto">
            <a:xfrm>
              <a:off x="6722680" y="5502870"/>
              <a:ext cx="115215" cy="0"/>
            </a:xfrm>
            <a:prstGeom prst="line">
              <a:avLst/>
            </a:prstGeom>
            <a:solidFill>
              <a:schemeClr val="accent1"/>
            </a:solidFill>
            <a:ln w="25400" cap="flat" cmpd="sng" algn="ctr">
              <a:solidFill>
                <a:srgbClr val="CCECFF"/>
              </a:solidFill>
              <a:prstDash val="sysDot"/>
              <a:round/>
              <a:headEnd type="none" w="med" len="med"/>
              <a:tailEnd type="none" w="med" len="med"/>
            </a:ln>
            <a:effectLst/>
          </p:spPr>
        </p:cxnSp>
        <p:cxnSp>
          <p:nvCxnSpPr>
            <p:cNvPr id="41" name="Straight Connector 40"/>
            <p:cNvCxnSpPr/>
            <p:nvPr/>
          </p:nvCxnSpPr>
          <p:spPr bwMode="auto">
            <a:xfrm>
              <a:off x="6915180" y="5424840"/>
              <a:ext cx="78030" cy="0"/>
            </a:xfrm>
            <a:prstGeom prst="line">
              <a:avLst/>
            </a:prstGeom>
            <a:solidFill>
              <a:schemeClr val="accent1"/>
            </a:solidFill>
            <a:ln w="25400" cap="flat" cmpd="sng" algn="ctr">
              <a:solidFill>
                <a:srgbClr val="CCECFF"/>
              </a:solidFill>
              <a:prstDash val="sysDot"/>
              <a:round/>
              <a:headEnd type="none" w="med" len="med"/>
              <a:tailEnd type="none" w="med" len="med"/>
            </a:ln>
            <a:effectLst/>
          </p:spPr>
        </p:cxnSp>
        <p:cxnSp>
          <p:nvCxnSpPr>
            <p:cNvPr id="42" name="Straight Connector 41"/>
            <p:cNvCxnSpPr/>
            <p:nvPr/>
          </p:nvCxnSpPr>
          <p:spPr bwMode="auto">
            <a:xfrm>
              <a:off x="6915925" y="5502870"/>
              <a:ext cx="248037" cy="0"/>
            </a:xfrm>
            <a:prstGeom prst="line">
              <a:avLst/>
            </a:prstGeom>
            <a:solidFill>
              <a:schemeClr val="accent1"/>
            </a:solidFill>
            <a:ln w="25400" cap="flat" cmpd="sng" algn="ctr">
              <a:solidFill>
                <a:srgbClr val="CCECFF"/>
              </a:solidFill>
              <a:prstDash val="sysDot"/>
              <a:round/>
              <a:headEnd type="none" w="med" len="med"/>
              <a:tailEnd type="none" w="med" len="med"/>
            </a:ln>
            <a:effectLst/>
          </p:spPr>
        </p:cxnSp>
      </p:grpSp>
      <p:pic>
        <p:nvPicPr>
          <p:cNvPr id="44"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781" y="3161690"/>
            <a:ext cx="1428750" cy="1438275"/>
          </a:xfrm>
          <a:prstGeom prst="rect">
            <a:avLst/>
          </a:prstGeom>
          <a:noFill/>
          <a:ln w="9525">
            <a:noFill/>
            <a:miter lim="800000"/>
            <a:headEnd/>
            <a:tailEnd/>
          </a:ln>
        </p:spPr>
      </p:pic>
      <p:pic>
        <p:nvPicPr>
          <p:cNvPr id="67" name="Picture 66"/>
          <p:cNvPicPr>
            <a:picLocks noChangeAspect="1" noChangeArrowheads="1"/>
          </p:cNvPicPr>
          <p:nvPr/>
        </p:nvPicPr>
        <p:blipFill>
          <a:blip r:embed="rId5" cstate="print"/>
          <a:srcRect/>
          <a:stretch>
            <a:fillRect/>
          </a:stretch>
        </p:blipFill>
        <p:spPr bwMode="auto">
          <a:xfrm>
            <a:off x="5340100" y="2685569"/>
            <a:ext cx="759687" cy="705903"/>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7605995" y="5311410"/>
            <a:ext cx="384050" cy="379189"/>
          </a:xfrm>
          <a:prstGeom prst="rect">
            <a:avLst/>
          </a:prstGeom>
          <a:noFill/>
          <a:ln w="9525">
            <a:noFill/>
            <a:miter lim="800000"/>
            <a:headEnd/>
            <a:tailEnd/>
          </a:ln>
        </p:spPr>
      </p:pic>
      <p:pic>
        <p:nvPicPr>
          <p:cNvPr id="70"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6722680" y="5151696"/>
            <a:ext cx="384050" cy="379189"/>
          </a:xfrm>
          <a:prstGeom prst="rect">
            <a:avLst/>
          </a:prstGeom>
          <a:noFill/>
          <a:ln w="9525">
            <a:noFill/>
            <a:miter lim="800000"/>
            <a:headEnd/>
            <a:tailEnd/>
          </a:ln>
        </p:spPr>
      </p:pic>
      <p:pic>
        <p:nvPicPr>
          <p:cNvPr id="71"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3995925" y="5558552"/>
            <a:ext cx="384050" cy="379189"/>
          </a:xfrm>
          <a:prstGeom prst="rect">
            <a:avLst/>
          </a:prstGeom>
          <a:noFill/>
          <a:ln w="9525">
            <a:noFill/>
            <a:miter lim="800000"/>
            <a:headEnd/>
            <a:tailEnd/>
          </a:ln>
        </p:spPr>
      </p:pic>
      <p:pic>
        <p:nvPicPr>
          <p:cNvPr id="72"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5715737" y="5530885"/>
            <a:ext cx="384050" cy="379189"/>
          </a:xfrm>
          <a:prstGeom prst="rect">
            <a:avLst/>
          </a:prstGeom>
          <a:noFill/>
          <a:ln w="9525">
            <a:noFill/>
            <a:miter lim="800000"/>
            <a:headEnd/>
            <a:tailEnd/>
          </a:ln>
        </p:spPr>
      </p:pic>
      <p:pic>
        <p:nvPicPr>
          <p:cNvPr id="73"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3803900" y="4664606"/>
            <a:ext cx="384050" cy="379189"/>
          </a:xfrm>
          <a:prstGeom prst="rect">
            <a:avLst/>
          </a:prstGeom>
          <a:noFill/>
          <a:ln w="9525">
            <a:noFill/>
            <a:miter lim="800000"/>
            <a:headEnd/>
            <a:tailEnd/>
          </a:ln>
        </p:spPr>
      </p:pic>
      <p:pic>
        <p:nvPicPr>
          <p:cNvPr id="74"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6060162" y="4789559"/>
            <a:ext cx="384050" cy="379189"/>
          </a:xfrm>
          <a:prstGeom prst="rect">
            <a:avLst/>
          </a:prstGeom>
          <a:noFill/>
          <a:ln w="9525">
            <a:noFill/>
            <a:miter lim="800000"/>
            <a:headEnd/>
            <a:tailEnd/>
          </a:ln>
        </p:spPr>
      </p:pic>
      <p:pic>
        <p:nvPicPr>
          <p:cNvPr id="75"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8334470" y="5730224"/>
            <a:ext cx="384050" cy="379189"/>
          </a:xfrm>
          <a:prstGeom prst="rect">
            <a:avLst/>
          </a:prstGeom>
          <a:noFill/>
          <a:ln w="9525">
            <a:noFill/>
            <a:miter lim="800000"/>
            <a:headEnd/>
            <a:tailEnd/>
          </a:ln>
        </p:spPr>
      </p:pic>
      <p:pic>
        <p:nvPicPr>
          <p:cNvPr id="76"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7950420" y="2972095"/>
            <a:ext cx="384050" cy="379189"/>
          </a:xfrm>
          <a:prstGeom prst="rect">
            <a:avLst/>
          </a:prstGeom>
          <a:noFill/>
          <a:ln w="9525">
            <a:noFill/>
            <a:miter lim="800000"/>
            <a:headEnd/>
            <a:tailEnd/>
          </a:ln>
        </p:spPr>
      </p:pic>
      <p:pic>
        <p:nvPicPr>
          <p:cNvPr id="77"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7702325" y="4546801"/>
            <a:ext cx="384050" cy="379189"/>
          </a:xfrm>
          <a:prstGeom prst="rect">
            <a:avLst/>
          </a:prstGeom>
          <a:noFill/>
          <a:ln w="9525">
            <a:noFill/>
            <a:miter lim="800000"/>
            <a:headEnd/>
            <a:tailEnd/>
          </a:ln>
        </p:spPr>
      </p:pic>
      <p:pic>
        <p:nvPicPr>
          <p:cNvPr id="78"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8334470" y="2116785"/>
            <a:ext cx="384050" cy="379189"/>
          </a:xfrm>
          <a:prstGeom prst="rect">
            <a:avLst/>
          </a:prstGeom>
          <a:noFill/>
          <a:ln w="9525">
            <a:noFill/>
            <a:miter lim="800000"/>
            <a:headEnd/>
            <a:tailEnd/>
          </a:ln>
        </p:spPr>
      </p:pic>
      <p:pic>
        <p:nvPicPr>
          <p:cNvPr id="79"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6914705" y="3012283"/>
            <a:ext cx="384050" cy="379189"/>
          </a:xfrm>
          <a:prstGeom prst="rect">
            <a:avLst/>
          </a:prstGeom>
          <a:noFill/>
          <a:ln w="9525">
            <a:noFill/>
            <a:miter lim="800000"/>
            <a:headEnd/>
            <a:tailEnd/>
          </a:ln>
        </p:spPr>
      </p:pic>
      <p:pic>
        <p:nvPicPr>
          <p:cNvPr id="80"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8048856" y="1391720"/>
            <a:ext cx="384050" cy="379189"/>
          </a:xfrm>
          <a:prstGeom prst="rect">
            <a:avLst/>
          </a:prstGeom>
          <a:noFill/>
          <a:ln w="9525">
            <a:noFill/>
            <a:miter lim="800000"/>
            <a:headEnd/>
            <a:tailEnd/>
          </a:ln>
        </p:spPr>
      </p:pic>
      <p:pic>
        <p:nvPicPr>
          <p:cNvPr id="81"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7029920" y="2116785"/>
            <a:ext cx="384050" cy="379189"/>
          </a:xfrm>
          <a:prstGeom prst="rect">
            <a:avLst/>
          </a:prstGeom>
          <a:noFill/>
          <a:ln w="9525">
            <a:noFill/>
            <a:miter lim="800000"/>
            <a:headEnd/>
            <a:tailEnd/>
          </a:ln>
        </p:spPr>
      </p:pic>
      <p:pic>
        <p:nvPicPr>
          <p:cNvPr id="82"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5907762" y="2081489"/>
            <a:ext cx="384050" cy="379189"/>
          </a:xfrm>
          <a:prstGeom prst="rect">
            <a:avLst/>
          </a:prstGeom>
          <a:noFill/>
          <a:ln w="9525">
            <a:noFill/>
            <a:miter lim="800000"/>
            <a:headEnd/>
            <a:tailEnd/>
          </a:ln>
        </p:spPr>
      </p:pic>
      <p:pic>
        <p:nvPicPr>
          <p:cNvPr id="83"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6252187" y="1512705"/>
            <a:ext cx="384050" cy="379189"/>
          </a:xfrm>
          <a:prstGeom prst="rect">
            <a:avLst/>
          </a:prstGeom>
          <a:noFill/>
          <a:ln w="9525">
            <a:noFill/>
            <a:miter lim="800000"/>
            <a:headEnd/>
            <a:tailEnd/>
          </a:ln>
        </p:spPr>
      </p:pic>
      <p:pic>
        <p:nvPicPr>
          <p:cNvPr id="84" name="Picture 2"/>
          <p:cNvPicPr>
            <a:picLocks noChangeAspect="1" noChangeArrowheads="1"/>
          </p:cNvPicPr>
          <p:nvPr/>
        </p:nvPicPr>
        <p:blipFill>
          <a:blip r:embed="rId8" cstate="print">
            <a:clrChange>
              <a:clrFrom>
                <a:srgbClr val="006600"/>
              </a:clrFrom>
              <a:clrTo>
                <a:srgbClr val="006600">
                  <a:alpha val="0"/>
                </a:srgbClr>
              </a:clrTo>
            </a:clrChange>
          </a:blip>
          <a:srcRect/>
          <a:stretch>
            <a:fillRect/>
          </a:stretch>
        </p:blipFill>
        <p:spPr bwMode="auto">
          <a:xfrm>
            <a:off x="4379975" y="2685568"/>
            <a:ext cx="384050" cy="379189"/>
          </a:xfrm>
          <a:prstGeom prst="rect">
            <a:avLst/>
          </a:prstGeom>
          <a:noFill/>
          <a:ln w="9525">
            <a:noFill/>
            <a:miter lim="800000"/>
            <a:headEnd/>
            <a:tailEnd/>
          </a:ln>
        </p:spPr>
      </p:pic>
      <p:pic>
        <p:nvPicPr>
          <p:cNvPr id="85" name="Picture 2"/>
          <p:cNvPicPr>
            <a:picLocks noChangeAspect="1" noChangeArrowheads="1"/>
          </p:cNvPicPr>
          <p:nvPr/>
        </p:nvPicPr>
        <p:blipFill>
          <a:blip r:embed="rId8" cstate="print">
            <a:clrChange>
              <a:clrFrom>
                <a:srgbClr val="006600"/>
              </a:clrFrom>
              <a:clrTo>
                <a:srgbClr val="006600">
                  <a:alpha val="0"/>
                </a:srgbClr>
              </a:clrTo>
            </a:clrChange>
          </a:blip>
          <a:srcRect/>
          <a:stretch>
            <a:fillRect/>
          </a:stretch>
        </p:blipFill>
        <p:spPr bwMode="auto">
          <a:xfrm>
            <a:off x="4916425" y="3391471"/>
            <a:ext cx="384050" cy="379189"/>
          </a:xfrm>
          <a:prstGeom prst="rect">
            <a:avLst/>
          </a:prstGeom>
          <a:noFill/>
          <a:ln w="9525">
            <a:noFill/>
            <a:miter lim="800000"/>
            <a:headEnd/>
            <a:tailEnd/>
          </a:ln>
        </p:spPr>
      </p:pic>
      <p:pic>
        <p:nvPicPr>
          <p:cNvPr id="86" name="Picture 2"/>
          <p:cNvPicPr>
            <a:picLocks noChangeAspect="1" noChangeArrowheads="1"/>
          </p:cNvPicPr>
          <p:nvPr/>
        </p:nvPicPr>
        <p:blipFill>
          <a:blip r:embed="rId8" cstate="print">
            <a:clrChange>
              <a:clrFrom>
                <a:srgbClr val="006600"/>
              </a:clrFrom>
              <a:clrTo>
                <a:srgbClr val="006600">
                  <a:alpha val="0"/>
                </a:srgbClr>
              </a:clrTo>
            </a:clrChange>
          </a:blip>
          <a:srcRect/>
          <a:stretch>
            <a:fillRect/>
          </a:stretch>
        </p:blipFill>
        <p:spPr bwMode="auto">
          <a:xfrm>
            <a:off x="4088491" y="3770660"/>
            <a:ext cx="384050" cy="379189"/>
          </a:xfrm>
          <a:prstGeom prst="rect">
            <a:avLst/>
          </a:prstGeom>
          <a:noFill/>
          <a:ln w="9525">
            <a:noFill/>
            <a:miter lim="800000"/>
            <a:headEnd/>
            <a:tailEnd/>
          </a:ln>
        </p:spPr>
      </p:pic>
      <p:pic>
        <p:nvPicPr>
          <p:cNvPr id="87"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3189420" y="2495974"/>
            <a:ext cx="384050" cy="379189"/>
          </a:xfrm>
          <a:prstGeom prst="rect">
            <a:avLst/>
          </a:prstGeom>
          <a:noFill/>
          <a:ln w="9525">
            <a:noFill/>
            <a:miter lim="800000"/>
            <a:headEnd/>
            <a:tailEnd/>
          </a:ln>
        </p:spPr>
      </p:pic>
      <p:pic>
        <p:nvPicPr>
          <p:cNvPr id="88"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4916425" y="1323111"/>
            <a:ext cx="384050" cy="379189"/>
          </a:xfrm>
          <a:prstGeom prst="rect">
            <a:avLst/>
          </a:prstGeom>
          <a:noFill/>
          <a:ln w="9525">
            <a:noFill/>
            <a:miter lim="800000"/>
            <a:headEnd/>
            <a:tailEnd/>
          </a:ln>
        </p:spPr>
      </p:pic>
      <p:pic>
        <p:nvPicPr>
          <p:cNvPr id="89" name="Picture 2"/>
          <p:cNvPicPr>
            <a:picLocks noChangeAspect="1" noChangeArrowheads="1"/>
          </p:cNvPicPr>
          <p:nvPr/>
        </p:nvPicPr>
        <p:blipFill>
          <a:blip r:embed="rId8" cstate="print">
            <a:clrChange>
              <a:clrFrom>
                <a:srgbClr val="006600"/>
              </a:clrFrom>
              <a:clrTo>
                <a:srgbClr val="006600">
                  <a:alpha val="0"/>
                </a:srgbClr>
              </a:clrTo>
            </a:clrChange>
          </a:blip>
          <a:srcRect/>
          <a:stretch>
            <a:fillRect/>
          </a:stretch>
        </p:blipFill>
        <p:spPr bwMode="auto">
          <a:xfrm>
            <a:off x="3803900" y="1650480"/>
            <a:ext cx="384050" cy="379189"/>
          </a:xfrm>
          <a:prstGeom prst="rect">
            <a:avLst/>
          </a:prstGeom>
          <a:noFill/>
          <a:ln w="9525">
            <a:noFill/>
            <a:miter lim="800000"/>
            <a:headEnd/>
            <a:tailEnd/>
          </a:ln>
        </p:spPr>
      </p:pic>
      <p:pic>
        <p:nvPicPr>
          <p:cNvPr id="90" name="Picture 2"/>
          <p:cNvPicPr>
            <a:picLocks noChangeAspect="1" noChangeArrowheads="1"/>
          </p:cNvPicPr>
          <p:nvPr/>
        </p:nvPicPr>
        <p:blipFill>
          <a:blip r:embed="rId8" cstate="print">
            <a:clrChange>
              <a:clrFrom>
                <a:srgbClr val="006600"/>
              </a:clrFrom>
              <a:clrTo>
                <a:srgbClr val="006600">
                  <a:alpha val="0"/>
                </a:srgbClr>
              </a:clrTo>
            </a:clrChange>
          </a:blip>
          <a:srcRect/>
          <a:stretch>
            <a:fillRect/>
          </a:stretch>
        </p:blipFill>
        <p:spPr bwMode="auto">
          <a:xfrm>
            <a:off x="8142445" y="3770660"/>
            <a:ext cx="384050" cy="379189"/>
          </a:xfrm>
          <a:prstGeom prst="rect">
            <a:avLst/>
          </a:prstGeom>
          <a:noFill/>
          <a:ln w="9525">
            <a:noFill/>
            <a:miter lim="800000"/>
            <a:headEnd/>
            <a:tailEnd/>
          </a:ln>
        </p:spPr>
      </p:pic>
      <p:pic>
        <p:nvPicPr>
          <p:cNvPr id="91"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2805370" y="3841586"/>
            <a:ext cx="384050" cy="379189"/>
          </a:xfrm>
          <a:prstGeom prst="rect">
            <a:avLst/>
          </a:prstGeom>
          <a:noFill/>
          <a:ln w="9525">
            <a:noFill/>
            <a:miter lim="800000"/>
            <a:headEnd/>
            <a:tailEnd/>
          </a:ln>
        </p:spPr>
      </p:pic>
      <p:pic>
        <p:nvPicPr>
          <p:cNvPr id="92"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2997395" y="5730224"/>
            <a:ext cx="384050" cy="379189"/>
          </a:xfrm>
          <a:prstGeom prst="rect">
            <a:avLst/>
          </a:prstGeom>
          <a:noFill/>
          <a:ln w="9525">
            <a:noFill/>
            <a:miter lim="800000"/>
            <a:headEnd/>
            <a:tailEnd/>
          </a:ln>
        </p:spPr>
      </p:pic>
      <p:pic>
        <p:nvPicPr>
          <p:cNvPr id="93"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6291812" y="3770660"/>
            <a:ext cx="384050" cy="379189"/>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a:stretch>
            <a:fillRect/>
          </a:stretch>
        </p:blipFill>
        <p:spPr bwMode="auto">
          <a:xfrm>
            <a:off x="4874994" y="5856844"/>
            <a:ext cx="850962" cy="252569"/>
          </a:xfrm>
          <a:prstGeom prst="rect">
            <a:avLst/>
          </a:prstGeom>
          <a:noFill/>
          <a:ln w="9525">
            <a:noFill/>
            <a:miter lim="800000"/>
            <a:headEnd/>
            <a:tailEnd/>
          </a:ln>
        </p:spPr>
      </p:pic>
      <p:pic>
        <p:nvPicPr>
          <p:cNvPr id="130" name="Picture 3"/>
          <p:cNvPicPr>
            <a:picLocks noChangeAspect="1" noChangeArrowheads="1"/>
          </p:cNvPicPr>
          <p:nvPr/>
        </p:nvPicPr>
        <p:blipFill>
          <a:blip r:embed="rId9" cstate="print"/>
          <a:srcRect/>
          <a:stretch>
            <a:fillRect/>
          </a:stretch>
        </p:blipFill>
        <p:spPr bwMode="auto">
          <a:xfrm>
            <a:off x="7413970" y="2495974"/>
            <a:ext cx="850962" cy="252569"/>
          </a:xfrm>
          <a:prstGeom prst="rect">
            <a:avLst/>
          </a:prstGeom>
          <a:noFill/>
          <a:ln w="9525">
            <a:noFill/>
            <a:miter lim="800000"/>
            <a:headEnd/>
            <a:tailEnd/>
          </a:ln>
        </p:spPr>
      </p:pic>
      <p:pic>
        <p:nvPicPr>
          <p:cNvPr id="131" name="Picture 3"/>
          <p:cNvPicPr>
            <a:picLocks noChangeAspect="1" noChangeArrowheads="1"/>
          </p:cNvPicPr>
          <p:nvPr/>
        </p:nvPicPr>
        <p:blipFill>
          <a:blip r:embed="rId9" cstate="print"/>
          <a:srcRect/>
          <a:stretch>
            <a:fillRect/>
          </a:stretch>
        </p:blipFill>
        <p:spPr bwMode="auto">
          <a:xfrm>
            <a:off x="2952938" y="3224999"/>
            <a:ext cx="850962" cy="252569"/>
          </a:xfrm>
          <a:prstGeom prst="rect">
            <a:avLst/>
          </a:prstGeom>
          <a:noFill/>
          <a:ln w="9525">
            <a:noFill/>
            <a:miter lim="800000"/>
            <a:headEnd/>
            <a:tailEnd/>
          </a:ln>
        </p:spPr>
      </p:pic>
      <p:pic>
        <p:nvPicPr>
          <p:cNvPr id="94" name="Picture 93"/>
          <p:cNvPicPr>
            <a:picLocks noChangeAspect="1" noChangeArrowheads="1"/>
          </p:cNvPicPr>
          <p:nvPr/>
        </p:nvPicPr>
        <p:blipFill>
          <a:blip r:embed="rId5" cstate="print"/>
          <a:srcRect/>
          <a:stretch>
            <a:fillRect/>
          </a:stretch>
        </p:blipFill>
        <p:spPr bwMode="auto">
          <a:xfrm>
            <a:off x="3208349" y="1308936"/>
            <a:ext cx="403222" cy="374675"/>
          </a:xfrm>
          <a:prstGeom prst="rect">
            <a:avLst/>
          </a:prstGeom>
          <a:noFill/>
          <a:ln w="9525">
            <a:noFill/>
            <a:miter lim="800000"/>
            <a:headEnd/>
            <a:tailEnd/>
          </a:ln>
        </p:spPr>
      </p:pic>
      <p:pic>
        <p:nvPicPr>
          <p:cNvPr id="95" name="Picture 94"/>
          <p:cNvPicPr>
            <a:picLocks noChangeAspect="1" noChangeArrowheads="1"/>
          </p:cNvPicPr>
          <p:nvPr/>
        </p:nvPicPr>
        <p:blipFill>
          <a:blip r:embed="rId5" cstate="print"/>
          <a:srcRect/>
          <a:stretch>
            <a:fillRect/>
          </a:stretch>
        </p:blipFill>
        <p:spPr bwMode="auto">
          <a:xfrm>
            <a:off x="4517239" y="5041009"/>
            <a:ext cx="403222" cy="374675"/>
          </a:xfrm>
          <a:prstGeom prst="rect">
            <a:avLst/>
          </a:prstGeom>
          <a:noFill/>
          <a:ln w="9525">
            <a:noFill/>
            <a:miter lim="800000"/>
            <a:headEnd/>
            <a:tailEnd/>
          </a:ln>
        </p:spPr>
      </p:pic>
      <p:pic>
        <p:nvPicPr>
          <p:cNvPr id="96" name="Picture 95"/>
          <p:cNvPicPr>
            <a:picLocks noChangeAspect="1" noChangeArrowheads="1"/>
          </p:cNvPicPr>
          <p:nvPr/>
        </p:nvPicPr>
        <p:blipFill>
          <a:blip r:embed="rId5" cstate="print"/>
          <a:srcRect/>
          <a:stretch>
            <a:fillRect/>
          </a:stretch>
        </p:blipFill>
        <p:spPr bwMode="auto">
          <a:xfrm>
            <a:off x="6650682" y="4383711"/>
            <a:ext cx="403222" cy="374675"/>
          </a:xfrm>
          <a:prstGeom prst="rect">
            <a:avLst/>
          </a:prstGeom>
          <a:noFill/>
          <a:ln w="9525">
            <a:noFill/>
            <a:miter lim="800000"/>
            <a:headEnd/>
            <a:tailEnd/>
          </a:ln>
        </p:spPr>
      </p:pic>
      <p:pic>
        <p:nvPicPr>
          <p:cNvPr id="97" name="Picture 96"/>
          <p:cNvPicPr>
            <a:picLocks noChangeAspect="1" noChangeArrowheads="1"/>
          </p:cNvPicPr>
          <p:nvPr/>
        </p:nvPicPr>
        <p:blipFill>
          <a:blip r:embed="rId5" cstate="print"/>
          <a:srcRect/>
          <a:stretch>
            <a:fillRect/>
          </a:stretch>
        </p:blipFill>
        <p:spPr bwMode="auto">
          <a:xfrm>
            <a:off x="7097144" y="1483955"/>
            <a:ext cx="403222" cy="374675"/>
          </a:xfrm>
          <a:prstGeom prst="rect">
            <a:avLst/>
          </a:prstGeom>
          <a:noFill/>
          <a:ln w="9525">
            <a:noFill/>
            <a:miter lim="800000"/>
            <a:headEnd/>
            <a:tailEnd/>
          </a:ln>
        </p:spPr>
      </p:pic>
      <p:sp>
        <p:nvSpPr>
          <p:cNvPr id="3" name="TextBox 2"/>
          <p:cNvSpPr txBox="1"/>
          <p:nvPr/>
        </p:nvSpPr>
        <p:spPr>
          <a:xfrm>
            <a:off x="220754" y="456585"/>
            <a:ext cx="8503573" cy="461665"/>
          </a:xfrm>
          <a:prstGeom prst="rect">
            <a:avLst/>
          </a:prstGeom>
          <a:noFill/>
        </p:spPr>
        <p:txBody>
          <a:bodyPr wrap="square" rtlCol="0">
            <a:spAutoFit/>
          </a:bodyPr>
          <a:lstStyle/>
          <a:p>
            <a:pPr algn="l"/>
            <a:r>
              <a:rPr lang="en-US" sz="2400" b="1" dirty="0" smtClean="0">
                <a:solidFill>
                  <a:schemeClr val="tx2"/>
                </a:solidFill>
              </a:rPr>
              <a:t>…. to </a:t>
            </a:r>
            <a:r>
              <a:rPr lang="en-US" sz="2400" b="1" dirty="0" smtClean="0">
                <a:solidFill>
                  <a:srgbClr val="C00000"/>
                </a:solidFill>
              </a:rPr>
              <a:t>Wide-Area PQ </a:t>
            </a:r>
            <a:r>
              <a:rPr lang="en-US" sz="2400" b="1" dirty="0" smtClean="0">
                <a:solidFill>
                  <a:schemeClr val="tx2"/>
                </a:solidFill>
              </a:rPr>
              <a:t>Monitoring Applications</a:t>
            </a:r>
            <a:endParaRPr lang="en-US" sz="2400" b="1" dirty="0">
              <a:solidFill>
                <a:schemeClr val="tx2"/>
              </a:solidFill>
            </a:endParaRPr>
          </a:p>
        </p:txBody>
      </p:sp>
      <p:pic>
        <p:nvPicPr>
          <p:cNvPr id="98" name="Picture 9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34400" y="-14078"/>
            <a:ext cx="609600" cy="609600"/>
          </a:xfrm>
          <a:prstGeom prst="rect">
            <a:avLst/>
          </a:prstGeom>
        </p:spPr>
      </p:pic>
    </p:spTree>
    <p:extLst>
      <p:ext uri="{BB962C8B-B14F-4D97-AF65-F5344CB8AC3E}">
        <p14:creationId xmlns:p14="http://schemas.microsoft.com/office/powerpoint/2010/main" val="173899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050"/>
                                        </p:tgtEl>
                                      </p:cBhvr>
                                      <p:by x="25000" y="25000"/>
                                    </p:animScale>
                                  </p:childTnLst>
                                </p:cTn>
                              </p:par>
                              <p:par>
                                <p:cTn id="7" presetID="10"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animEffect transition="in" filter="fade">
                                      <p:cBhvr>
                                        <p:cTn id="9" dur="1000"/>
                                        <p:tgtEl>
                                          <p:spTgt spid="2052"/>
                                        </p:tgtEl>
                                      </p:cBhvr>
                                    </p:animEffect>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1000" fill="hold"/>
                                        <p:tgtEl>
                                          <p:spTgt spid="67"/>
                                        </p:tgtEl>
                                      </p:cBhvr>
                                      <p:by x="50000" y="50000"/>
                                    </p:animScale>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500" fill="hold"/>
                                        <p:tgtEl>
                                          <p:spTgt spid="94"/>
                                        </p:tgtEl>
                                        <p:attrNameLst>
                                          <p:attrName>ppt_x</p:attrName>
                                        </p:attrNameLst>
                                      </p:cBhvr>
                                      <p:tavLst>
                                        <p:tav tm="0">
                                          <p:val>
                                            <p:strVal val="#ppt_x"/>
                                          </p:val>
                                        </p:tav>
                                        <p:tav tm="100000">
                                          <p:val>
                                            <p:strVal val="#ppt_x"/>
                                          </p:val>
                                        </p:tav>
                                      </p:tavLst>
                                    </p:anim>
                                    <p:anim calcmode="lin" valueType="num">
                                      <p:cBhvr additive="base">
                                        <p:cTn id="22" dur="500" fill="hold"/>
                                        <p:tgtEl>
                                          <p:spTgt spid="9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ppt_x"/>
                                          </p:val>
                                        </p:tav>
                                        <p:tav tm="100000">
                                          <p:val>
                                            <p:strVal val="#ppt_x"/>
                                          </p:val>
                                        </p:tav>
                                      </p:tavLst>
                                    </p:anim>
                                    <p:anim calcmode="lin" valueType="num">
                                      <p:cBhvr additive="base">
                                        <p:cTn id="26" dur="500" fill="hold"/>
                                        <p:tgtEl>
                                          <p:spTgt spid="9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6"/>
                                        </p:tgtEl>
                                        <p:attrNameLst>
                                          <p:attrName>style.visibility</p:attrName>
                                        </p:attrNameLst>
                                      </p:cBhvr>
                                      <p:to>
                                        <p:strVal val="visible"/>
                                      </p:to>
                                    </p:set>
                                    <p:anim calcmode="lin" valueType="num">
                                      <p:cBhvr additive="base">
                                        <p:cTn id="29" dur="500" fill="hold"/>
                                        <p:tgtEl>
                                          <p:spTgt spid="96"/>
                                        </p:tgtEl>
                                        <p:attrNameLst>
                                          <p:attrName>ppt_x</p:attrName>
                                        </p:attrNameLst>
                                      </p:cBhvr>
                                      <p:tavLst>
                                        <p:tav tm="0">
                                          <p:val>
                                            <p:strVal val="#ppt_x"/>
                                          </p:val>
                                        </p:tav>
                                        <p:tav tm="100000">
                                          <p:val>
                                            <p:strVal val="#ppt_x"/>
                                          </p:val>
                                        </p:tav>
                                      </p:tavLst>
                                    </p:anim>
                                    <p:anim calcmode="lin" valueType="num">
                                      <p:cBhvr additive="base">
                                        <p:cTn id="30" dur="500" fill="hold"/>
                                        <p:tgtEl>
                                          <p:spTgt spid="9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 calcmode="lin" valueType="num">
                                      <p:cBhvr additive="base">
                                        <p:cTn id="33" dur="500" fill="hold"/>
                                        <p:tgtEl>
                                          <p:spTgt spid="97"/>
                                        </p:tgtEl>
                                        <p:attrNameLst>
                                          <p:attrName>ppt_x</p:attrName>
                                        </p:attrNameLst>
                                      </p:cBhvr>
                                      <p:tavLst>
                                        <p:tav tm="0">
                                          <p:val>
                                            <p:strVal val="#ppt_x"/>
                                          </p:val>
                                        </p:tav>
                                        <p:tav tm="100000">
                                          <p:val>
                                            <p:strVal val="#ppt_x"/>
                                          </p:val>
                                        </p:tav>
                                      </p:tavLst>
                                    </p:anim>
                                    <p:anim calcmode="lin" valueType="num">
                                      <p:cBhvr additive="base">
                                        <p:cTn id="34" dur="500" fill="hold"/>
                                        <p:tgtEl>
                                          <p:spTgt spid="9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2" fill="hold" nodeType="after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additive="base">
                                        <p:cTn id="38" dur="500" fill="hold"/>
                                        <p:tgtEl>
                                          <p:spTgt spid="1026"/>
                                        </p:tgtEl>
                                        <p:attrNameLst>
                                          <p:attrName>ppt_x</p:attrName>
                                        </p:attrNameLst>
                                      </p:cBhvr>
                                      <p:tavLst>
                                        <p:tav tm="0">
                                          <p:val>
                                            <p:strVal val="1+#ppt_w/2"/>
                                          </p:val>
                                        </p:tav>
                                        <p:tav tm="100000">
                                          <p:val>
                                            <p:strVal val="#ppt_x"/>
                                          </p:val>
                                        </p:tav>
                                      </p:tavLst>
                                    </p:anim>
                                    <p:anim calcmode="lin" valueType="num">
                                      <p:cBhvr additive="base">
                                        <p:cTn id="39" dur="500" fill="hold"/>
                                        <p:tgtEl>
                                          <p:spTgt spid="1026"/>
                                        </p:tgtEl>
                                        <p:attrNameLst>
                                          <p:attrName>ppt_y</p:attrName>
                                        </p:attrNameLst>
                                      </p:cBhvr>
                                      <p:tavLst>
                                        <p:tav tm="0">
                                          <p:val>
                                            <p:strVal val="#ppt_y"/>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0-#ppt_w/2"/>
                                          </p:val>
                                        </p:tav>
                                        <p:tav tm="100000">
                                          <p:val>
                                            <p:strVal val="#ppt_x"/>
                                          </p:val>
                                        </p:tav>
                                      </p:tavLst>
                                    </p:anim>
                                    <p:anim calcmode="lin" valueType="num">
                                      <p:cBhvr additive="base">
                                        <p:cTn id="55" dur="500" fill="hold"/>
                                        <p:tgtEl>
                                          <p:spTgt spid="73"/>
                                        </p:tgtEl>
                                        <p:attrNameLst>
                                          <p:attrName>ppt_y</p:attrName>
                                        </p:attrNameLst>
                                      </p:cBhvr>
                                      <p:tavLst>
                                        <p:tav tm="0">
                                          <p:val>
                                            <p:strVal val="#ppt_y"/>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74"/>
                                        </p:tgtEl>
                                        <p:attrNameLst>
                                          <p:attrName>style.visibility</p:attrName>
                                        </p:attrNameLst>
                                      </p:cBhvr>
                                      <p:to>
                                        <p:strVal val="visible"/>
                                      </p:to>
                                    </p:set>
                                    <p:anim calcmode="lin" valueType="num">
                                      <p:cBhvr additive="base">
                                        <p:cTn id="58" dur="500" fill="hold"/>
                                        <p:tgtEl>
                                          <p:spTgt spid="74"/>
                                        </p:tgtEl>
                                        <p:attrNameLst>
                                          <p:attrName>ppt_x</p:attrName>
                                        </p:attrNameLst>
                                      </p:cBhvr>
                                      <p:tavLst>
                                        <p:tav tm="0">
                                          <p:val>
                                            <p:strVal val="#ppt_x"/>
                                          </p:val>
                                        </p:tav>
                                        <p:tav tm="100000">
                                          <p:val>
                                            <p:strVal val="#ppt_x"/>
                                          </p:val>
                                        </p:tav>
                                      </p:tavLst>
                                    </p:anim>
                                    <p:anim calcmode="lin" valueType="num">
                                      <p:cBhvr additive="base">
                                        <p:cTn id="59" dur="500" fill="hold"/>
                                        <p:tgtEl>
                                          <p:spTgt spid="74"/>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anim calcmode="lin" valueType="num">
                                      <p:cBhvr additive="base">
                                        <p:cTn id="62" dur="500" fill="hold"/>
                                        <p:tgtEl>
                                          <p:spTgt spid="75"/>
                                        </p:tgtEl>
                                        <p:attrNameLst>
                                          <p:attrName>ppt_x</p:attrName>
                                        </p:attrNameLst>
                                      </p:cBhvr>
                                      <p:tavLst>
                                        <p:tav tm="0">
                                          <p:val>
                                            <p:strVal val="#ppt_x"/>
                                          </p:val>
                                        </p:tav>
                                        <p:tav tm="100000">
                                          <p:val>
                                            <p:strVal val="#ppt_x"/>
                                          </p:val>
                                        </p:tav>
                                      </p:tavLst>
                                    </p:anim>
                                    <p:anim calcmode="lin" valueType="num">
                                      <p:cBhvr additive="base">
                                        <p:cTn id="63" dur="500" fill="hold"/>
                                        <p:tgtEl>
                                          <p:spTgt spid="75"/>
                                        </p:tgtEl>
                                        <p:attrNameLst>
                                          <p:attrName>ppt_y</p:attrName>
                                        </p:attrNameLst>
                                      </p:cBhvr>
                                      <p:tavLst>
                                        <p:tav tm="0">
                                          <p:val>
                                            <p:strVal val="1+#ppt_h/2"/>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76"/>
                                        </p:tgtEl>
                                        <p:attrNameLst>
                                          <p:attrName>style.visibility</p:attrName>
                                        </p:attrNameLst>
                                      </p:cBhvr>
                                      <p:to>
                                        <p:strVal val="visible"/>
                                      </p:to>
                                    </p:set>
                                    <p:anim calcmode="lin" valueType="num">
                                      <p:cBhvr additive="base">
                                        <p:cTn id="66" dur="500" fill="hold"/>
                                        <p:tgtEl>
                                          <p:spTgt spid="76"/>
                                        </p:tgtEl>
                                        <p:attrNameLst>
                                          <p:attrName>ppt_x</p:attrName>
                                        </p:attrNameLst>
                                      </p:cBhvr>
                                      <p:tavLst>
                                        <p:tav tm="0">
                                          <p:val>
                                            <p:strVal val="1+#ppt_w/2"/>
                                          </p:val>
                                        </p:tav>
                                        <p:tav tm="100000">
                                          <p:val>
                                            <p:strVal val="#ppt_x"/>
                                          </p:val>
                                        </p:tav>
                                      </p:tavLst>
                                    </p:anim>
                                    <p:anim calcmode="lin" valueType="num">
                                      <p:cBhvr additive="base">
                                        <p:cTn id="67" dur="500" fill="hold"/>
                                        <p:tgtEl>
                                          <p:spTgt spid="76"/>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1+#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78"/>
                                        </p:tgtEl>
                                        <p:attrNameLst>
                                          <p:attrName>style.visibility</p:attrName>
                                        </p:attrNameLst>
                                      </p:cBhvr>
                                      <p:to>
                                        <p:strVal val="visible"/>
                                      </p:to>
                                    </p:set>
                                    <p:anim calcmode="lin" valueType="num">
                                      <p:cBhvr additive="base">
                                        <p:cTn id="74" dur="500" fill="hold"/>
                                        <p:tgtEl>
                                          <p:spTgt spid="78"/>
                                        </p:tgtEl>
                                        <p:attrNameLst>
                                          <p:attrName>ppt_x</p:attrName>
                                        </p:attrNameLst>
                                      </p:cBhvr>
                                      <p:tavLst>
                                        <p:tav tm="0">
                                          <p:val>
                                            <p:strVal val="1+#ppt_w/2"/>
                                          </p:val>
                                        </p:tav>
                                        <p:tav tm="100000">
                                          <p:val>
                                            <p:strVal val="#ppt_x"/>
                                          </p:val>
                                        </p:tav>
                                      </p:tavLst>
                                    </p:anim>
                                    <p:anim calcmode="lin" valueType="num">
                                      <p:cBhvr additive="base">
                                        <p:cTn id="75" dur="500" fill="hold"/>
                                        <p:tgtEl>
                                          <p:spTgt spid="78"/>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0"/>
                                  </p:stCondLst>
                                  <p:childTnLst>
                                    <p:set>
                                      <p:cBhvr>
                                        <p:cTn id="77" dur="1" fill="hold">
                                          <p:stCondLst>
                                            <p:cond delay="0"/>
                                          </p:stCondLst>
                                        </p:cTn>
                                        <p:tgtEl>
                                          <p:spTgt spid="79"/>
                                        </p:tgtEl>
                                        <p:attrNameLst>
                                          <p:attrName>style.visibility</p:attrName>
                                        </p:attrNameLst>
                                      </p:cBhvr>
                                      <p:to>
                                        <p:strVal val="visible"/>
                                      </p:to>
                                    </p:set>
                                    <p:anim calcmode="lin" valueType="num">
                                      <p:cBhvr additive="base">
                                        <p:cTn id="78" dur="500" fill="hold"/>
                                        <p:tgtEl>
                                          <p:spTgt spid="79"/>
                                        </p:tgtEl>
                                        <p:attrNameLst>
                                          <p:attrName>ppt_x</p:attrName>
                                        </p:attrNameLst>
                                      </p:cBhvr>
                                      <p:tavLst>
                                        <p:tav tm="0">
                                          <p:val>
                                            <p:strVal val="1+#ppt_w/2"/>
                                          </p:val>
                                        </p:tav>
                                        <p:tav tm="100000">
                                          <p:val>
                                            <p:strVal val="#ppt_x"/>
                                          </p:val>
                                        </p:tav>
                                      </p:tavLst>
                                    </p:anim>
                                    <p:anim calcmode="lin" valueType="num">
                                      <p:cBhvr additive="base">
                                        <p:cTn id="79" dur="500" fill="hold"/>
                                        <p:tgtEl>
                                          <p:spTgt spid="79"/>
                                        </p:tgtEl>
                                        <p:attrNameLst>
                                          <p:attrName>ppt_y</p:attrName>
                                        </p:attrNameLst>
                                      </p:cBhvr>
                                      <p:tavLst>
                                        <p:tav tm="0">
                                          <p:val>
                                            <p:strVal val="#ppt_y"/>
                                          </p:val>
                                        </p:tav>
                                        <p:tav tm="100000">
                                          <p:val>
                                            <p:strVal val="#ppt_y"/>
                                          </p:val>
                                        </p:tav>
                                      </p:tavLst>
                                    </p:anim>
                                  </p:childTnLst>
                                </p:cTn>
                              </p:par>
                              <p:par>
                                <p:cTn id="80" presetID="2" presetClass="entr" presetSubtype="1" fill="hold" nodeType="withEffect">
                                  <p:stCondLst>
                                    <p:cond delay="0"/>
                                  </p:stCondLst>
                                  <p:childTnLst>
                                    <p:set>
                                      <p:cBhvr>
                                        <p:cTn id="81" dur="1" fill="hold">
                                          <p:stCondLst>
                                            <p:cond delay="0"/>
                                          </p:stCondLst>
                                        </p:cTn>
                                        <p:tgtEl>
                                          <p:spTgt spid="80"/>
                                        </p:tgtEl>
                                        <p:attrNameLst>
                                          <p:attrName>style.visibility</p:attrName>
                                        </p:attrNameLst>
                                      </p:cBhvr>
                                      <p:to>
                                        <p:strVal val="visible"/>
                                      </p:to>
                                    </p:set>
                                    <p:anim calcmode="lin" valueType="num">
                                      <p:cBhvr additive="base">
                                        <p:cTn id="82" dur="500" fill="hold"/>
                                        <p:tgtEl>
                                          <p:spTgt spid="80"/>
                                        </p:tgtEl>
                                        <p:attrNameLst>
                                          <p:attrName>ppt_x</p:attrName>
                                        </p:attrNameLst>
                                      </p:cBhvr>
                                      <p:tavLst>
                                        <p:tav tm="0">
                                          <p:val>
                                            <p:strVal val="#ppt_x"/>
                                          </p:val>
                                        </p:tav>
                                        <p:tav tm="100000">
                                          <p:val>
                                            <p:strVal val="#ppt_x"/>
                                          </p:val>
                                        </p:tav>
                                      </p:tavLst>
                                    </p:anim>
                                    <p:anim calcmode="lin" valueType="num">
                                      <p:cBhvr additive="base">
                                        <p:cTn id="83" dur="500" fill="hold"/>
                                        <p:tgtEl>
                                          <p:spTgt spid="80"/>
                                        </p:tgtEl>
                                        <p:attrNameLst>
                                          <p:attrName>ppt_y</p:attrName>
                                        </p:attrNameLst>
                                      </p:cBhvr>
                                      <p:tavLst>
                                        <p:tav tm="0">
                                          <p:val>
                                            <p:strVal val="0-#ppt_h/2"/>
                                          </p:val>
                                        </p:tav>
                                        <p:tav tm="100000">
                                          <p:val>
                                            <p:strVal val="#ppt_y"/>
                                          </p:val>
                                        </p:tav>
                                      </p:tavLst>
                                    </p:anim>
                                  </p:childTnLst>
                                </p:cTn>
                              </p:par>
                              <p:par>
                                <p:cTn id="84" presetID="2" presetClass="entr" presetSubtype="1" fill="hold" nodeType="withEffect">
                                  <p:stCondLst>
                                    <p:cond delay="0"/>
                                  </p:stCondLst>
                                  <p:childTnLst>
                                    <p:set>
                                      <p:cBhvr>
                                        <p:cTn id="85" dur="1" fill="hold">
                                          <p:stCondLst>
                                            <p:cond delay="0"/>
                                          </p:stCondLst>
                                        </p:cTn>
                                        <p:tgtEl>
                                          <p:spTgt spid="81"/>
                                        </p:tgtEl>
                                        <p:attrNameLst>
                                          <p:attrName>style.visibility</p:attrName>
                                        </p:attrNameLst>
                                      </p:cBhvr>
                                      <p:to>
                                        <p:strVal val="visible"/>
                                      </p:to>
                                    </p:set>
                                    <p:anim calcmode="lin" valueType="num">
                                      <p:cBhvr additive="base">
                                        <p:cTn id="86" dur="500" fill="hold"/>
                                        <p:tgtEl>
                                          <p:spTgt spid="81"/>
                                        </p:tgtEl>
                                        <p:attrNameLst>
                                          <p:attrName>ppt_x</p:attrName>
                                        </p:attrNameLst>
                                      </p:cBhvr>
                                      <p:tavLst>
                                        <p:tav tm="0">
                                          <p:val>
                                            <p:strVal val="#ppt_x"/>
                                          </p:val>
                                        </p:tav>
                                        <p:tav tm="100000">
                                          <p:val>
                                            <p:strVal val="#ppt_x"/>
                                          </p:val>
                                        </p:tav>
                                      </p:tavLst>
                                    </p:anim>
                                    <p:anim calcmode="lin" valueType="num">
                                      <p:cBhvr additive="base">
                                        <p:cTn id="87" dur="500" fill="hold"/>
                                        <p:tgtEl>
                                          <p:spTgt spid="81"/>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82"/>
                                        </p:tgtEl>
                                        <p:attrNameLst>
                                          <p:attrName>style.visibility</p:attrName>
                                        </p:attrNameLst>
                                      </p:cBhvr>
                                      <p:to>
                                        <p:strVal val="visible"/>
                                      </p:to>
                                    </p:set>
                                    <p:anim calcmode="lin" valueType="num">
                                      <p:cBhvr additive="base">
                                        <p:cTn id="90" dur="500" fill="hold"/>
                                        <p:tgtEl>
                                          <p:spTgt spid="82"/>
                                        </p:tgtEl>
                                        <p:attrNameLst>
                                          <p:attrName>ppt_x</p:attrName>
                                        </p:attrNameLst>
                                      </p:cBhvr>
                                      <p:tavLst>
                                        <p:tav tm="0">
                                          <p:val>
                                            <p:strVal val="#ppt_x"/>
                                          </p:val>
                                        </p:tav>
                                        <p:tav tm="100000">
                                          <p:val>
                                            <p:strVal val="#ppt_x"/>
                                          </p:val>
                                        </p:tav>
                                      </p:tavLst>
                                    </p:anim>
                                    <p:anim calcmode="lin" valueType="num">
                                      <p:cBhvr additive="base">
                                        <p:cTn id="91" dur="500" fill="hold"/>
                                        <p:tgtEl>
                                          <p:spTgt spid="82"/>
                                        </p:tgtEl>
                                        <p:attrNameLst>
                                          <p:attrName>ppt_y</p:attrName>
                                        </p:attrNameLst>
                                      </p:cBhvr>
                                      <p:tavLst>
                                        <p:tav tm="0">
                                          <p:val>
                                            <p:strVal val="0-#ppt_h/2"/>
                                          </p:val>
                                        </p:tav>
                                        <p:tav tm="100000">
                                          <p:val>
                                            <p:strVal val="#ppt_y"/>
                                          </p:val>
                                        </p:tav>
                                      </p:tavLst>
                                    </p:anim>
                                  </p:childTnLst>
                                </p:cTn>
                              </p:par>
                              <p:par>
                                <p:cTn id="92" presetID="2" presetClass="entr" presetSubtype="1" fill="hold" nodeType="withEffect">
                                  <p:stCondLst>
                                    <p:cond delay="0"/>
                                  </p:stCondLst>
                                  <p:childTnLst>
                                    <p:set>
                                      <p:cBhvr>
                                        <p:cTn id="93" dur="1" fill="hold">
                                          <p:stCondLst>
                                            <p:cond delay="0"/>
                                          </p:stCondLst>
                                        </p:cTn>
                                        <p:tgtEl>
                                          <p:spTgt spid="83"/>
                                        </p:tgtEl>
                                        <p:attrNameLst>
                                          <p:attrName>style.visibility</p:attrName>
                                        </p:attrNameLst>
                                      </p:cBhvr>
                                      <p:to>
                                        <p:strVal val="visible"/>
                                      </p:to>
                                    </p:set>
                                    <p:anim calcmode="lin" valueType="num">
                                      <p:cBhvr additive="base">
                                        <p:cTn id="94" dur="500" fill="hold"/>
                                        <p:tgtEl>
                                          <p:spTgt spid="83"/>
                                        </p:tgtEl>
                                        <p:attrNameLst>
                                          <p:attrName>ppt_x</p:attrName>
                                        </p:attrNameLst>
                                      </p:cBhvr>
                                      <p:tavLst>
                                        <p:tav tm="0">
                                          <p:val>
                                            <p:strVal val="#ppt_x"/>
                                          </p:val>
                                        </p:tav>
                                        <p:tav tm="100000">
                                          <p:val>
                                            <p:strVal val="#ppt_x"/>
                                          </p:val>
                                        </p:tav>
                                      </p:tavLst>
                                    </p:anim>
                                    <p:anim calcmode="lin" valueType="num">
                                      <p:cBhvr additive="base">
                                        <p:cTn id="95" dur="500" fill="hold"/>
                                        <p:tgtEl>
                                          <p:spTgt spid="83"/>
                                        </p:tgtEl>
                                        <p:attrNameLst>
                                          <p:attrName>ppt_y</p:attrName>
                                        </p:attrNameLst>
                                      </p:cBhvr>
                                      <p:tavLst>
                                        <p:tav tm="0">
                                          <p:val>
                                            <p:strVal val="0-#ppt_h/2"/>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additive="base">
                                        <p:cTn id="98" dur="500" fill="hold"/>
                                        <p:tgtEl>
                                          <p:spTgt spid="84"/>
                                        </p:tgtEl>
                                        <p:attrNameLst>
                                          <p:attrName>ppt_x</p:attrName>
                                        </p:attrNameLst>
                                      </p:cBhvr>
                                      <p:tavLst>
                                        <p:tav tm="0">
                                          <p:val>
                                            <p:strVal val="0-#ppt_w/2"/>
                                          </p:val>
                                        </p:tav>
                                        <p:tav tm="100000">
                                          <p:val>
                                            <p:strVal val="#ppt_x"/>
                                          </p:val>
                                        </p:tav>
                                      </p:tavLst>
                                    </p:anim>
                                    <p:anim calcmode="lin" valueType="num">
                                      <p:cBhvr additive="base">
                                        <p:cTn id="99" dur="500" fill="hold"/>
                                        <p:tgtEl>
                                          <p:spTgt spid="84"/>
                                        </p:tgtEl>
                                        <p:attrNameLst>
                                          <p:attrName>ppt_y</p:attrName>
                                        </p:attrNameLst>
                                      </p:cBhvr>
                                      <p:tavLst>
                                        <p:tav tm="0">
                                          <p:val>
                                            <p:strVal val="#ppt_y"/>
                                          </p:val>
                                        </p:tav>
                                        <p:tav tm="100000">
                                          <p:val>
                                            <p:strVal val="#ppt_y"/>
                                          </p:val>
                                        </p:tav>
                                      </p:tavLst>
                                    </p:anim>
                                  </p:childTnLst>
                                </p:cTn>
                              </p:par>
                              <p:par>
                                <p:cTn id="100" presetID="2" presetClass="entr" presetSubtype="8" fill="hold" nodeType="with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additive="base">
                                        <p:cTn id="102" dur="500" fill="hold"/>
                                        <p:tgtEl>
                                          <p:spTgt spid="85"/>
                                        </p:tgtEl>
                                        <p:attrNameLst>
                                          <p:attrName>ppt_x</p:attrName>
                                        </p:attrNameLst>
                                      </p:cBhvr>
                                      <p:tavLst>
                                        <p:tav tm="0">
                                          <p:val>
                                            <p:strVal val="0-#ppt_w/2"/>
                                          </p:val>
                                        </p:tav>
                                        <p:tav tm="100000">
                                          <p:val>
                                            <p:strVal val="#ppt_x"/>
                                          </p:val>
                                        </p:tav>
                                      </p:tavLst>
                                    </p:anim>
                                    <p:anim calcmode="lin" valueType="num">
                                      <p:cBhvr additive="base">
                                        <p:cTn id="103" dur="500" fill="hold"/>
                                        <p:tgtEl>
                                          <p:spTgt spid="85"/>
                                        </p:tgtEl>
                                        <p:attrNameLst>
                                          <p:attrName>ppt_y</p:attrName>
                                        </p:attrNameLst>
                                      </p:cBhvr>
                                      <p:tavLst>
                                        <p:tav tm="0">
                                          <p:val>
                                            <p:strVal val="#ppt_y"/>
                                          </p:val>
                                        </p:tav>
                                        <p:tav tm="100000">
                                          <p:val>
                                            <p:strVal val="#ppt_y"/>
                                          </p:val>
                                        </p:tav>
                                      </p:tavLst>
                                    </p:anim>
                                  </p:childTnLst>
                                </p:cTn>
                              </p:par>
                              <p:par>
                                <p:cTn id="104" presetID="2" presetClass="entr" presetSubtype="8" fill="hold" nodeType="with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500" fill="hold"/>
                                        <p:tgtEl>
                                          <p:spTgt spid="86"/>
                                        </p:tgtEl>
                                        <p:attrNameLst>
                                          <p:attrName>ppt_x</p:attrName>
                                        </p:attrNameLst>
                                      </p:cBhvr>
                                      <p:tavLst>
                                        <p:tav tm="0">
                                          <p:val>
                                            <p:strVal val="0-#ppt_w/2"/>
                                          </p:val>
                                        </p:tav>
                                        <p:tav tm="100000">
                                          <p:val>
                                            <p:strVal val="#ppt_x"/>
                                          </p:val>
                                        </p:tav>
                                      </p:tavLst>
                                    </p:anim>
                                    <p:anim calcmode="lin" valueType="num">
                                      <p:cBhvr additive="base">
                                        <p:cTn id="107" dur="500" fill="hold"/>
                                        <p:tgtEl>
                                          <p:spTgt spid="86"/>
                                        </p:tgtEl>
                                        <p:attrNameLst>
                                          <p:attrName>ppt_y</p:attrName>
                                        </p:attrNameLst>
                                      </p:cBhvr>
                                      <p:tavLst>
                                        <p:tav tm="0">
                                          <p:val>
                                            <p:strVal val="#ppt_y"/>
                                          </p:val>
                                        </p:tav>
                                        <p:tav tm="100000">
                                          <p:val>
                                            <p:strVal val="#ppt_y"/>
                                          </p:val>
                                        </p:tav>
                                      </p:tavLst>
                                    </p:anim>
                                  </p:childTnLst>
                                </p:cTn>
                              </p:par>
                              <p:par>
                                <p:cTn id="108" presetID="2" presetClass="entr" presetSubtype="8" fill="hold" nodeType="withEffect">
                                  <p:stCondLst>
                                    <p:cond delay="0"/>
                                  </p:stCondLst>
                                  <p:childTnLst>
                                    <p:set>
                                      <p:cBhvr>
                                        <p:cTn id="109" dur="1" fill="hold">
                                          <p:stCondLst>
                                            <p:cond delay="0"/>
                                          </p:stCondLst>
                                        </p:cTn>
                                        <p:tgtEl>
                                          <p:spTgt spid="87"/>
                                        </p:tgtEl>
                                        <p:attrNameLst>
                                          <p:attrName>style.visibility</p:attrName>
                                        </p:attrNameLst>
                                      </p:cBhvr>
                                      <p:to>
                                        <p:strVal val="visible"/>
                                      </p:to>
                                    </p:set>
                                    <p:anim calcmode="lin" valueType="num">
                                      <p:cBhvr additive="base">
                                        <p:cTn id="110" dur="500" fill="hold"/>
                                        <p:tgtEl>
                                          <p:spTgt spid="87"/>
                                        </p:tgtEl>
                                        <p:attrNameLst>
                                          <p:attrName>ppt_x</p:attrName>
                                        </p:attrNameLst>
                                      </p:cBhvr>
                                      <p:tavLst>
                                        <p:tav tm="0">
                                          <p:val>
                                            <p:strVal val="0-#ppt_w/2"/>
                                          </p:val>
                                        </p:tav>
                                        <p:tav tm="100000">
                                          <p:val>
                                            <p:strVal val="#ppt_x"/>
                                          </p:val>
                                        </p:tav>
                                      </p:tavLst>
                                    </p:anim>
                                    <p:anim calcmode="lin" valueType="num">
                                      <p:cBhvr additive="base">
                                        <p:cTn id="111" dur="500" fill="hold"/>
                                        <p:tgtEl>
                                          <p:spTgt spid="87"/>
                                        </p:tgtEl>
                                        <p:attrNameLst>
                                          <p:attrName>ppt_y</p:attrName>
                                        </p:attrNameLst>
                                      </p:cBhvr>
                                      <p:tavLst>
                                        <p:tav tm="0">
                                          <p:val>
                                            <p:strVal val="#ppt_y"/>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88"/>
                                        </p:tgtEl>
                                        <p:attrNameLst>
                                          <p:attrName>style.visibility</p:attrName>
                                        </p:attrNameLst>
                                      </p:cBhvr>
                                      <p:to>
                                        <p:strVal val="visible"/>
                                      </p:to>
                                    </p:set>
                                    <p:anim calcmode="lin" valueType="num">
                                      <p:cBhvr additive="base">
                                        <p:cTn id="114" dur="500" fill="hold"/>
                                        <p:tgtEl>
                                          <p:spTgt spid="88"/>
                                        </p:tgtEl>
                                        <p:attrNameLst>
                                          <p:attrName>ppt_x</p:attrName>
                                        </p:attrNameLst>
                                      </p:cBhvr>
                                      <p:tavLst>
                                        <p:tav tm="0">
                                          <p:val>
                                            <p:strVal val="#ppt_x"/>
                                          </p:val>
                                        </p:tav>
                                        <p:tav tm="100000">
                                          <p:val>
                                            <p:strVal val="#ppt_x"/>
                                          </p:val>
                                        </p:tav>
                                      </p:tavLst>
                                    </p:anim>
                                    <p:anim calcmode="lin" valueType="num">
                                      <p:cBhvr additive="base">
                                        <p:cTn id="115" dur="500" fill="hold"/>
                                        <p:tgtEl>
                                          <p:spTgt spid="88"/>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89"/>
                                        </p:tgtEl>
                                        <p:attrNameLst>
                                          <p:attrName>style.visibility</p:attrName>
                                        </p:attrNameLst>
                                      </p:cBhvr>
                                      <p:to>
                                        <p:strVal val="visible"/>
                                      </p:to>
                                    </p:set>
                                    <p:anim calcmode="lin" valueType="num">
                                      <p:cBhvr additive="base">
                                        <p:cTn id="118" dur="500" fill="hold"/>
                                        <p:tgtEl>
                                          <p:spTgt spid="89"/>
                                        </p:tgtEl>
                                        <p:attrNameLst>
                                          <p:attrName>ppt_x</p:attrName>
                                        </p:attrNameLst>
                                      </p:cBhvr>
                                      <p:tavLst>
                                        <p:tav tm="0">
                                          <p:val>
                                            <p:strVal val="#ppt_x"/>
                                          </p:val>
                                        </p:tav>
                                        <p:tav tm="100000">
                                          <p:val>
                                            <p:strVal val="#ppt_x"/>
                                          </p:val>
                                        </p:tav>
                                      </p:tavLst>
                                    </p:anim>
                                    <p:anim calcmode="lin" valueType="num">
                                      <p:cBhvr additive="base">
                                        <p:cTn id="119" dur="500" fill="hold"/>
                                        <p:tgtEl>
                                          <p:spTgt spid="89"/>
                                        </p:tgtEl>
                                        <p:attrNameLst>
                                          <p:attrName>ppt_y</p:attrName>
                                        </p:attrNameLst>
                                      </p:cBhvr>
                                      <p:tavLst>
                                        <p:tav tm="0">
                                          <p:val>
                                            <p:strVal val="0-#ppt_h/2"/>
                                          </p:val>
                                        </p:tav>
                                        <p:tav tm="100000">
                                          <p:val>
                                            <p:strVal val="#ppt_y"/>
                                          </p:val>
                                        </p:tav>
                                      </p:tavLst>
                                    </p:anim>
                                  </p:childTnLst>
                                </p:cTn>
                              </p:par>
                              <p:par>
                                <p:cTn id="120" presetID="2" presetClass="entr" presetSubtype="2" fill="hold" nodeType="withEffect">
                                  <p:stCondLst>
                                    <p:cond delay="0"/>
                                  </p:stCondLst>
                                  <p:childTnLst>
                                    <p:set>
                                      <p:cBhvr>
                                        <p:cTn id="121" dur="1" fill="hold">
                                          <p:stCondLst>
                                            <p:cond delay="0"/>
                                          </p:stCondLst>
                                        </p:cTn>
                                        <p:tgtEl>
                                          <p:spTgt spid="90"/>
                                        </p:tgtEl>
                                        <p:attrNameLst>
                                          <p:attrName>style.visibility</p:attrName>
                                        </p:attrNameLst>
                                      </p:cBhvr>
                                      <p:to>
                                        <p:strVal val="visible"/>
                                      </p:to>
                                    </p:set>
                                    <p:anim calcmode="lin" valueType="num">
                                      <p:cBhvr additive="base">
                                        <p:cTn id="122" dur="500" fill="hold"/>
                                        <p:tgtEl>
                                          <p:spTgt spid="90"/>
                                        </p:tgtEl>
                                        <p:attrNameLst>
                                          <p:attrName>ppt_x</p:attrName>
                                        </p:attrNameLst>
                                      </p:cBhvr>
                                      <p:tavLst>
                                        <p:tav tm="0">
                                          <p:val>
                                            <p:strVal val="1+#ppt_w/2"/>
                                          </p:val>
                                        </p:tav>
                                        <p:tav tm="100000">
                                          <p:val>
                                            <p:strVal val="#ppt_x"/>
                                          </p:val>
                                        </p:tav>
                                      </p:tavLst>
                                    </p:anim>
                                    <p:anim calcmode="lin" valueType="num">
                                      <p:cBhvr additive="base">
                                        <p:cTn id="123" dur="500" fill="hold"/>
                                        <p:tgtEl>
                                          <p:spTgt spid="90"/>
                                        </p:tgtEl>
                                        <p:attrNameLst>
                                          <p:attrName>ppt_y</p:attrName>
                                        </p:attrNameLst>
                                      </p:cBhvr>
                                      <p:tavLst>
                                        <p:tav tm="0">
                                          <p:val>
                                            <p:strVal val="#ppt_y"/>
                                          </p:val>
                                        </p:tav>
                                        <p:tav tm="100000">
                                          <p:val>
                                            <p:strVal val="#ppt_y"/>
                                          </p:val>
                                        </p:tav>
                                      </p:tavLst>
                                    </p:anim>
                                  </p:childTnLst>
                                </p:cTn>
                              </p:par>
                              <p:par>
                                <p:cTn id="124" presetID="2" presetClass="entr" presetSubtype="8" fill="hold" nodeType="withEffect">
                                  <p:stCondLst>
                                    <p:cond delay="0"/>
                                  </p:stCondLst>
                                  <p:childTnLst>
                                    <p:set>
                                      <p:cBhvr>
                                        <p:cTn id="125" dur="1" fill="hold">
                                          <p:stCondLst>
                                            <p:cond delay="0"/>
                                          </p:stCondLst>
                                        </p:cTn>
                                        <p:tgtEl>
                                          <p:spTgt spid="91"/>
                                        </p:tgtEl>
                                        <p:attrNameLst>
                                          <p:attrName>style.visibility</p:attrName>
                                        </p:attrNameLst>
                                      </p:cBhvr>
                                      <p:to>
                                        <p:strVal val="visible"/>
                                      </p:to>
                                    </p:set>
                                    <p:anim calcmode="lin" valueType="num">
                                      <p:cBhvr additive="base">
                                        <p:cTn id="126" dur="500" fill="hold"/>
                                        <p:tgtEl>
                                          <p:spTgt spid="91"/>
                                        </p:tgtEl>
                                        <p:attrNameLst>
                                          <p:attrName>ppt_x</p:attrName>
                                        </p:attrNameLst>
                                      </p:cBhvr>
                                      <p:tavLst>
                                        <p:tav tm="0">
                                          <p:val>
                                            <p:strVal val="0-#ppt_w/2"/>
                                          </p:val>
                                        </p:tav>
                                        <p:tav tm="100000">
                                          <p:val>
                                            <p:strVal val="#ppt_x"/>
                                          </p:val>
                                        </p:tav>
                                      </p:tavLst>
                                    </p:anim>
                                    <p:anim calcmode="lin" valueType="num">
                                      <p:cBhvr additive="base">
                                        <p:cTn id="127" dur="500" fill="hold"/>
                                        <p:tgtEl>
                                          <p:spTgt spid="91"/>
                                        </p:tgtEl>
                                        <p:attrNameLst>
                                          <p:attrName>ppt_y</p:attrName>
                                        </p:attrNameLst>
                                      </p:cBhvr>
                                      <p:tavLst>
                                        <p:tav tm="0">
                                          <p:val>
                                            <p:strVal val="#ppt_y"/>
                                          </p:val>
                                        </p:tav>
                                        <p:tav tm="100000">
                                          <p:val>
                                            <p:strVal val="#ppt_y"/>
                                          </p:val>
                                        </p:tav>
                                      </p:tavLst>
                                    </p:anim>
                                  </p:childTnLst>
                                </p:cTn>
                              </p:par>
                              <p:par>
                                <p:cTn id="128" presetID="2" presetClass="entr" presetSubtype="4" fill="hold" nodeType="with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additive="base">
                                        <p:cTn id="130" dur="500" fill="hold"/>
                                        <p:tgtEl>
                                          <p:spTgt spid="92"/>
                                        </p:tgtEl>
                                        <p:attrNameLst>
                                          <p:attrName>ppt_x</p:attrName>
                                        </p:attrNameLst>
                                      </p:cBhvr>
                                      <p:tavLst>
                                        <p:tav tm="0">
                                          <p:val>
                                            <p:strVal val="#ppt_x"/>
                                          </p:val>
                                        </p:tav>
                                        <p:tav tm="100000">
                                          <p:val>
                                            <p:strVal val="#ppt_x"/>
                                          </p:val>
                                        </p:tav>
                                      </p:tavLst>
                                    </p:anim>
                                    <p:anim calcmode="lin" valueType="num">
                                      <p:cBhvr additive="base">
                                        <p:cTn id="131" dur="500" fill="hold"/>
                                        <p:tgtEl>
                                          <p:spTgt spid="92"/>
                                        </p:tgtEl>
                                        <p:attrNameLst>
                                          <p:attrName>ppt_y</p:attrName>
                                        </p:attrNameLst>
                                      </p:cBhvr>
                                      <p:tavLst>
                                        <p:tav tm="0">
                                          <p:val>
                                            <p:strVal val="1+#ppt_h/2"/>
                                          </p:val>
                                        </p:tav>
                                        <p:tav tm="100000">
                                          <p:val>
                                            <p:strVal val="#ppt_y"/>
                                          </p:val>
                                        </p:tav>
                                      </p:tavLst>
                                    </p:anim>
                                  </p:childTnLst>
                                </p:cTn>
                              </p:par>
                              <p:par>
                                <p:cTn id="132" presetID="2" presetClass="entr" presetSubtype="2" fill="hold" nodeType="withEffect">
                                  <p:stCondLst>
                                    <p:cond delay="0"/>
                                  </p:stCondLst>
                                  <p:childTnLst>
                                    <p:set>
                                      <p:cBhvr>
                                        <p:cTn id="133" dur="1" fill="hold">
                                          <p:stCondLst>
                                            <p:cond delay="0"/>
                                          </p:stCondLst>
                                        </p:cTn>
                                        <p:tgtEl>
                                          <p:spTgt spid="93"/>
                                        </p:tgtEl>
                                        <p:attrNameLst>
                                          <p:attrName>style.visibility</p:attrName>
                                        </p:attrNameLst>
                                      </p:cBhvr>
                                      <p:to>
                                        <p:strVal val="visible"/>
                                      </p:to>
                                    </p:set>
                                    <p:anim calcmode="lin" valueType="num">
                                      <p:cBhvr additive="base">
                                        <p:cTn id="134" dur="500" fill="hold"/>
                                        <p:tgtEl>
                                          <p:spTgt spid="93"/>
                                        </p:tgtEl>
                                        <p:attrNameLst>
                                          <p:attrName>ppt_x</p:attrName>
                                        </p:attrNameLst>
                                      </p:cBhvr>
                                      <p:tavLst>
                                        <p:tav tm="0">
                                          <p:val>
                                            <p:strVal val="1+#ppt_w/2"/>
                                          </p:val>
                                        </p:tav>
                                        <p:tav tm="100000">
                                          <p:val>
                                            <p:strVal val="#ppt_x"/>
                                          </p:val>
                                        </p:tav>
                                      </p:tavLst>
                                    </p:anim>
                                    <p:anim calcmode="lin" valueType="num">
                                      <p:cBhvr additive="base">
                                        <p:cTn id="135" dur="500" fill="hold"/>
                                        <p:tgtEl>
                                          <p:spTgt spid="93"/>
                                        </p:tgtEl>
                                        <p:attrNameLst>
                                          <p:attrName>ppt_y</p:attrName>
                                        </p:attrNameLst>
                                      </p:cBhvr>
                                      <p:tavLst>
                                        <p:tav tm="0">
                                          <p:val>
                                            <p:strVal val="#ppt_y"/>
                                          </p:val>
                                        </p:tav>
                                        <p:tav tm="100000">
                                          <p:val>
                                            <p:strVal val="#ppt_y"/>
                                          </p:val>
                                        </p:tav>
                                      </p:tavLst>
                                    </p:anim>
                                  </p:childTnLst>
                                </p:cTn>
                              </p:par>
                            </p:childTnLst>
                          </p:cTn>
                        </p:par>
                        <p:par>
                          <p:cTn id="136" fill="hold">
                            <p:stCondLst>
                              <p:cond delay="3500"/>
                            </p:stCondLst>
                            <p:childTnLst>
                              <p:par>
                                <p:cTn id="137" presetID="2" presetClass="entr" presetSubtype="8" fill="hold" nodeType="afterEffect">
                                  <p:stCondLst>
                                    <p:cond delay="0"/>
                                  </p:stCondLst>
                                  <p:childTnLst>
                                    <p:set>
                                      <p:cBhvr>
                                        <p:cTn id="138" dur="1" fill="hold">
                                          <p:stCondLst>
                                            <p:cond delay="0"/>
                                          </p:stCondLst>
                                        </p:cTn>
                                        <p:tgtEl>
                                          <p:spTgt spid="7"/>
                                        </p:tgtEl>
                                        <p:attrNameLst>
                                          <p:attrName>style.visibility</p:attrName>
                                        </p:attrNameLst>
                                      </p:cBhvr>
                                      <p:to>
                                        <p:strVal val="visible"/>
                                      </p:to>
                                    </p:set>
                                    <p:anim calcmode="lin" valueType="num">
                                      <p:cBhvr additive="base">
                                        <p:cTn id="139" dur="500" fill="hold"/>
                                        <p:tgtEl>
                                          <p:spTgt spid="7"/>
                                        </p:tgtEl>
                                        <p:attrNameLst>
                                          <p:attrName>ppt_x</p:attrName>
                                        </p:attrNameLst>
                                      </p:cBhvr>
                                      <p:tavLst>
                                        <p:tav tm="0">
                                          <p:val>
                                            <p:strVal val="0-#ppt_w/2"/>
                                          </p:val>
                                        </p:tav>
                                        <p:tav tm="100000">
                                          <p:val>
                                            <p:strVal val="#ppt_x"/>
                                          </p:val>
                                        </p:tav>
                                      </p:tavLst>
                                    </p:anim>
                                    <p:anim calcmode="lin" valueType="num">
                                      <p:cBhvr additive="base">
                                        <p:cTn id="140" dur="500" fill="hold"/>
                                        <p:tgtEl>
                                          <p:spTgt spid="7"/>
                                        </p:tgtEl>
                                        <p:attrNameLst>
                                          <p:attrName>ppt_y</p:attrName>
                                        </p:attrNameLst>
                                      </p:cBhvr>
                                      <p:tavLst>
                                        <p:tav tm="0">
                                          <p:val>
                                            <p:strVal val="#ppt_y"/>
                                          </p:val>
                                        </p:tav>
                                        <p:tav tm="100000">
                                          <p:val>
                                            <p:strVal val="#ppt_y"/>
                                          </p:val>
                                        </p:tav>
                                      </p:tavLst>
                                    </p:anim>
                                  </p:childTnLst>
                                </p:cTn>
                              </p:par>
                            </p:childTnLst>
                          </p:cTn>
                        </p:par>
                        <p:par>
                          <p:cTn id="141" fill="hold">
                            <p:stCondLst>
                              <p:cond delay="4000"/>
                            </p:stCondLst>
                            <p:childTnLst>
                              <p:par>
                                <p:cTn id="142" presetID="2" presetClass="entr" presetSubtype="8" fill="hold" nodeType="afterEffect">
                                  <p:stCondLst>
                                    <p:cond delay="0"/>
                                  </p:stCondLst>
                                  <p:childTnLst>
                                    <p:set>
                                      <p:cBhvr>
                                        <p:cTn id="143" dur="1" fill="hold">
                                          <p:stCondLst>
                                            <p:cond delay="0"/>
                                          </p:stCondLst>
                                        </p:cTn>
                                        <p:tgtEl>
                                          <p:spTgt spid="131"/>
                                        </p:tgtEl>
                                        <p:attrNameLst>
                                          <p:attrName>style.visibility</p:attrName>
                                        </p:attrNameLst>
                                      </p:cBhvr>
                                      <p:to>
                                        <p:strVal val="visible"/>
                                      </p:to>
                                    </p:set>
                                    <p:anim calcmode="lin" valueType="num">
                                      <p:cBhvr additive="base">
                                        <p:cTn id="144" dur="500" fill="hold"/>
                                        <p:tgtEl>
                                          <p:spTgt spid="131"/>
                                        </p:tgtEl>
                                        <p:attrNameLst>
                                          <p:attrName>ppt_x</p:attrName>
                                        </p:attrNameLst>
                                      </p:cBhvr>
                                      <p:tavLst>
                                        <p:tav tm="0">
                                          <p:val>
                                            <p:strVal val="0-#ppt_w/2"/>
                                          </p:val>
                                        </p:tav>
                                        <p:tav tm="100000">
                                          <p:val>
                                            <p:strVal val="#ppt_x"/>
                                          </p:val>
                                        </p:tav>
                                      </p:tavLst>
                                    </p:anim>
                                    <p:anim calcmode="lin" valueType="num">
                                      <p:cBhvr additive="base">
                                        <p:cTn id="145" dur="500" fill="hold"/>
                                        <p:tgtEl>
                                          <p:spTgt spid="131"/>
                                        </p:tgtEl>
                                        <p:attrNameLst>
                                          <p:attrName>ppt_y</p:attrName>
                                        </p:attrNameLst>
                                      </p:cBhvr>
                                      <p:tavLst>
                                        <p:tav tm="0">
                                          <p:val>
                                            <p:strVal val="#ppt_y"/>
                                          </p:val>
                                        </p:tav>
                                        <p:tav tm="100000">
                                          <p:val>
                                            <p:strVal val="#ppt_y"/>
                                          </p:val>
                                        </p:tav>
                                      </p:tavLst>
                                    </p:anim>
                                  </p:childTnLst>
                                </p:cTn>
                              </p:par>
                            </p:childTnLst>
                          </p:cTn>
                        </p:par>
                        <p:par>
                          <p:cTn id="146" fill="hold">
                            <p:stCondLst>
                              <p:cond delay="4500"/>
                            </p:stCondLst>
                            <p:childTnLst>
                              <p:par>
                                <p:cTn id="147" presetID="2" presetClass="entr" presetSubtype="2" fill="hold" nodeType="afterEffect">
                                  <p:stCondLst>
                                    <p:cond delay="0"/>
                                  </p:stCondLst>
                                  <p:childTnLst>
                                    <p:set>
                                      <p:cBhvr>
                                        <p:cTn id="148" dur="1" fill="hold">
                                          <p:stCondLst>
                                            <p:cond delay="0"/>
                                          </p:stCondLst>
                                        </p:cTn>
                                        <p:tgtEl>
                                          <p:spTgt spid="130"/>
                                        </p:tgtEl>
                                        <p:attrNameLst>
                                          <p:attrName>style.visibility</p:attrName>
                                        </p:attrNameLst>
                                      </p:cBhvr>
                                      <p:to>
                                        <p:strVal val="visible"/>
                                      </p:to>
                                    </p:set>
                                    <p:anim calcmode="lin" valueType="num">
                                      <p:cBhvr additive="base">
                                        <p:cTn id="149" dur="500" fill="hold"/>
                                        <p:tgtEl>
                                          <p:spTgt spid="130"/>
                                        </p:tgtEl>
                                        <p:attrNameLst>
                                          <p:attrName>ppt_x</p:attrName>
                                        </p:attrNameLst>
                                      </p:cBhvr>
                                      <p:tavLst>
                                        <p:tav tm="0">
                                          <p:val>
                                            <p:strVal val="1+#ppt_w/2"/>
                                          </p:val>
                                        </p:tav>
                                        <p:tav tm="100000">
                                          <p:val>
                                            <p:strVal val="#ppt_x"/>
                                          </p:val>
                                        </p:tav>
                                      </p:tavLst>
                                    </p:anim>
                                    <p:anim calcmode="lin" valueType="num">
                                      <p:cBhvr additive="base">
                                        <p:cTn id="150" dur="500" fill="hold"/>
                                        <p:tgtEl>
                                          <p:spTgt spid="130"/>
                                        </p:tgtEl>
                                        <p:attrNameLst>
                                          <p:attrName>ppt_y</p:attrName>
                                        </p:attrNameLst>
                                      </p:cBhvr>
                                      <p:tavLst>
                                        <p:tav tm="0">
                                          <p:val>
                                            <p:strVal val="#ppt_y"/>
                                          </p:val>
                                        </p:tav>
                                        <p:tav tm="100000">
                                          <p:val>
                                            <p:strVal val="#ppt_y"/>
                                          </p:val>
                                        </p:tav>
                                      </p:tavLst>
                                    </p:anim>
                                  </p:childTnLst>
                                </p:cTn>
                              </p:par>
                            </p:childTnLst>
                          </p:cTn>
                        </p:par>
                        <p:par>
                          <p:cTn id="151" fill="hold">
                            <p:stCondLst>
                              <p:cond delay="5000"/>
                            </p:stCondLst>
                            <p:childTnLst>
                              <p:par>
                                <p:cTn id="152" presetID="2" presetClass="entr" presetSubtype="4" fill="hold" nodeType="afterEffect">
                                  <p:stCondLst>
                                    <p:cond delay="0"/>
                                  </p:stCondLst>
                                  <p:childTnLst>
                                    <p:set>
                                      <p:cBhvr>
                                        <p:cTn id="153" dur="1" fill="hold">
                                          <p:stCondLst>
                                            <p:cond delay="0"/>
                                          </p:stCondLst>
                                        </p:cTn>
                                        <p:tgtEl>
                                          <p:spTgt spid="1027"/>
                                        </p:tgtEl>
                                        <p:attrNameLst>
                                          <p:attrName>style.visibility</p:attrName>
                                        </p:attrNameLst>
                                      </p:cBhvr>
                                      <p:to>
                                        <p:strVal val="visible"/>
                                      </p:to>
                                    </p:set>
                                    <p:anim calcmode="lin" valueType="num">
                                      <p:cBhvr additive="base">
                                        <p:cTn id="154" dur="500" fill="hold"/>
                                        <p:tgtEl>
                                          <p:spTgt spid="1027"/>
                                        </p:tgtEl>
                                        <p:attrNameLst>
                                          <p:attrName>ppt_x</p:attrName>
                                        </p:attrNameLst>
                                      </p:cBhvr>
                                      <p:tavLst>
                                        <p:tav tm="0">
                                          <p:val>
                                            <p:strVal val="#ppt_x"/>
                                          </p:val>
                                        </p:tav>
                                        <p:tav tm="100000">
                                          <p:val>
                                            <p:strVal val="#ppt_x"/>
                                          </p:val>
                                        </p:tav>
                                      </p:tavLst>
                                    </p:anim>
                                    <p:anim calcmode="lin" valueType="num">
                                      <p:cBhvr additive="base">
                                        <p:cTn id="155"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 presetClass="entr" presetSubtype="2" fill="hold" grpId="0" nodeType="clickEffect">
                                  <p:stCondLst>
                                    <p:cond delay="0"/>
                                  </p:stCondLst>
                                  <p:childTnLst>
                                    <p:set>
                                      <p:cBhvr>
                                        <p:cTn id="159" dur="1" fill="hold">
                                          <p:stCondLst>
                                            <p:cond delay="0"/>
                                          </p:stCondLst>
                                        </p:cTn>
                                        <p:tgtEl>
                                          <p:spTgt spid="3"/>
                                        </p:tgtEl>
                                        <p:attrNameLst>
                                          <p:attrName>style.visibility</p:attrName>
                                        </p:attrNameLst>
                                      </p:cBhvr>
                                      <p:to>
                                        <p:strVal val="visible"/>
                                      </p:to>
                                    </p:set>
                                    <p:anim calcmode="lin" valueType="num">
                                      <p:cBhvr additive="base">
                                        <p:cTn id="160" dur="500" fill="hold"/>
                                        <p:tgtEl>
                                          <p:spTgt spid="3"/>
                                        </p:tgtEl>
                                        <p:attrNameLst>
                                          <p:attrName>ppt_x</p:attrName>
                                        </p:attrNameLst>
                                      </p:cBhvr>
                                      <p:tavLst>
                                        <p:tav tm="0">
                                          <p:val>
                                            <p:strVal val="1+#ppt_w/2"/>
                                          </p:val>
                                        </p:tav>
                                        <p:tav tm="100000">
                                          <p:val>
                                            <p:strVal val="#ppt_x"/>
                                          </p:val>
                                        </p:tav>
                                      </p:tavLst>
                                    </p:anim>
                                    <p:anim calcmode="lin" valueType="num">
                                      <p:cBhvr additive="base">
                                        <p:cTn id="16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3" y="76200"/>
            <a:ext cx="8566727" cy="914400"/>
          </a:xfrm>
        </p:spPr>
        <p:txBody>
          <a:bodyPr/>
          <a:lstStyle/>
          <a:p>
            <a:r>
              <a:rPr lang="en-US" sz="2800" dirty="0" smtClean="0">
                <a:solidFill>
                  <a:srgbClr val="C00000"/>
                </a:solidFill>
              </a:rPr>
              <a:t>Supplemental Project: </a:t>
            </a:r>
            <a:r>
              <a:rPr lang="en-US" sz="2800" dirty="0" smtClean="0"/>
              <a:t>PQ Investigator – Open PQ Dashboard Integration</a:t>
            </a:r>
            <a:endParaRPr lang="en-US" sz="2800" dirty="0">
              <a:solidFill>
                <a:srgbClr val="C00000"/>
              </a:solidFill>
            </a:endParaRPr>
          </a:p>
        </p:txBody>
      </p:sp>
      <p:sp>
        <p:nvSpPr>
          <p:cNvPr id="6" name="Right Arrow 5"/>
          <p:cNvSpPr/>
          <p:nvPr/>
        </p:nvSpPr>
        <p:spPr bwMode="auto">
          <a:xfrm>
            <a:off x="4572000" y="2590800"/>
            <a:ext cx="685800" cy="533400"/>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pic>
        <p:nvPicPr>
          <p:cNvPr id="1027" name="Picture 3"/>
          <p:cNvPicPr>
            <a:picLocks noChangeAspect="1" noChangeArrowheads="1"/>
          </p:cNvPicPr>
          <p:nvPr/>
        </p:nvPicPr>
        <p:blipFill>
          <a:blip r:embed="rId2" cstate="print"/>
          <a:srcRect/>
          <a:stretch>
            <a:fillRect/>
          </a:stretch>
        </p:blipFill>
        <p:spPr bwMode="auto">
          <a:xfrm>
            <a:off x="152400" y="1414463"/>
            <a:ext cx="4340753" cy="3005137"/>
          </a:xfrm>
          <a:prstGeom prst="rect">
            <a:avLst/>
          </a:prstGeom>
          <a:noFill/>
          <a:ln w="9525">
            <a:noFill/>
            <a:miter lim="800000"/>
            <a:headEnd/>
            <a:tailEnd/>
          </a:ln>
        </p:spPr>
      </p:pic>
      <p:sp>
        <p:nvSpPr>
          <p:cNvPr id="7" name="Content Placeholder 2"/>
          <p:cNvSpPr txBox="1">
            <a:spLocks/>
          </p:cNvSpPr>
          <p:nvPr/>
        </p:nvSpPr>
        <p:spPr>
          <a:xfrm>
            <a:off x="365760" y="4495799"/>
            <a:ext cx="8412480" cy="1659955"/>
          </a:xfrm>
          <a:prstGeom prst="rect">
            <a:avLst/>
          </a:prstGeom>
        </p:spPr>
        <p:txBody>
          <a:bodyPr/>
          <a:lstStyle/>
          <a:p>
            <a:pPr marL="173038" marR="0" lvl="0" indent="-173038" algn="l" defTabSz="914400" rtl="0" eaLnBrk="1" fontAlgn="base" latinLnBrk="0" hangingPunct="1">
              <a:lnSpc>
                <a:spcPct val="100000"/>
              </a:lnSpc>
              <a:spcBef>
                <a:spcPct val="0"/>
              </a:spcBef>
              <a:spcAft>
                <a:spcPts val="600"/>
              </a:spcAft>
              <a:buClr>
                <a:schemeClr val="tx2"/>
              </a:buClr>
              <a:buSzTx/>
              <a:buFont typeface="Wingdings" panose="05000000000000000000" pitchFamily="2" charset="2"/>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If you have PQI, a web</a:t>
            </a:r>
            <a:r>
              <a:rPr kumimoji="0" lang="en-US" sz="2400" b="0" i="0" u="none" strike="noStrike" kern="0" cap="none" spc="0" normalizeH="0" noProof="0" dirty="0" smtClean="0">
                <a:ln>
                  <a:noFill/>
                </a:ln>
                <a:solidFill>
                  <a:schemeClr val="tx1"/>
                </a:solidFill>
                <a:effectLst/>
                <a:uLnTx/>
                <a:uFillTx/>
                <a:latin typeface="+mn-lt"/>
                <a:ea typeface="+mn-ea"/>
                <a:cs typeface="+mn-cs"/>
              </a:rPr>
              <a:t> service will provide information on equipment/customers effected by voltage sag events to the dashboard.</a:t>
            </a:r>
          </a:p>
          <a:p>
            <a:pPr marL="173038" marR="0" lvl="0" indent="-173038" algn="l" defTabSz="914400" rtl="0" eaLnBrk="1" fontAlgn="base" latinLnBrk="0" hangingPunct="1">
              <a:lnSpc>
                <a:spcPct val="100000"/>
              </a:lnSpc>
              <a:spcBef>
                <a:spcPct val="0"/>
              </a:spcBef>
              <a:spcAft>
                <a:spcPts val="600"/>
              </a:spcAft>
              <a:buClr>
                <a:schemeClr val="tx2"/>
              </a:buClr>
              <a:buSzTx/>
              <a:buFont typeface="Wingdings" panose="05000000000000000000" pitchFamily="2" charset="2"/>
              <a:buChar char="§"/>
              <a:tabLst/>
              <a:defRPr/>
            </a:pPr>
            <a:r>
              <a:rPr lang="en-US" sz="2400" kern="0" noProof="0" dirty="0" smtClean="0">
                <a:solidFill>
                  <a:schemeClr val="tx1"/>
                </a:solidFill>
                <a:latin typeface="+mn-lt"/>
              </a:rPr>
              <a:t>Release with </a:t>
            </a:r>
            <a:r>
              <a:rPr lang="en-US" sz="2400" kern="0" noProof="0" dirty="0" err="1" smtClean="0">
                <a:solidFill>
                  <a:schemeClr val="tx1"/>
                </a:solidFill>
                <a:latin typeface="+mn-lt"/>
              </a:rPr>
              <a:t>openPQDashboard</a:t>
            </a:r>
            <a:r>
              <a:rPr lang="en-US" sz="2400" kern="0" noProof="0" dirty="0" smtClean="0">
                <a:solidFill>
                  <a:schemeClr val="tx1"/>
                </a:solidFill>
                <a:latin typeface="+mn-lt"/>
              </a:rPr>
              <a:t> Ver. 1.0</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333500"/>
            <a:ext cx="3086100" cy="30861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3440" y="22029"/>
            <a:ext cx="609600" cy="609600"/>
          </a:xfrm>
          <a:prstGeom prst="rect">
            <a:avLst/>
          </a:prstGeom>
        </p:spPr>
      </p:pic>
    </p:spTree>
    <p:extLst>
      <p:ext uri="{BB962C8B-B14F-4D97-AF65-F5344CB8AC3E}">
        <p14:creationId xmlns:p14="http://schemas.microsoft.com/office/powerpoint/2010/main" val="4203256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EPRI Research Contributions to the Dashboard</a:t>
            </a:r>
            <a:endParaRPr lang="en-US" dirty="0"/>
          </a:p>
        </p:txBody>
      </p:sp>
      <p:sp>
        <p:nvSpPr>
          <p:cNvPr id="3" name="Content Placeholder 2"/>
          <p:cNvSpPr>
            <a:spLocks noGrp="1"/>
          </p:cNvSpPr>
          <p:nvPr>
            <p:ph idx="1"/>
          </p:nvPr>
        </p:nvSpPr>
        <p:spPr/>
        <p:txBody>
          <a:bodyPr/>
          <a:lstStyle/>
          <a:p>
            <a:r>
              <a:rPr lang="en-US" dirty="0" smtClean="0"/>
              <a:t>Continuous Power Quality Benchmarking - Automated management of EPRI hosted PQ data from multiple utilities.</a:t>
            </a:r>
          </a:p>
          <a:p>
            <a:r>
              <a:rPr lang="en-US" dirty="0" smtClean="0"/>
              <a:t>Waveform characterization (statistical probability of cause)</a:t>
            </a:r>
          </a:p>
          <a:p>
            <a:r>
              <a:rPr lang="en-US" dirty="0" smtClean="0"/>
              <a:t>External Data Layers for PQ Correlation (e.g. Sunburst, Weather)</a:t>
            </a:r>
          </a:p>
          <a:p>
            <a:r>
              <a:rPr lang="en-US" dirty="0" smtClean="0"/>
              <a:t>Visualizing continuous waveform data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440" y="22029"/>
            <a:ext cx="609600" cy="609600"/>
          </a:xfrm>
          <a:prstGeom prst="rect">
            <a:avLst/>
          </a:prstGeom>
        </p:spPr>
      </p:pic>
    </p:spTree>
    <p:extLst>
      <p:ext uri="{BB962C8B-B14F-4D97-AF65-F5344CB8AC3E}">
        <p14:creationId xmlns:p14="http://schemas.microsoft.com/office/powerpoint/2010/main" val="2714209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096500" cy="1314450"/>
          </a:xfrm>
        </p:spPr>
        <p:txBody>
          <a:bodyPr/>
          <a:lstStyle/>
          <a:p>
            <a:r>
              <a:rPr lang="en-US" dirty="0" smtClean="0"/>
              <a:t>What are we missing with present triggering methods?</a:t>
            </a:r>
            <a:endParaRPr lang="en-US" dirty="0"/>
          </a:p>
        </p:txBody>
      </p:sp>
      <p:sp>
        <p:nvSpPr>
          <p:cNvPr id="6" name="Rectangle 1"/>
          <p:cNvSpPr>
            <a:spLocks noChangeArrowheads="1"/>
          </p:cNvSpPr>
          <p:nvPr/>
        </p:nvSpPr>
        <p:spPr bwMode="auto">
          <a:xfrm>
            <a:off x="181100" y="4428279"/>
            <a:ext cx="89154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indent="-173038" algn="l">
              <a:buFont typeface="Arial" pitchFamily="34" charset="0"/>
              <a:buChar char="•"/>
            </a:pPr>
            <a:r>
              <a:rPr lang="en-US" sz="2400" dirty="0" smtClean="0">
                <a:solidFill>
                  <a:schemeClr val="tx1"/>
                </a:solidFill>
                <a:latin typeface="Times"/>
                <a:ea typeface="Times New Roman" pitchFamily="18" charset="0"/>
                <a:cs typeface="Times New Roman" pitchFamily="18" charset="0"/>
              </a:rPr>
              <a:t>If the thresholds are not sensitive enough, anomalies can be missed.  (High Impedance Fault Deviations)</a:t>
            </a:r>
          </a:p>
          <a:p>
            <a:pPr marL="173038" lvl="0" indent="-173038" algn="l">
              <a:buFont typeface="Arial" pitchFamily="34" charset="0"/>
              <a:buChar char="•"/>
            </a:pPr>
            <a:r>
              <a:rPr lang="en-US" sz="2400" dirty="0" smtClean="0">
                <a:solidFill>
                  <a:schemeClr val="tx1"/>
                </a:solidFill>
                <a:latin typeface="Times"/>
                <a:ea typeface="Times New Roman" pitchFamily="18" charset="0"/>
                <a:cs typeface="Times New Roman" pitchFamily="18" charset="0"/>
              </a:rPr>
              <a:t>If the sensitivities of thresholds are set too low, the user is inundated with a large amount of data sets to parse and zoom through</a:t>
            </a:r>
            <a:endParaRPr kumimoji="0" lang="en-US" sz="2400" b="0" i="0" u="none" strike="noStrike" cap="none" normalizeH="0" baseline="0" dirty="0" smtClean="0">
              <a:ln>
                <a:noFill/>
              </a:ln>
              <a:solidFill>
                <a:schemeClr val="tx1"/>
              </a:solidFill>
              <a:effectLst/>
              <a:latin typeface="Times"/>
              <a:ea typeface="Times New Roman"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628650" y="2038350"/>
            <a:ext cx="3790950" cy="1885950"/>
          </a:xfrm>
          <a:prstGeom prst="rect">
            <a:avLst/>
          </a:prstGeom>
        </p:spPr>
      </p:pic>
      <p:pic>
        <p:nvPicPr>
          <p:cNvPr id="7" name="Picture 6"/>
          <p:cNvPicPr>
            <a:picLocks noChangeAspect="1"/>
          </p:cNvPicPr>
          <p:nvPr/>
        </p:nvPicPr>
        <p:blipFill>
          <a:blip r:embed="rId3"/>
          <a:stretch>
            <a:fillRect/>
          </a:stretch>
        </p:blipFill>
        <p:spPr>
          <a:xfrm>
            <a:off x="4667250" y="1981200"/>
            <a:ext cx="3867150" cy="2000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3440" y="22029"/>
            <a:ext cx="609600" cy="609600"/>
          </a:xfrm>
          <a:prstGeom prst="rect">
            <a:avLst/>
          </a:prstGeom>
        </p:spPr>
      </p:pic>
    </p:spTree>
    <p:extLst>
      <p:ext uri="{BB962C8B-B14F-4D97-AF65-F5344CB8AC3E}">
        <p14:creationId xmlns:p14="http://schemas.microsoft.com/office/powerpoint/2010/main" val="1423715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sz="quarter" idx="1"/>
          </p:nvPr>
        </p:nvSpPr>
        <p:spPr/>
        <p:txBody>
          <a:bodyPr/>
          <a:lstStyle/>
          <a:p>
            <a:r>
              <a:rPr lang="en-US" dirty="0" smtClean="0"/>
              <a:t>Open Conceptual Design Guide</a:t>
            </a:r>
          </a:p>
          <a:p>
            <a:endParaRPr lang="en-US" dirty="0"/>
          </a:p>
          <a:p>
            <a:r>
              <a:rPr lang="en-US" dirty="0" smtClean="0"/>
              <a:t>Tom Cooke</a:t>
            </a:r>
          </a:p>
          <a:p>
            <a:r>
              <a:rPr lang="en-US" dirty="0" smtClean="0"/>
              <a:t>April 2015</a:t>
            </a:r>
            <a:endParaRPr lang="en-US" dirty="0"/>
          </a:p>
        </p:txBody>
      </p:sp>
      <p:sp>
        <p:nvSpPr>
          <p:cNvPr id="3" name="Title 2"/>
          <p:cNvSpPr>
            <a:spLocks noGrp="1"/>
          </p:cNvSpPr>
          <p:nvPr>
            <p:ph type="ctrTitle" sz="quarter"/>
          </p:nvPr>
        </p:nvSpPr>
        <p:spPr/>
        <p:txBody>
          <a:bodyPr/>
          <a:lstStyle/>
          <a:p>
            <a:r>
              <a:rPr lang="en-US" dirty="0" smtClean="0"/>
              <a:t>EPRI Cyclic Histogram</a:t>
            </a:r>
            <a:endParaRPr lang="en-US" dirty="0"/>
          </a:p>
        </p:txBody>
      </p:sp>
      <p:pic>
        <p:nvPicPr>
          <p:cNvPr id="5" name="Picture 4"/>
          <p:cNvPicPr>
            <a:picLocks noChangeAspect="1"/>
          </p:cNvPicPr>
          <p:nvPr/>
        </p:nvPicPr>
        <p:blipFill rotWithShape="1">
          <a:blip r:embed="rId2"/>
          <a:srcRect t="16732" r="15884" b="17843"/>
          <a:stretch/>
        </p:blipFill>
        <p:spPr>
          <a:xfrm>
            <a:off x="533400" y="805909"/>
            <a:ext cx="4114800" cy="2121694"/>
          </a:xfrm>
          <a:prstGeom prst="rect">
            <a:avLst/>
          </a:prstGeom>
        </p:spPr>
      </p:pic>
    </p:spTree>
    <p:extLst>
      <p:ext uri="{BB962C8B-B14F-4D97-AF65-F5344CB8AC3E}">
        <p14:creationId xmlns:p14="http://schemas.microsoft.com/office/powerpoint/2010/main" val="1304958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762000"/>
          </a:xfrm>
        </p:spPr>
        <p:txBody>
          <a:bodyPr/>
          <a:lstStyle/>
          <a:p>
            <a:r>
              <a:rPr lang="en-US" dirty="0" smtClean="0"/>
              <a:t>Background</a:t>
            </a:r>
            <a:endParaRPr lang="en-US" dirty="0"/>
          </a:p>
        </p:txBody>
      </p:sp>
      <p:sp>
        <p:nvSpPr>
          <p:cNvPr id="5" name="TextBox 4"/>
          <p:cNvSpPr txBox="1"/>
          <p:nvPr/>
        </p:nvSpPr>
        <p:spPr>
          <a:xfrm>
            <a:off x="76200" y="1219200"/>
            <a:ext cx="8853535" cy="4801314"/>
          </a:xfrm>
          <a:prstGeom prst="rect">
            <a:avLst/>
          </a:prstGeom>
          <a:noFill/>
        </p:spPr>
        <p:txBody>
          <a:bodyPr wrap="square" rtlCol="0">
            <a:spAutoFit/>
          </a:bodyPr>
          <a:lstStyle/>
          <a:p>
            <a:pPr algn="l"/>
            <a:r>
              <a:rPr lang="en-US" sz="1700" dirty="0"/>
              <a:t>In the electric power industry, the voltage and current waveforms are the rawest forms of data that are analyzed for power system anomalies.  To capture these anomalies, digital signal processors sample amplitude values from 128 to 1024 times per waveform cycle in order to deliver an interpretable anomalous event cause.  Historically, it is not efficient to collect and store this type of data continuously because such data storage is impractical, nor is it preferable to sort through this amount of data to find the anomalies that have occurred in one 60-hertz cycle out of millions of cycles recorded in a given day. </a:t>
            </a:r>
            <a:endParaRPr lang="en-US" sz="1700" dirty="0" smtClean="0"/>
          </a:p>
          <a:p>
            <a:pPr algn="l"/>
            <a:r>
              <a:rPr lang="en-US" sz="1700" dirty="0" smtClean="0"/>
              <a:t>Today, power quality monitors are configured to </a:t>
            </a:r>
            <a:r>
              <a:rPr lang="en-US" sz="1700" dirty="0"/>
              <a:t>record data only when the waveform exceeds preset </a:t>
            </a:r>
            <a:r>
              <a:rPr lang="en-US" sz="1700" dirty="0" smtClean="0"/>
              <a:t>boundaries as </a:t>
            </a:r>
            <a:r>
              <a:rPr lang="en-US" sz="1700" dirty="0"/>
              <a:t>predetermined by input </a:t>
            </a:r>
            <a:r>
              <a:rPr lang="en-US" sz="1700" dirty="0" smtClean="0"/>
              <a:t>variables.  If </a:t>
            </a:r>
            <a:r>
              <a:rPr lang="en-US" sz="1700" dirty="0"/>
              <a:t>the waveform is not changing significantly, the data-acquisition system does not record that data, therefore reducing the size of stored data.  </a:t>
            </a:r>
            <a:r>
              <a:rPr lang="en-US" sz="1700" dirty="0" smtClean="0"/>
              <a:t>The </a:t>
            </a:r>
            <a:r>
              <a:rPr lang="en-US" sz="1700" dirty="0"/>
              <a:t>problem with this </a:t>
            </a:r>
            <a:r>
              <a:rPr lang="en-US" sz="1700" dirty="0" smtClean="0"/>
              <a:t>method </a:t>
            </a:r>
            <a:r>
              <a:rPr lang="en-US" sz="1700" dirty="0"/>
              <a:t>is </a:t>
            </a:r>
            <a:r>
              <a:rPr lang="en-US" sz="1700" dirty="0" smtClean="0"/>
              <a:t>often </a:t>
            </a:r>
            <a:r>
              <a:rPr lang="en-US" sz="1700" dirty="0"/>
              <a:t>anomalies are not captured because the threshold triggers are not preset correctly.  If the thresholds are not sensitive enough, anomalies can be missed.  Conversely, if the sensitivity of thresholds are set too low, the user is inundated with a large amount of data sets to parse and zoom through, requiring a significant amount of time for analysis</a:t>
            </a:r>
            <a:r>
              <a:rPr lang="en-US" sz="1700" dirty="0" smtClean="0"/>
              <a:t>.</a:t>
            </a:r>
            <a:r>
              <a:rPr lang="en-US" sz="1700" dirty="0"/>
              <a:t> </a:t>
            </a:r>
          </a:p>
          <a:p>
            <a:pPr algn="l"/>
            <a:r>
              <a:rPr lang="en-US" sz="1700" dirty="0"/>
              <a:t>The new </a:t>
            </a:r>
            <a:r>
              <a:rPr lang="en-US" sz="1700" dirty="0">
                <a:solidFill>
                  <a:srgbClr val="C00000"/>
                </a:solidFill>
              </a:rPr>
              <a:t>Cyclic Histogram method reduces the impact of large amounts of waveform data </a:t>
            </a:r>
            <a:r>
              <a:rPr lang="en-US" sz="1700" dirty="0"/>
              <a:t>and resolves the issues associated with </a:t>
            </a:r>
            <a:r>
              <a:rPr lang="en-US" sz="1700" dirty="0" smtClean="0"/>
              <a:t>the current methods mentioned above.  </a:t>
            </a:r>
            <a:r>
              <a:rPr lang="en-US" sz="1700" u="sng" dirty="0" smtClean="0"/>
              <a:t>Note that this method is meant to enhance current methods, rather than replace it.</a:t>
            </a:r>
            <a:endParaRPr lang="en-US" sz="1700" u="sng" dirty="0"/>
          </a:p>
        </p:txBody>
      </p:sp>
    </p:spTree>
    <p:extLst>
      <p:ext uri="{BB962C8B-B14F-4D97-AF65-F5344CB8AC3E}">
        <p14:creationId xmlns:p14="http://schemas.microsoft.com/office/powerpoint/2010/main" val="2484172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66470" y="0"/>
            <a:ext cx="4801852" cy="6248400"/>
          </a:xfrm>
          <a:prstGeom prst="rect">
            <a:avLst/>
          </a:prstGeom>
        </p:spPr>
      </p:pic>
      <p:sp>
        <p:nvSpPr>
          <p:cNvPr id="2" name="Title 1"/>
          <p:cNvSpPr>
            <a:spLocks noGrp="1"/>
          </p:cNvSpPr>
          <p:nvPr>
            <p:ph type="title"/>
          </p:nvPr>
        </p:nvSpPr>
        <p:spPr>
          <a:xfrm>
            <a:off x="78180" y="0"/>
            <a:ext cx="4088290" cy="1600200"/>
          </a:xfrm>
        </p:spPr>
        <p:txBody>
          <a:bodyPr>
            <a:noAutofit/>
          </a:bodyPr>
          <a:lstStyle/>
          <a:p>
            <a:r>
              <a:rPr lang="en-US" sz="3200" dirty="0" smtClean="0"/>
              <a:t>Basic Cyclic Histogram Structure</a:t>
            </a:r>
            <a:endParaRPr lang="en-US" sz="3200" dirty="0"/>
          </a:p>
        </p:txBody>
      </p:sp>
      <p:sp>
        <p:nvSpPr>
          <p:cNvPr id="6" name="TextBox 5"/>
          <p:cNvSpPr txBox="1"/>
          <p:nvPr/>
        </p:nvSpPr>
        <p:spPr>
          <a:xfrm>
            <a:off x="228600" y="1660310"/>
            <a:ext cx="3937870" cy="3970318"/>
          </a:xfrm>
          <a:prstGeom prst="rect">
            <a:avLst/>
          </a:prstGeom>
          <a:noFill/>
        </p:spPr>
        <p:txBody>
          <a:bodyPr wrap="square" rtlCol="0">
            <a:spAutoFit/>
          </a:bodyPr>
          <a:lstStyle/>
          <a:p>
            <a:pPr algn="l"/>
            <a:r>
              <a:rPr lang="en-US" dirty="0"/>
              <a:t>This Cyclic Histogram </a:t>
            </a:r>
            <a:r>
              <a:rPr lang="en-US" dirty="0" smtClean="0"/>
              <a:t>method is </a:t>
            </a:r>
            <a:r>
              <a:rPr lang="en-US" dirty="0"/>
              <a:t>a three-dimensional representation of </a:t>
            </a:r>
            <a:r>
              <a:rPr lang="en-US" dirty="0" smtClean="0"/>
              <a:t>many continuous cycles of historical </a:t>
            </a:r>
            <a:r>
              <a:rPr lang="en-US" dirty="0"/>
              <a:t>current or voltage </a:t>
            </a:r>
            <a:r>
              <a:rPr lang="en-US" dirty="0" smtClean="0"/>
              <a:t>waveforms </a:t>
            </a:r>
            <a:r>
              <a:rPr lang="en-US" dirty="0"/>
              <a:t>in a one-cycle </a:t>
            </a:r>
            <a:r>
              <a:rPr lang="en-US" dirty="0" smtClean="0"/>
              <a:t>view.   </a:t>
            </a:r>
            <a:endParaRPr lang="en-US" dirty="0"/>
          </a:p>
          <a:p>
            <a:pPr algn="l"/>
            <a:endParaRPr lang="en-US" dirty="0" smtClean="0"/>
          </a:p>
          <a:p>
            <a:pPr algn="l"/>
            <a:r>
              <a:rPr lang="en-US" dirty="0" smtClean="0"/>
              <a:t>The </a:t>
            </a:r>
            <a:r>
              <a:rPr lang="en-US" dirty="0"/>
              <a:t>X and Y axes make up a given </a:t>
            </a:r>
            <a:r>
              <a:rPr lang="en-US" dirty="0" smtClean="0"/>
              <a:t>matrix of </a:t>
            </a:r>
            <a:r>
              <a:rPr lang="en-US" dirty="0"/>
              <a:t>bins for </a:t>
            </a:r>
            <a:r>
              <a:rPr lang="en-US" dirty="0" smtClean="0"/>
              <a:t>a stack of Z </a:t>
            </a:r>
            <a:r>
              <a:rPr lang="en-US" dirty="0"/>
              <a:t>values to be established. As a given X sample is selected, the Y value is measured and placed in the corresponding </a:t>
            </a:r>
            <a:r>
              <a:rPr lang="en-US" dirty="0" smtClean="0"/>
              <a:t>bin. The </a:t>
            </a:r>
            <a:r>
              <a:rPr lang="en-US" dirty="0"/>
              <a:t>number of bins is determined by horizontal and vertical resolution</a:t>
            </a:r>
            <a:r>
              <a:rPr lang="en-US" dirty="0" smtClean="0"/>
              <a:t>.  </a:t>
            </a:r>
          </a:p>
        </p:txBody>
      </p:sp>
    </p:spTree>
    <p:extLst>
      <p:ext uri="{BB962C8B-B14F-4D97-AF65-F5344CB8AC3E}">
        <p14:creationId xmlns:p14="http://schemas.microsoft.com/office/powerpoint/2010/main" val="448263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14650" y="1295400"/>
            <a:ext cx="6229350" cy="4747478"/>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t>Cyclic Histogram (X and Y Axis)</a:t>
            </a:r>
            <a:endParaRPr lang="en-US" dirty="0"/>
          </a:p>
        </p:txBody>
      </p:sp>
      <p:sp>
        <p:nvSpPr>
          <p:cNvPr id="3" name="TextBox 2"/>
          <p:cNvSpPr txBox="1"/>
          <p:nvPr/>
        </p:nvSpPr>
        <p:spPr>
          <a:xfrm>
            <a:off x="76200" y="1219200"/>
            <a:ext cx="2971800" cy="4801314"/>
          </a:xfrm>
          <a:prstGeom prst="rect">
            <a:avLst/>
          </a:prstGeom>
          <a:noFill/>
        </p:spPr>
        <p:txBody>
          <a:bodyPr wrap="square" rtlCol="0">
            <a:spAutoFit/>
          </a:bodyPr>
          <a:lstStyle/>
          <a:p>
            <a:pPr algn="l"/>
            <a:r>
              <a:rPr lang="en-US" dirty="0" smtClean="0"/>
              <a:t>The X axes should represent the number of points per cycle, with each sample having a delta-t that is the inverse-frequency divided by the number of points.</a:t>
            </a:r>
          </a:p>
          <a:p>
            <a:pPr algn="l"/>
            <a:r>
              <a:rPr lang="en-US" dirty="0" smtClean="0"/>
              <a:t>For visual needs, the Y axis will not need the same vertical resolution as the source data.  Most meters record 16 bit (65536) resolution.  10 bit (1024) may suffice which in this case would aggregate 64 vertical value levels into 1 bin.</a:t>
            </a:r>
            <a:endParaRPr lang="en-US" dirty="0"/>
          </a:p>
        </p:txBody>
      </p:sp>
    </p:spTree>
    <p:extLst>
      <p:ext uri="{BB962C8B-B14F-4D97-AF65-F5344CB8AC3E}">
        <p14:creationId xmlns:p14="http://schemas.microsoft.com/office/powerpoint/2010/main" val="1229371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86200" y="2174149"/>
            <a:ext cx="5181600" cy="4226262"/>
          </a:xfrm>
          <a:prstGeom prst="rect">
            <a:avLst/>
          </a:prstGeom>
        </p:spPr>
      </p:pic>
      <p:sp>
        <p:nvSpPr>
          <p:cNvPr id="2" name="Title 1"/>
          <p:cNvSpPr>
            <a:spLocks noGrp="1"/>
          </p:cNvSpPr>
          <p:nvPr>
            <p:ph type="title"/>
          </p:nvPr>
        </p:nvSpPr>
        <p:spPr>
          <a:xfrm>
            <a:off x="193830" y="152400"/>
            <a:ext cx="8229600" cy="457200"/>
          </a:xfrm>
        </p:spPr>
        <p:txBody>
          <a:bodyPr>
            <a:normAutofit/>
          </a:bodyPr>
          <a:lstStyle/>
          <a:p>
            <a:r>
              <a:rPr lang="en-US" dirty="0" smtClean="0"/>
              <a:t>Z axis Coloring</a:t>
            </a:r>
            <a:endParaRPr lang="en-US" dirty="0"/>
          </a:p>
        </p:txBody>
      </p:sp>
      <p:sp>
        <p:nvSpPr>
          <p:cNvPr id="4" name="TextBox 3"/>
          <p:cNvSpPr txBox="1"/>
          <p:nvPr/>
        </p:nvSpPr>
        <p:spPr>
          <a:xfrm>
            <a:off x="33865" y="2341126"/>
            <a:ext cx="3871865" cy="3754874"/>
          </a:xfrm>
          <a:prstGeom prst="rect">
            <a:avLst/>
          </a:prstGeom>
          <a:noFill/>
        </p:spPr>
        <p:txBody>
          <a:bodyPr wrap="square" rtlCol="0">
            <a:spAutoFit/>
          </a:bodyPr>
          <a:lstStyle/>
          <a:p>
            <a:pPr algn="l"/>
            <a:r>
              <a:rPr lang="en-US" sz="1400" dirty="0"/>
              <a:t> </a:t>
            </a:r>
            <a:r>
              <a:rPr lang="en-US" sz="1400" dirty="0" smtClean="0"/>
              <a:t>For </a:t>
            </a:r>
            <a:r>
              <a:rPr lang="en-US" sz="1400" dirty="0"/>
              <a:t>steady state, values in this color region (yellow to red) will </a:t>
            </a:r>
            <a:r>
              <a:rPr lang="en-US" sz="1400" dirty="0" smtClean="0"/>
              <a:t>be percentage values and the representative color will be </a:t>
            </a:r>
            <a:r>
              <a:rPr lang="en-US" sz="1400" dirty="0"/>
              <a:t>dynamic depending on the total </a:t>
            </a:r>
            <a:r>
              <a:rPr lang="en-US" sz="1400" dirty="0" smtClean="0"/>
              <a:t>period (T) </a:t>
            </a:r>
            <a:r>
              <a:rPr lang="en-US" sz="1400" dirty="0"/>
              <a:t>of the cyclic histogram.  </a:t>
            </a:r>
            <a:r>
              <a:rPr lang="en-US" sz="1400" dirty="0" smtClean="0"/>
              <a:t>For this algorithm, the value will be stored as a percent</a:t>
            </a:r>
            <a:r>
              <a:rPr lang="en-US" sz="1400" dirty="0"/>
              <a:t>, which is derived from one sample divided by total samples in the T measurement period. If one or more values already exists in this bin, the percent value is mathematically added to the previous value(s</a:t>
            </a:r>
            <a:r>
              <a:rPr lang="en-US" sz="1400" dirty="0" smtClean="0"/>
              <a:t>).  The </a:t>
            </a:r>
            <a:r>
              <a:rPr lang="en-US" sz="1400" dirty="0"/>
              <a:t>minimum percentage will depend on the total period selected, but it will always be based on 1 minute.  </a:t>
            </a:r>
            <a:endParaRPr lang="en-US" sz="1400" dirty="0" smtClean="0"/>
          </a:p>
          <a:p>
            <a:pPr algn="l"/>
            <a:r>
              <a:rPr lang="en-US" sz="1400" dirty="0" smtClean="0"/>
              <a:t>(</a:t>
            </a:r>
            <a:r>
              <a:rPr lang="en-US" sz="1400" dirty="0"/>
              <a:t>1 minute / 1 hour = 1.67</a:t>
            </a:r>
            <a:r>
              <a:rPr lang="en-US" sz="1400" dirty="0" smtClean="0"/>
              <a:t>%) or (</a:t>
            </a:r>
            <a:r>
              <a:rPr lang="en-US" sz="1400" dirty="0"/>
              <a:t>1 minute / 1 day = 0.069%)</a:t>
            </a:r>
          </a:p>
          <a:p>
            <a:pPr algn="l"/>
            <a:r>
              <a:rPr lang="en-US" sz="1400" dirty="0"/>
              <a:t> </a:t>
            </a:r>
            <a:r>
              <a:rPr lang="en-US" sz="1400" dirty="0" smtClean="0"/>
              <a:t>This </a:t>
            </a:r>
            <a:r>
              <a:rPr lang="en-US" sz="1400" dirty="0"/>
              <a:t>method </a:t>
            </a:r>
            <a:r>
              <a:rPr lang="en-US" sz="1400" dirty="0" smtClean="0"/>
              <a:t>gives </a:t>
            </a:r>
            <a:r>
              <a:rPr lang="en-US" sz="1400" dirty="0"/>
              <a:t>us some visual distinction between </a:t>
            </a:r>
            <a:r>
              <a:rPr lang="en-US" sz="1400" u="sng" dirty="0" smtClean="0"/>
              <a:t>events</a:t>
            </a:r>
            <a:r>
              <a:rPr lang="en-US" sz="1400" dirty="0" smtClean="0"/>
              <a:t> </a:t>
            </a:r>
            <a:r>
              <a:rPr lang="en-US" sz="1400" dirty="0"/>
              <a:t>and </a:t>
            </a:r>
            <a:r>
              <a:rPr lang="en-US" sz="1400" u="sng" dirty="0"/>
              <a:t>steady state </a:t>
            </a:r>
            <a:r>
              <a:rPr lang="en-US" sz="1400" dirty="0"/>
              <a:t>variations.</a:t>
            </a:r>
          </a:p>
        </p:txBody>
      </p:sp>
      <p:sp>
        <p:nvSpPr>
          <p:cNvPr id="5" name="TextBox 4"/>
          <p:cNvSpPr txBox="1"/>
          <p:nvPr/>
        </p:nvSpPr>
        <p:spPr>
          <a:xfrm>
            <a:off x="33864" y="762000"/>
            <a:ext cx="9033935" cy="1600438"/>
          </a:xfrm>
          <a:prstGeom prst="rect">
            <a:avLst/>
          </a:prstGeom>
          <a:noFill/>
        </p:spPr>
        <p:txBody>
          <a:bodyPr wrap="square" rtlCol="0">
            <a:spAutoFit/>
          </a:bodyPr>
          <a:lstStyle/>
          <a:p>
            <a:pPr algn="l"/>
            <a:r>
              <a:rPr lang="en-US" sz="1400" dirty="0"/>
              <a:t>For </a:t>
            </a:r>
            <a:r>
              <a:rPr lang="en-US" sz="1400" dirty="0" smtClean="0"/>
              <a:t>power quality phenomena we </a:t>
            </a:r>
            <a:r>
              <a:rPr lang="en-US" sz="1400" dirty="0"/>
              <a:t>have two distinct variations in waveforms…. steady state variations, and event variations.  And each have their typical range as defined in PQ </a:t>
            </a:r>
            <a:r>
              <a:rPr lang="en-US" sz="1400" dirty="0" smtClean="0"/>
              <a:t>standard IEEE </a:t>
            </a:r>
            <a:r>
              <a:rPr lang="en-US" sz="1400" dirty="0"/>
              <a:t>1159.  For events, we typically see variations from 1 to ~180 cycles.  A series of events are typically less than one minute (3600 cycles).  Steady state variations are greater than one minute.  As shown in the graphic,  events have a color region that presents static </a:t>
            </a:r>
            <a:r>
              <a:rPr lang="en-US" sz="1400" dirty="0" smtClean="0"/>
              <a:t>duration </a:t>
            </a:r>
            <a:r>
              <a:rPr lang="en-US" sz="1400" dirty="0"/>
              <a:t>(1 to 3600 cycles) regardless of the cyclic histograms total period (T).  For the static algorithm one pass by a bin equals 1 cycle.  Counting the number of samples in a bin establishes what color of blue to green </a:t>
            </a:r>
            <a:r>
              <a:rPr lang="en-US" sz="1400" dirty="0" smtClean="0"/>
              <a:t>is presented.</a:t>
            </a:r>
            <a:r>
              <a:rPr lang="en-US" sz="1400" dirty="0"/>
              <a:t> </a:t>
            </a:r>
          </a:p>
        </p:txBody>
      </p:sp>
    </p:spTree>
    <p:extLst>
      <p:ext uri="{BB962C8B-B14F-4D97-AF65-F5344CB8AC3E}">
        <p14:creationId xmlns:p14="http://schemas.microsoft.com/office/powerpoint/2010/main" val="1567017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477686"/>
          </a:xfrm>
        </p:spPr>
        <p:txBody>
          <a:bodyPr>
            <a:normAutofit/>
          </a:bodyPr>
          <a:lstStyle/>
          <a:p>
            <a:r>
              <a:rPr lang="en-US" dirty="0" smtClean="0"/>
              <a:t>Format and Display</a:t>
            </a:r>
            <a:endParaRPr lang="en-US" dirty="0"/>
          </a:p>
        </p:txBody>
      </p:sp>
      <p:sp>
        <p:nvSpPr>
          <p:cNvPr id="4" name="TextBox 3"/>
          <p:cNvSpPr txBox="1"/>
          <p:nvPr/>
        </p:nvSpPr>
        <p:spPr>
          <a:xfrm>
            <a:off x="76200" y="1926372"/>
            <a:ext cx="3505200" cy="4093428"/>
          </a:xfrm>
          <a:prstGeom prst="rect">
            <a:avLst/>
          </a:prstGeom>
          <a:noFill/>
        </p:spPr>
        <p:txBody>
          <a:bodyPr wrap="square" rtlCol="0">
            <a:spAutoFit/>
          </a:bodyPr>
          <a:lstStyle/>
          <a:p>
            <a:pPr algn="l"/>
            <a:r>
              <a:rPr lang="en-US" sz="2000" dirty="0" smtClean="0"/>
              <a:t>To ease storage, transfer, and display of the cyclic histogram, it can be distributed as a static image (gif, </a:t>
            </a:r>
            <a:r>
              <a:rPr lang="en-US" sz="2000" dirty="0" err="1" smtClean="0"/>
              <a:t>png</a:t>
            </a:r>
            <a:r>
              <a:rPr lang="en-US" sz="2000" dirty="0" smtClean="0"/>
              <a:t>, </a:t>
            </a:r>
            <a:r>
              <a:rPr lang="en-US" sz="2000" dirty="0" err="1" smtClean="0"/>
              <a:t>etc</a:t>
            </a:r>
            <a:r>
              <a:rPr lang="en-US" sz="2000" dirty="0" smtClean="0"/>
              <a:t>).</a:t>
            </a:r>
          </a:p>
          <a:p>
            <a:pPr algn="l"/>
            <a:r>
              <a:rPr lang="en-US" sz="2000" dirty="0" smtClean="0"/>
              <a:t>There can be multiple images for each phase, voltage and current. Furthermore, there may be multiple pages of images representing different time periods (i.e. 1 hour, 1 day, or maybe 1 week)</a:t>
            </a:r>
            <a:endParaRPr lang="en-US" sz="2000" dirty="0"/>
          </a:p>
        </p:txBody>
      </p:sp>
      <p:pic>
        <p:nvPicPr>
          <p:cNvPr id="5" name="Picture 4"/>
          <p:cNvPicPr>
            <a:picLocks noChangeAspect="1"/>
          </p:cNvPicPr>
          <p:nvPr/>
        </p:nvPicPr>
        <p:blipFill>
          <a:blip r:embed="rId2"/>
          <a:stretch>
            <a:fillRect/>
          </a:stretch>
        </p:blipFill>
        <p:spPr>
          <a:xfrm>
            <a:off x="3657600" y="4495800"/>
            <a:ext cx="3729404" cy="1978206"/>
          </a:xfrm>
          <a:prstGeom prst="rect">
            <a:avLst/>
          </a:prstGeom>
        </p:spPr>
      </p:pic>
      <p:pic>
        <p:nvPicPr>
          <p:cNvPr id="6" name="Picture 5"/>
          <p:cNvPicPr>
            <a:picLocks noChangeAspect="1"/>
          </p:cNvPicPr>
          <p:nvPr/>
        </p:nvPicPr>
        <p:blipFill>
          <a:blip r:embed="rId3"/>
          <a:stretch>
            <a:fillRect/>
          </a:stretch>
        </p:blipFill>
        <p:spPr>
          <a:xfrm>
            <a:off x="3657600" y="858686"/>
            <a:ext cx="5486400" cy="3637114"/>
          </a:xfrm>
          <a:prstGeom prst="rect">
            <a:avLst/>
          </a:prstGeom>
        </p:spPr>
      </p:pic>
    </p:spTree>
    <p:extLst>
      <p:ext uri="{BB962C8B-B14F-4D97-AF65-F5344CB8AC3E}">
        <p14:creationId xmlns:p14="http://schemas.microsoft.com/office/powerpoint/2010/main" val="4120923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lstStyle/>
          <a:p>
            <a:r>
              <a:rPr lang="en-US" dirty="0" smtClean="0"/>
              <a:t>For more information on the Cyclic Histogram, contact…..</a:t>
            </a:r>
            <a:endParaRPr lang="en-US" dirty="0"/>
          </a:p>
        </p:txBody>
      </p:sp>
      <p:sp>
        <p:nvSpPr>
          <p:cNvPr id="3" name="TextBox 2"/>
          <p:cNvSpPr txBox="1"/>
          <p:nvPr/>
        </p:nvSpPr>
        <p:spPr>
          <a:xfrm>
            <a:off x="1143000" y="1524000"/>
            <a:ext cx="7086600" cy="4278094"/>
          </a:xfrm>
          <a:prstGeom prst="rect">
            <a:avLst/>
          </a:prstGeom>
          <a:noFill/>
        </p:spPr>
        <p:txBody>
          <a:bodyPr wrap="square" rtlCol="0">
            <a:spAutoFit/>
          </a:bodyPr>
          <a:lstStyle/>
          <a:p>
            <a:pPr algn="l"/>
            <a:r>
              <a:rPr lang="en-US" dirty="0" smtClean="0"/>
              <a:t>_____________________________________________________</a:t>
            </a:r>
            <a:endParaRPr lang="en-US" dirty="0"/>
          </a:p>
          <a:p>
            <a:pPr algn="l"/>
            <a:r>
              <a:rPr lang="en-US" dirty="0"/>
              <a:t> </a:t>
            </a:r>
          </a:p>
          <a:p>
            <a:pPr algn="l">
              <a:spcBef>
                <a:spcPts val="0"/>
              </a:spcBef>
            </a:pPr>
            <a:r>
              <a:rPr lang="en-US" b="1" dirty="0"/>
              <a:t>Thomas Cooke</a:t>
            </a:r>
            <a:endParaRPr lang="en-US" dirty="0"/>
          </a:p>
          <a:p>
            <a:pPr algn="l">
              <a:spcBef>
                <a:spcPts val="0"/>
              </a:spcBef>
            </a:pPr>
            <a:r>
              <a:rPr lang="en-US" i="1" dirty="0">
                <a:solidFill>
                  <a:schemeClr val="tx1">
                    <a:lumMod val="65000"/>
                    <a:lumOff val="35000"/>
                  </a:schemeClr>
                </a:solidFill>
              </a:rPr>
              <a:t>Project Manager</a:t>
            </a:r>
          </a:p>
          <a:p>
            <a:pPr algn="l">
              <a:spcBef>
                <a:spcPts val="0"/>
              </a:spcBef>
            </a:pPr>
            <a:r>
              <a:rPr lang="en-US" i="1" dirty="0">
                <a:solidFill>
                  <a:schemeClr val="tx1">
                    <a:lumMod val="65000"/>
                    <a:lumOff val="35000"/>
                  </a:schemeClr>
                </a:solidFill>
              </a:rPr>
              <a:t>Power Quality Monitoring and Analytics, Power Delivery</a:t>
            </a:r>
          </a:p>
          <a:p>
            <a:pPr algn="l">
              <a:spcBef>
                <a:spcPts val="0"/>
              </a:spcBef>
            </a:pPr>
            <a:r>
              <a:rPr lang="en-US" dirty="0"/>
              <a:t>Electric Power Research Institute (EPRI)</a:t>
            </a:r>
          </a:p>
          <a:p>
            <a:pPr algn="l">
              <a:spcBef>
                <a:spcPts val="0"/>
              </a:spcBef>
            </a:pPr>
            <a:r>
              <a:rPr lang="es-MX" dirty="0"/>
              <a:t>942 </a:t>
            </a:r>
            <a:r>
              <a:rPr lang="es-MX" dirty="0" err="1"/>
              <a:t>Corridor</a:t>
            </a:r>
            <a:r>
              <a:rPr lang="es-MX" dirty="0"/>
              <a:t> Park </a:t>
            </a:r>
            <a:r>
              <a:rPr lang="es-MX" dirty="0" err="1"/>
              <a:t>Blvd</a:t>
            </a:r>
            <a:r>
              <a:rPr lang="es-MX" dirty="0"/>
              <a:t>., Knoxville, TN  37932</a:t>
            </a:r>
            <a:endParaRPr lang="en-US" dirty="0"/>
          </a:p>
          <a:p>
            <a:pPr algn="l">
              <a:spcBef>
                <a:spcPts val="0"/>
              </a:spcBef>
            </a:pPr>
            <a:r>
              <a:rPr lang="es-MX" dirty="0"/>
              <a:t>Office: 865-218-8010   </a:t>
            </a:r>
            <a:endParaRPr lang="en-US" dirty="0"/>
          </a:p>
          <a:p>
            <a:pPr algn="l">
              <a:spcBef>
                <a:spcPts val="0"/>
              </a:spcBef>
            </a:pPr>
            <a:r>
              <a:rPr lang="es-MX" dirty="0"/>
              <a:t>Fax: 865-218-8001</a:t>
            </a:r>
            <a:endParaRPr lang="en-US" dirty="0"/>
          </a:p>
          <a:p>
            <a:pPr algn="l">
              <a:spcBef>
                <a:spcPts val="0"/>
              </a:spcBef>
            </a:pPr>
            <a:r>
              <a:rPr lang="es-MX" u="sng" dirty="0">
                <a:hlinkClick r:id="rId2"/>
              </a:rPr>
              <a:t>tcooke@epri.com</a:t>
            </a:r>
            <a:endParaRPr lang="en-US" dirty="0"/>
          </a:p>
          <a:p>
            <a:pPr algn="l">
              <a:spcBef>
                <a:spcPts val="0"/>
              </a:spcBef>
            </a:pPr>
            <a:r>
              <a:rPr lang="en-US" u="sng" dirty="0">
                <a:hlinkClick r:id="rId3" tooltip="blocked::www.epri.comwww.epri.com"/>
              </a:rPr>
              <a:t>www.epri.com</a:t>
            </a:r>
            <a:endParaRPr lang="en-US" dirty="0"/>
          </a:p>
          <a:p>
            <a:pPr algn="l">
              <a:spcBef>
                <a:spcPts val="0"/>
              </a:spcBef>
            </a:pPr>
            <a:r>
              <a:rPr lang="en-US" dirty="0"/>
              <a:t>“Together . . . Shaping the Future of Electricity”</a:t>
            </a:r>
          </a:p>
          <a:p>
            <a:pPr algn="l"/>
            <a:r>
              <a:rPr lang="en-US" dirty="0" smtClean="0"/>
              <a:t>_____________________________________________________</a:t>
            </a:r>
            <a:endParaRPr lang="en-US" dirty="0"/>
          </a:p>
          <a:p>
            <a:pPr algn="l"/>
            <a:r>
              <a:rPr lang="en-US" dirty="0"/>
              <a:t> </a:t>
            </a:r>
          </a:p>
          <a:p>
            <a:pPr algn="l"/>
            <a:r>
              <a:rPr lang="en-US" dirty="0"/>
              <a:t> </a:t>
            </a:r>
          </a:p>
        </p:txBody>
      </p:sp>
    </p:spTree>
    <p:extLst>
      <p:ext uri="{BB962C8B-B14F-4D97-AF65-F5344CB8AC3E}">
        <p14:creationId xmlns:p14="http://schemas.microsoft.com/office/powerpoint/2010/main" val="3553541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4" y="69235"/>
            <a:ext cx="8858250" cy="914400"/>
          </a:xfrm>
        </p:spPr>
        <p:txBody>
          <a:bodyPr/>
          <a:lstStyle/>
          <a:p>
            <a:r>
              <a:rPr lang="en-US" sz="2100" dirty="0" smtClean="0"/>
              <a:t>Equating to large amounts of PQ data to both communicate and interpret.  </a:t>
            </a:r>
            <a:endParaRPr lang="en-US" sz="2100" dirty="0"/>
          </a:p>
        </p:txBody>
      </p:sp>
      <p:cxnSp>
        <p:nvCxnSpPr>
          <p:cNvPr id="2057" name="Straight Connector 2056"/>
          <p:cNvCxnSpPr/>
          <p:nvPr/>
        </p:nvCxnSpPr>
        <p:spPr bwMode="auto">
          <a:xfrm flipH="1">
            <a:off x="1247775" y="1483955"/>
            <a:ext cx="14621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Straight Connector 101"/>
          <p:cNvCxnSpPr/>
          <p:nvPr/>
        </p:nvCxnSpPr>
        <p:spPr bwMode="auto">
          <a:xfrm flipH="1" flipV="1">
            <a:off x="1247775" y="1483957"/>
            <a:ext cx="13083" cy="148813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60" name="Oval 2059"/>
          <p:cNvSpPr/>
          <p:nvPr/>
        </p:nvSpPr>
        <p:spPr bwMode="auto">
          <a:xfrm>
            <a:off x="2723423" y="1423462"/>
            <a:ext cx="114300" cy="120985"/>
          </a:xfrm>
          <a:prstGeom prst="ellipse">
            <a:avLst/>
          </a:prstGeom>
          <a:gradFill flip="none" rotWithShape="1">
            <a:gsLst>
              <a:gs pos="0">
                <a:srgbClr val="FFFF00"/>
              </a:gs>
              <a:gs pos="100000">
                <a:srgbClr val="FF0000"/>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03" name="Oval 102"/>
          <p:cNvSpPr/>
          <p:nvPr/>
        </p:nvSpPr>
        <p:spPr bwMode="auto">
          <a:xfrm>
            <a:off x="1976251" y="1426255"/>
            <a:ext cx="114300" cy="120985"/>
          </a:xfrm>
          <a:prstGeom prst="ellipse">
            <a:avLst/>
          </a:prstGeom>
          <a:gradFill flip="none" rotWithShape="1">
            <a:gsLst>
              <a:gs pos="0">
                <a:srgbClr val="FFFF00"/>
              </a:gs>
              <a:gs pos="100000">
                <a:srgbClr val="FF0000"/>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04" name="Oval 103"/>
          <p:cNvSpPr/>
          <p:nvPr/>
        </p:nvSpPr>
        <p:spPr bwMode="auto">
          <a:xfrm>
            <a:off x="1194939" y="1426255"/>
            <a:ext cx="114300" cy="120985"/>
          </a:xfrm>
          <a:prstGeom prst="ellipse">
            <a:avLst/>
          </a:prstGeom>
          <a:gradFill flip="none" rotWithShape="1">
            <a:gsLst>
              <a:gs pos="0">
                <a:srgbClr val="FFFF00"/>
              </a:gs>
              <a:gs pos="100000">
                <a:srgbClr val="FF0000"/>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05" name="Oval 104"/>
          <p:cNvSpPr/>
          <p:nvPr/>
        </p:nvSpPr>
        <p:spPr bwMode="auto">
          <a:xfrm>
            <a:off x="1194939" y="2103917"/>
            <a:ext cx="114300" cy="120985"/>
          </a:xfrm>
          <a:prstGeom prst="ellipse">
            <a:avLst/>
          </a:prstGeom>
          <a:gradFill flip="none" rotWithShape="1">
            <a:gsLst>
              <a:gs pos="0">
                <a:srgbClr val="FFFF00"/>
              </a:gs>
              <a:gs pos="100000">
                <a:srgbClr val="FF0000"/>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pic>
        <p:nvPicPr>
          <p:cNvPr id="2071" name="Picture 20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28" y="2367684"/>
            <a:ext cx="1524000" cy="3048000"/>
          </a:xfrm>
          <a:prstGeom prst="rect">
            <a:avLst/>
          </a:prstGeom>
        </p:spPr>
      </p:pic>
      <p:pic>
        <p:nvPicPr>
          <p:cNvPr id="2052" name="Picture 4"/>
          <p:cNvPicPr>
            <a:picLocks noChangeAspect="1" noChangeArrowheads="1"/>
          </p:cNvPicPr>
          <p:nvPr/>
        </p:nvPicPr>
        <p:blipFill>
          <a:blip r:embed="rId4" cstate="print"/>
          <a:srcRect/>
          <a:stretch>
            <a:fillRect/>
          </a:stretch>
        </p:blipFill>
        <p:spPr bwMode="auto">
          <a:xfrm>
            <a:off x="2709938" y="1201834"/>
            <a:ext cx="6068302" cy="4992650"/>
          </a:xfrm>
          <a:prstGeom prst="rect">
            <a:avLst/>
          </a:prstGeom>
          <a:noFill/>
          <a:ln w="9525">
            <a:noFill/>
            <a:miter lim="800000"/>
            <a:headEnd/>
            <a:tailEnd/>
          </a:ln>
        </p:spPr>
      </p:pic>
      <p:pic>
        <p:nvPicPr>
          <p:cNvPr id="67" name="Picture 66"/>
          <p:cNvPicPr>
            <a:picLocks noChangeAspect="1" noChangeArrowheads="1"/>
          </p:cNvPicPr>
          <p:nvPr/>
        </p:nvPicPr>
        <p:blipFill>
          <a:blip r:embed="rId5" cstate="print"/>
          <a:srcRect/>
          <a:stretch>
            <a:fillRect/>
          </a:stretch>
        </p:blipFill>
        <p:spPr bwMode="auto">
          <a:xfrm>
            <a:off x="5519890" y="2869273"/>
            <a:ext cx="397398" cy="369263"/>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7605995" y="5311410"/>
            <a:ext cx="384050" cy="379189"/>
          </a:xfrm>
          <a:prstGeom prst="rect">
            <a:avLst/>
          </a:prstGeom>
          <a:noFill/>
          <a:ln w="9525">
            <a:noFill/>
            <a:miter lim="800000"/>
            <a:headEnd/>
            <a:tailEnd/>
          </a:ln>
        </p:spPr>
      </p:pic>
      <p:pic>
        <p:nvPicPr>
          <p:cNvPr id="70"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6722680" y="5151696"/>
            <a:ext cx="384050" cy="379189"/>
          </a:xfrm>
          <a:prstGeom prst="rect">
            <a:avLst/>
          </a:prstGeom>
          <a:noFill/>
          <a:ln w="9525">
            <a:noFill/>
            <a:miter lim="800000"/>
            <a:headEnd/>
            <a:tailEnd/>
          </a:ln>
        </p:spPr>
      </p:pic>
      <p:pic>
        <p:nvPicPr>
          <p:cNvPr id="71"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3995925" y="5558552"/>
            <a:ext cx="384050" cy="379189"/>
          </a:xfrm>
          <a:prstGeom prst="rect">
            <a:avLst/>
          </a:prstGeom>
          <a:noFill/>
          <a:ln w="9525">
            <a:noFill/>
            <a:miter lim="800000"/>
            <a:headEnd/>
            <a:tailEnd/>
          </a:ln>
        </p:spPr>
      </p:pic>
      <p:pic>
        <p:nvPicPr>
          <p:cNvPr id="72"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5715737" y="5530885"/>
            <a:ext cx="384050" cy="379189"/>
          </a:xfrm>
          <a:prstGeom prst="rect">
            <a:avLst/>
          </a:prstGeom>
          <a:noFill/>
          <a:ln w="9525">
            <a:noFill/>
            <a:miter lim="800000"/>
            <a:headEnd/>
            <a:tailEnd/>
          </a:ln>
        </p:spPr>
      </p:pic>
      <p:pic>
        <p:nvPicPr>
          <p:cNvPr id="73"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3803900" y="4664606"/>
            <a:ext cx="384050" cy="379189"/>
          </a:xfrm>
          <a:prstGeom prst="rect">
            <a:avLst/>
          </a:prstGeom>
          <a:noFill/>
          <a:ln w="9525">
            <a:noFill/>
            <a:miter lim="800000"/>
            <a:headEnd/>
            <a:tailEnd/>
          </a:ln>
        </p:spPr>
      </p:pic>
      <p:pic>
        <p:nvPicPr>
          <p:cNvPr id="74"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6060162" y="4789559"/>
            <a:ext cx="384050" cy="379189"/>
          </a:xfrm>
          <a:prstGeom prst="rect">
            <a:avLst/>
          </a:prstGeom>
          <a:noFill/>
          <a:ln w="9525">
            <a:noFill/>
            <a:miter lim="800000"/>
            <a:headEnd/>
            <a:tailEnd/>
          </a:ln>
        </p:spPr>
      </p:pic>
      <p:pic>
        <p:nvPicPr>
          <p:cNvPr id="75"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8334470" y="5730224"/>
            <a:ext cx="384050" cy="379189"/>
          </a:xfrm>
          <a:prstGeom prst="rect">
            <a:avLst/>
          </a:prstGeom>
          <a:noFill/>
          <a:ln w="9525">
            <a:noFill/>
            <a:miter lim="800000"/>
            <a:headEnd/>
            <a:tailEnd/>
          </a:ln>
        </p:spPr>
      </p:pic>
      <p:pic>
        <p:nvPicPr>
          <p:cNvPr id="76"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7950420" y="2972095"/>
            <a:ext cx="384050" cy="379189"/>
          </a:xfrm>
          <a:prstGeom prst="rect">
            <a:avLst/>
          </a:prstGeom>
          <a:noFill/>
          <a:ln w="9525">
            <a:noFill/>
            <a:miter lim="800000"/>
            <a:headEnd/>
            <a:tailEnd/>
          </a:ln>
        </p:spPr>
      </p:pic>
      <p:pic>
        <p:nvPicPr>
          <p:cNvPr id="77"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7702325" y="4546801"/>
            <a:ext cx="384050" cy="379189"/>
          </a:xfrm>
          <a:prstGeom prst="rect">
            <a:avLst/>
          </a:prstGeom>
          <a:noFill/>
          <a:ln w="9525">
            <a:noFill/>
            <a:miter lim="800000"/>
            <a:headEnd/>
            <a:tailEnd/>
          </a:ln>
        </p:spPr>
      </p:pic>
      <p:pic>
        <p:nvPicPr>
          <p:cNvPr id="78"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8334470" y="2116785"/>
            <a:ext cx="384050" cy="379189"/>
          </a:xfrm>
          <a:prstGeom prst="rect">
            <a:avLst/>
          </a:prstGeom>
          <a:noFill/>
          <a:ln w="9525">
            <a:noFill/>
            <a:miter lim="800000"/>
            <a:headEnd/>
            <a:tailEnd/>
          </a:ln>
        </p:spPr>
      </p:pic>
      <p:pic>
        <p:nvPicPr>
          <p:cNvPr id="79"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6914705" y="3012283"/>
            <a:ext cx="384050" cy="379189"/>
          </a:xfrm>
          <a:prstGeom prst="rect">
            <a:avLst/>
          </a:prstGeom>
          <a:noFill/>
          <a:ln w="9525">
            <a:noFill/>
            <a:miter lim="800000"/>
            <a:headEnd/>
            <a:tailEnd/>
          </a:ln>
        </p:spPr>
      </p:pic>
      <p:pic>
        <p:nvPicPr>
          <p:cNvPr id="80"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8048856" y="1391720"/>
            <a:ext cx="384050" cy="379189"/>
          </a:xfrm>
          <a:prstGeom prst="rect">
            <a:avLst/>
          </a:prstGeom>
          <a:noFill/>
          <a:ln w="9525">
            <a:noFill/>
            <a:miter lim="800000"/>
            <a:headEnd/>
            <a:tailEnd/>
          </a:ln>
        </p:spPr>
      </p:pic>
      <p:pic>
        <p:nvPicPr>
          <p:cNvPr id="81"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7029920" y="2116785"/>
            <a:ext cx="384050" cy="379189"/>
          </a:xfrm>
          <a:prstGeom prst="rect">
            <a:avLst/>
          </a:prstGeom>
          <a:noFill/>
          <a:ln w="9525">
            <a:noFill/>
            <a:miter lim="800000"/>
            <a:headEnd/>
            <a:tailEnd/>
          </a:ln>
        </p:spPr>
      </p:pic>
      <p:pic>
        <p:nvPicPr>
          <p:cNvPr id="82"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5907762" y="2081489"/>
            <a:ext cx="384050" cy="379189"/>
          </a:xfrm>
          <a:prstGeom prst="rect">
            <a:avLst/>
          </a:prstGeom>
          <a:noFill/>
          <a:ln w="9525">
            <a:noFill/>
            <a:miter lim="800000"/>
            <a:headEnd/>
            <a:tailEnd/>
          </a:ln>
        </p:spPr>
      </p:pic>
      <p:pic>
        <p:nvPicPr>
          <p:cNvPr id="83"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6252187" y="1512705"/>
            <a:ext cx="384050" cy="379189"/>
          </a:xfrm>
          <a:prstGeom prst="rect">
            <a:avLst/>
          </a:prstGeom>
          <a:noFill/>
          <a:ln w="9525">
            <a:noFill/>
            <a:miter lim="800000"/>
            <a:headEnd/>
            <a:tailEnd/>
          </a:ln>
        </p:spPr>
      </p:pic>
      <p:pic>
        <p:nvPicPr>
          <p:cNvPr id="84"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4379975" y="2685568"/>
            <a:ext cx="384050" cy="379189"/>
          </a:xfrm>
          <a:prstGeom prst="rect">
            <a:avLst/>
          </a:prstGeom>
          <a:noFill/>
          <a:ln w="9525">
            <a:noFill/>
            <a:miter lim="800000"/>
            <a:headEnd/>
            <a:tailEnd/>
          </a:ln>
        </p:spPr>
      </p:pic>
      <p:pic>
        <p:nvPicPr>
          <p:cNvPr id="85"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4916425" y="3391471"/>
            <a:ext cx="384050" cy="379189"/>
          </a:xfrm>
          <a:prstGeom prst="rect">
            <a:avLst/>
          </a:prstGeom>
          <a:noFill/>
          <a:ln w="9525">
            <a:noFill/>
            <a:miter lim="800000"/>
            <a:headEnd/>
            <a:tailEnd/>
          </a:ln>
        </p:spPr>
      </p:pic>
      <p:pic>
        <p:nvPicPr>
          <p:cNvPr id="86"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4088491" y="3770660"/>
            <a:ext cx="384050" cy="379189"/>
          </a:xfrm>
          <a:prstGeom prst="rect">
            <a:avLst/>
          </a:prstGeom>
          <a:noFill/>
          <a:ln w="9525">
            <a:noFill/>
            <a:miter lim="800000"/>
            <a:headEnd/>
            <a:tailEnd/>
          </a:ln>
        </p:spPr>
      </p:pic>
      <p:pic>
        <p:nvPicPr>
          <p:cNvPr id="87"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3189420" y="2495974"/>
            <a:ext cx="384050" cy="379189"/>
          </a:xfrm>
          <a:prstGeom prst="rect">
            <a:avLst/>
          </a:prstGeom>
          <a:noFill/>
          <a:ln w="9525">
            <a:noFill/>
            <a:miter lim="800000"/>
            <a:headEnd/>
            <a:tailEnd/>
          </a:ln>
        </p:spPr>
      </p:pic>
      <p:pic>
        <p:nvPicPr>
          <p:cNvPr id="88"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4916425" y="1323111"/>
            <a:ext cx="384050" cy="379189"/>
          </a:xfrm>
          <a:prstGeom prst="rect">
            <a:avLst/>
          </a:prstGeom>
          <a:noFill/>
          <a:ln w="9525">
            <a:noFill/>
            <a:miter lim="800000"/>
            <a:headEnd/>
            <a:tailEnd/>
          </a:ln>
        </p:spPr>
      </p:pic>
      <p:pic>
        <p:nvPicPr>
          <p:cNvPr id="89"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3803900" y="1650480"/>
            <a:ext cx="384050" cy="379189"/>
          </a:xfrm>
          <a:prstGeom prst="rect">
            <a:avLst/>
          </a:prstGeom>
          <a:noFill/>
          <a:ln w="9525">
            <a:noFill/>
            <a:miter lim="800000"/>
            <a:headEnd/>
            <a:tailEnd/>
          </a:ln>
        </p:spPr>
      </p:pic>
      <p:pic>
        <p:nvPicPr>
          <p:cNvPr id="90" name="Picture 2"/>
          <p:cNvPicPr>
            <a:picLocks noChangeAspect="1" noChangeArrowheads="1"/>
          </p:cNvPicPr>
          <p:nvPr/>
        </p:nvPicPr>
        <p:blipFill>
          <a:blip r:embed="rId7" cstate="print">
            <a:clrChange>
              <a:clrFrom>
                <a:srgbClr val="006600"/>
              </a:clrFrom>
              <a:clrTo>
                <a:srgbClr val="006600">
                  <a:alpha val="0"/>
                </a:srgbClr>
              </a:clrTo>
            </a:clrChange>
          </a:blip>
          <a:srcRect/>
          <a:stretch>
            <a:fillRect/>
          </a:stretch>
        </p:blipFill>
        <p:spPr bwMode="auto">
          <a:xfrm>
            <a:off x="8142445" y="3770660"/>
            <a:ext cx="384050" cy="379189"/>
          </a:xfrm>
          <a:prstGeom prst="rect">
            <a:avLst/>
          </a:prstGeom>
          <a:noFill/>
          <a:ln w="9525">
            <a:noFill/>
            <a:miter lim="800000"/>
            <a:headEnd/>
            <a:tailEnd/>
          </a:ln>
        </p:spPr>
      </p:pic>
      <p:pic>
        <p:nvPicPr>
          <p:cNvPr id="91"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2805370" y="3841586"/>
            <a:ext cx="384050" cy="379189"/>
          </a:xfrm>
          <a:prstGeom prst="rect">
            <a:avLst/>
          </a:prstGeom>
          <a:noFill/>
          <a:ln w="9525">
            <a:noFill/>
            <a:miter lim="800000"/>
            <a:headEnd/>
            <a:tailEnd/>
          </a:ln>
        </p:spPr>
      </p:pic>
      <p:pic>
        <p:nvPicPr>
          <p:cNvPr id="92"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2997395" y="5730224"/>
            <a:ext cx="384050" cy="379189"/>
          </a:xfrm>
          <a:prstGeom prst="rect">
            <a:avLst/>
          </a:prstGeom>
          <a:noFill/>
          <a:ln w="9525">
            <a:noFill/>
            <a:miter lim="800000"/>
            <a:headEnd/>
            <a:tailEnd/>
          </a:ln>
        </p:spPr>
      </p:pic>
      <p:pic>
        <p:nvPicPr>
          <p:cNvPr id="93"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6291812" y="3770660"/>
            <a:ext cx="384050" cy="379189"/>
          </a:xfrm>
          <a:prstGeom prst="rect">
            <a:avLst/>
          </a:prstGeom>
          <a:noFill/>
          <a:ln w="9525">
            <a:no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4874994" y="5856844"/>
            <a:ext cx="850962" cy="252569"/>
          </a:xfrm>
          <a:prstGeom prst="rect">
            <a:avLst/>
          </a:prstGeom>
          <a:noFill/>
          <a:ln w="9525">
            <a:noFill/>
            <a:miter lim="800000"/>
            <a:headEnd/>
            <a:tailEnd/>
          </a:ln>
        </p:spPr>
      </p:pic>
      <p:pic>
        <p:nvPicPr>
          <p:cNvPr id="130" name="Picture 3"/>
          <p:cNvPicPr>
            <a:picLocks noChangeAspect="1" noChangeArrowheads="1"/>
          </p:cNvPicPr>
          <p:nvPr/>
        </p:nvPicPr>
        <p:blipFill>
          <a:blip r:embed="rId8" cstate="print"/>
          <a:srcRect/>
          <a:stretch>
            <a:fillRect/>
          </a:stretch>
        </p:blipFill>
        <p:spPr bwMode="auto">
          <a:xfrm>
            <a:off x="7413970" y="2495974"/>
            <a:ext cx="850962" cy="252569"/>
          </a:xfrm>
          <a:prstGeom prst="rect">
            <a:avLst/>
          </a:prstGeom>
          <a:noFill/>
          <a:ln w="9525">
            <a:noFill/>
            <a:miter lim="800000"/>
            <a:headEnd/>
            <a:tailEnd/>
          </a:ln>
        </p:spPr>
      </p:pic>
      <p:pic>
        <p:nvPicPr>
          <p:cNvPr id="131" name="Picture 3"/>
          <p:cNvPicPr>
            <a:picLocks noChangeAspect="1" noChangeArrowheads="1"/>
          </p:cNvPicPr>
          <p:nvPr/>
        </p:nvPicPr>
        <p:blipFill>
          <a:blip r:embed="rId8" cstate="print"/>
          <a:srcRect/>
          <a:stretch>
            <a:fillRect/>
          </a:stretch>
        </p:blipFill>
        <p:spPr bwMode="auto">
          <a:xfrm>
            <a:off x="2952938" y="3224999"/>
            <a:ext cx="850962" cy="252569"/>
          </a:xfrm>
          <a:prstGeom prst="rect">
            <a:avLst/>
          </a:prstGeom>
          <a:noFill/>
          <a:ln w="9525">
            <a:noFill/>
            <a:miter lim="800000"/>
            <a:headEnd/>
            <a:tailEnd/>
          </a:ln>
        </p:spPr>
      </p:pic>
      <p:pic>
        <p:nvPicPr>
          <p:cNvPr id="94" name="Picture 93"/>
          <p:cNvPicPr>
            <a:picLocks noChangeAspect="1" noChangeArrowheads="1"/>
          </p:cNvPicPr>
          <p:nvPr/>
        </p:nvPicPr>
        <p:blipFill>
          <a:blip r:embed="rId5" cstate="print"/>
          <a:srcRect/>
          <a:stretch>
            <a:fillRect/>
          </a:stretch>
        </p:blipFill>
        <p:spPr bwMode="auto">
          <a:xfrm>
            <a:off x="3208349" y="1308936"/>
            <a:ext cx="403222" cy="374675"/>
          </a:xfrm>
          <a:prstGeom prst="rect">
            <a:avLst/>
          </a:prstGeom>
          <a:noFill/>
          <a:ln w="9525">
            <a:noFill/>
            <a:miter lim="800000"/>
            <a:headEnd/>
            <a:tailEnd/>
          </a:ln>
        </p:spPr>
      </p:pic>
      <p:pic>
        <p:nvPicPr>
          <p:cNvPr id="95" name="Picture 94"/>
          <p:cNvPicPr>
            <a:picLocks noChangeAspect="1" noChangeArrowheads="1"/>
          </p:cNvPicPr>
          <p:nvPr/>
        </p:nvPicPr>
        <p:blipFill>
          <a:blip r:embed="rId5" cstate="print"/>
          <a:srcRect/>
          <a:stretch>
            <a:fillRect/>
          </a:stretch>
        </p:blipFill>
        <p:spPr bwMode="auto">
          <a:xfrm>
            <a:off x="4517239" y="5041009"/>
            <a:ext cx="403222" cy="374675"/>
          </a:xfrm>
          <a:prstGeom prst="rect">
            <a:avLst/>
          </a:prstGeom>
          <a:noFill/>
          <a:ln w="9525">
            <a:noFill/>
            <a:miter lim="800000"/>
            <a:headEnd/>
            <a:tailEnd/>
          </a:ln>
        </p:spPr>
      </p:pic>
      <p:pic>
        <p:nvPicPr>
          <p:cNvPr id="96" name="Picture 95"/>
          <p:cNvPicPr>
            <a:picLocks noChangeAspect="1" noChangeArrowheads="1"/>
          </p:cNvPicPr>
          <p:nvPr/>
        </p:nvPicPr>
        <p:blipFill>
          <a:blip r:embed="rId5" cstate="print"/>
          <a:srcRect/>
          <a:stretch>
            <a:fillRect/>
          </a:stretch>
        </p:blipFill>
        <p:spPr bwMode="auto">
          <a:xfrm>
            <a:off x="6650682" y="4383711"/>
            <a:ext cx="403222" cy="374675"/>
          </a:xfrm>
          <a:prstGeom prst="rect">
            <a:avLst/>
          </a:prstGeom>
          <a:noFill/>
          <a:ln w="9525">
            <a:noFill/>
            <a:miter lim="800000"/>
            <a:headEnd/>
            <a:tailEnd/>
          </a:ln>
        </p:spPr>
      </p:pic>
      <p:pic>
        <p:nvPicPr>
          <p:cNvPr id="97" name="Picture 96"/>
          <p:cNvPicPr>
            <a:picLocks noChangeAspect="1" noChangeArrowheads="1"/>
          </p:cNvPicPr>
          <p:nvPr/>
        </p:nvPicPr>
        <p:blipFill>
          <a:blip r:embed="rId5" cstate="print"/>
          <a:srcRect/>
          <a:stretch>
            <a:fillRect/>
          </a:stretch>
        </p:blipFill>
        <p:spPr bwMode="auto">
          <a:xfrm>
            <a:off x="7097144" y="1483955"/>
            <a:ext cx="403222" cy="374675"/>
          </a:xfrm>
          <a:prstGeom prst="rect">
            <a:avLst/>
          </a:prstGeom>
          <a:noFill/>
          <a:ln w="9525">
            <a:noFill/>
            <a:miter lim="800000"/>
            <a:headEnd/>
            <a:tailEnd/>
          </a:ln>
        </p:spPr>
      </p:pic>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73440" y="22029"/>
            <a:ext cx="609600" cy="609600"/>
          </a:xfrm>
          <a:prstGeom prst="rect">
            <a:avLst/>
          </a:prstGeom>
        </p:spPr>
      </p:pic>
    </p:spTree>
    <p:extLst>
      <p:ext uri="{BB962C8B-B14F-4D97-AF65-F5344CB8AC3E}">
        <p14:creationId xmlns:p14="http://schemas.microsoft.com/office/powerpoint/2010/main" val="11682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afterEffect">
                                  <p:stCondLst>
                                    <p:cond delay="0"/>
                                  </p:stCondLst>
                                  <p:childTnLst>
                                    <p:animMotion origin="layout" path="M 3.33333E-6 4.81481E-6 L -0.07969 4.81481E-6 " pathEditMode="relative" rAng="0" ptsTypes="AA">
                                      <p:cBhvr>
                                        <p:cTn id="6" dur="2000" fill="hold"/>
                                        <p:tgtEl>
                                          <p:spTgt spid="2060"/>
                                        </p:tgtEl>
                                        <p:attrNameLst>
                                          <p:attrName>ppt_x</p:attrName>
                                          <p:attrName>ppt_y</p:attrName>
                                        </p:attrNameLst>
                                      </p:cBhvr>
                                      <p:rCtr x="-3993" y="0"/>
                                    </p:animMotion>
                                  </p:childTnLst>
                                </p:cTn>
                              </p:par>
                              <p:par>
                                <p:cTn id="7" presetID="42" presetClass="path" presetSubtype="0" repeatCount="indefinite" accel="50000" decel="50000" fill="hold" grpId="0" nodeType="withEffect">
                                  <p:stCondLst>
                                    <p:cond delay="0"/>
                                  </p:stCondLst>
                                  <p:childTnLst>
                                    <p:animMotion origin="layout" path="M 4.16667E-6 3.33333E-6 L -0.08455 -0.00023 " pathEditMode="relative" rAng="0" ptsTypes="AA">
                                      <p:cBhvr>
                                        <p:cTn id="8" dur="2000" fill="hold"/>
                                        <p:tgtEl>
                                          <p:spTgt spid="103"/>
                                        </p:tgtEl>
                                        <p:attrNameLst>
                                          <p:attrName>ppt_x</p:attrName>
                                          <p:attrName>ppt_y</p:attrName>
                                        </p:attrNameLst>
                                      </p:cBhvr>
                                      <p:rCtr x="-4236" y="-23"/>
                                    </p:animMotion>
                                  </p:childTnLst>
                                </p:cTn>
                              </p:par>
                              <p:par>
                                <p:cTn id="9" presetID="42" presetClass="path" presetSubtype="0" repeatCount="indefinite" accel="50000" decel="50000" fill="hold" grpId="0" nodeType="withEffect">
                                  <p:stCondLst>
                                    <p:cond delay="0"/>
                                  </p:stCondLst>
                                  <p:childTnLst>
                                    <p:animMotion origin="layout" path="M 8.33333E-7 3.33333E-6 L -0.00052 0.09768 " pathEditMode="relative" rAng="0" ptsTypes="AA">
                                      <p:cBhvr>
                                        <p:cTn id="10" dur="2000" fill="hold"/>
                                        <p:tgtEl>
                                          <p:spTgt spid="104"/>
                                        </p:tgtEl>
                                        <p:attrNameLst>
                                          <p:attrName>ppt_x</p:attrName>
                                          <p:attrName>ppt_y</p:attrName>
                                        </p:attrNameLst>
                                      </p:cBhvr>
                                      <p:rCtr x="-35" y="4884"/>
                                    </p:animMotion>
                                  </p:childTnLst>
                                </p:cTn>
                              </p:par>
                              <p:par>
                                <p:cTn id="11" presetID="42" presetClass="path" presetSubtype="0" repeatCount="indefinite" accel="50000" decel="50000" fill="hold" grpId="0" nodeType="withEffect">
                                  <p:stCondLst>
                                    <p:cond delay="0"/>
                                  </p:stCondLst>
                                  <p:childTnLst>
                                    <p:animMotion origin="layout" path="M 8.33333E-7 7.40741E-7 L 0.00087 0.11782 " pathEditMode="relative" rAng="0" ptsTypes="AA">
                                      <p:cBhvr>
                                        <p:cTn id="12" dur="2000" fill="hold"/>
                                        <p:tgtEl>
                                          <p:spTgt spid="105"/>
                                        </p:tgtEl>
                                        <p:attrNameLst>
                                          <p:attrName>ppt_x</p:attrName>
                                          <p:attrName>ppt_y</p:attrName>
                                        </p:attrNameLst>
                                      </p:cBhvr>
                                      <p:rCtr x="35" y="5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P spid="103" grpId="0" animBg="1"/>
      <p:bldP spid="104" grpId="0" animBg="1"/>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533400"/>
            <a:ext cx="8915400" cy="884238"/>
          </a:xfrm>
        </p:spPr>
        <p:txBody>
          <a:bodyPr/>
          <a:lstStyle/>
          <a:p>
            <a:r>
              <a:rPr lang="en-US" sz="3600" dirty="0" smtClean="0"/>
              <a:t>Subtle Waveform Deviation from Arcing</a:t>
            </a:r>
            <a:endParaRPr lang="en-US" sz="3600" dirty="0"/>
          </a:p>
        </p:txBody>
      </p:sp>
      <p:pic>
        <p:nvPicPr>
          <p:cNvPr id="6" name="Picture 5" descr="subtle_wave_deviation_animation.gif"/>
          <p:cNvPicPr>
            <a:picLocks noChangeAspect="1"/>
          </p:cNvPicPr>
          <p:nvPr/>
        </p:nvPicPr>
        <p:blipFill>
          <a:blip r:embed="rId2" cstate="print"/>
          <a:stretch>
            <a:fillRect/>
          </a:stretch>
        </p:blipFill>
        <p:spPr>
          <a:xfrm>
            <a:off x="228599" y="1600200"/>
            <a:ext cx="8472855" cy="4495800"/>
          </a:xfrm>
          <a:prstGeom prst="rect">
            <a:avLst/>
          </a:prstGeom>
        </p:spPr>
      </p:pic>
      <p:sp>
        <p:nvSpPr>
          <p:cNvPr id="9" name="TextBox 8"/>
          <p:cNvSpPr txBox="1"/>
          <p:nvPr/>
        </p:nvSpPr>
        <p:spPr>
          <a:xfrm>
            <a:off x="7543800" y="5334000"/>
            <a:ext cx="1066800" cy="276999"/>
          </a:xfrm>
          <a:prstGeom prst="rect">
            <a:avLst/>
          </a:prstGeom>
          <a:noFill/>
        </p:spPr>
        <p:txBody>
          <a:bodyPr wrap="square" rtlCol="0">
            <a:spAutoFit/>
          </a:bodyPr>
          <a:lstStyle/>
          <a:p>
            <a:r>
              <a:rPr lang="en-US" sz="1200" dirty="0" smtClean="0">
                <a:solidFill>
                  <a:schemeClr val="tx2">
                    <a:lumMod val="40000"/>
                    <a:lumOff val="60000"/>
                  </a:schemeClr>
                </a:solidFill>
              </a:rPr>
              <a:t>Animation</a:t>
            </a:r>
            <a:endParaRPr lang="en-US" sz="1200" dirty="0">
              <a:solidFill>
                <a:schemeClr val="tx2">
                  <a:lumMod val="40000"/>
                  <a:lumOff val="60000"/>
                </a:schemeClr>
              </a:solidFill>
            </a:endParaRPr>
          </a:p>
        </p:txBody>
      </p:sp>
    </p:spTree>
    <p:extLst>
      <p:ext uri="{BB962C8B-B14F-4D97-AF65-F5344CB8AC3E}">
        <p14:creationId xmlns:p14="http://schemas.microsoft.com/office/powerpoint/2010/main" val="186011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9144000" cy="549276"/>
          </a:xfrm>
        </p:spPr>
        <p:txBody>
          <a:bodyPr/>
          <a:lstStyle/>
          <a:p>
            <a:r>
              <a:rPr lang="en-US" sz="3600" dirty="0" smtClean="0"/>
              <a:t>Cyclic Histogram Highlights Deviations</a:t>
            </a:r>
            <a:endParaRPr lang="en-US" sz="3600" dirty="0"/>
          </a:p>
        </p:txBody>
      </p:sp>
      <p:pic>
        <p:nvPicPr>
          <p:cNvPr id="4" name="Picture 2"/>
          <p:cNvPicPr>
            <a:picLocks noChangeAspect="1" noChangeArrowheads="1"/>
          </p:cNvPicPr>
          <p:nvPr/>
        </p:nvPicPr>
        <p:blipFill>
          <a:blip r:embed="rId2" cstate="print"/>
          <a:srcRect/>
          <a:stretch>
            <a:fillRect/>
          </a:stretch>
        </p:blipFill>
        <p:spPr bwMode="auto">
          <a:xfrm>
            <a:off x="228599" y="1524000"/>
            <a:ext cx="8667750" cy="4572000"/>
          </a:xfrm>
          <a:prstGeom prst="rect">
            <a:avLst/>
          </a:prstGeom>
          <a:noFill/>
          <a:ln w="9525">
            <a:noFill/>
            <a:miter lim="800000"/>
            <a:headEnd/>
            <a:tailEnd/>
          </a:ln>
        </p:spPr>
      </p:pic>
      <p:pic>
        <p:nvPicPr>
          <p:cNvPr id="5" name="Picture 4" descr="subtle_wave_deviation_animation.gif"/>
          <p:cNvPicPr>
            <a:picLocks noChangeAspect="1"/>
          </p:cNvPicPr>
          <p:nvPr/>
        </p:nvPicPr>
        <p:blipFill>
          <a:blip r:embed="rId3" cstate="print"/>
          <a:stretch>
            <a:fillRect/>
          </a:stretch>
        </p:blipFill>
        <p:spPr>
          <a:xfrm>
            <a:off x="3675185" y="3962400"/>
            <a:ext cx="3335215" cy="1769706"/>
          </a:xfrm>
          <a:prstGeom prst="rect">
            <a:avLst/>
          </a:prstGeom>
        </p:spPr>
      </p:pic>
    </p:spTree>
    <p:extLst>
      <p:ext uri="{BB962C8B-B14F-4D97-AF65-F5344CB8AC3E}">
        <p14:creationId xmlns:p14="http://schemas.microsoft.com/office/powerpoint/2010/main" val="3088628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idx="4294967295"/>
          </p:nvPr>
        </p:nvSpPr>
        <p:spPr>
          <a:xfrm>
            <a:off x="0" y="2466975"/>
            <a:ext cx="8226425" cy="914400"/>
          </a:xfrm>
        </p:spPr>
        <p:txBody>
          <a:bodyPr/>
          <a:lstStyle/>
          <a:p>
            <a:pPr algn="ctr"/>
            <a:r>
              <a:rPr lang="en-US" smtClean="0"/>
              <a:t>Together…Shaping the Future of Electricity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412" y="1201510"/>
            <a:ext cx="609600" cy="609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914400"/>
            <a:ext cx="8991600" cy="5509200"/>
          </a:xfrm>
          <a:prstGeom prst="rect">
            <a:avLst/>
          </a:prstGeom>
        </p:spPr>
        <p:txBody>
          <a:bodyPr wrap="square">
            <a:spAutoFit/>
          </a:bodyPr>
          <a:lstStyle/>
          <a:p>
            <a:pPr marL="173038" indent="-173038" algn="l">
              <a:spcBef>
                <a:spcPts val="0"/>
              </a:spcBef>
              <a:spcAft>
                <a:spcPts val="0"/>
              </a:spcAft>
              <a:buClr>
                <a:schemeClr val="tx2"/>
              </a:buClr>
              <a:defRPr/>
            </a:pPr>
            <a:r>
              <a:rPr lang="en-US" sz="2400" b="1" kern="0" dirty="0" smtClean="0">
                <a:solidFill>
                  <a:schemeClr val="tx2"/>
                </a:solidFill>
                <a:latin typeface="+mn-lt"/>
              </a:rPr>
              <a:t>Problem</a:t>
            </a:r>
          </a:p>
          <a:p>
            <a:pPr marL="630238" lvl="1" indent="-173038" algn="l">
              <a:spcBef>
                <a:spcPts val="0"/>
              </a:spcBef>
              <a:spcAft>
                <a:spcPts val="0"/>
              </a:spcAft>
              <a:buClr>
                <a:schemeClr val="tx2"/>
              </a:buClr>
              <a:buFont typeface="Arial" pitchFamily="34" charset="0"/>
              <a:buChar char="•"/>
              <a:defRPr/>
            </a:pPr>
            <a:r>
              <a:rPr lang="en-US" sz="2000" kern="0" dirty="0" smtClean="0"/>
              <a:t>No current method of </a:t>
            </a:r>
            <a:r>
              <a:rPr lang="en-US" sz="2000" kern="0" dirty="0" smtClean="0">
                <a:solidFill>
                  <a:srgbClr val="C00000"/>
                </a:solidFill>
              </a:rPr>
              <a:t>quickly and efficiently </a:t>
            </a:r>
            <a:r>
              <a:rPr lang="en-US" sz="2000" kern="0" dirty="0" smtClean="0"/>
              <a:t>identifying/reporting PQ data and events from a large amount of resources that reports PQ information.</a:t>
            </a:r>
          </a:p>
          <a:p>
            <a:pPr marL="630238" lvl="1" indent="-173038" algn="l">
              <a:spcBef>
                <a:spcPts val="0"/>
              </a:spcBef>
              <a:spcAft>
                <a:spcPts val="0"/>
              </a:spcAft>
              <a:buClr>
                <a:schemeClr val="tx2"/>
              </a:buClr>
              <a:buFont typeface="Arial" pitchFamily="34" charset="0"/>
              <a:buChar char="•"/>
              <a:defRPr/>
            </a:pPr>
            <a:r>
              <a:rPr lang="en-US" sz="2000" kern="0" dirty="0" smtClean="0"/>
              <a:t>From PQ Strategic Plan</a:t>
            </a:r>
          </a:p>
          <a:p>
            <a:pPr marL="1087438" lvl="2" indent="-173038" algn="l">
              <a:spcBef>
                <a:spcPts val="0"/>
              </a:spcBef>
              <a:spcAft>
                <a:spcPts val="0"/>
              </a:spcAft>
              <a:buClr>
                <a:schemeClr val="tx2"/>
              </a:buClr>
              <a:buFont typeface="Wingdings" pitchFamily="2" charset="2"/>
              <a:buChar char="§"/>
              <a:defRPr/>
            </a:pPr>
            <a:r>
              <a:rPr lang="en-US" sz="2000" kern="0" dirty="0" smtClean="0"/>
              <a:t>Need to integrate GIS and PQ data</a:t>
            </a:r>
          </a:p>
          <a:p>
            <a:pPr marL="1087438" lvl="2" indent="-173038" algn="l">
              <a:spcBef>
                <a:spcPts val="0"/>
              </a:spcBef>
              <a:spcAft>
                <a:spcPts val="0"/>
              </a:spcAft>
              <a:buClr>
                <a:schemeClr val="tx2"/>
              </a:buClr>
              <a:buFont typeface="Wingdings" pitchFamily="2" charset="2"/>
              <a:buChar char="§"/>
              <a:defRPr/>
            </a:pPr>
            <a:r>
              <a:rPr lang="en-US" sz="2000" kern="0" dirty="0" smtClean="0"/>
              <a:t>Need tools for automatic data management</a:t>
            </a:r>
          </a:p>
          <a:p>
            <a:pPr marL="1087438" lvl="2" indent="-173038" algn="l">
              <a:spcBef>
                <a:spcPts val="0"/>
              </a:spcBef>
              <a:spcAft>
                <a:spcPts val="0"/>
              </a:spcAft>
              <a:buClr>
                <a:schemeClr val="tx2"/>
              </a:buClr>
              <a:buFont typeface="Wingdings" pitchFamily="2" charset="2"/>
              <a:buChar char="§"/>
              <a:defRPr/>
            </a:pPr>
            <a:r>
              <a:rPr lang="en-US" sz="2000" kern="0" dirty="0" smtClean="0"/>
              <a:t>Need alarming on system problems</a:t>
            </a:r>
          </a:p>
          <a:p>
            <a:pPr marL="1087438" lvl="2" indent="-173038" algn="l">
              <a:spcBef>
                <a:spcPts val="0"/>
              </a:spcBef>
              <a:spcAft>
                <a:spcPts val="0"/>
              </a:spcAft>
              <a:buClr>
                <a:schemeClr val="tx2"/>
              </a:buClr>
              <a:buFont typeface="Wingdings" pitchFamily="2" charset="2"/>
              <a:buChar char="§"/>
              <a:defRPr/>
            </a:pPr>
            <a:r>
              <a:rPr lang="en-US" sz="2000" kern="0" dirty="0" smtClean="0"/>
              <a:t>Need to extract and disseminate information from monitoring data</a:t>
            </a:r>
          </a:p>
          <a:p>
            <a:pPr marL="173038" indent="-173038" algn="l">
              <a:spcBef>
                <a:spcPts val="0"/>
              </a:spcBef>
              <a:spcAft>
                <a:spcPts val="0"/>
              </a:spcAft>
              <a:buClr>
                <a:schemeClr val="tx2"/>
              </a:buClr>
              <a:defRPr/>
            </a:pPr>
            <a:r>
              <a:rPr lang="en-US" sz="2400" b="1" kern="0" dirty="0" smtClean="0">
                <a:solidFill>
                  <a:schemeClr val="tx2"/>
                </a:solidFill>
              </a:rPr>
              <a:t>Objective</a:t>
            </a:r>
          </a:p>
          <a:p>
            <a:pPr marL="630238" lvl="1" indent="-173038" algn="l">
              <a:spcBef>
                <a:spcPts val="0"/>
              </a:spcBef>
              <a:spcAft>
                <a:spcPts val="0"/>
              </a:spcAft>
              <a:buClr>
                <a:schemeClr val="tx2"/>
              </a:buClr>
              <a:buFont typeface="Arial" pitchFamily="34" charset="0"/>
              <a:buChar char="•"/>
              <a:defRPr/>
            </a:pPr>
            <a:r>
              <a:rPr lang="en-US" sz="2000" kern="0" dirty="0" smtClean="0"/>
              <a:t>A visual dashboard approach that has the flexibility to </a:t>
            </a:r>
            <a:r>
              <a:rPr lang="en-US" sz="2000" kern="0" dirty="0" smtClean="0">
                <a:solidFill>
                  <a:srgbClr val="C00000"/>
                </a:solidFill>
              </a:rPr>
              <a:t>automatically</a:t>
            </a:r>
            <a:r>
              <a:rPr lang="en-US" sz="2000" kern="0" dirty="0" smtClean="0"/>
              <a:t> integrate, correlate, and communicate </a:t>
            </a:r>
            <a:r>
              <a:rPr lang="en-US" sz="2000" kern="0" dirty="0" smtClean="0">
                <a:solidFill>
                  <a:srgbClr val="C00000"/>
                </a:solidFill>
              </a:rPr>
              <a:t>meaningful</a:t>
            </a:r>
            <a:r>
              <a:rPr lang="en-US" sz="2000" kern="0" dirty="0" smtClean="0"/>
              <a:t> PQ information to varying personnel, departments and customers.</a:t>
            </a:r>
          </a:p>
          <a:p>
            <a:pPr marL="173038" indent="-173038" algn="l">
              <a:spcBef>
                <a:spcPts val="0"/>
              </a:spcBef>
              <a:spcAft>
                <a:spcPts val="0"/>
              </a:spcAft>
              <a:buClr>
                <a:schemeClr val="tx2"/>
              </a:buClr>
              <a:buFont typeface="Arial" pitchFamily="34" charset="0"/>
              <a:buChar char="•"/>
              <a:defRPr/>
            </a:pPr>
            <a:r>
              <a:rPr lang="en-US" sz="2400" b="1" kern="0" dirty="0" smtClean="0">
                <a:solidFill>
                  <a:schemeClr val="tx2"/>
                </a:solidFill>
              </a:rPr>
              <a:t>Benefits</a:t>
            </a:r>
          </a:p>
          <a:p>
            <a:pPr marL="630238" lvl="1" indent="-173038" algn="l">
              <a:spcBef>
                <a:spcPts val="0"/>
              </a:spcBef>
              <a:spcAft>
                <a:spcPts val="0"/>
              </a:spcAft>
              <a:buClr>
                <a:schemeClr val="tx2"/>
              </a:buClr>
              <a:buFont typeface="Arial" pitchFamily="34" charset="0"/>
              <a:buChar char="•"/>
              <a:defRPr/>
            </a:pPr>
            <a:r>
              <a:rPr lang="en-US" sz="2000" kern="0" dirty="0" smtClean="0"/>
              <a:t>Proactive and increased response to PQ sensitive personnel and customers</a:t>
            </a:r>
          </a:p>
          <a:p>
            <a:pPr marL="630238" lvl="1" indent="-173038" algn="l">
              <a:spcBef>
                <a:spcPts val="0"/>
              </a:spcBef>
              <a:spcAft>
                <a:spcPts val="0"/>
              </a:spcAft>
              <a:buClr>
                <a:schemeClr val="tx2"/>
              </a:buClr>
              <a:buFont typeface="Arial" pitchFamily="34" charset="0"/>
              <a:buChar char="•"/>
              <a:defRPr/>
            </a:pPr>
            <a:r>
              <a:rPr lang="en-US" sz="2000" kern="0" dirty="0" smtClean="0"/>
              <a:t>Preventive services to strengthen quality and reliability</a:t>
            </a:r>
          </a:p>
        </p:txBody>
      </p:sp>
      <p:sp>
        <p:nvSpPr>
          <p:cNvPr id="2" name="Title 1"/>
          <p:cNvSpPr>
            <a:spLocks noGrp="1"/>
          </p:cNvSpPr>
          <p:nvPr>
            <p:ph type="title"/>
          </p:nvPr>
        </p:nvSpPr>
        <p:spPr>
          <a:xfrm>
            <a:off x="0" y="228600"/>
            <a:ext cx="8839200" cy="462963"/>
          </a:xfrm>
        </p:spPr>
        <p:txBody>
          <a:bodyPr/>
          <a:lstStyle/>
          <a:p>
            <a:r>
              <a:rPr lang="en-US" sz="2800" dirty="0"/>
              <a:t>EPRI </a:t>
            </a:r>
            <a:r>
              <a:rPr lang="en-US" sz="2800" dirty="0" smtClean="0"/>
              <a:t>PQ Program Project </a:t>
            </a:r>
            <a:r>
              <a:rPr lang="en-US" sz="2800" dirty="0"/>
              <a:t>for Data </a:t>
            </a:r>
            <a:r>
              <a:rPr lang="en-US" sz="2800" dirty="0" smtClean="0"/>
              <a:t>Visualization</a:t>
            </a:r>
            <a:endParaRPr lang="en-US" sz="27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440" y="10955"/>
            <a:ext cx="609600" cy="609600"/>
          </a:xfrm>
          <a:prstGeom prst="rect">
            <a:avLst/>
          </a:prstGeom>
        </p:spPr>
      </p:pic>
    </p:spTree>
    <p:extLst>
      <p:ext uri="{BB962C8B-B14F-4D97-AF65-F5344CB8AC3E}">
        <p14:creationId xmlns:p14="http://schemas.microsoft.com/office/powerpoint/2010/main" val="257335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40" y="0"/>
            <a:ext cx="8595360" cy="442872"/>
          </a:xfrm>
        </p:spPr>
        <p:txBody>
          <a:bodyPr/>
          <a:lstStyle/>
          <a:p>
            <a:r>
              <a:rPr lang="en-US" dirty="0" smtClean="0"/>
              <a:t>Example:  Visualizing Atlanta Traffic Data</a:t>
            </a:r>
            <a:endParaRPr lang="en-US" dirty="0"/>
          </a:p>
        </p:txBody>
      </p:sp>
      <p:pic>
        <p:nvPicPr>
          <p:cNvPr id="5" name="Picture 4"/>
          <p:cNvPicPr>
            <a:picLocks noChangeAspect="1"/>
          </p:cNvPicPr>
          <p:nvPr/>
        </p:nvPicPr>
        <p:blipFill>
          <a:blip r:embed="rId2"/>
          <a:stretch>
            <a:fillRect/>
          </a:stretch>
        </p:blipFill>
        <p:spPr>
          <a:xfrm>
            <a:off x="1394754" y="442872"/>
            <a:ext cx="7218646" cy="6001435"/>
          </a:xfrm>
          <a:prstGeom prst="rect">
            <a:avLst/>
          </a:prstGeom>
        </p:spPr>
      </p:pic>
      <p:pic>
        <p:nvPicPr>
          <p:cNvPr id="6" name="Picture 5"/>
          <p:cNvPicPr>
            <a:picLocks noChangeAspect="1"/>
          </p:cNvPicPr>
          <p:nvPr/>
        </p:nvPicPr>
        <p:blipFill>
          <a:blip r:embed="rId3"/>
          <a:stretch>
            <a:fillRect/>
          </a:stretch>
        </p:blipFill>
        <p:spPr>
          <a:xfrm>
            <a:off x="122080" y="1201509"/>
            <a:ext cx="3600316" cy="1289953"/>
          </a:xfrm>
          <a:prstGeom prst="rect">
            <a:avLst/>
          </a:prstGeom>
          <a:ln w="6350">
            <a:solidFill>
              <a:schemeClr val="tx1"/>
            </a:solidFill>
          </a:ln>
          <a:effectLst>
            <a:outerShdw blurRad="50800" dist="266700" dir="2700000" algn="tl" rotWithShape="0">
              <a:prstClr val="black">
                <a:alpha val="40000"/>
              </a:prstClr>
            </a:outerShdw>
          </a:effectLst>
        </p:spPr>
      </p:pic>
      <p:pic>
        <p:nvPicPr>
          <p:cNvPr id="7" name="Picture 6"/>
          <p:cNvPicPr>
            <a:picLocks noChangeAspect="1"/>
          </p:cNvPicPr>
          <p:nvPr/>
        </p:nvPicPr>
        <p:blipFill rotWithShape="1">
          <a:blip r:embed="rId4"/>
          <a:srcRect t="3092" b="11567"/>
          <a:stretch/>
        </p:blipFill>
        <p:spPr>
          <a:xfrm>
            <a:off x="3842305" y="663840"/>
            <a:ext cx="4619625" cy="5299890"/>
          </a:xfrm>
          <a:prstGeom prst="rect">
            <a:avLst/>
          </a:prstGeom>
          <a:effectLst>
            <a:outerShdw blurRad="50800" dist="635000" dir="2700000" algn="tl" rotWithShape="0">
              <a:prstClr val="black">
                <a:alpha val="40000"/>
              </a:prst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3440" y="22029"/>
            <a:ext cx="609600" cy="609600"/>
          </a:xfrm>
          <a:prstGeom prst="rect">
            <a:avLst/>
          </a:prstGeom>
        </p:spPr>
      </p:pic>
    </p:spTree>
    <p:extLst>
      <p:ext uri="{BB962C8B-B14F-4D97-AF65-F5344CB8AC3E}">
        <p14:creationId xmlns:p14="http://schemas.microsoft.com/office/powerpoint/2010/main" val="54671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2709938" y="1201834"/>
            <a:ext cx="6068302" cy="4992650"/>
          </a:xfrm>
          <a:prstGeom prst="rect">
            <a:avLst/>
          </a:prstGeom>
          <a:noFill/>
          <a:ln w="9525">
            <a:noFill/>
            <a:miter lim="800000"/>
            <a:headEnd/>
            <a:tailEnd/>
          </a:ln>
        </p:spPr>
      </p:pic>
      <p:sp>
        <p:nvSpPr>
          <p:cNvPr id="28" name="Rectangle 27"/>
          <p:cNvSpPr/>
          <p:nvPr/>
        </p:nvSpPr>
        <p:spPr bwMode="auto">
          <a:xfrm>
            <a:off x="2718652" y="1201834"/>
            <a:ext cx="6068302" cy="4992650"/>
          </a:xfrm>
          <a:prstGeom prst="rect">
            <a:avLst/>
          </a:prstGeom>
          <a:solidFill>
            <a:schemeClr val="bg1">
              <a:alpha val="5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 name="Title 1"/>
          <p:cNvSpPr>
            <a:spLocks noGrp="1"/>
          </p:cNvSpPr>
          <p:nvPr>
            <p:ph type="title"/>
          </p:nvPr>
        </p:nvSpPr>
        <p:spPr>
          <a:xfrm>
            <a:off x="123825" y="78240"/>
            <a:ext cx="8858250" cy="914400"/>
          </a:xfrm>
        </p:spPr>
        <p:txBody>
          <a:bodyPr/>
          <a:lstStyle/>
          <a:p>
            <a:r>
              <a:rPr lang="en-US" sz="2100" dirty="0" smtClean="0"/>
              <a:t>Opportunities using Data Visualization for Reporting Quick and Interpretable PQ Information</a:t>
            </a:r>
            <a:endParaRPr lang="en-US" sz="2100" dirty="0"/>
          </a:p>
        </p:txBody>
      </p:sp>
      <p:pic>
        <p:nvPicPr>
          <p:cNvPr id="67" name="Picture 66"/>
          <p:cNvPicPr>
            <a:picLocks noChangeAspect="1" noChangeArrowheads="1"/>
          </p:cNvPicPr>
          <p:nvPr/>
        </p:nvPicPr>
        <p:blipFill>
          <a:blip r:embed="rId4" cstate="print"/>
          <a:srcRect/>
          <a:stretch>
            <a:fillRect/>
          </a:stretch>
        </p:blipFill>
        <p:spPr bwMode="auto">
          <a:xfrm>
            <a:off x="5519890" y="2869273"/>
            <a:ext cx="397398" cy="369263"/>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7605995" y="5311410"/>
            <a:ext cx="384050" cy="379189"/>
          </a:xfrm>
          <a:prstGeom prst="rect">
            <a:avLst/>
          </a:prstGeom>
          <a:noFill/>
          <a:ln w="9525">
            <a:noFill/>
            <a:miter lim="800000"/>
            <a:headEnd/>
            <a:tailEnd/>
          </a:ln>
        </p:spPr>
      </p:pic>
      <p:pic>
        <p:nvPicPr>
          <p:cNvPr id="70"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6722680" y="5151696"/>
            <a:ext cx="384050" cy="379189"/>
          </a:xfrm>
          <a:prstGeom prst="rect">
            <a:avLst/>
          </a:prstGeom>
          <a:noFill/>
          <a:ln w="9525">
            <a:noFill/>
            <a:miter lim="800000"/>
            <a:headEnd/>
            <a:tailEnd/>
          </a:ln>
        </p:spPr>
      </p:pic>
      <p:pic>
        <p:nvPicPr>
          <p:cNvPr id="71"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3995925" y="5558552"/>
            <a:ext cx="384050" cy="379189"/>
          </a:xfrm>
          <a:prstGeom prst="rect">
            <a:avLst/>
          </a:prstGeom>
          <a:noFill/>
          <a:ln w="9525">
            <a:noFill/>
            <a:miter lim="800000"/>
            <a:headEnd/>
            <a:tailEnd/>
          </a:ln>
        </p:spPr>
      </p:pic>
      <p:pic>
        <p:nvPicPr>
          <p:cNvPr id="72"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5715737" y="5530885"/>
            <a:ext cx="384050" cy="379189"/>
          </a:xfrm>
          <a:prstGeom prst="rect">
            <a:avLst/>
          </a:prstGeom>
          <a:noFill/>
          <a:ln w="9525">
            <a:noFill/>
            <a:miter lim="800000"/>
            <a:headEnd/>
            <a:tailEnd/>
          </a:ln>
        </p:spPr>
      </p:pic>
      <p:pic>
        <p:nvPicPr>
          <p:cNvPr id="73"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3803900" y="4664606"/>
            <a:ext cx="384050" cy="379189"/>
          </a:xfrm>
          <a:prstGeom prst="rect">
            <a:avLst/>
          </a:prstGeom>
          <a:noFill/>
          <a:ln w="9525">
            <a:noFill/>
            <a:miter lim="800000"/>
            <a:headEnd/>
            <a:tailEnd/>
          </a:ln>
        </p:spPr>
      </p:pic>
      <p:pic>
        <p:nvPicPr>
          <p:cNvPr id="74"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6060162" y="4789559"/>
            <a:ext cx="384050" cy="379189"/>
          </a:xfrm>
          <a:prstGeom prst="rect">
            <a:avLst/>
          </a:prstGeom>
          <a:noFill/>
          <a:ln w="9525">
            <a:noFill/>
            <a:miter lim="800000"/>
            <a:headEnd/>
            <a:tailEnd/>
          </a:ln>
        </p:spPr>
      </p:pic>
      <p:pic>
        <p:nvPicPr>
          <p:cNvPr id="75"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8334470" y="5730224"/>
            <a:ext cx="384050" cy="379189"/>
          </a:xfrm>
          <a:prstGeom prst="rect">
            <a:avLst/>
          </a:prstGeom>
          <a:noFill/>
          <a:ln w="9525">
            <a:noFill/>
            <a:miter lim="800000"/>
            <a:headEnd/>
            <a:tailEnd/>
          </a:ln>
        </p:spPr>
      </p:pic>
      <p:pic>
        <p:nvPicPr>
          <p:cNvPr id="76"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7950420" y="2972095"/>
            <a:ext cx="384050" cy="379189"/>
          </a:xfrm>
          <a:prstGeom prst="rect">
            <a:avLst/>
          </a:prstGeom>
          <a:noFill/>
          <a:ln w="9525">
            <a:noFill/>
            <a:miter lim="800000"/>
            <a:headEnd/>
            <a:tailEnd/>
          </a:ln>
        </p:spPr>
      </p:pic>
      <p:pic>
        <p:nvPicPr>
          <p:cNvPr id="77"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7702325" y="4546801"/>
            <a:ext cx="384050" cy="379189"/>
          </a:xfrm>
          <a:prstGeom prst="rect">
            <a:avLst/>
          </a:prstGeom>
          <a:noFill/>
          <a:ln w="9525">
            <a:noFill/>
            <a:miter lim="800000"/>
            <a:headEnd/>
            <a:tailEnd/>
          </a:ln>
        </p:spPr>
      </p:pic>
      <p:pic>
        <p:nvPicPr>
          <p:cNvPr id="78"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8334470" y="2116785"/>
            <a:ext cx="384050" cy="379189"/>
          </a:xfrm>
          <a:prstGeom prst="rect">
            <a:avLst/>
          </a:prstGeom>
          <a:noFill/>
          <a:ln w="9525">
            <a:noFill/>
            <a:miter lim="800000"/>
            <a:headEnd/>
            <a:tailEnd/>
          </a:ln>
        </p:spPr>
      </p:pic>
      <p:pic>
        <p:nvPicPr>
          <p:cNvPr id="79"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6914705" y="3012283"/>
            <a:ext cx="384050" cy="379189"/>
          </a:xfrm>
          <a:prstGeom prst="rect">
            <a:avLst/>
          </a:prstGeom>
          <a:noFill/>
          <a:ln w="9525">
            <a:noFill/>
            <a:miter lim="800000"/>
            <a:headEnd/>
            <a:tailEnd/>
          </a:ln>
        </p:spPr>
      </p:pic>
      <p:pic>
        <p:nvPicPr>
          <p:cNvPr id="80"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8048856" y="1391720"/>
            <a:ext cx="384050" cy="379189"/>
          </a:xfrm>
          <a:prstGeom prst="rect">
            <a:avLst/>
          </a:prstGeom>
          <a:noFill/>
          <a:ln w="9525">
            <a:noFill/>
            <a:miter lim="800000"/>
            <a:headEnd/>
            <a:tailEnd/>
          </a:ln>
        </p:spPr>
      </p:pic>
      <p:pic>
        <p:nvPicPr>
          <p:cNvPr id="81"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7029920" y="2116785"/>
            <a:ext cx="384050" cy="379189"/>
          </a:xfrm>
          <a:prstGeom prst="rect">
            <a:avLst/>
          </a:prstGeom>
          <a:noFill/>
          <a:ln w="9525">
            <a:noFill/>
            <a:miter lim="800000"/>
            <a:headEnd/>
            <a:tailEnd/>
          </a:ln>
        </p:spPr>
      </p:pic>
      <p:pic>
        <p:nvPicPr>
          <p:cNvPr id="82"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5907762" y="2081489"/>
            <a:ext cx="384050" cy="379189"/>
          </a:xfrm>
          <a:prstGeom prst="rect">
            <a:avLst/>
          </a:prstGeom>
          <a:noFill/>
          <a:ln w="9525">
            <a:noFill/>
            <a:miter lim="800000"/>
            <a:headEnd/>
            <a:tailEnd/>
          </a:ln>
        </p:spPr>
      </p:pic>
      <p:pic>
        <p:nvPicPr>
          <p:cNvPr id="83"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6252187" y="1512705"/>
            <a:ext cx="384050" cy="379189"/>
          </a:xfrm>
          <a:prstGeom prst="rect">
            <a:avLst/>
          </a:prstGeom>
          <a:noFill/>
          <a:ln w="9525">
            <a:noFill/>
            <a:miter lim="800000"/>
            <a:headEnd/>
            <a:tailEnd/>
          </a:ln>
        </p:spPr>
      </p:pic>
      <p:pic>
        <p:nvPicPr>
          <p:cNvPr id="84"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4379975" y="2685568"/>
            <a:ext cx="384050" cy="379189"/>
          </a:xfrm>
          <a:prstGeom prst="rect">
            <a:avLst/>
          </a:prstGeom>
          <a:noFill/>
          <a:ln w="9525">
            <a:noFill/>
            <a:miter lim="800000"/>
            <a:headEnd/>
            <a:tailEnd/>
          </a:ln>
        </p:spPr>
      </p:pic>
      <p:pic>
        <p:nvPicPr>
          <p:cNvPr id="85"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4916425" y="3391471"/>
            <a:ext cx="384050" cy="379189"/>
          </a:xfrm>
          <a:prstGeom prst="rect">
            <a:avLst/>
          </a:prstGeom>
          <a:noFill/>
          <a:ln w="9525">
            <a:noFill/>
            <a:miter lim="800000"/>
            <a:headEnd/>
            <a:tailEnd/>
          </a:ln>
        </p:spPr>
      </p:pic>
      <p:pic>
        <p:nvPicPr>
          <p:cNvPr id="86"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4088491" y="3770660"/>
            <a:ext cx="384050" cy="379189"/>
          </a:xfrm>
          <a:prstGeom prst="rect">
            <a:avLst/>
          </a:prstGeom>
          <a:noFill/>
          <a:ln w="9525">
            <a:noFill/>
            <a:miter lim="800000"/>
            <a:headEnd/>
            <a:tailEnd/>
          </a:ln>
        </p:spPr>
      </p:pic>
      <p:pic>
        <p:nvPicPr>
          <p:cNvPr id="87"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3189420" y="2495974"/>
            <a:ext cx="384050" cy="379189"/>
          </a:xfrm>
          <a:prstGeom prst="rect">
            <a:avLst/>
          </a:prstGeom>
          <a:noFill/>
          <a:ln w="9525">
            <a:noFill/>
            <a:miter lim="800000"/>
            <a:headEnd/>
            <a:tailEnd/>
          </a:ln>
        </p:spPr>
      </p:pic>
      <p:pic>
        <p:nvPicPr>
          <p:cNvPr id="88"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4916425" y="1323111"/>
            <a:ext cx="384050" cy="379189"/>
          </a:xfrm>
          <a:prstGeom prst="rect">
            <a:avLst/>
          </a:prstGeom>
          <a:noFill/>
          <a:ln w="9525">
            <a:noFill/>
            <a:miter lim="800000"/>
            <a:headEnd/>
            <a:tailEnd/>
          </a:ln>
        </p:spPr>
      </p:pic>
      <p:pic>
        <p:nvPicPr>
          <p:cNvPr id="89"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3803900" y="1650480"/>
            <a:ext cx="384050" cy="379189"/>
          </a:xfrm>
          <a:prstGeom prst="rect">
            <a:avLst/>
          </a:prstGeom>
          <a:noFill/>
          <a:ln w="9525">
            <a:noFill/>
            <a:miter lim="800000"/>
            <a:headEnd/>
            <a:tailEnd/>
          </a:ln>
        </p:spPr>
      </p:pic>
      <p:pic>
        <p:nvPicPr>
          <p:cNvPr id="90"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8142445" y="3770660"/>
            <a:ext cx="384050" cy="379189"/>
          </a:xfrm>
          <a:prstGeom prst="rect">
            <a:avLst/>
          </a:prstGeom>
          <a:noFill/>
          <a:ln w="9525">
            <a:noFill/>
            <a:miter lim="800000"/>
            <a:headEnd/>
            <a:tailEnd/>
          </a:ln>
        </p:spPr>
      </p:pic>
      <p:pic>
        <p:nvPicPr>
          <p:cNvPr id="91"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2805370" y="3841586"/>
            <a:ext cx="384050" cy="379189"/>
          </a:xfrm>
          <a:prstGeom prst="rect">
            <a:avLst/>
          </a:prstGeom>
          <a:noFill/>
          <a:ln w="9525">
            <a:noFill/>
            <a:miter lim="800000"/>
            <a:headEnd/>
            <a:tailEnd/>
          </a:ln>
        </p:spPr>
      </p:pic>
      <p:pic>
        <p:nvPicPr>
          <p:cNvPr id="92"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2997395" y="5730224"/>
            <a:ext cx="384050" cy="379189"/>
          </a:xfrm>
          <a:prstGeom prst="rect">
            <a:avLst/>
          </a:prstGeom>
          <a:noFill/>
          <a:ln w="9525">
            <a:noFill/>
            <a:miter lim="800000"/>
            <a:headEnd/>
            <a:tailEnd/>
          </a:ln>
        </p:spPr>
      </p:pic>
      <p:pic>
        <p:nvPicPr>
          <p:cNvPr id="93"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6291812" y="3770660"/>
            <a:ext cx="384050" cy="379189"/>
          </a:xfrm>
          <a:prstGeom prst="rect">
            <a:avLst/>
          </a:prstGeom>
          <a:noFill/>
          <a:ln w="9525">
            <a:noFill/>
            <a:miter lim="800000"/>
            <a:headEnd/>
            <a:tailEnd/>
          </a:ln>
        </p:spPr>
      </p:pic>
      <p:pic>
        <p:nvPicPr>
          <p:cNvPr id="94" name="Picture 93"/>
          <p:cNvPicPr>
            <a:picLocks noChangeAspect="1" noChangeArrowheads="1"/>
          </p:cNvPicPr>
          <p:nvPr/>
        </p:nvPicPr>
        <p:blipFill>
          <a:blip r:embed="rId4" cstate="print"/>
          <a:srcRect/>
          <a:stretch>
            <a:fillRect/>
          </a:stretch>
        </p:blipFill>
        <p:spPr bwMode="auto">
          <a:xfrm>
            <a:off x="3208349" y="1308936"/>
            <a:ext cx="403222" cy="374675"/>
          </a:xfrm>
          <a:prstGeom prst="rect">
            <a:avLst/>
          </a:prstGeom>
          <a:noFill/>
          <a:ln w="9525">
            <a:noFill/>
            <a:miter lim="800000"/>
            <a:headEnd/>
            <a:tailEnd/>
          </a:ln>
        </p:spPr>
      </p:pic>
      <p:pic>
        <p:nvPicPr>
          <p:cNvPr id="95" name="Picture 94"/>
          <p:cNvPicPr>
            <a:picLocks noChangeAspect="1" noChangeArrowheads="1"/>
          </p:cNvPicPr>
          <p:nvPr/>
        </p:nvPicPr>
        <p:blipFill>
          <a:blip r:embed="rId4" cstate="print"/>
          <a:srcRect/>
          <a:stretch>
            <a:fillRect/>
          </a:stretch>
        </p:blipFill>
        <p:spPr bwMode="auto">
          <a:xfrm>
            <a:off x="4517239" y="5041009"/>
            <a:ext cx="403222" cy="374675"/>
          </a:xfrm>
          <a:prstGeom prst="rect">
            <a:avLst/>
          </a:prstGeom>
          <a:noFill/>
          <a:ln w="9525">
            <a:noFill/>
            <a:miter lim="800000"/>
            <a:headEnd/>
            <a:tailEnd/>
          </a:ln>
        </p:spPr>
      </p:pic>
      <p:pic>
        <p:nvPicPr>
          <p:cNvPr id="96" name="Picture 95"/>
          <p:cNvPicPr>
            <a:picLocks noChangeAspect="1" noChangeArrowheads="1"/>
          </p:cNvPicPr>
          <p:nvPr/>
        </p:nvPicPr>
        <p:blipFill>
          <a:blip r:embed="rId4" cstate="print"/>
          <a:srcRect/>
          <a:stretch>
            <a:fillRect/>
          </a:stretch>
        </p:blipFill>
        <p:spPr bwMode="auto">
          <a:xfrm>
            <a:off x="6650682" y="4383711"/>
            <a:ext cx="403222" cy="374675"/>
          </a:xfrm>
          <a:prstGeom prst="rect">
            <a:avLst/>
          </a:prstGeom>
          <a:noFill/>
          <a:ln w="9525">
            <a:noFill/>
            <a:miter lim="800000"/>
            <a:headEnd/>
            <a:tailEnd/>
          </a:ln>
        </p:spPr>
      </p:pic>
      <p:pic>
        <p:nvPicPr>
          <p:cNvPr id="97" name="Picture 96"/>
          <p:cNvPicPr>
            <a:picLocks noChangeAspect="1" noChangeArrowheads="1"/>
          </p:cNvPicPr>
          <p:nvPr/>
        </p:nvPicPr>
        <p:blipFill>
          <a:blip r:embed="rId4" cstate="print"/>
          <a:srcRect/>
          <a:stretch>
            <a:fillRect/>
          </a:stretch>
        </p:blipFill>
        <p:spPr bwMode="auto">
          <a:xfrm>
            <a:off x="7097144" y="1483955"/>
            <a:ext cx="403222" cy="374675"/>
          </a:xfrm>
          <a:prstGeom prst="rect">
            <a:avLst/>
          </a:prstGeom>
          <a:noFill/>
          <a:ln w="9525">
            <a:noFill/>
            <a:miter lim="800000"/>
            <a:headEnd/>
            <a:tailEnd/>
          </a:ln>
        </p:spPr>
      </p:pic>
      <p:sp>
        <p:nvSpPr>
          <p:cNvPr id="4" name="Freeform 3"/>
          <p:cNvSpPr/>
          <p:nvPr/>
        </p:nvSpPr>
        <p:spPr bwMode="auto">
          <a:xfrm>
            <a:off x="5267325" y="5332589"/>
            <a:ext cx="3276600" cy="630061"/>
          </a:xfrm>
          <a:custGeom>
            <a:avLst/>
            <a:gdLst>
              <a:gd name="connsiteX0" fmla="*/ 0 w 3276600"/>
              <a:gd name="connsiteY0" fmla="*/ 630061 h 630061"/>
              <a:gd name="connsiteX1" fmla="*/ 152400 w 3276600"/>
              <a:gd name="connsiteY1" fmla="*/ 458611 h 630061"/>
              <a:gd name="connsiteX2" fmla="*/ 514350 w 3276600"/>
              <a:gd name="connsiteY2" fmla="*/ 420511 h 630061"/>
              <a:gd name="connsiteX3" fmla="*/ 952500 w 3276600"/>
              <a:gd name="connsiteY3" fmla="*/ 420511 h 630061"/>
              <a:gd name="connsiteX4" fmla="*/ 1323975 w 3276600"/>
              <a:gd name="connsiteY4" fmla="*/ 172861 h 630061"/>
              <a:gd name="connsiteX5" fmla="*/ 1581150 w 3276600"/>
              <a:gd name="connsiteY5" fmla="*/ 10936 h 630061"/>
              <a:gd name="connsiteX6" fmla="*/ 1809750 w 3276600"/>
              <a:gd name="connsiteY6" fmla="*/ 39511 h 630061"/>
              <a:gd name="connsiteX7" fmla="*/ 2019300 w 3276600"/>
              <a:gd name="connsiteY7" fmla="*/ 239536 h 630061"/>
              <a:gd name="connsiteX8" fmla="*/ 2228850 w 3276600"/>
              <a:gd name="connsiteY8" fmla="*/ 315736 h 630061"/>
              <a:gd name="connsiteX9" fmla="*/ 2381250 w 3276600"/>
              <a:gd name="connsiteY9" fmla="*/ 391936 h 630061"/>
              <a:gd name="connsiteX10" fmla="*/ 2524125 w 3276600"/>
              <a:gd name="connsiteY10" fmla="*/ 182386 h 630061"/>
              <a:gd name="connsiteX11" fmla="*/ 2809875 w 3276600"/>
              <a:gd name="connsiteY11" fmla="*/ 230011 h 630061"/>
              <a:gd name="connsiteX12" fmla="*/ 2943225 w 3276600"/>
              <a:gd name="connsiteY12" fmla="*/ 325261 h 630061"/>
              <a:gd name="connsiteX13" fmla="*/ 3276600 w 3276600"/>
              <a:gd name="connsiteY13" fmla="*/ 601486 h 63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0" h="630061">
                <a:moveTo>
                  <a:pt x="0" y="630061"/>
                </a:moveTo>
                <a:cubicBezTo>
                  <a:pt x="33337" y="561798"/>
                  <a:pt x="66675" y="493536"/>
                  <a:pt x="152400" y="458611"/>
                </a:cubicBezTo>
                <a:cubicBezTo>
                  <a:pt x="238125" y="423686"/>
                  <a:pt x="381000" y="426861"/>
                  <a:pt x="514350" y="420511"/>
                </a:cubicBezTo>
                <a:cubicBezTo>
                  <a:pt x="647700" y="414161"/>
                  <a:pt x="817563" y="461786"/>
                  <a:pt x="952500" y="420511"/>
                </a:cubicBezTo>
                <a:cubicBezTo>
                  <a:pt x="1087438" y="379236"/>
                  <a:pt x="1219200" y="241123"/>
                  <a:pt x="1323975" y="172861"/>
                </a:cubicBezTo>
                <a:cubicBezTo>
                  <a:pt x="1428750" y="104599"/>
                  <a:pt x="1500188" y="33161"/>
                  <a:pt x="1581150" y="10936"/>
                </a:cubicBezTo>
                <a:cubicBezTo>
                  <a:pt x="1662113" y="-11289"/>
                  <a:pt x="1736725" y="1411"/>
                  <a:pt x="1809750" y="39511"/>
                </a:cubicBezTo>
                <a:cubicBezTo>
                  <a:pt x="1882775" y="77611"/>
                  <a:pt x="1949450" y="193499"/>
                  <a:pt x="2019300" y="239536"/>
                </a:cubicBezTo>
                <a:cubicBezTo>
                  <a:pt x="2089150" y="285573"/>
                  <a:pt x="2168525" y="290336"/>
                  <a:pt x="2228850" y="315736"/>
                </a:cubicBezTo>
                <a:cubicBezTo>
                  <a:pt x="2289175" y="341136"/>
                  <a:pt x="2332038" y="414161"/>
                  <a:pt x="2381250" y="391936"/>
                </a:cubicBezTo>
                <a:cubicBezTo>
                  <a:pt x="2430462" y="369711"/>
                  <a:pt x="2452688" y="209373"/>
                  <a:pt x="2524125" y="182386"/>
                </a:cubicBezTo>
                <a:cubicBezTo>
                  <a:pt x="2595562" y="155399"/>
                  <a:pt x="2740025" y="206199"/>
                  <a:pt x="2809875" y="230011"/>
                </a:cubicBezTo>
                <a:cubicBezTo>
                  <a:pt x="2879725" y="253823"/>
                  <a:pt x="2865438" y="263348"/>
                  <a:pt x="2943225" y="325261"/>
                </a:cubicBezTo>
                <a:cubicBezTo>
                  <a:pt x="3021013" y="387173"/>
                  <a:pt x="3148806" y="494329"/>
                  <a:pt x="3276600" y="601486"/>
                </a:cubicBezTo>
              </a:path>
            </a:pathLst>
          </a:custGeom>
          <a:noFill/>
          <a:ln w="63500" cap="flat" cmpd="sng" algn="ctr">
            <a:gradFill flip="none" rotWithShape="1">
              <a:gsLst>
                <a:gs pos="0">
                  <a:schemeClr val="tx2"/>
                </a:gs>
                <a:gs pos="63000">
                  <a:schemeClr val="accent3"/>
                </a:gs>
                <a:gs pos="85000">
                  <a:srgbClr val="FFFF00"/>
                </a:gs>
                <a:gs pos="100000">
                  <a:srgbClr val="FF0000"/>
                </a:gs>
              </a:gsLst>
              <a:lin ang="0" scaled="1"/>
              <a:tileRect/>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5" name="Freeform 4"/>
          <p:cNvSpPr/>
          <p:nvPr/>
        </p:nvSpPr>
        <p:spPr bwMode="auto">
          <a:xfrm>
            <a:off x="6172200" y="4972050"/>
            <a:ext cx="361950" cy="571500"/>
          </a:xfrm>
          <a:custGeom>
            <a:avLst/>
            <a:gdLst>
              <a:gd name="connsiteX0" fmla="*/ 361950 w 361950"/>
              <a:gd name="connsiteY0" fmla="*/ 571500 h 571500"/>
              <a:gd name="connsiteX1" fmla="*/ 257175 w 361950"/>
              <a:gd name="connsiteY1" fmla="*/ 390525 h 571500"/>
              <a:gd name="connsiteX2" fmla="*/ 257175 w 361950"/>
              <a:gd name="connsiteY2" fmla="*/ 142875 h 571500"/>
              <a:gd name="connsiteX3" fmla="*/ 0 w 361950"/>
              <a:gd name="connsiteY3" fmla="*/ 0 h 571500"/>
            </a:gdLst>
            <a:ahLst/>
            <a:cxnLst>
              <a:cxn ang="0">
                <a:pos x="connsiteX0" y="connsiteY0"/>
              </a:cxn>
              <a:cxn ang="0">
                <a:pos x="connsiteX1" y="connsiteY1"/>
              </a:cxn>
              <a:cxn ang="0">
                <a:pos x="connsiteX2" y="connsiteY2"/>
              </a:cxn>
              <a:cxn ang="0">
                <a:pos x="connsiteX3" y="connsiteY3"/>
              </a:cxn>
            </a:cxnLst>
            <a:rect l="l" t="t" r="r" b="b"/>
            <a:pathLst>
              <a:path w="361950" h="571500">
                <a:moveTo>
                  <a:pt x="361950" y="571500"/>
                </a:moveTo>
                <a:cubicBezTo>
                  <a:pt x="318293" y="516731"/>
                  <a:pt x="274637" y="461962"/>
                  <a:pt x="257175" y="390525"/>
                </a:cubicBezTo>
                <a:cubicBezTo>
                  <a:pt x="239713" y="319088"/>
                  <a:pt x="300037" y="207962"/>
                  <a:pt x="257175" y="142875"/>
                </a:cubicBezTo>
                <a:cubicBezTo>
                  <a:pt x="214313" y="77788"/>
                  <a:pt x="107156" y="38894"/>
                  <a:pt x="0" y="0"/>
                </a:cubicBezTo>
              </a:path>
            </a:pathLst>
          </a:custGeom>
          <a:noFill/>
          <a:ln w="63500" cap="flat" cmpd="sng" algn="ctr">
            <a:gradFill>
              <a:gsLst>
                <a:gs pos="0">
                  <a:srgbClr val="008080"/>
                </a:gs>
                <a:gs pos="62000">
                  <a:schemeClr val="accent3"/>
                </a:gs>
              </a:gsLst>
              <a:lin ang="14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6" name="Freeform 5"/>
          <p:cNvSpPr/>
          <p:nvPr/>
        </p:nvSpPr>
        <p:spPr bwMode="auto">
          <a:xfrm>
            <a:off x="6531746" y="3981450"/>
            <a:ext cx="484287" cy="1343025"/>
          </a:xfrm>
          <a:custGeom>
            <a:avLst/>
            <a:gdLst>
              <a:gd name="connsiteX0" fmla="*/ 364354 w 484287"/>
              <a:gd name="connsiteY0" fmla="*/ 1343025 h 1343025"/>
              <a:gd name="connsiteX1" fmla="*/ 450079 w 484287"/>
              <a:gd name="connsiteY1" fmla="*/ 1076325 h 1343025"/>
              <a:gd name="connsiteX2" fmla="*/ 478654 w 484287"/>
              <a:gd name="connsiteY2" fmla="*/ 876300 h 1343025"/>
              <a:gd name="connsiteX3" fmla="*/ 345304 w 484287"/>
              <a:gd name="connsiteY3" fmla="*/ 590550 h 1343025"/>
              <a:gd name="connsiteX4" fmla="*/ 40504 w 484287"/>
              <a:gd name="connsiteY4" fmla="*/ 238125 h 1343025"/>
              <a:gd name="connsiteX5" fmla="*/ 11929 w 484287"/>
              <a:gd name="connsiteY5" fmla="*/ 0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87" h="1343025">
                <a:moveTo>
                  <a:pt x="364354" y="1343025"/>
                </a:moveTo>
                <a:cubicBezTo>
                  <a:pt x="397691" y="1248568"/>
                  <a:pt x="431029" y="1154112"/>
                  <a:pt x="450079" y="1076325"/>
                </a:cubicBezTo>
                <a:cubicBezTo>
                  <a:pt x="469129" y="998538"/>
                  <a:pt x="496116" y="957262"/>
                  <a:pt x="478654" y="876300"/>
                </a:cubicBezTo>
                <a:cubicBezTo>
                  <a:pt x="461192" y="795338"/>
                  <a:pt x="418329" y="696912"/>
                  <a:pt x="345304" y="590550"/>
                </a:cubicBezTo>
                <a:cubicBezTo>
                  <a:pt x="272279" y="484187"/>
                  <a:pt x="96066" y="336550"/>
                  <a:pt x="40504" y="238125"/>
                </a:cubicBezTo>
                <a:cubicBezTo>
                  <a:pt x="-15059" y="139700"/>
                  <a:pt x="-1565" y="69850"/>
                  <a:pt x="11929" y="0"/>
                </a:cubicBezTo>
              </a:path>
            </a:pathLst>
          </a:custGeom>
          <a:noFill/>
          <a:ln w="63500" cap="flat" cmpd="sng" algn="ctr">
            <a:gradFill>
              <a:gsLst>
                <a:gs pos="0">
                  <a:srgbClr val="339966"/>
                </a:gs>
                <a:gs pos="89000">
                  <a:schemeClr val="accent3"/>
                </a:gs>
              </a:gsLst>
              <a:lin ang="162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7" name="Freeform 6"/>
          <p:cNvSpPr/>
          <p:nvPr/>
        </p:nvSpPr>
        <p:spPr bwMode="auto">
          <a:xfrm>
            <a:off x="7800975" y="4791075"/>
            <a:ext cx="287793" cy="714375"/>
          </a:xfrm>
          <a:custGeom>
            <a:avLst/>
            <a:gdLst>
              <a:gd name="connsiteX0" fmla="*/ 0 w 287793"/>
              <a:gd name="connsiteY0" fmla="*/ 714375 h 714375"/>
              <a:gd name="connsiteX1" fmla="*/ 47625 w 287793"/>
              <a:gd name="connsiteY1" fmla="*/ 438150 h 714375"/>
              <a:gd name="connsiteX2" fmla="*/ 285750 w 287793"/>
              <a:gd name="connsiteY2" fmla="*/ 219075 h 714375"/>
              <a:gd name="connsiteX3" fmla="*/ 142875 w 287793"/>
              <a:gd name="connsiteY3" fmla="*/ 0 h 714375"/>
            </a:gdLst>
            <a:ahLst/>
            <a:cxnLst>
              <a:cxn ang="0">
                <a:pos x="connsiteX0" y="connsiteY0"/>
              </a:cxn>
              <a:cxn ang="0">
                <a:pos x="connsiteX1" y="connsiteY1"/>
              </a:cxn>
              <a:cxn ang="0">
                <a:pos x="connsiteX2" y="connsiteY2"/>
              </a:cxn>
              <a:cxn ang="0">
                <a:pos x="connsiteX3" y="connsiteY3"/>
              </a:cxn>
            </a:cxnLst>
            <a:rect l="l" t="t" r="r" b="b"/>
            <a:pathLst>
              <a:path w="287793" h="714375">
                <a:moveTo>
                  <a:pt x="0" y="714375"/>
                </a:moveTo>
                <a:cubicBezTo>
                  <a:pt x="0" y="617537"/>
                  <a:pt x="0" y="520700"/>
                  <a:pt x="47625" y="438150"/>
                </a:cubicBezTo>
                <a:cubicBezTo>
                  <a:pt x="95250" y="355600"/>
                  <a:pt x="269875" y="292100"/>
                  <a:pt x="285750" y="219075"/>
                </a:cubicBezTo>
                <a:cubicBezTo>
                  <a:pt x="301625" y="146050"/>
                  <a:pt x="222250" y="73025"/>
                  <a:pt x="142875" y="0"/>
                </a:cubicBezTo>
              </a:path>
            </a:pathLst>
          </a:custGeom>
          <a:noFill/>
          <a:ln w="63500" cap="flat" cmpd="sng" algn="ctr">
            <a:gradFill>
              <a:gsLst>
                <a:gs pos="0">
                  <a:srgbClr val="CCFF66"/>
                </a:gs>
                <a:gs pos="100000">
                  <a:srgbClr val="FFFF00"/>
                </a:gs>
              </a:gsLst>
              <a:lin ang="162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1" name="Freeform 10"/>
          <p:cNvSpPr/>
          <p:nvPr/>
        </p:nvSpPr>
        <p:spPr bwMode="auto">
          <a:xfrm>
            <a:off x="3524250" y="3328054"/>
            <a:ext cx="763639" cy="1548746"/>
          </a:xfrm>
          <a:custGeom>
            <a:avLst/>
            <a:gdLst>
              <a:gd name="connsiteX0" fmla="*/ 0 w 763639"/>
              <a:gd name="connsiteY0" fmla="*/ 24746 h 1548746"/>
              <a:gd name="connsiteX1" fmla="*/ 523875 w 763639"/>
              <a:gd name="connsiteY1" fmla="*/ 24746 h 1548746"/>
              <a:gd name="connsiteX2" fmla="*/ 523875 w 763639"/>
              <a:gd name="connsiteY2" fmla="*/ 281921 h 1548746"/>
              <a:gd name="connsiteX3" fmla="*/ 704850 w 763639"/>
              <a:gd name="connsiteY3" fmla="*/ 596246 h 1548746"/>
              <a:gd name="connsiteX4" fmla="*/ 762000 w 763639"/>
              <a:gd name="connsiteY4" fmla="*/ 1167746 h 1548746"/>
              <a:gd name="connsiteX5" fmla="*/ 723900 w 763639"/>
              <a:gd name="connsiteY5" fmla="*/ 1472546 h 1548746"/>
              <a:gd name="connsiteX6" fmla="*/ 495300 w 763639"/>
              <a:gd name="connsiteY6" fmla="*/ 1548746 h 154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639" h="1548746">
                <a:moveTo>
                  <a:pt x="0" y="24746"/>
                </a:moveTo>
                <a:cubicBezTo>
                  <a:pt x="218281" y="3315"/>
                  <a:pt x="436563" y="-18116"/>
                  <a:pt x="523875" y="24746"/>
                </a:cubicBezTo>
                <a:cubicBezTo>
                  <a:pt x="611187" y="67608"/>
                  <a:pt x="493712" y="186671"/>
                  <a:pt x="523875" y="281921"/>
                </a:cubicBezTo>
                <a:cubicBezTo>
                  <a:pt x="554038" y="377171"/>
                  <a:pt x="665163" y="448609"/>
                  <a:pt x="704850" y="596246"/>
                </a:cubicBezTo>
                <a:cubicBezTo>
                  <a:pt x="744538" y="743884"/>
                  <a:pt x="758825" y="1021696"/>
                  <a:pt x="762000" y="1167746"/>
                </a:cubicBezTo>
                <a:cubicBezTo>
                  <a:pt x="765175" y="1313796"/>
                  <a:pt x="768350" y="1409046"/>
                  <a:pt x="723900" y="1472546"/>
                </a:cubicBezTo>
                <a:cubicBezTo>
                  <a:pt x="679450" y="1536046"/>
                  <a:pt x="587375" y="1542396"/>
                  <a:pt x="495300" y="1548746"/>
                </a:cubicBezTo>
              </a:path>
            </a:pathLst>
          </a:custGeom>
          <a:noFill/>
          <a:ln w="63500" cap="flat" cmpd="sng" algn="ctr">
            <a:gradFill>
              <a:gsLst>
                <a:gs pos="0">
                  <a:schemeClr val="tx2"/>
                </a:gs>
                <a:gs pos="100000">
                  <a:srgbClr val="006666"/>
                </a:gs>
              </a:gsLst>
              <a:lin ang="5400000" scaled="1"/>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2" name="Freeform 11"/>
          <p:cNvSpPr/>
          <p:nvPr/>
        </p:nvSpPr>
        <p:spPr bwMode="auto">
          <a:xfrm>
            <a:off x="2823627" y="3333750"/>
            <a:ext cx="1148298" cy="685800"/>
          </a:xfrm>
          <a:custGeom>
            <a:avLst/>
            <a:gdLst>
              <a:gd name="connsiteX0" fmla="*/ 1148298 w 1148298"/>
              <a:gd name="connsiteY0" fmla="*/ 0 h 685800"/>
              <a:gd name="connsiteX1" fmla="*/ 1053048 w 1148298"/>
              <a:gd name="connsiteY1" fmla="*/ 257175 h 685800"/>
              <a:gd name="connsiteX2" fmla="*/ 624423 w 1148298"/>
              <a:gd name="connsiteY2" fmla="*/ 285750 h 685800"/>
              <a:gd name="connsiteX3" fmla="*/ 81498 w 1148298"/>
              <a:gd name="connsiteY3" fmla="*/ 438150 h 685800"/>
              <a:gd name="connsiteX4" fmla="*/ 5298 w 1148298"/>
              <a:gd name="connsiteY4" fmla="*/ 533400 h 685800"/>
              <a:gd name="connsiteX5" fmla="*/ 110073 w 1148298"/>
              <a:gd name="connsiteY5"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298" h="685800">
                <a:moveTo>
                  <a:pt x="1148298" y="0"/>
                </a:moveTo>
                <a:cubicBezTo>
                  <a:pt x="1144329" y="104775"/>
                  <a:pt x="1140361" y="209550"/>
                  <a:pt x="1053048" y="257175"/>
                </a:cubicBezTo>
                <a:cubicBezTo>
                  <a:pt x="965735" y="304800"/>
                  <a:pt x="786348" y="255588"/>
                  <a:pt x="624423" y="285750"/>
                </a:cubicBezTo>
                <a:cubicBezTo>
                  <a:pt x="462498" y="315912"/>
                  <a:pt x="184685" y="396875"/>
                  <a:pt x="81498" y="438150"/>
                </a:cubicBezTo>
                <a:cubicBezTo>
                  <a:pt x="-21689" y="479425"/>
                  <a:pt x="536" y="492125"/>
                  <a:pt x="5298" y="533400"/>
                </a:cubicBezTo>
                <a:cubicBezTo>
                  <a:pt x="10060" y="574675"/>
                  <a:pt x="60066" y="630237"/>
                  <a:pt x="110073" y="685800"/>
                </a:cubicBezTo>
              </a:path>
            </a:pathLst>
          </a:custGeom>
          <a:noFill/>
          <a:ln w="63500" cap="flat" cmpd="sng" algn="ctr">
            <a:gradFill>
              <a:gsLst>
                <a:gs pos="0">
                  <a:schemeClr val="tx2"/>
                </a:gs>
                <a:gs pos="74000">
                  <a:srgbClr val="006666"/>
                </a:gs>
              </a:gsLst>
              <a:lin ang="108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3" name="Freeform 12"/>
          <p:cNvSpPr/>
          <p:nvPr/>
        </p:nvSpPr>
        <p:spPr bwMode="auto">
          <a:xfrm>
            <a:off x="3438525" y="1458331"/>
            <a:ext cx="568279" cy="1865894"/>
          </a:xfrm>
          <a:custGeom>
            <a:avLst/>
            <a:gdLst>
              <a:gd name="connsiteX0" fmla="*/ 390525 w 568279"/>
              <a:gd name="connsiteY0" fmla="*/ 1865894 h 1865894"/>
              <a:gd name="connsiteX1" fmla="*/ 485775 w 568279"/>
              <a:gd name="connsiteY1" fmla="*/ 1627769 h 1865894"/>
              <a:gd name="connsiteX2" fmla="*/ 428625 w 568279"/>
              <a:gd name="connsiteY2" fmla="*/ 1303919 h 1865894"/>
              <a:gd name="connsiteX3" fmla="*/ 466725 w 568279"/>
              <a:gd name="connsiteY3" fmla="*/ 970544 h 1865894"/>
              <a:gd name="connsiteX4" fmla="*/ 552450 w 568279"/>
              <a:gd name="connsiteY4" fmla="*/ 646694 h 1865894"/>
              <a:gd name="connsiteX5" fmla="*/ 552450 w 568279"/>
              <a:gd name="connsiteY5" fmla="*/ 399044 h 1865894"/>
              <a:gd name="connsiteX6" fmla="*/ 390525 w 568279"/>
              <a:gd name="connsiteY6" fmla="*/ 237119 h 1865894"/>
              <a:gd name="connsiteX7" fmla="*/ 285750 w 568279"/>
              <a:gd name="connsiteY7" fmla="*/ 27569 h 1865894"/>
              <a:gd name="connsiteX8" fmla="*/ 0 w 568279"/>
              <a:gd name="connsiteY8" fmla="*/ 8519 h 186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279" h="1865894">
                <a:moveTo>
                  <a:pt x="390525" y="1865894"/>
                </a:moveTo>
                <a:cubicBezTo>
                  <a:pt x="434975" y="1793662"/>
                  <a:pt x="479425" y="1721431"/>
                  <a:pt x="485775" y="1627769"/>
                </a:cubicBezTo>
                <a:cubicBezTo>
                  <a:pt x="492125" y="1534107"/>
                  <a:pt x="431800" y="1413456"/>
                  <a:pt x="428625" y="1303919"/>
                </a:cubicBezTo>
                <a:cubicBezTo>
                  <a:pt x="425450" y="1194382"/>
                  <a:pt x="446088" y="1080081"/>
                  <a:pt x="466725" y="970544"/>
                </a:cubicBezTo>
                <a:cubicBezTo>
                  <a:pt x="487362" y="861007"/>
                  <a:pt x="538163" y="741944"/>
                  <a:pt x="552450" y="646694"/>
                </a:cubicBezTo>
                <a:cubicBezTo>
                  <a:pt x="566738" y="551444"/>
                  <a:pt x="579438" y="467307"/>
                  <a:pt x="552450" y="399044"/>
                </a:cubicBezTo>
                <a:cubicBezTo>
                  <a:pt x="525462" y="330781"/>
                  <a:pt x="434975" y="299032"/>
                  <a:pt x="390525" y="237119"/>
                </a:cubicBezTo>
                <a:cubicBezTo>
                  <a:pt x="346075" y="175206"/>
                  <a:pt x="350837" y="65669"/>
                  <a:pt x="285750" y="27569"/>
                </a:cubicBezTo>
                <a:cubicBezTo>
                  <a:pt x="220663" y="-10531"/>
                  <a:pt x="110331" y="-1006"/>
                  <a:pt x="0" y="8519"/>
                </a:cubicBezTo>
              </a:path>
            </a:pathLst>
          </a:custGeom>
          <a:noFill/>
          <a:ln w="63500" cap="flat" cmpd="sng" algn="ctr">
            <a:gradFill>
              <a:gsLst>
                <a:gs pos="58000">
                  <a:schemeClr val="tx2"/>
                </a:gs>
                <a:gs pos="100000">
                  <a:schemeClr val="accent3"/>
                </a:gs>
              </a:gsLst>
              <a:lin ang="162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4" name="Freeform 13"/>
          <p:cNvSpPr/>
          <p:nvPr/>
        </p:nvSpPr>
        <p:spPr bwMode="auto">
          <a:xfrm>
            <a:off x="3371850" y="2607703"/>
            <a:ext cx="495300" cy="135497"/>
          </a:xfrm>
          <a:custGeom>
            <a:avLst/>
            <a:gdLst>
              <a:gd name="connsiteX0" fmla="*/ 495300 w 495300"/>
              <a:gd name="connsiteY0" fmla="*/ 135497 h 135497"/>
              <a:gd name="connsiteX1" fmla="*/ 342900 w 495300"/>
              <a:gd name="connsiteY1" fmla="*/ 11672 h 135497"/>
              <a:gd name="connsiteX2" fmla="*/ 161925 w 495300"/>
              <a:gd name="connsiteY2" fmla="*/ 11672 h 135497"/>
              <a:gd name="connsiteX3" fmla="*/ 0 w 495300"/>
              <a:gd name="connsiteY3" fmla="*/ 68822 h 135497"/>
            </a:gdLst>
            <a:ahLst/>
            <a:cxnLst>
              <a:cxn ang="0">
                <a:pos x="connsiteX0" y="connsiteY0"/>
              </a:cxn>
              <a:cxn ang="0">
                <a:pos x="connsiteX1" y="connsiteY1"/>
              </a:cxn>
              <a:cxn ang="0">
                <a:pos x="connsiteX2" y="connsiteY2"/>
              </a:cxn>
              <a:cxn ang="0">
                <a:pos x="connsiteX3" y="connsiteY3"/>
              </a:cxn>
            </a:cxnLst>
            <a:rect l="l" t="t" r="r" b="b"/>
            <a:pathLst>
              <a:path w="495300" h="135497">
                <a:moveTo>
                  <a:pt x="495300" y="135497"/>
                </a:moveTo>
                <a:cubicBezTo>
                  <a:pt x="446881" y="83903"/>
                  <a:pt x="398462" y="32309"/>
                  <a:pt x="342900" y="11672"/>
                </a:cubicBezTo>
                <a:cubicBezTo>
                  <a:pt x="287337" y="-8966"/>
                  <a:pt x="219075" y="2147"/>
                  <a:pt x="161925" y="11672"/>
                </a:cubicBezTo>
                <a:cubicBezTo>
                  <a:pt x="104775" y="21197"/>
                  <a:pt x="52387" y="45009"/>
                  <a:pt x="0" y="68822"/>
                </a:cubicBezTo>
              </a:path>
            </a:pathLst>
          </a:custGeom>
          <a:noFill/>
          <a:ln w="63500" cap="flat" cmpd="sng" algn="ctr">
            <a:gradFill>
              <a:gsLst>
                <a:gs pos="95000">
                  <a:schemeClr val="tx2"/>
                </a:gs>
                <a:gs pos="100000">
                  <a:schemeClr val="accent3"/>
                </a:gs>
              </a:gsLst>
              <a:lin ang="108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5" name="Freeform 14"/>
          <p:cNvSpPr/>
          <p:nvPr/>
        </p:nvSpPr>
        <p:spPr bwMode="auto">
          <a:xfrm>
            <a:off x="3924300" y="2876550"/>
            <a:ext cx="657225" cy="201100"/>
          </a:xfrm>
          <a:custGeom>
            <a:avLst/>
            <a:gdLst>
              <a:gd name="connsiteX0" fmla="*/ 0 w 619125"/>
              <a:gd name="connsiteY0" fmla="*/ 180975 h 201100"/>
              <a:gd name="connsiteX1" fmla="*/ 161925 w 619125"/>
              <a:gd name="connsiteY1" fmla="*/ 200025 h 201100"/>
              <a:gd name="connsiteX2" fmla="*/ 361950 w 619125"/>
              <a:gd name="connsiteY2" fmla="*/ 152400 h 201100"/>
              <a:gd name="connsiteX3" fmla="*/ 619125 w 619125"/>
              <a:gd name="connsiteY3" fmla="*/ 0 h 201100"/>
              <a:gd name="connsiteX0" fmla="*/ 0 w 657225"/>
              <a:gd name="connsiteY0" fmla="*/ 180975 h 201100"/>
              <a:gd name="connsiteX1" fmla="*/ 200025 w 657225"/>
              <a:gd name="connsiteY1" fmla="*/ 200025 h 201100"/>
              <a:gd name="connsiteX2" fmla="*/ 400050 w 657225"/>
              <a:gd name="connsiteY2" fmla="*/ 152400 h 201100"/>
              <a:gd name="connsiteX3" fmla="*/ 657225 w 657225"/>
              <a:gd name="connsiteY3" fmla="*/ 0 h 201100"/>
            </a:gdLst>
            <a:ahLst/>
            <a:cxnLst>
              <a:cxn ang="0">
                <a:pos x="connsiteX0" y="connsiteY0"/>
              </a:cxn>
              <a:cxn ang="0">
                <a:pos x="connsiteX1" y="connsiteY1"/>
              </a:cxn>
              <a:cxn ang="0">
                <a:pos x="connsiteX2" y="connsiteY2"/>
              </a:cxn>
              <a:cxn ang="0">
                <a:pos x="connsiteX3" y="connsiteY3"/>
              </a:cxn>
            </a:cxnLst>
            <a:rect l="l" t="t" r="r" b="b"/>
            <a:pathLst>
              <a:path w="657225" h="201100">
                <a:moveTo>
                  <a:pt x="0" y="180975"/>
                </a:moveTo>
                <a:cubicBezTo>
                  <a:pt x="50800" y="192881"/>
                  <a:pt x="133350" y="204788"/>
                  <a:pt x="200025" y="200025"/>
                </a:cubicBezTo>
                <a:cubicBezTo>
                  <a:pt x="266700" y="195263"/>
                  <a:pt x="323850" y="185737"/>
                  <a:pt x="400050" y="152400"/>
                </a:cubicBezTo>
                <a:cubicBezTo>
                  <a:pt x="476250" y="119063"/>
                  <a:pt x="566737" y="59531"/>
                  <a:pt x="657225" y="0"/>
                </a:cubicBezTo>
              </a:path>
            </a:pathLst>
          </a:custGeom>
          <a:noFill/>
          <a:ln w="63500" cap="flat" cmpd="sng" algn="ctr">
            <a:gradFill>
              <a:gsLst>
                <a:gs pos="0">
                  <a:schemeClr val="tx2"/>
                </a:gs>
                <a:gs pos="100000">
                  <a:srgbClr val="006666"/>
                </a:gs>
              </a:gsLst>
              <a:lin ang="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6" name="Freeform 15"/>
          <p:cNvSpPr/>
          <p:nvPr/>
        </p:nvSpPr>
        <p:spPr bwMode="auto">
          <a:xfrm>
            <a:off x="4038600" y="3478380"/>
            <a:ext cx="1028700" cy="141389"/>
          </a:xfrm>
          <a:custGeom>
            <a:avLst/>
            <a:gdLst>
              <a:gd name="connsiteX0" fmla="*/ 0 w 1028700"/>
              <a:gd name="connsiteY0" fmla="*/ 122070 h 141389"/>
              <a:gd name="connsiteX1" fmla="*/ 276225 w 1028700"/>
              <a:gd name="connsiteY1" fmla="*/ 7770 h 141389"/>
              <a:gd name="connsiteX2" fmla="*/ 504825 w 1028700"/>
              <a:gd name="connsiteY2" fmla="*/ 17295 h 141389"/>
              <a:gd name="connsiteX3" fmla="*/ 781050 w 1028700"/>
              <a:gd name="connsiteY3" fmla="*/ 74445 h 141389"/>
              <a:gd name="connsiteX4" fmla="*/ 952500 w 1028700"/>
              <a:gd name="connsiteY4" fmla="*/ 141120 h 141389"/>
              <a:gd name="connsiteX5" fmla="*/ 1028700 w 1028700"/>
              <a:gd name="connsiteY5" fmla="*/ 93495 h 14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41389">
                <a:moveTo>
                  <a:pt x="0" y="122070"/>
                </a:moveTo>
                <a:cubicBezTo>
                  <a:pt x="96044" y="73651"/>
                  <a:pt x="192088" y="25232"/>
                  <a:pt x="276225" y="7770"/>
                </a:cubicBezTo>
                <a:cubicBezTo>
                  <a:pt x="360362" y="-9692"/>
                  <a:pt x="420688" y="6183"/>
                  <a:pt x="504825" y="17295"/>
                </a:cubicBezTo>
                <a:cubicBezTo>
                  <a:pt x="588962" y="28407"/>
                  <a:pt x="706437" y="53807"/>
                  <a:pt x="781050" y="74445"/>
                </a:cubicBezTo>
                <a:cubicBezTo>
                  <a:pt x="855663" y="95083"/>
                  <a:pt x="911225" y="137945"/>
                  <a:pt x="952500" y="141120"/>
                </a:cubicBezTo>
                <a:cubicBezTo>
                  <a:pt x="993775" y="144295"/>
                  <a:pt x="1011237" y="118895"/>
                  <a:pt x="1028700" y="93495"/>
                </a:cubicBezTo>
              </a:path>
            </a:pathLst>
          </a:custGeom>
          <a:noFill/>
          <a:ln w="63500" cap="flat" cmpd="sng" algn="ctr">
            <a:gradFill>
              <a:gsLst>
                <a:gs pos="0">
                  <a:schemeClr val="tx2"/>
                </a:gs>
                <a:gs pos="74000">
                  <a:srgbClr val="006666"/>
                </a:gs>
              </a:gsLst>
              <a:lin ang="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7" name="Freeform 16"/>
          <p:cNvSpPr/>
          <p:nvPr/>
        </p:nvSpPr>
        <p:spPr bwMode="auto">
          <a:xfrm>
            <a:off x="3009900" y="5429189"/>
            <a:ext cx="2395821" cy="352486"/>
          </a:xfrm>
          <a:custGeom>
            <a:avLst/>
            <a:gdLst>
              <a:gd name="connsiteX0" fmla="*/ 2371725 w 2395821"/>
              <a:gd name="connsiteY0" fmla="*/ 352486 h 352486"/>
              <a:gd name="connsiteX1" fmla="*/ 2381250 w 2395821"/>
              <a:gd name="connsiteY1" fmla="*/ 152461 h 352486"/>
              <a:gd name="connsiteX2" fmla="*/ 2200275 w 2395821"/>
              <a:gd name="connsiteY2" fmla="*/ 123886 h 352486"/>
              <a:gd name="connsiteX3" fmla="*/ 1590675 w 2395821"/>
              <a:gd name="connsiteY3" fmla="*/ 95311 h 352486"/>
              <a:gd name="connsiteX4" fmla="*/ 1314450 w 2395821"/>
              <a:gd name="connsiteY4" fmla="*/ 66736 h 352486"/>
              <a:gd name="connsiteX5" fmla="*/ 1095375 w 2395821"/>
              <a:gd name="connsiteY5" fmla="*/ 61 h 352486"/>
              <a:gd name="connsiteX6" fmla="*/ 0 w 2395821"/>
              <a:gd name="connsiteY6" fmla="*/ 57211 h 3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5821" h="352486">
                <a:moveTo>
                  <a:pt x="2371725" y="352486"/>
                </a:moveTo>
                <a:cubicBezTo>
                  <a:pt x="2390775" y="271523"/>
                  <a:pt x="2409825" y="190561"/>
                  <a:pt x="2381250" y="152461"/>
                </a:cubicBezTo>
                <a:cubicBezTo>
                  <a:pt x="2352675" y="114361"/>
                  <a:pt x="2332037" y="133411"/>
                  <a:pt x="2200275" y="123886"/>
                </a:cubicBezTo>
                <a:cubicBezTo>
                  <a:pt x="2068513" y="114361"/>
                  <a:pt x="1738312" y="104836"/>
                  <a:pt x="1590675" y="95311"/>
                </a:cubicBezTo>
                <a:cubicBezTo>
                  <a:pt x="1443038" y="85786"/>
                  <a:pt x="1397000" y="82611"/>
                  <a:pt x="1314450" y="66736"/>
                </a:cubicBezTo>
                <a:cubicBezTo>
                  <a:pt x="1231900" y="50861"/>
                  <a:pt x="1314450" y="1648"/>
                  <a:pt x="1095375" y="61"/>
                </a:cubicBezTo>
                <a:cubicBezTo>
                  <a:pt x="876300" y="-1527"/>
                  <a:pt x="438150" y="27842"/>
                  <a:pt x="0" y="57211"/>
                </a:cubicBezTo>
              </a:path>
            </a:pathLst>
          </a:custGeom>
          <a:noFill/>
          <a:ln w="63500" cap="flat" cmpd="sng" algn="ctr">
            <a:gradFill>
              <a:gsLst>
                <a:gs pos="0">
                  <a:schemeClr val="tx2"/>
                </a:gs>
                <a:gs pos="100000">
                  <a:srgbClr val="006666"/>
                </a:gs>
              </a:gsLst>
              <a:lin ang="108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8" name="Freeform 17"/>
          <p:cNvSpPr/>
          <p:nvPr/>
        </p:nvSpPr>
        <p:spPr bwMode="auto">
          <a:xfrm>
            <a:off x="4181475" y="5514975"/>
            <a:ext cx="161925" cy="209550"/>
          </a:xfrm>
          <a:custGeom>
            <a:avLst/>
            <a:gdLst>
              <a:gd name="connsiteX0" fmla="*/ 161925 w 161925"/>
              <a:gd name="connsiteY0" fmla="*/ 0 h 209550"/>
              <a:gd name="connsiteX1" fmla="*/ 0 w 161925"/>
              <a:gd name="connsiteY1" fmla="*/ 209550 h 209550"/>
            </a:gdLst>
            <a:ahLst/>
            <a:cxnLst>
              <a:cxn ang="0">
                <a:pos x="connsiteX0" y="connsiteY0"/>
              </a:cxn>
              <a:cxn ang="0">
                <a:pos x="connsiteX1" y="connsiteY1"/>
              </a:cxn>
            </a:cxnLst>
            <a:rect l="l" t="t" r="r" b="b"/>
            <a:pathLst>
              <a:path w="161925" h="209550">
                <a:moveTo>
                  <a:pt x="161925" y="0"/>
                </a:moveTo>
                <a:lnTo>
                  <a:pt x="0" y="209550"/>
                </a:lnTo>
              </a:path>
            </a:pathLst>
          </a:custGeom>
          <a:noFill/>
          <a:ln w="63500" cap="flat" cmpd="sng" algn="ctr">
            <a:gradFill>
              <a:gsLst>
                <a:gs pos="0">
                  <a:srgbClr val="003366"/>
                </a:gs>
                <a:gs pos="36000">
                  <a:srgbClr val="006666"/>
                </a:gs>
              </a:gsLst>
              <a:lin ang="72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9" name="Freeform 18"/>
          <p:cNvSpPr/>
          <p:nvPr/>
        </p:nvSpPr>
        <p:spPr bwMode="auto">
          <a:xfrm>
            <a:off x="3009777" y="5476875"/>
            <a:ext cx="381123" cy="428625"/>
          </a:xfrm>
          <a:custGeom>
            <a:avLst/>
            <a:gdLst>
              <a:gd name="connsiteX0" fmla="*/ 381123 w 381123"/>
              <a:gd name="connsiteY0" fmla="*/ 0 h 428625"/>
              <a:gd name="connsiteX1" fmla="*/ 295398 w 381123"/>
              <a:gd name="connsiteY1" fmla="*/ 123825 h 428625"/>
              <a:gd name="connsiteX2" fmla="*/ 133473 w 381123"/>
              <a:gd name="connsiteY2" fmla="*/ 152400 h 428625"/>
              <a:gd name="connsiteX3" fmla="*/ 123 w 381123"/>
              <a:gd name="connsiteY3" fmla="*/ 285750 h 428625"/>
              <a:gd name="connsiteX4" fmla="*/ 114423 w 381123"/>
              <a:gd name="connsiteY4" fmla="*/ 428625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123" h="428625">
                <a:moveTo>
                  <a:pt x="381123" y="0"/>
                </a:moveTo>
                <a:cubicBezTo>
                  <a:pt x="358898" y="49212"/>
                  <a:pt x="336673" y="98425"/>
                  <a:pt x="295398" y="123825"/>
                </a:cubicBezTo>
                <a:cubicBezTo>
                  <a:pt x="254123" y="149225"/>
                  <a:pt x="182685" y="125413"/>
                  <a:pt x="133473" y="152400"/>
                </a:cubicBezTo>
                <a:cubicBezTo>
                  <a:pt x="84261" y="179387"/>
                  <a:pt x="3298" y="239713"/>
                  <a:pt x="123" y="285750"/>
                </a:cubicBezTo>
                <a:cubicBezTo>
                  <a:pt x="-3052" y="331787"/>
                  <a:pt x="55685" y="380206"/>
                  <a:pt x="114423" y="428625"/>
                </a:cubicBezTo>
              </a:path>
            </a:pathLst>
          </a:custGeom>
          <a:noFill/>
          <a:ln w="63500" cap="flat" cmpd="sng" algn="ctr">
            <a:gradFill>
              <a:gsLst>
                <a:gs pos="0">
                  <a:srgbClr val="006666"/>
                </a:gs>
                <a:gs pos="74000">
                  <a:srgbClr val="006666"/>
                </a:gs>
              </a:gsLst>
              <a:lin ang="72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2" name="Freeform 21"/>
          <p:cNvSpPr/>
          <p:nvPr/>
        </p:nvSpPr>
        <p:spPr bwMode="auto">
          <a:xfrm>
            <a:off x="7253697" y="2609850"/>
            <a:ext cx="1080678" cy="1371600"/>
          </a:xfrm>
          <a:custGeom>
            <a:avLst/>
            <a:gdLst>
              <a:gd name="connsiteX0" fmla="*/ 99603 w 1080678"/>
              <a:gd name="connsiteY0" fmla="*/ 0 h 1371600"/>
              <a:gd name="connsiteX1" fmla="*/ 13878 w 1080678"/>
              <a:gd name="connsiteY1" fmla="*/ 238125 h 1371600"/>
              <a:gd name="connsiteX2" fmla="*/ 356778 w 1080678"/>
              <a:gd name="connsiteY2" fmla="*/ 533400 h 1371600"/>
              <a:gd name="connsiteX3" fmla="*/ 613953 w 1080678"/>
              <a:gd name="connsiteY3" fmla="*/ 790575 h 1371600"/>
              <a:gd name="connsiteX4" fmla="*/ 804453 w 1080678"/>
              <a:gd name="connsiteY4" fmla="*/ 1123950 h 1371600"/>
              <a:gd name="connsiteX5" fmla="*/ 909228 w 1080678"/>
              <a:gd name="connsiteY5" fmla="*/ 1285875 h 1371600"/>
              <a:gd name="connsiteX6" fmla="*/ 1080678 w 1080678"/>
              <a:gd name="connsiteY6"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678" h="1371600">
                <a:moveTo>
                  <a:pt x="99603" y="0"/>
                </a:moveTo>
                <a:cubicBezTo>
                  <a:pt x="35309" y="74612"/>
                  <a:pt x="-28985" y="149225"/>
                  <a:pt x="13878" y="238125"/>
                </a:cubicBezTo>
                <a:cubicBezTo>
                  <a:pt x="56740" y="327025"/>
                  <a:pt x="256766" y="441325"/>
                  <a:pt x="356778" y="533400"/>
                </a:cubicBezTo>
                <a:cubicBezTo>
                  <a:pt x="456790" y="625475"/>
                  <a:pt x="539341" y="692150"/>
                  <a:pt x="613953" y="790575"/>
                </a:cubicBezTo>
                <a:cubicBezTo>
                  <a:pt x="688565" y="889000"/>
                  <a:pt x="755241" y="1041400"/>
                  <a:pt x="804453" y="1123950"/>
                </a:cubicBezTo>
                <a:cubicBezTo>
                  <a:pt x="853666" y="1206500"/>
                  <a:pt x="863191" y="1244600"/>
                  <a:pt x="909228" y="1285875"/>
                </a:cubicBezTo>
                <a:cubicBezTo>
                  <a:pt x="955265" y="1327150"/>
                  <a:pt x="1080678" y="1371600"/>
                  <a:pt x="1080678" y="1371600"/>
                </a:cubicBezTo>
              </a:path>
            </a:pathLst>
          </a:custGeom>
          <a:noFill/>
          <a:ln w="63500" cap="flat" cmpd="sng" algn="ctr">
            <a:gradFill>
              <a:gsLst>
                <a:gs pos="0">
                  <a:schemeClr val="tx2"/>
                </a:gs>
                <a:gs pos="98000">
                  <a:schemeClr val="accent3"/>
                </a:gs>
              </a:gsLst>
              <a:lin ang="5400000" scaled="1"/>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3" name="Freeform 22"/>
          <p:cNvSpPr/>
          <p:nvPr/>
        </p:nvSpPr>
        <p:spPr bwMode="auto">
          <a:xfrm>
            <a:off x="7038975" y="2962275"/>
            <a:ext cx="333375" cy="285750"/>
          </a:xfrm>
          <a:custGeom>
            <a:avLst/>
            <a:gdLst>
              <a:gd name="connsiteX0" fmla="*/ 333375 w 333375"/>
              <a:gd name="connsiteY0" fmla="*/ 0 h 285750"/>
              <a:gd name="connsiteX1" fmla="*/ 219075 w 333375"/>
              <a:gd name="connsiteY1" fmla="*/ 57150 h 285750"/>
              <a:gd name="connsiteX2" fmla="*/ 133350 w 333375"/>
              <a:gd name="connsiteY2" fmla="*/ 219075 h 285750"/>
              <a:gd name="connsiteX3" fmla="*/ 0 w 333375"/>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333375" h="285750">
                <a:moveTo>
                  <a:pt x="333375" y="0"/>
                </a:moveTo>
                <a:cubicBezTo>
                  <a:pt x="292893" y="10319"/>
                  <a:pt x="252412" y="20638"/>
                  <a:pt x="219075" y="57150"/>
                </a:cubicBezTo>
                <a:cubicBezTo>
                  <a:pt x="185737" y="93663"/>
                  <a:pt x="169862" y="180975"/>
                  <a:pt x="133350" y="219075"/>
                </a:cubicBezTo>
                <a:cubicBezTo>
                  <a:pt x="96838" y="257175"/>
                  <a:pt x="48419" y="271462"/>
                  <a:pt x="0" y="285750"/>
                </a:cubicBezTo>
              </a:path>
            </a:pathLst>
          </a:custGeom>
          <a:noFill/>
          <a:ln w="63500" cap="flat" cmpd="sng" algn="ctr">
            <a:gradFill>
              <a:gsLst>
                <a:gs pos="0">
                  <a:schemeClr val="tx2"/>
                </a:gs>
                <a:gs pos="95000">
                  <a:srgbClr val="006666"/>
                </a:gs>
              </a:gsLst>
              <a:lin ang="96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4" name="Freeform 23"/>
          <p:cNvSpPr/>
          <p:nvPr/>
        </p:nvSpPr>
        <p:spPr bwMode="auto">
          <a:xfrm>
            <a:off x="7800975" y="3181350"/>
            <a:ext cx="371475" cy="146181"/>
          </a:xfrm>
          <a:custGeom>
            <a:avLst/>
            <a:gdLst>
              <a:gd name="connsiteX0" fmla="*/ 0 w 371475"/>
              <a:gd name="connsiteY0" fmla="*/ 133350 h 146181"/>
              <a:gd name="connsiteX1" fmla="*/ 171450 w 371475"/>
              <a:gd name="connsiteY1" fmla="*/ 133350 h 146181"/>
              <a:gd name="connsiteX2" fmla="*/ 371475 w 371475"/>
              <a:gd name="connsiteY2" fmla="*/ 0 h 146181"/>
            </a:gdLst>
            <a:ahLst/>
            <a:cxnLst>
              <a:cxn ang="0">
                <a:pos x="connsiteX0" y="connsiteY0"/>
              </a:cxn>
              <a:cxn ang="0">
                <a:pos x="connsiteX1" y="connsiteY1"/>
              </a:cxn>
              <a:cxn ang="0">
                <a:pos x="connsiteX2" y="connsiteY2"/>
              </a:cxn>
            </a:cxnLst>
            <a:rect l="l" t="t" r="r" b="b"/>
            <a:pathLst>
              <a:path w="371475" h="146181">
                <a:moveTo>
                  <a:pt x="0" y="133350"/>
                </a:moveTo>
                <a:cubicBezTo>
                  <a:pt x="54768" y="144462"/>
                  <a:pt x="109537" y="155575"/>
                  <a:pt x="171450" y="133350"/>
                </a:cubicBezTo>
                <a:cubicBezTo>
                  <a:pt x="233363" y="111125"/>
                  <a:pt x="302419" y="55562"/>
                  <a:pt x="371475" y="0"/>
                </a:cubicBezTo>
              </a:path>
            </a:pathLst>
          </a:custGeom>
          <a:noFill/>
          <a:ln w="63500" cap="flat" cmpd="sng" algn="ctr">
            <a:gradFill>
              <a:gsLst>
                <a:gs pos="0">
                  <a:srgbClr val="006666"/>
                </a:gs>
                <a:gs pos="100000">
                  <a:schemeClr val="accent3"/>
                </a:gs>
              </a:gsLst>
              <a:lin ang="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5" name="Freeform 24"/>
          <p:cNvSpPr/>
          <p:nvPr/>
        </p:nvSpPr>
        <p:spPr bwMode="auto">
          <a:xfrm>
            <a:off x="7277100" y="1647825"/>
            <a:ext cx="1162741" cy="952500"/>
          </a:xfrm>
          <a:custGeom>
            <a:avLst/>
            <a:gdLst>
              <a:gd name="connsiteX0" fmla="*/ 0 w 1162741"/>
              <a:gd name="connsiteY0" fmla="*/ 952500 h 952500"/>
              <a:gd name="connsiteX1" fmla="*/ 180975 w 1162741"/>
              <a:gd name="connsiteY1" fmla="*/ 771525 h 952500"/>
              <a:gd name="connsiteX2" fmla="*/ 523875 w 1162741"/>
              <a:gd name="connsiteY2" fmla="*/ 676275 h 952500"/>
              <a:gd name="connsiteX3" fmla="*/ 933450 w 1162741"/>
              <a:gd name="connsiteY3" fmla="*/ 409575 h 952500"/>
              <a:gd name="connsiteX4" fmla="*/ 1162050 w 1162741"/>
              <a:gd name="connsiteY4" fmla="*/ 180975 h 952500"/>
              <a:gd name="connsiteX5" fmla="*/ 990600 w 1162741"/>
              <a:gd name="connsiteY5"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741" h="952500">
                <a:moveTo>
                  <a:pt x="0" y="952500"/>
                </a:moveTo>
                <a:cubicBezTo>
                  <a:pt x="46831" y="885031"/>
                  <a:pt x="93663" y="817562"/>
                  <a:pt x="180975" y="771525"/>
                </a:cubicBezTo>
                <a:cubicBezTo>
                  <a:pt x="268287" y="725488"/>
                  <a:pt x="398463" y="736600"/>
                  <a:pt x="523875" y="676275"/>
                </a:cubicBezTo>
                <a:cubicBezTo>
                  <a:pt x="649287" y="615950"/>
                  <a:pt x="827088" y="492125"/>
                  <a:pt x="933450" y="409575"/>
                </a:cubicBezTo>
                <a:cubicBezTo>
                  <a:pt x="1039813" y="327025"/>
                  <a:pt x="1152525" y="249237"/>
                  <a:pt x="1162050" y="180975"/>
                </a:cubicBezTo>
                <a:cubicBezTo>
                  <a:pt x="1171575" y="112713"/>
                  <a:pt x="1081087" y="56356"/>
                  <a:pt x="990600" y="0"/>
                </a:cubicBezTo>
              </a:path>
            </a:pathLst>
          </a:custGeom>
          <a:noFill/>
          <a:ln w="63500" cap="flat" cmpd="sng" algn="ctr">
            <a:gradFill>
              <a:gsLst>
                <a:gs pos="0">
                  <a:schemeClr val="tx2"/>
                </a:gs>
                <a:gs pos="96000">
                  <a:schemeClr val="accent3"/>
                </a:gs>
              </a:gsLst>
              <a:lin ang="180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6" name="Freeform 25"/>
          <p:cNvSpPr/>
          <p:nvPr/>
        </p:nvSpPr>
        <p:spPr bwMode="auto">
          <a:xfrm>
            <a:off x="8134350" y="2105025"/>
            <a:ext cx="381000" cy="266700"/>
          </a:xfrm>
          <a:custGeom>
            <a:avLst/>
            <a:gdLst>
              <a:gd name="connsiteX0" fmla="*/ 0 w 381000"/>
              <a:gd name="connsiteY0" fmla="*/ 0 h 266700"/>
              <a:gd name="connsiteX1" fmla="*/ 247650 w 381000"/>
              <a:gd name="connsiteY1" fmla="*/ 38100 h 266700"/>
              <a:gd name="connsiteX2" fmla="*/ 342900 w 381000"/>
              <a:gd name="connsiteY2" fmla="*/ 104775 h 266700"/>
              <a:gd name="connsiteX3" fmla="*/ 381000 w 38100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381000" h="266700">
                <a:moveTo>
                  <a:pt x="0" y="0"/>
                </a:moveTo>
                <a:cubicBezTo>
                  <a:pt x="95250" y="10319"/>
                  <a:pt x="190500" y="20638"/>
                  <a:pt x="247650" y="38100"/>
                </a:cubicBezTo>
                <a:cubicBezTo>
                  <a:pt x="304800" y="55562"/>
                  <a:pt x="320675" y="66675"/>
                  <a:pt x="342900" y="104775"/>
                </a:cubicBezTo>
                <a:cubicBezTo>
                  <a:pt x="365125" y="142875"/>
                  <a:pt x="381000" y="266700"/>
                  <a:pt x="381000" y="266700"/>
                </a:cubicBezTo>
              </a:path>
            </a:pathLst>
          </a:custGeom>
          <a:noFill/>
          <a:ln w="63500" cap="flat" cmpd="sng" algn="ctr">
            <a:gradFill>
              <a:gsLst>
                <a:gs pos="0">
                  <a:srgbClr val="006666"/>
                </a:gs>
                <a:gs pos="96000">
                  <a:schemeClr val="accent3"/>
                </a:gs>
              </a:gsLst>
              <a:lin ang="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7" name="Freeform 26"/>
          <p:cNvSpPr/>
          <p:nvPr/>
        </p:nvSpPr>
        <p:spPr bwMode="auto">
          <a:xfrm>
            <a:off x="5724525" y="2581275"/>
            <a:ext cx="1952625" cy="415074"/>
          </a:xfrm>
          <a:custGeom>
            <a:avLst/>
            <a:gdLst>
              <a:gd name="connsiteX0" fmla="*/ 1476375 w 1476375"/>
              <a:gd name="connsiteY0" fmla="*/ 0 h 405549"/>
              <a:gd name="connsiteX1" fmla="*/ 1009650 w 1476375"/>
              <a:gd name="connsiteY1" fmla="*/ 276225 h 405549"/>
              <a:gd name="connsiteX2" fmla="*/ 781050 w 1476375"/>
              <a:gd name="connsiteY2" fmla="*/ 342900 h 405549"/>
              <a:gd name="connsiteX3" fmla="*/ 466725 w 1476375"/>
              <a:gd name="connsiteY3" fmla="*/ 400050 h 405549"/>
              <a:gd name="connsiteX4" fmla="*/ 219075 w 1476375"/>
              <a:gd name="connsiteY4" fmla="*/ 400050 h 405549"/>
              <a:gd name="connsiteX5" fmla="*/ 0 w 1476375"/>
              <a:gd name="connsiteY5" fmla="*/ 371475 h 405549"/>
              <a:gd name="connsiteX0" fmla="*/ 1666875 w 1666875"/>
              <a:gd name="connsiteY0" fmla="*/ 0 h 405549"/>
              <a:gd name="connsiteX1" fmla="*/ 1009650 w 1666875"/>
              <a:gd name="connsiteY1" fmla="*/ 276225 h 405549"/>
              <a:gd name="connsiteX2" fmla="*/ 781050 w 1666875"/>
              <a:gd name="connsiteY2" fmla="*/ 342900 h 405549"/>
              <a:gd name="connsiteX3" fmla="*/ 466725 w 1666875"/>
              <a:gd name="connsiteY3" fmla="*/ 400050 h 405549"/>
              <a:gd name="connsiteX4" fmla="*/ 219075 w 1666875"/>
              <a:gd name="connsiteY4" fmla="*/ 400050 h 405549"/>
              <a:gd name="connsiteX5" fmla="*/ 0 w 1666875"/>
              <a:gd name="connsiteY5" fmla="*/ 371475 h 405549"/>
              <a:gd name="connsiteX0" fmla="*/ 1666875 w 1666875"/>
              <a:gd name="connsiteY0" fmla="*/ 0 h 405549"/>
              <a:gd name="connsiteX1" fmla="*/ 1009650 w 1666875"/>
              <a:gd name="connsiteY1" fmla="*/ 276225 h 405549"/>
              <a:gd name="connsiteX2" fmla="*/ 781050 w 1666875"/>
              <a:gd name="connsiteY2" fmla="*/ 342900 h 405549"/>
              <a:gd name="connsiteX3" fmla="*/ 466725 w 1666875"/>
              <a:gd name="connsiteY3" fmla="*/ 400050 h 405549"/>
              <a:gd name="connsiteX4" fmla="*/ 219075 w 1666875"/>
              <a:gd name="connsiteY4" fmla="*/ 400050 h 405549"/>
              <a:gd name="connsiteX5" fmla="*/ 0 w 1666875"/>
              <a:gd name="connsiteY5" fmla="*/ 371475 h 405549"/>
              <a:gd name="connsiteX0" fmla="*/ 1666875 w 1666875"/>
              <a:gd name="connsiteY0" fmla="*/ 0 h 405549"/>
              <a:gd name="connsiteX1" fmla="*/ 1190625 w 1666875"/>
              <a:gd name="connsiteY1" fmla="*/ 171450 h 405549"/>
              <a:gd name="connsiteX2" fmla="*/ 781050 w 1666875"/>
              <a:gd name="connsiteY2" fmla="*/ 342900 h 405549"/>
              <a:gd name="connsiteX3" fmla="*/ 466725 w 1666875"/>
              <a:gd name="connsiteY3" fmla="*/ 400050 h 405549"/>
              <a:gd name="connsiteX4" fmla="*/ 219075 w 1666875"/>
              <a:gd name="connsiteY4" fmla="*/ 400050 h 405549"/>
              <a:gd name="connsiteX5" fmla="*/ 0 w 1666875"/>
              <a:gd name="connsiteY5" fmla="*/ 371475 h 405549"/>
              <a:gd name="connsiteX0" fmla="*/ 1952625 w 1952625"/>
              <a:gd name="connsiteY0" fmla="*/ 0 h 415074"/>
              <a:gd name="connsiteX1" fmla="*/ 1190625 w 1952625"/>
              <a:gd name="connsiteY1" fmla="*/ 180975 h 415074"/>
              <a:gd name="connsiteX2" fmla="*/ 781050 w 1952625"/>
              <a:gd name="connsiteY2" fmla="*/ 352425 h 415074"/>
              <a:gd name="connsiteX3" fmla="*/ 466725 w 1952625"/>
              <a:gd name="connsiteY3" fmla="*/ 409575 h 415074"/>
              <a:gd name="connsiteX4" fmla="*/ 219075 w 1952625"/>
              <a:gd name="connsiteY4" fmla="*/ 409575 h 415074"/>
              <a:gd name="connsiteX5" fmla="*/ 0 w 1952625"/>
              <a:gd name="connsiteY5" fmla="*/ 381000 h 415074"/>
              <a:gd name="connsiteX0" fmla="*/ 1952625 w 1952625"/>
              <a:gd name="connsiteY0" fmla="*/ 0 h 415074"/>
              <a:gd name="connsiteX1" fmla="*/ 1276350 w 1952625"/>
              <a:gd name="connsiteY1" fmla="*/ 104775 h 415074"/>
              <a:gd name="connsiteX2" fmla="*/ 781050 w 1952625"/>
              <a:gd name="connsiteY2" fmla="*/ 352425 h 415074"/>
              <a:gd name="connsiteX3" fmla="*/ 466725 w 1952625"/>
              <a:gd name="connsiteY3" fmla="*/ 409575 h 415074"/>
              <a:gd name="connsiteX4" fmla="*/ 219075 w 1952625"/>
              <a:gd name="connsiteY4" fmla="*/ 409575 h 415074"/>
              <a:gd name="connsiteX5" fmla="*/ 0 w 1952625"/>
              <a:gd name="connsiteY5" fmla="*/ 381000 h 41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2625" h="415074">
                <a:moveTo>
                  <a:pt x="1952625" y="0"/>
                </a:moveTo>
                <a:cubicBezTo>
                  <a:pt x="1758156" y="23812"/>
                  <a:pt x="1471612" y="46038"/>
                  <a:pt x="1276350" y="104775"/>
                </a:cubicBezTo>
                <a:cubicBezTo>
                  <a:pt x="1081088" y="163512"/>
                  <a:pt x="915988" y="301625"/>
                  <a:pt x="781050" y="352425"/>
                </a:cubicBezTo>
                <a:cubicBezTo>
                  <a:pt x="646113" y="403225"/>
                  <a:pt x="560387" y="400050"/>
                  <a:pt x="466725" y="409575"/>
                </a:cubicBezTo>
                <a:cubicBezTo>
                  <a:pt x="373063" y="419100"/>
                  <a:pt x="296862" y="414337"/>
                  <a:pt x="219075" y="409575"/>
                </a:cubicBezTo>
                <a:cubicBezTo>
                  <a:pt x="141288" y="404813"/>
                  <a:pt x="70644" y="392906"/>
                  <a:pt x="0" y="381000"/>
                </a:cubicBezTo>
              </a:path>
            </a:pathLst>
          </a:custGeom>
          <a:noFill/>
          <a:ln w="63500" cap="flat" cmpd="sng" algn="ctr">
            <a:gradFill>
              <a:gsLst>
                <a:gs pos="50000">
                  <a:schemeClr val="tx2"/>
                </a:gs>
                <a:gs pos="100000">
                  <a:srgbClr val="006666"/>
                </a:gs>
              </a:gsLst>
              <a:lin ang="108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9" name="Freeform 28"/>
          <p:cNvSpPr/>
          <p:nvPr/>
        </p:nvSpPr>
        <p:spPr bwMode="auto">
          <a:xfrm>
            <a:off x="5181601" y="1562100"/>
            <a:ext cx="2119854" cy="1057275"/>
          </a:xfrm>
          <a:custGeom>
            <a:avLst/>
            <a:gdLst>
              <a:gd name="connsiteX0" fmla="*/ 2028825 w 2071121"/>
              <a:gd name="connsiteY0" fmla="*/ 1028700 h 1028700"/>
              <a:gd name="connsiteX1" fmla="*/ 2038350 w 2071121"/>
              <a:gd name="connsiteY1" fmla="*/ 723900 h 1028700"/>
              <a:gd name="connsiteX2" fmla="*/ 1666875 w 2071121"/>
              <a:gd name="connsiteY2" fmla="*/ 428625 h 1028700"/>
              <a:gd name="connsiteX3" fmla="*/ 1495425 w 2071121"/>
              <a:gd name="connsiteY3" fmla="*/ 180975 h 1028700"/>
              <a:gd name="connsiteX4" fmla="*/ 1162050 w 2071121"/>
              <a:gd name="connsiteY4" fmla="*/ 123825 h 1028700"/>
              <a:gd name="connsiteX5" fmla="*/ 914400 w 2071121"/>
              <a:gd name="connsiteY5" fmla="*/ 47625 h 1028700"/>
              <a:gd name="connsiteX6" fmla="*/ 742950 w 2071121"/>
              <a:gd name="connsiteY6" fmla="*/ 200025 h 1028700"/>
              <a:gd name="connsiteX7" fmla="*/ 428625 w 2071121"/>
              <a:gd name="connsiteY7" fmla="*/ 228600 h 1028700"/>
              <a:gd name="connsiteX8" fmla="*/ 0 w 2071121"/>
              <a:gd name="connsiteY8" fmla="*/ 0 h 1028700"/>
              <a:gd name="connsiteX0" fmla="*/ 2105025 w 2119854"/>
              <a:gd name="connsiteY0" fmla="*/ 1057275 h 1057275"/>
              <a:gd name="connsiteX1" fmla="*/ 2038350 w 2119854"/>
              <a:gd name="connsiteY1" fmla="*/ 723900 h 1057275"/>
              <a:gd name="connsiteX2" fmla="*/ 1666875 w 2119854"/>
              <a:gd name="connsiteY2" fmla="*/ 428625 h 1057275"/>
              <a:gd name="connsiteX3" fmla="*/ 1495425 w 2119854"/>
              <a:gd name="connsiteY3" fmla="*/ 180975 h 1057275"/>
              <a:gd name="connsiteX4" fmla="*/ 1162050 w 2119854"/>
              <a:gd name="connsiteY4" fmla="*/ 123825 h 1057275"/>
              <a:gd name="connsiteX5" fmla="*/ 914400 w 2119854"/>
              <a:gd name="connsiteY5" fmla="*/ 47625 h 1057275"/>
              <a:gd name="connsiteX6" fmla="*/ 742950 w 2119854"/>
              <a:gd name="connsiteY6" fmla="*/ 200025 h 1057275"/>
              <a:gd name="connsiteX7" fmla="*/ 428625 w 2119854"/>
              <a:gd name="connsiteY7" fmla="*/ 228600 h 1057275"/>
              <a:gd name="connsiteX8" fmla="*/ 0 w 2119854"/>
              <a:gd name="connsiteY8" fmla="*/ 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854" h="1057275">
                <a:moveTo>
                  <a:pt x="2105025" y="1057275"/>
                </a:moveTo>
                <a:cubicBezTo>
                  <a:pt x="2139950" y="954881"/>
                  <a:pt x="2111375" y="828675"/>
                  <a:pt x="2038350" y="723900"/>
                </a:cubicBezTo>
                <a:cubicBezTo>
                  <a:pt x="1965325" y="619125"/>
                  <a:pt x="1757362" y="519112"/>
                  <a:pt x="1666875" y="428625"/>
                </a:cubicBezTo>
                <a:cubicBezTo>
                  <a:pt x="1576388" y="338138"/>
                  <a:pt x="1579562" y="231775"/>
                  <a:pt x="1495425" y="180975"/>
                </a:cubicBezTo>
                <a:cubicBezTo>
                  <a:pt x="1411288" y="130175"/>
                  <a:pt x="1258888" y="146050"/>
                  <a:pt x="1162050" y="123825"/>
                </a:cubicBezTo>
                <a:cubicBezTo>
                  <a:pt x="1065212" y="101600"/>
                  <a:pt x="984250" y="34925"/>
                  <a:pt x="914400" y="47625"/>
                </a:cubicBezTo>
                <a:cubicBezTo>
                  <a:pt x="844550" y="60325"/>
                  <a:pt x="823912" y="169863"/>
                  <a:pt x="742950" y="200025"/>
                </a:cubicBezTo>
                <a:cubicBezTo>
                  <a:pt x="661988" y="230187"/>
                  <a:pt x="552450" y="261937"/>
                  <a:pt x="428625" y="228600"/>
                </a:cubicBezTo>
                <a:cubicBezTo>
                  <a:pt x="304800" y="195262"/>
                  <a:pt x="152400" y="97631"/>
                  <a:pt x="0" y="0"/>
                </a:cubicBezTo>
              </a:path>
            </a:pathLst>
          </a:custGeom>
          <a:noFill/>
          <a:ln w="63500" cap="flat" cmpd="sng" algn="ctr">
            <a:gradFill>
              <a:gsLst>
                <a:gs pos="0">
                  <a:schemeClr val="tx2"/>
                </a:gs>
                <a:gs pos="57000">
                  <a:schemeClr val="accent3"/>
                </a:gs>
                <a:gs pos="67000">
                  <a:srgbClr val="FFFF00"/>
                </a:gs>
              </a:gsLst>
              <a:lin ang="120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30" name="Freeform 29"/>
          <p:cNvSpPr/>
          <p:nvPr/>
        </p:nvSpPr>
        <p:spPr bwMode="auto">
          <a:xfrm>
            <a:off x="7210425" y="1552575"/>
            <a:ext cx="115016" cy="723900"/>
          </a:xfrm>
          <a:custGeom>
            <a:avLst/>
            <a:gdLst>
              <a:gd name="connsiteX0" fmla="*/ 0 w 115016"/>
              <a:gd name="connsiteY0" fmla="*/ 723900 h 723900"/>
              <a:gd name="connsiteX1" fmla="*/ 114300 w 115016"/>
              <a:gd name="connsiteY1" fmla="*/ 381000 h 723900"/>
              <a:gd name="connsiteX2" fmla="*/ 47625 w 115016"/>
              <a:gd name="connsiteY2" fmla="*/ 104775 h 723900"/>
              <a:gd name="connsiteX3" fmla="*/ 28575 w 115016"/>
              <a:gd name="connsiteY3" fmla="*/ 0 h 723900"/>
            </a:gdLst>
            <a:ahLst/>
            <a:cxnLst>
              <a:cxn ang="0">
                <a:pos x="connsiteX0" y="connsiteY0"/>
              </a:cxn>
              <a:cxn ang="0">
                <a:pos x="connsiteX1" y="connsiteY1"/>
              </a:cxn>
              <a:cxn ang="0">
                <a:pos x="connsiteX2" y="connsiteY2"/>
              </a:cxn>
              <a:cxn ang="0">
                <a:pos x="connsiteX3" y="connsiteY3"/>
              </a:cxn>
            </a:cxnLst>
            <a:rect l="l" t="t" r="r" b="b"/>
            <a:pathLst>
              <a:path w="115016" h="723900">
                <a:moveTo>
                  <a:pt x="0" y="723900"/>
                </a:moveTo>
                <a:cubicBezTo>
                  <a:pt x="53181" y="604043"/>
                  <a:pt x="106363" y="484187"/>
                  <a:pt x="114300" y="381000"/>
                </a:cubicBezTo>
                <a:cubicBezTo>
                  <a:pt x="122237" y="277813"/>
                  <a:pt x="61913" y="168275"/>
                  <a:pt x="47625" y="104775"/>
                </a:cubicBezTo>
                <a:cubicBezTo>
                  <a:pt x="33338" y="41275"/>
                  <a:pt x="30956" y="20637"/>
                  <a:pt x="28575" y="0"/>
                </a:cubicBezTo>
              </a:path>
            </a:pathLst>
          </a:custGeom>
          <a:noFill/>
          <a:ln w="63500" cap="flat" cmpd="sng" algn="ctr">
            <a:gradFill>
              <a:gsLst>
                <a:gs pos="0">
                  <a:schemeClr val="tx2"/>
                </a:gs>
                <a:gs pos="100000">
                  <a:srgbClr val="006666"/>
                </a:gs>
              </a:gsLst>
              <a:lin ang="162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31" name="Freeform 30"/>
          <p:cNvSpPr/>
          <p:nvPr/>
        </p:nvSpPr>
        <p:spPr bwMode="auto">
          <a:xfrm>
            <a:off x="5924550" y="1771650"/>
            <a:ext cx="171450" cy="561975"/>
          </a:xfrm>
          <a:custGeom>
            <a:avLst/>
            <a:gdLst>
              <a:gd name="connsiteX0" fmla="*/ 0 w 171450"/>
              <a:gd name="connsiteY0" fmla="*/ 0 h 561975"/>
              <a:gd name="connsiteX1" fmla="*/ 133350 w 171450"/>
              <a:gd name="connsiteY1" fmla="*/ 228600 h 561975"/>
              <a:gd name="connsiteX2" fmla="*/ 171450 w 171450"/>
              <a:gd name="connsiteY2" fmla="*/ 561975 h 561975"/>
            </a:gdLst>
            <a:ahLst/>
            <a:cxnLst>
              <a:cxn ang="0">
                <a:pos x="connsiteX0" y="connsiteY0"/>
              </a:cxn>
              <a:cxn ang="0">
                <a:pos x="connsiteX1" y="connsiteY1"/>
              </a:cxn>
              <a:cxn ang="0">
                <a:pos x="connsiteX2" y="connsiteY2"/>
              </a:cxn>
            </a:cxnLst>
            <a:rect l="l" t="t" r="r" b="b"/>
            <a:pathLst>
              <a:path w="171450" h="561975">
                <a:moveTo>
                  <a:pt x="0" y="0"/>
                </a:moveTo>
                <a:cubicBezTo>
                  <a:pt x="52387" y="67469"/>
                  <a:pt x="104775" y="134938"/>
                  <a:pt x="133350" y="228600"/>
                </a:cubicBezTo>
                <a:cubicBezTo>
                  <a:pt x="161925" y="322263"/>
                  <a:pt x="166687" y="442119"/>
                  <a:pt x="171450" y="561975"/>
                </a:cubicBezTo>
              </a:path>
            </a:pathLst>
          </a:custGeom>
          <a:noFill/>
          <a:ln w="63500" cap="flat" cmpd="sng" algn="ctr">
            <a:gradFill>
              <a:gsLst>
                <a:gs pos="0">
                  <a:srgbClr val="FFFF00"/>
                </a:gs>
                <a:gs pos="100000">
                  <a:srgbClr val="FF0000"/>
                </a:gs>
              </a:gsLst>
              <a:lin ang="5400000" scaled="1"/>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048" name="Freeform 2047"/>
          <p:cNvSpPr/>
          <p:nvPr/>
        </p:nvSpPr>
        <p:spPr bwMode="auto">
          <a:xfrm>
            <a:off x="4619625" y="5229225"/>
            <a:ext cx="97842" cy="285750"/>
          </a:xfrm>
          <a:custGeom>
            <a:avLst/>
            <a:gdLst>
              <a:gd name="connsiteX0" fmla="*/ 0 w 97842"/>
              <a:gd name="connsiteY0" fmla="*/ 285750 h 285750"/>
              <a:gd name="connsiteX1" fmla="*/ 85725 w 97842"/>
              <a:gd name="connsiteY1" fmla="*/ 133350 h 285750"/>
              <a:gd name="connsiteX2" fmla="*/ 95250 w 97842"/>
              <a:gd name="connsiteY2" fmla="*/ 0 h 285750"/>
            </a:gdLst>
            <a:ahLst/>
            <a:cxnLst>
              <a:cxn ang="0">
                <a:pos x="connsiteX0" y="connsiteY0"/>
              </a:cxn>
              <a:cxn ang="0">
                <a:pos x="connsiteX1" y="connsiteY1"/>
              </a:cxn>
              <a:cxn ang="0">
                <a:pos x="connsiteX2" y="connsiteY2"/>
              </a:cxn>
            </a:cxnLst>
            <a:rect l="l" t="t" r="r" b="b"/>
            <a:pathLst>
              <a:path w="97842" h="285750">
                <a:moveTo>
                  <a:pt x="0" y="285750"/>
                </a:moveTo>
                <a:cubicBezTo>
                  <a:pt x="34925" y="233362"/>
                  <a:pt x="69850" y="180975"/>
                  <a:pt x="85725" y="133350"/>
                </a:cubicBezTo>
                <a:cubicBezTo>
                  <a:pt x="101600" y="85725"/>
                  <a:pt x="98425" y="42862"/>
                  <a:pt x="95250" y="0"/>
                </a:cubicBezTo>
              </a:path>
            </a:pathLst>
          </a:custGeom>
          <a:noFill/>
          <a:ln w="63500" cap="flat" cmpd="sng" algn="ctr">
            <a:gradFill>
              <a:gsLst>
                <a:gs pos="0">
                  <a:srgbClr val="003366"/>
                </a:gs>
                <a:gs pos="100000">
                  <a:srgbClr val="006666"/>
                </a:gs>
              </a:gsLst>
              <a:lin ang="162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049" name="Rectangle 2048"/>
          <p:cNvSpPr/>
          <p:nvPr/>
        </p:nvSpPr>
        <p:spPr bwMode="auto">
          <a:xfrm>
            <a:off x="1169197" y="1192309"/>
            <a:ext cx="800100" cy="4992650"/>
          </a:xfrm>
          <a:prstGeom prst="rect">
            <a:avLst/>
          </a:prstGeom>
          <a:gradFill flip="none" rotWithShape="1">
            <a:gsLst>
              <a:gs pos="0">
                <a:schemeClr val="tx2"/>
              </a:gs>
              <a:gs pos="36000">
                <a:schemeClr val="accent3"/>
              </a:gs>
              <a:gs pos="65000">
                <a:srgbClr val="FFFF00"/>
              </a:gs>
              <a:gs pos="100000">
                <a:srgbClr val="FF0000"/>
              </a:gs>
            </a:gsLst>
            <a:lin ang="16200000" scaled="0"/>
            <a:tileRect/>
          </a:grad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cxnSp>
        <p:nvCxnSpPr>
          <p:cNvPr id="2051" name="Straight Connector 2050"/>
          <p:cNvCxnSpPr/>
          <p:nvPr/>
        </p:nvCxnSpPr>
        <p:spPr bwMode="auto">
          <a:xfrm>
            <a:off x="959647" y="1189761"/>
            <a:ext cx="20955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8" name="Straight Connector 97"/>
          <p:cNvCxnSpPr/>
          <p:nvPr/>
        </p:nvCxnSpPr>
        <p:spPr bwMode="auto">
          <a:xfrm>
            <a:off x="950122" y="6184959"/>
            <a:ext cx="20955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9" name="Straight Connector 98"/>
          <p:cNvCxnSpPr/>
          <p:nvPr/>
        </p:nvCxnSpPr>
        <p:spPr bwMode="auto">
          <a:xfrm>
            <a:off x="959647" y="3684935"/>
            <a:ext cx="20955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00" name="Straight Connector 99"/>
          <p:cNvCxnSpPr/>
          <p:nvPr/>
        </p:nvCxnSpPr>
        <p:spPr bwMode="auto">
          <a:xfrm>
            <a:off x="950122" y="4943475"/>
            <a:ext cx="20955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01" name="Straight Connector 100"/>
          <p:cNvCxnSpPr/>
          <p:nvPr/>
        </p:nvCxnSpPr>
        <p:spPr bwMode="auto">
          <a:xfrm>
            <a:off x="950122" y="2427635"/>
            <a:ext cx="20955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07" name="Straight Connector 106"/>
          <p:cNvCxnSpPr/>
          <p:nvPr/>
        </p:nvCxnSpPr>
        <p:spPr bwMode="auto">
          <a:xfrm>
            <a:off x="950122" y="5546784"/>
            <a:ext cx="20955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a:off x="959647" y="3046760"/>
            <a:ext cx="20955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09" name="Straight Connector 108"/>
          <p:cNvCxnSpPr/>
          <p:nvPr/>
        </p:nvCxnSpPr>
        <p:spPr bwMode="auto">
          <a:xfrm>
            <a:off x="950122" y="4305300"/>
            <a:ext cx="20955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a:off x="950122" y="1789460"/>
            <a:ext cx="20955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2054" name="TextBox 2053"/>
          <p:cNvSpPr txBox="1"/>
          <p:nvPr/>
        </p:nvSpPr>
        <p:spPr>
          <a:xfrm>
            <a:off x="503266" y="5923519"/>
            <a:ext cx="561383" cy="523220"/>
          </a:xfrm>
          <a:prstGeom prst="rect">
            <a:avLst/>
          </a:prstGeom>
          <a:noFill/>
        </p:spPr>
        <p:txBody>
          <a:bodyPr wrap="square" rtlCol="0">
            <a:spAutoFit/>
          </a:bodyPr>
          <a:lstStyle/>
          <a:p>
            <a:r>
              <a:rPr lang="en-US" sz="2800" dirty="0" smtClean="0"/>
              <a:t>1</a:t>
            </a:r>
            <a:endParaRPr lang="en-US" sz="2800" dirty="0"/>
          </a:p>
        </p:txBody>
      </p:sp>
      <p:sp>
        <p:nvSpPr>
          <p:cNvPr id="111" name="TextBox 110"/>
          <p:cNvSpPr txBox="1"/>
          <p:nvPr/>
        </p:nvSpPr>
        <p:spPr>
          <a:xfrm>
            <a:off x="503266" y="5276043"/>
            <a:ext cx="561383" cy="523220"/>
          </a:xfrm>
          <a:prstGeom prst="rect">
            <a:avLst/>
          </a:prstGeom>
          <a:noFill/>
        </p:spPr>
        <p:txBody>
          <a:bodyPr wrap="square" rtlCol="0">
            <a:spAutoFit/>
          </a:bodyPr>
          <a:lstStyle/>
          <a:p>
            <a:r>
              <a:rPr lang="en-US" sz="2800" dirty="0" smtClean="0"/>
              <a:t>2</a:t>
            </a:r>
            <a:endParaRPr lang="en-US" sz="2800" dirty="0"/>
          </a:p>
        </p:txBody>
      </p:sp>
      <p:sp>
        <p:nvSpPr>
          <p:cNvPr id="112" name="TextBox 111"/>
          <p:cNvSpPr txBox="1"/>
          <p:nvPr/>
        </p:nvSpPr>
        <p:spPr>
          <a:xfrm>
            <a:off x="462189" y="4681865"/>
            <a:ext cx="561383" cy="523220"/>
          </a:xfrm>
          <a:prstGeom prst="rect">
            <a:avLst/>
          </a:prstGeom>
          <a:noFill/>
        </p:spPr>
        <p:txBody>
          <a:bodyPr wrap="square" rtlCol="0">
            <a:spAutoFit/>
          </a:bodyPr>
          <a:lstStyle/>
          <a:p>
            <a:r>
              <a:rPr lang="en-US" sz="2800" dirty="0" smtClean="0"/>
              <a:t>3</a:t>
            </a:r>
            <a:endParaRPr lang="en-US" sz="2800" dirty="0"/>
          </a:p>
        </p:txBody>
      </p:sp>
      <p:sp>
        <p:nvSpPr>
          <p:cNvPr id="113" name="TextBox 112"/>
          <p:cNvSpPr txBox="1"/>
          <p:nvPr/>
        </p:nvSpPr>
        <p:spPr>
          <a:xfrm>
            <a:off x="456273" y="4035885"/>
            <a:ext cx="561383" cy="523220"/>
          </a:xfrm>
          <a:prstGeom prst="rect">
            <a:avLst/>
          </a:prstGeom>
          <a:noFill/>
        </p:spPr>
        <p:txBody>
          <a:bodyPr wrap="square" rtlCol="0">
            <a:spAutoFit/>
          </a:bodyPr>
          <a:lstStyle/>
          <a:p>
            <a:r>
              <a:rPr lang="en-US" sz="2800" dirty="0" smtClean="0"/>
              <a:t>4</a:t>
            </a:r>
            <a:endParaRPr lang="en-US" sz="2800" dirty="0"/>
          </a:p>
        </p:txBody>
      </p:sp>
      <p:sp>
        <p:nvSpPr>
          <p:cNvPr id="114" name="TextBox 113"/>
          <p:cNvSpPr txBox="1"/>
          <p:nvPr/>
        </p:nvSpPr>
        <p:spPr>
          <a:xfrm>
            <a:off x="456272" y="3416760"/>
            <a:ext cx="561383" cy="523220"/>
          </a:xfrm>
          <a:prstGeom prst="rect">
            <a:avLst/>
          </a:prstGeom>
          <a:noFill/>
        </p:spPr>
        <p:txBody>
          <a:bodyPr wrap="square" rtlCol="0">
            <a:spAutoFit/>
          </a:bodyPr>
          <a:lstStyle/>
          <a:p>
            <a:r>
              <a:rPr lang="en-US" sz="2800" dirty="0" smtClean="0"/>
              <a:t>5</a:t>
            </a:r>
            <a:endParaRPr lang="en-US" sz="2800" dirty="0"/>
          </a:p>
        </p:txBody>
      </p:sp>
      <p:sp>
        <p:nvSpPr>
          <p:cNvPr id="115" name="TextBox 114"/>
          <p:cNvSpPr txBox="1"/>
          <p:nvPr/>
        </p:nvSpPr>
        <p:spPr>
          <a:xfrm>
            <a:off x="464643" y="2781523"/>
            <a:ext cx="561383" cy="523220"/>
          </a:xfrm>
          <a:prstGeom prst="rect">
            <a:avLst/>
          </a:prstGeom>
          <a:noFill/>
        </p:spPr>
        <p:txBody>
          <a:bodyPr wrap="square" rtlCol="0">
            <a:spAutoFit/>
          </a:bodyPr>
          <a:lstStyle/>
          <a:p>
            <a:r>
              <a:rPr lang="en-US" sz="2800" dirty="0" smtClean="0"/>
              <a:t>6</a:t>
            </a:r>
            <a:endParaRPr lang="en-US" sz="2800" dirty="0"/>
          </a:p>
        </p:txBody>
      </p:sp>
      <p:sp>
        <p:nvSpPr>
          <p:cNvPr id="116" name="TextBox 115"/>
          <p:cNvSpPr txBox="1"/>
          <p:nvPr/>
        </p:nvSpPr>
        <p:spPr>
          <a:xfrm>
            <a:off x="455171" y="2170493"/>
            <a:ext cx="561383" cy="523220"/>
          </a:xfrm>
          <a:prstGeom prst="rect">
            <a:avLst/>
          </a:prstGeom>
          <a:noFill/>
        </p:spPr>
        <p:txBody>
          <a:bodyPr wrap="square" rtlCol="0">
            <a:spAutoFit/>
          </a:bodyPr>
          <a:lstStyle/>
          <a:p>
            <a:r>
              <a:rPr lang="en-US" sz="2800" dirty="0" smtClean="0"/>
              <a:t>7</a:t>
            </a:r>
            <a:endParaRPr lang="en-US" sz="2800" dirty="0"/>
          </a:p>
        </p:txBody>
      </p:sp>
      <p:sp>
        <p:nvSpPr>
          <p:cNvPr id="117" name="TextBox 116"/>
          <p:cNvSpPr txBox="1"/>
          <p:nvPr/>
        </p:nvSpPr>
        <p:spPr>
          <a:xfrm>
            <a:off x="438344" y="1533367"/>
            <a:ext cx="561383" cy="523220"/>
          </a:xfrm>
          <a:prstGeom prst="rect">
            <a:avLst/>
          </a:prstGeom>
          <a:noFill/>
        </p:spPr>
        <p:txBody>
          <a:bodyPr wrap="square" rtlCol="0">
            <a:spAutoFit/>
          </a:bodyPr>
          <a:lstStyle/>
          <a:p>
            <a:r>
              <a:rPr lang="en-US" sz="2800" dirty="0" smtClean="0"/>
              <a:t>8</a:t>
            </a:r>
            <a:endParaRPr lang="en-US" sz="2800" dirty="0"/>
          </a:p>
        </p:txBody>
      </p:sp>
      <p:sp>
        <p:nvSpPr>
          <p:cNvPr id="118" name="TextBox 117"/>
          <p:cNvSpPr txBox="1"/>
          <p:nvPr/>
        </p:nvSpPr>
        <p:spPr>
          <a:xfrm>
            <a:off x="445491" y="933620"/>
            <a:ext cx="561383" cy="523220"/>
          </a:xfrm>
          <a:prstGeom prst="rect">
            <a:avLst/>
          </a:prstGeom>
          <a:noFill/>
        </p:spPr>
        <p:txBody>
          <a:bodyPr wrap="square" rtlCol="0">
            <a:spAutoFit/>
          </a:bodyPr>
          <a:lstStyle/>
          <a:p>
            <a:r>
              <a:rPr lang="en-US" sz="2800" dirty="0" smtClean="0"/>
              <a:t>9</a:t>
            </a:r>
            <a:endParaRPr lang="en-US" sz="2800" dirty="0"/>
          </a:p>
        </p:txBody>
      </p:sp>
      <p:sp>
        <p:nvSpPr>
          <p:cNvPr id="119" name="TextBox 118"/>
          <p:cNvSpPr txBox="1"/>
          <p:nvPr/>
        </p:nvSpPr>
        <p:spPr>
          <a:xfrm>
            <a:off x="1092770" y="3399135"/>
            <a:ext cx="965956" cy="523220"/>
          </a:xfrm>
          <a:prstGeom prst="rect">
            <a:avLst/>
          </a:prstGeom>
          <a:noFill/>
        </p:spPr>
        <p:txBody>
          <a:bodyPr wrap="square" rtlCol="0">
            <a:spAutoFit/>
          </a:bodyPr>
          <a:lstStyle/>
          <a:p>
            <a:r>
              <a:rPr lang="en-US" sz="2800" b="1" dirty="0" smtClean="0"/>
              <a:t>V</a:t>
            </a:r>
            <a:r>
              <a:rPr lang="en-US" sz="2800" b="1" baseline="-25000" dirty="0" smtClean="0"/>
              <a:t>THD</a:t>
            </a:r>
            <a:endParaRPr lang="en-US" sz="2800" b="1" baseline="-25000" dirty="0"/>
          </a:p>
        </p:txBody>
      </p:sp>
      <p:pic>
        <p:nvPicPr>
          <p:cNvPr id="1027" name="Picture 3"/>
          <p:cNvPicPr>
            <a:picLocks noChangeAspect="1" noChangeArrowheads="1"/>
          </p:cNvPicPr>
          <p:nvPr/>
        </p:nvPicPr>
        <p:blipFill>
          <a:blip r:embed="rId7" cstate="print"/>
          <a:srcRect/>
          <a:stretch>
            <a:fillRect/>
          </a:stretch>
        </p:blipFill>
        <p:spPr bwMode="auto">
          <a:xfrm>
            <a:off x="4874994" y="5856844"/>
            <a:ext cx="850962" cy="252569"/>
          </a:xfrm>
          <a:prstGeom prst="rect">
            <a:avLst/>
          </a:prstGeom>
          <a:noFill/>
          <a:ln w="9525">
            <a:noFill/>
            <a:miter lim="800000"/>
            <a:headEnd/>
            <a:tailEnd/>
          </a:ln>
        </p:spPr>
      </p:pic>
      <p:pic>
        <p:nvPicPr>
          <p:cNvPr id="130" name="Picture 3"/>
          <p:cNvPicPr>
            <a:picLocks noChangeAspect="1" noChangeArrowheads="1"/>
          </p:cNvPicPr>
          <p:nvPr/>
        </p:nvPicPr>
        <p:blipFill>
          <a:blip r:embed="rId7" cstate="print"/>
          <a:srcRect/>
          <a:stretch>
            <a:fillRect/>
          </a:stretch>
        </p:blipFill>
        <p:spPr bwMode="auto">
          <a:xfrm>
            <a:off x="7413970" y="2495974"/>
            <a:ext cx="850962" cy="252569"/>
          </a:xfrm>
          <a:prstGeom prst="rect">
            <a:avLst/>
          </a:prstGeom>
          <a:noFill/>
          <a:ln w="9525">
            <a:noFill/>
            <a:miter lim="800000"/>
            <a:headEnd/>
            <a:tailEnd/>
          </a:ln>
        </p:spPr>
      </p:pic>
      <p:pic>
        <p:nvPicPr>
          <p:cNvPr id="131" name="Picture 3"/>
          <p:cNvPicPr>
            <a:picLocks noChangeAspect="1" noChangeArrowheads="1"/>
          </p:cNvPicPr>
          <p:nvPr/>
        </p:nvPicPr>
        <p:blipFill>
          <a:blip r:embed="rId7" cstate="print"/>
          <a:srcRect/>
          <a:stretch>
            <a:fillRect/>
          </a:stretch>
        </p:blipFill>
        <p:spPr bwMode="auto">
          <a:xfrm>
            <a:off x="2952938" y="3224999"/>
            <a:ext cx="850962" cy="252569"/>
          </a:xfrm>
          <a:prstGeom prst="rect">
            <a:avLst/>
          </a:prstGeom>
          <a:noFill/>
          <a:ln w="9525">
            <a:noFill/>
            <a:miter lim="800000"/>
            <a:headEnd/>
            <a:tailEnd/>
          </a:ln>
        </p:spPr>
      </p:pic>
      <p:pic>
        <p:nvPicPr>
          <p:cNvPr id="102" name="Picture 10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73440" y="22029"/>
            <a:ext cx="609600" cy="609600"/>
          </a:xfrm>
          <a:prstGeom prst="rect">
            <a:avLst/>
          </a:prstGeom>
        </p:spPr>
      </p:pic>
    </p:spTree>
    <p:extLst>
      <p:ext uri="{BB962C8B-B14F-4D97-AF65-F5344CB8AC3E}">
        <p14:creationId xmlns:p14="http://schemas.microsoft.com/office/powerpoint/2010/main" val="7294340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500"/>
                                            <p:tgtEl>
                                              <p:spTgt spid="1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048"/>
                                            </p:tgtEl>
                                            <p:attrNameLst>
                                              <p:attrName>style.visibility</p:attrName>
                                            </p:attrNameLst>
                                          </p:cBhvr>
                                          <p:to>
                                            <p:strVal val="visible"/>
                                          </p:to>
                                        </p:set>
                                        <p:animEffect transition="in" filter="wipe(down)">
                                          <p:cBhvr>
                                            <p:cTn id="38" dur="500"/>
                                            <p:tgtEl>
                                              <p:spTgt spid="204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right)">
                                          <p:cBhvr>
                                            <p:cTn id="53" dur="500"/>
                                            <p:tgtEl>
                                              <p:spTgt spid="27"/>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right)">
                                          <p:cBhvr>
                                            <p:cTn id="56" dur="500"/>
                                            <p:tgtEl>
                                              <p:spTgt spid="2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500"/>
                                            <p:tgtEl>
                                              <p:spTgt spid="2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down)">
                                          <p:cBhvr>
                                            <p:cTn id="68" dur="500"/>
                                            <p:tgtEl>
                                              <p:spTgt spid="2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down)">
                                          <p:cBhvr>
                                            <p:cTn id="71" dur="500"/>
                                            <p:tgtEl>
                                              <p:spTgt spid="30"/>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right)">
                                          <p:cBhvr>
                                            <p:cTn id="74" dur="500"/>
                                            <p:tgtEl>
                                              <p:spTgt spid="2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500"/>
                                            <p:tgtEl>
                                              <p:spTgt spid="31"/>
                                            </p:tgtEl>
                                          </p:cBhvr>
                                        </p:animEffect>
                                      </p:childTnLst>
                                    </p:cTn>
                                  </p:par>
                                </p:childTnLst>
                              </p:cTn>
                            </p:par>
                            <p:par>
                              <p:cTn id="78" fill="hold">
                                <p:stCondLst>
                                  <p:cond delay="1000"/>
                                </p:stCondLst>
                                <p:childTnLst>
                                  <p:par>
                                    <p:cTn id="79" presetID="2" presetClass="entr" presetSubtype="4" fill="hold" grpId="0" nodeType="afterEffect" p14:presetBounceEnd="44000">
                                      <p:stCondLst>
                                        <p:cond delay="0"/>
                                      </p:stCondLst>
                                      <p:childTnLst>
                                        <p:set>
                                          <p:cBhvr>
                                            <p:cTn id="80" dur="1" fill="hold">
                                              <p:stCondLst>
                                                <p:cond delay="0"/>
                                              </p:stCondLst>
                                            </p:cTn>
                                            <p:tgtEl>
                                              <p:spTgt spid="2049"/>
                                            </p:tgtEl>
                                            <p:attrNameLst>
                                              <p:attrName>style.visibility</p:attrName>
                                            </p:attrNameLst>
                                          </p:cBhvr>
                                          <p:to>
                                            <p:strVal val="visible"/>
                                          </p:to>
                                        </p:set>
                                        <p:anim calcmode="lin" valueType="num" p14:bounceEnd="44000">
                                          <p:cBhvr additive="base">
                                            <p:cTn id="81" dur="500" fill="hold"/>
                                            <p:tgtEl>
                                              <p:spTgt spid="2049"/>
                                            </p:tgtEl>
                                            <p:attrNameLst>
                                              <p:attrName>ppt_x</p:attrName>
                                            </p:attrNameLst>
                                          </p:cBhvr>
                                          <p:tavLst>
                                            <p:tav tm="0">
                                              <p:val>
                                                <p:strVal val="#ppt_x"/>
                                              </p:val>
                                            </p:tav>
                                            <p:tav tm="100000">
                                              <p:val>
                                                <p:strVal val="#ppt_x"/>
                                              </p:val>
                                            </p:tav>
                                          </p:tavLst>
                                        </p:anim>
                                        <p:anim calcmode="lin" valueType="num" p14:bounceEnd="44000">
                                          <p:cBhvr additive="base">
                                            <p:cTn id="82" dur="500" fill="hold"/>
                                            <p:tgtEl>
                                              <p:spTgt spid="2049"/>
                                            </p:tgtEl>
                                            <p:attrNameLst>
                                              <p:attrName>ppt_y</p:attrName>
                                            </p:attrNameLst>
                                          </p:cBhvr>
                                          <p:tavLst>
                                            <p:tav tm="0">
                                              <p:val>
                                                <p:strVal val="1+#ppt_h/2"/>
                                              </p:val>
                                            </p:tav>
                                            <p:tav tm="100000">
                                              <p:val>
                                                <p:strVal val="#ppt_y"/>
                                              </p:val>
                                            </p:tav>
                                          </p:tavLst>
                                        </p:anim>
                                      </p:childTnLst>
                                    </p:cTn>
                                  </p:par>
                                </p:childTnLst>
                              </p:cTn>
                            </p:par>
                            <p:par>
                              <p:cTn id="83" fill="hold">
                                <p:stCondLst>
                                  <p:cond delay="1500"/>
                                </p:stCondLst>
                                <p:childTnLst>
                                  <p:par>
                                    <p:cTn id="84" presetID="31" presetClass="entr" presetSubtype="0" fill="hold" nodeType="afterEffect">
                                      <p:stCondLst>
                                        <p:cond delay="0"/>
                                      </p:stCondLst>
                                      <p:childTnLst>
                                        <p:set>
                                          <p:cBhvr>
                                            <p:cTn id="85" dur="1" fill="hold">
                                              <p:stCondLst>
                                                <p:cond delay="0"/>
                                              </p:stCondLst>
                                            </p:cTn>
                                            <p:tgtEl>
                                              <p:spTgt spid="2051"/>
                                            </p:tgtEl>
                                            <p:attrNameLst>
                                              <p:attrName>style.visibility</p:attrName>
                                            </p:attrNameLst>
                                          </p:cBhvr>
                                          <p:to>
                                            <p:strVal val="visible"/>
                                          </p:to>
                                        </p:set>
                                        <p:anim calcmode="lin" valueType="num">
                                          <p:cBhvr>
                                            <p:cTn id="86" dur="500" fill="hold"/>
                                            <p:tgtEl>
                                              <p:spTgt spid="2051"/>
                                            </p:tgtEl>
                                            <p:attrNameLst>
                                              <p:attrName>ppt_w</p:attrName>
                                            </p:attrNameLst>
                                          </p:cBhvr>
                                          <p:tavLst>
                                            <p:tav tm="0">
                                              <p:val>
                                                <p:fltVal val="0"/>
                                              </p:val>
                                            </p:tav>
                                            <p:tav tm="100000">
                                              <p:val>
                                                <p:strVal val="#ppt_w"/>
                                              </p:val>
                                            </p:tav>
                                          </p:tavLst>
                                        </p:anim>
                                        <p:anim calcmode="lin" valueType="num">
                                          <p:cBhvr>
                                            <p:cTn id="87" dur="500" fill="hold"/>
                                            <p:tgtEl>
                                              <p:spTgt spid="2051"/>
                                            </p:tgtEl>
                                            <p:attrNameLst>
                                              <p:attrName>ppt_h</p:attrName>
                                            </p:attrNameLst>
                                          </p:cBhvr>
                                          <p:tavLst>
                                            <p:tav tm="0">
                                              <p:val>
                                                <p:fltVal val="0"/>
                                              </p:val>
                                            </p:tav>
                                            <p:tav tm="100000">
                                              <p:val>
                                                <p:strVal val="#ppt_h"/>
                                              </p:val>
                                            </p:tav>
                                          </p:tavLst>
                                        </p:anim>
                                        <p:anim calcmode="lin" valueType="num">
                                          <p:cBhvr>
                                            <p:cTn id="88" dur="500" fill="hold"/>
                                            <p:tgtEl>
                                              <p:spTgt spid="2051"/>
                                            </p:tgtEl>
                                            <p:attrNameLst>
                                              <p:attrName>style.rotation</p:attrName>
                                            </p:attrNameLst>
                                          </p:cBhvr>
                                          <p:tavLst>
                                            <p:tav tm="0">
                                              <p:val>
                                                <p:fltVal val="90"/>
                                              </p:val>
                                            </p:tav>
                                            <p:tav tm="100000">
                                              <p:val>
                                                <p:fltVal val="0"/>
                                              </p:val>
                                            </p:tav>
                                          </p:tavLst>
                                        </p:anim>
                                        <p:animEffect transition="in" filter="fade">
                                          <p:cBhvr>
                                            <p:cTn id="89" dur="500"/>
                                            <p:tgtEl>
                                              <p:spTgt spid="2051"/>
                                            </p:tgtEl>
                                          </p:cBhvr>
                                        </p:animEffect>
                                      </p:childTnLst>
                                    </p:cTn>
                                  </p:par>
                                  <p:par>
                                    <p:cTn id="90" presetID="31" presetClass="entr" presetSubtype="0" fill="hold" nodeType="withEffect">
                                      <p:stCondLst>
                                        <p:cond delay="0"/>
                                      </p:stCondLst>
                                      <p:childTnLst>
                                        <p:set>
                                          <p:cBhvr>
                                            <p:cTn id="91" dur="1" fill="hold">
                                              <p:stCondLst>
                                                <p:cond delay="0"/>
                                              </p:stCondLst>
                                            </p:cTn>
                                            <p:tgtEl>
                                              <p:spTgt spid="110"/>
                                            </p:tgtEl>
                                            <p:attrNameLst>
                                              <p:attrName>style.visibility</p:attrName>
                                            </p:attrNameLst>
                                          </p:cBhvr>
                                          <p:to>
                                            <p:strVal val="visible"/>
                                          </p:to>
                                        </p:set>
                                        <p:anim calcmode="lin" valueType="num">
                                          <p:cBhvr>
                                            <p:cTn id="92" dur="500" fill="hold"/>
                                            <p:tgtEl>
                                              <p:spTgt spid="110"/>
                                            </p:tgtEl>
                                            <p:attrNameLst>
                                              <p:attrName>ppt_w</p:attrName>
                                            </p:attrNameLst>
                                          </p:cBhvr>
                                          <p:tavLst>
                                            <p:tav tm="0">
                                              <p:val>
                                                <p:fltVal val="0"/>
                                              </p:val>
                                            </p:tav>
                                            <p:tav tm="100000">
                                              <p:val>
                                                <p:strVal val="#ppt_w"/>
                                              </p:val>
                                            </p:tav>
                                          </p:tavLst>
                                        </p:anim>
                                        <p:anim calcmode="lin" valueType="num">
                                          <p:cBhvr>
                                            <p:cTn id="93" dur="500" fill="hold"/>
                                            <p:tgtEl>
                                              <p:spTgt spid="110"/>
                                            </p:tgtEl>
                                            <p:attrNameLst>
                                              <p:attrName>ppt_h</p:attrName>
                                            </p:attrNameLst>
                                          </p:cBhvr>
                                          <p:tavLst>
                                            <p:tav tm="0">
                                              <p:val>
                                                <p:fltVal val="0"/>
                                              </p:val>
                                            </p:tav>
                                            <p:tav tm="100000">
                                              <p:val>
                                                <p:strVal val="#ppt_h"/>
                                              </p:val>
                                            </p:tav>
                                          </p:tavLst>
                                        </p:anim>
                                        <p:anim calcmode="lin" valueType="num">
                                          <p:cBhvr>
                                            <p:cTn id="94" dur="500" fill="hold"/>
                                            <p:tgtEl>
                                              <p:spTgt spid="110"/>
                                            </p:tgtEl>
                                            <p:attrNameLst>
                                              <p:attrName>style.rotation</p:attrName>
                                            </p:attrNameLst>
                                          </p:cBhvr>
                                          <p:tavLst>
                                            <p:tav tm="0">
                                              <p:val>
                                                <p:fltVal val="90"/>
                                              </p:val>
                                            </p:tav>
                                            <p:tav tm="100000">
                                              <p:val>
                                                <p:fltVal val="0"/>
                                              </p:val>
                                            </p:tav>
                                          </p:tavLst>
                                        </p:anim>
                                        <p:animEffect transition="in" filter="fade">
                                          <p:cBhvr>
                                            <p:cTn id="95" dur="500"/>
                                            <p:tgtEl>
                                              <p:spTgt spid="110"/>
                                            </p:tgtEl>
                                          </p:cBhvr>
                                        </p:animEffect>
                                      </p:childTnLst>
                                    </p:cTn>
                                  </p:par>
                                  <p:par>
                                    <p:cTn id="96" presetID="31" presetClass="entr" presetSubtype="0" fill="hold" nodeType="withEffect">
                                      <p:stCondLst>
                                        <p:cond delay="0"/>
                                      </p:stCondLst>
                                      <p:childTnLst>
                                        <p:set>
                                          <p:cBhvr>
                                            <p:cTn id="97" dur="1" fill="hold">
                                              <p:stCondLst>
                                                <p:cond delay="0"/>
                                              </p:stCondLst>
                                            </p:cTn>
                                            <p:tgtEl>
                                              <p:spTgt spid="101"/>
                                            </p:tgtEl>
                                            <p:attrNameLst>
                                              <p:attrName>style.visibility</p:attrName>
                                            </p:attrNameLst>
                                          </p:cBhvr>
                                          <p:to>
                                            <p:strVal val="visible"/>
                                          </p:to>
                                        </p:set>
                                        <p:anim calcmode="lin" valueType="num">
                                          <p:cBhvr>
                                            <p:cTn id="98" dur="500" fill="hold"/>
                                            <p:tgtEl>
                                              <p:spTgt spid="101"/>
                                            </p:tgtEl>
                                            <p:attrNameLst>
                                              <p:attrName>ppt_w</p:attrName>
                                            </p:attrNameLst>
                                          </p:cBhvr>
                                          <p:tavLst>
                                            <p:tav tm="0">
                                              <p:val>
                                                <p:fltVal val="0"/>
                                              </p:val>
                                            </p:tav>
                                            <p:tav tm="100000">
                                              <p:val>
                                                <p:strVal val="#ppt_w"/>
                                              </p:val>
                                            </p:tav>
                                          </p:tavLst>
                                        </p:anim>
                                        <p:anim calcmode="lin" valueType="num">
                                          <p:cBhvr>
                                            <p:cTn id="99" dur="500" fill="hold"/>
                                            <p:tgtEl>
                                              <p:spTgt spid="101"/>
                                            </p:tgtEl>
                                            <p:attrNameLst>
                                              <p:attrName>ppt_h</p:attrName>
                                            </p:attrNameLst>
                                          </p:cBhvr>
                                          <p:tavLst>
                                            <p:tav tm="0">
                                              <p:val>
                                                <p:fltVal val="0"/>
                                              </p:val>
                                            </p:tav>
                                            <p:tav tm="100000">
                                              <p:val>
                                                <p:strVal val="#ppt_h"/>
                                              </p:val>
                                            </p:tav>
                                          </p:tavLst>
                                        </p:anim>
                                        <p:anim calcmode="lin" valueType="num">
                                          <p:cBhvr>
                                            <p:cTn id="100" dur="500" fill="hold"/>
                                            <p:tgtEl>
                                              <p:spTgt spid="101"/>
                                            </p:tgtEl>
                                            <p:attrNameLst>
                                              <p:attrName>style.rotation</p:attrName>
                                            </p:attrNameLst>
                                          </p:cBhvr>
                                          <p:tavLst>
                                            <p:tav tm="0">
                                              <p:val>
                                                <p:fltVal val="90"/>
                                              </p:val>
                                            </p:tav>
                                            <p:tav tm="100000">
                                              <p:val>
                                                <p:fltVal val="0"/>
                                              </p:val>
                                            </p:tav>
                                          </p:tavLst>
                                        </p:anim>
                                        <p:animEffect transition="in" filter="fade">
                                          <p:cBhvr>
                                            <p:cTn id="101" dur="500"/>
                                            <p:tgtEl>
                                              <p:spTgt spid="101"/>
                                            </p:tgtEl>
                                          </p:cBhvr>
                                        </p:animEffect>
                                      </p:childTnLst>
                                    </p:cTn>
                                  </p:par>
                                  <p:par>
                                    <p:cTn id="102" presetID="31" presetClass="entr" presetSubtype="0" fill="hold" nodeType="withEffect">
                                      <p:stCondLst>
                                        <p:cond delay="0"/>
                                      </p:stCondLst>
                                      <p:childTnLst>
                                        <p:set>
                                          <p:cBhvr>
                                            <p:cTn id="103" dur="1" fill="hold">
                                              <p:stCondLst>
                                                <p:cond delay="0"/>
                                              </p:stCondLst>
                                            </p:cTn>
                                            <p:tgtEl>
                                              <p:spTgt spid="108"/>
                                            </p:tgtEl>
                                            <p:attrNameLst>
                                              <p:attrName>style.visibility</p:attrName>
                                            </p:attrNameLst>
                                          </p:cBhvr>
                                          <p:to>
                                            <p:strVal val="visible"/>
                                          </p:to>
                                        </p:set>
                                        <p:anim calcmode="lin" valueType="num">
                                          <p:cBhvr>
                                            <p:cTn id="104" dur="500" fill="hold"/>
                                            <p:tgtEl>
                                              <p:spTgt spid="108"/>
                                            </p:tgtEl>
                                            <p:attrNameLst>
                                              <p:attrName>ppt_w</p:attrName>
                                            </p:attrNameLst>
                                          </p:cBhvr>
                                          <p:tavLst>
                                            <p:tav tm="0">
                                              <p:val>
                                                <p:fltVal val="0"/>
                                              </p:val>
                                            </p:tav>
                                            <p:tav tm="100000">
                                              <p:val>
                                                <p:strVal val="#ppt_w"/>
                                              </p:val>
                                            </p:tav>
                                          </p:tavLst>
                                        </p:anim>
                                        <p:anim calcmode="lin" valueType="num">
                                          <p:cBhvr>
                                            <p:cTn id="105" dur="500" fill="hold"/>
                                            <p:tgtEl>
                                              <p:spTgt spid="108"/>
                                            </p:tgtEl>
                                            <p:attrNameLst>
                                              <p:attrName>ppt_h</p:attrName>
                                            </p:attrNameLst>
                                          </p:cBhvr>
                                          <p:tavLst>
                                            <p:tav tm="0">
                                              <p:val>
                                                <p:fltVal val="0"/>
                                              </p:val>
                                            </p:tav>
                                            <p:tav tm="100000">
                                              <p:val>
                                                <p:strVal val="#ppt_h"/>
                                              </p:val>
                                            </p:tav>
                                          </p:tavLst>
                                        </p:anim>
                                        <p:anim calcmode="lin" valueType="num">
                                          <p:cBhvr>
                                            <p:cTn id="106" dur="500" fill="hold"/>
                                            <p:tgtEl>
                                              <p:spTgt spid="108"/>
                                            </p:tgtEl>
                                            <p:attrNameLst>
                                              <p:attrName>style.rotation</p:attrName>
                                            </p:attrNameLst>
                                          </p:cBhvr>
                                          <p:tavLst>
                                            <p:tav tm="0">
                                              <p:val>
                                                <p:fltVal val="90"/>
                                              </p:val>
                                            </p:tav>
                                            <p:tav tm="100000">
                                              <p:val>
                                                <p:fltVal val="0"/>
                                              </p:val>
                                            </p:tav>
                                          </p:tavLst>
                                        </p:anim>
                                        <p:animEffect transition="in" filter="fade">
                                          <p:cBhvr>
                                            <p:cTn id="107" dur="500"/>
                                            <p:tgtEl>
                                              <p:spTgt spid="108"/>
                                            </p:tgtEl>
                                          </p:cBhvr>
                                        </p:animEffect>
                                      </p:childTnLst>
                                    </p:cTn>
                                  </p:par>
                                  <p:par>
                                    <p:cTn id="108" presetID="31" presetClass="entr" presetSubtype="0" fill="hold" nodeType="withEffect">
                                      <p:stCondLst>
                                        <p:cond delay="0"/>
                                      </p:stCondLst>
                                      <p:childTnLst>
                                        <p:set>
                                          <p:cBhvr>
                                            <p:cTn id="109" dur="1" fill="hold">
                                              <p:stCondLst>
                                                <p:cond delay="0"/>
                                              </p:stCondLst>
                                            </p:cTn>
                                            <p:tgtEl>
                                              <p:spTgt spid="99"/>
                                            </p:tgtEl>
                                            <p:attrNameLst>
                                              <p:attrName>style.visibility</p:attrName>
                                            </p:attrNameLst>
                                          </p:cBhvr>
                                          <p:to>
                                            <p:strVal val="visible"/>
                                          </p:to>
                                        </p:set>
                                        <p:anim calcmode="lin" valueType="num">
                                          <p:cBhvr>
                                            <p:cTn id="110" dur="500" fill="hold"/>
                                            <p:tgtEl>
                                              <p:spTgt spid="99"/>
                                            </p:tgtEl>
                                            <p:attrNameLst>
                                              <p:attrName>ppt_w</p:attrName>
                                            </p:attrNameLst>
                                          </p:cBhvr>
                                          <p:tavLst>
                                            <p:tav tm="0">
                                              <p:val>
                                                <p:fltVal val="0"/>
                                              </p:val>
                                            </p:tav>
                                            <p:tav tm="100000">
                                              <p:val>
                                                <p:strVal val="#ppt_w"/>
                                              </p:val>
                                            </p:tav>
                                          </p:tavLst>
                                        </p:anim>
                                        <p:anim calcmode="lin" valueType="num">
                                          <p:cBhvr>
                                            <p:cTn id="111" dur="500" fill="hold"/>
                                            <p:tgtEl>
                                              <p:spTgt spid="99"/>
                                            </p:tgtEl>
                                            <p:attrNameLst>
                                              <p:attrName>ppt_h</p:attrName>
                                            </p:attrNameLst>
                                          </p:cBhvr>
                                          <p:tavLst>
                                            <p:tav tm="0">
                                              <p:val>
                                                <p:fltVal val="0"/>
                                              </p:val>
                                            </p:tav>
                                            <p:tav tm="100000">
                                              <p:val>
                                                <p:strVal val="#ppt_h"/>
                                              </p:val>
                                            </p:tav>
                                          </p:tavLst>
                                        </p:anim>
                                        <p:anim calcmode="lin" valueType="num">
                                          <p:cBhvr>
                                            <p:cTn id="112" dur="500" fill="hold"/>
                                            <p:tgtEl>
                                              <p:spTgt spid="99"/>
                                            </p:tgtEl>
                                            <p:attrNameLst>
                                              <p:attrName>style.rotation</p:attrName>
                                            </p:attrNameLst>
                                          </p:cBhvr>
                                          <p:tavLst>
                                            <p:tav tm="0">
                                              <p:val>
                                                <p:fltVal val="90"/>
                                              </p:val>
                                            </p:tav>
                                            <p:tav tm="100000">
                                              <p:val>
                                                <p:fltVal val="0"/>
                                              </p:val>
                                            </p:tav>
                                          </p:tavLst>
                                        </p:anim>
                                        <p:animEffect transition="in" filter="fade">
                                          <p:cBhvr>
                                            <p:cTn id="113" dur="500"/>
                                            <p:tgtEl>
                                              <p:spTgt spid="99"/>
                                            </p:tgtEl>
                                          </p:cBhvr>
                                        </p:animEffect>
                                      </p:childTnLst>
                                    </p:cTn>
                                  </p:par>
                                  <p:par>
                                    <p:cTn id="114" presetID="31" presetClass="entr" presetSubtype="0" fill="hold" nodeType="withEffect">
                                      <p:stCondLst>
                                        <p:cond delay="0"/>
                                      </p:stCondLst>
                                      <p:childTnLst>
                                        <p:set>
                                          <p:cBhvr>
                                            <p:cTn id="115" dur="1" fill="hold">
                                              <p:stCondLst>
                                                <p:cond delay="0"/>
                                              </p:stCondLst>
                                            </p:cTn>
                                            <p:tgtEl>
                                              <p:spTgt spid="109"/>
                                            </p:tgtEl>
                                            <p:attrNameLst>
                                              <p:attrName>style.visibility</p:attrName>
                                            </p:attrNameLst>
                                          </p:cBhvr>
                                          <p:to>
                                            <p:strVal val="visible"/>
                                          </p:to>
                                        </p:set>
                                        <p:anim calcmode="lin" valueType="num">
                                          <p:cBhvr>
                                            <p:cTn id="116" dur="500" fill="hold"/>
                                            <p:tgtEl>
                                              <p:spTgt spid="109"/>
                                            </p:tgtEl>
                                            <p:attrNameLst>
                                              <p:attrName>ppt_w</p:attrName>
                                            </p:attrNameLst>
                                          </p:cBhvr>
                                          <p:tavLst>
                                            <p:tav tm="0">
                                              <p:val>
                                                <p:fltVal val="0"/>
                                              </p:val>
                                            </p:tav>
                                            <p:tav tm="100000">
                                              <p:val>
                                                <p:strVal val="#ppt_w"/>
                                              </p:val>
                                            </p:tav>
                                          </p:tavLst>
                                        </p:anim>
                                        <p:anim calcmode="lin" valueType="num">
                                          <p:cBhvr>
                                            <p:cTn id="117" dur="500" fill="hold"/>
                                            <p:tgtEl>
                                              <p:spTgt spid="109"/>
                                            </p:tgtEl>
                                            <p:attrNameLst>
                                              <p:attrName>ppt_h</p:attrName>
                                            </p:attrNameLst>
                                          </p:cBhvr>
                                          <p:tavLst>
                                            <p:tav tm="0">
                                              <p:val>
                                                <p:fltVal val="0"/>
                                              </p:val>
                                            </p:tav>
                                            <p:tav tm="100000">
                                              <p:val>
                                                <p:strVal val="#ppt_h"/>
                                              </p:val>
                                            </p:tav>
                                          </p:tavLst>
                                        </p:anim>
                                        <p:anim calcmode="lin" valueType="num">
                                          <p:cBhvr>
                                            <p:cTn id="118" dur="500" fill="hold"/>
                                            <p:tgtEl>
                                              <p:spTgt spid="109"/>
                                            </p:tgtEl>
                                            <p:attrNameLst>
                                              <p:attrName>style.rotation</p:attrName>
                                            </p:attrNameLst>
                                          </p:cBhvr>
                                          <p:tavLst>
                                            <p:tav tm="0">
                                              <p:val>
                                                <p:fltVal val="90"/>
                                              </p:val>
                                            </p:tav>
                                            <p:tav tm="100000">
                                              <p:val>
                                                <p:fltVal val="0"/>
                                              </p:val>
                                            </p:tav>
                                          </p:tavLst>
                                        </p:anim>
                                        <p:animEffect transition="in" filter="fade">
                                          <p:cBhvr>
                                            <p:cTn id="119" dur="500"/>
                                            <p:tgtEl>
                                              <p:spTgt spid="109"/>
                                            </p:tgtEl>
                                          </p:cBhvr>
                                        </p:animEffect>
                                      </p:childTnLst>
                                    </p:cTn>
                                  </p:par>
                                  <p:par>
                                    <p:cTn id="120" presetID="31" presetClass="entr" presetSubtype="0" fill="hold" nodeType="with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 calcmode="lin" valueType="num">
                                          <p:cBhvr>
                                            <p:cTn id="124" dur="500" fill="hold"/>
                                            <p:tgtEl>
                                              <p:spTgt spid="100"/>
                                            </p:tgtEl>
                                            <p:attrNameLst>
                                              <p:attrName>style.rotation</p:attrName>
                                            </p:attrNameLst>
                                          </p:cBhvr>
                                          <p:tavLst>
                                            <p:tav tm="0">
                                              <p:val>
                                                <p:fltVal val="90"/>
                                              </p:val>
                                            </p:tav>
                                            <p:tav tm="100000">
                                              <p:val>
                                                <p:fltVal val="0"/>
                                              </p:val>
                                            </p:tav>
                                          </p:tavLst>
                                        </p:anim>
                                        <p:animEffect transition="in" filter="fade">
                                          <p:cBhvr>
                                            <p:cTn id="125" dur="500"/>
                                            <p:tgtEl>
                                              <p:spTgt spid="100"/>
                                            </p:tgtEl>
                                          </p:cBhvr>
                                        </p:animEffect>
                                      </p:childTnLst>
                                    </p:cTn>
                                  </p:par>
                                  <p:par>
                                    <p:cTn id="126" presetID="31" presetClass="entr" presetSubtype="0" fill="hold" nodeType="withEffect">
                                      <p:stCondLst>
                                        <p:cond delay="0"/>
                                      </p:stCondLst>
                                      <p:childTnLst>
                                        <p:set>
                                          <p:cBhvr>
                                            <p:cTn id="127" dur="1" fill="hold">
                                              <p:stCondLst>
                                                <p:cond delay="0"/>
                                              </p:stCondLst>
                                            </p:cTn>
                                            <p:tgtEl>
                                              <p:spTgt spid="107"/>
                                            </p:tgtEl>
                                            <p:attrNameLst>
                                              <p:attrName>style.visibility</p:attrName>
                                            </p:attrNameLst>
                                          </p:cBhvr>
                                          <p:to>
                                            <p:strVal val="visible"/>
                                          </p:to>
                                        </p:set>
                                        <p:anim calcmode="lin" valueType="num">
                                          <p:cBhvr>
                                            <p:cTn id="128" dur="500" fill="hold"/>
                                            <p:tgtEl>
                                              <p:spTgt spid="107"/>
                                            </p:tgtEl>
                                            <p:attrNameLst>
                                              <p:attrName>ppt_w</p:attrName>
                                            </p:attrNameLst>
                                          </p:cBhvr>
                                          <p:tavLst>
                                            <p:tav tm="0">
                                              <p:val>
                                                <p:fltVal val="0"/>
                                              </p:val>
                                            </p:tav>
                                            <p:tav tm="100000">
                                              <p:val>
                                                <p:strVal val="#ppt_w"/>
                                              </p:val>
                                            </p:tav>
                                          </p:tavLst>
                                        </p:anim>
                                        <p:anim calcmode="lin" valueType="num">
                                          <p:cBhvr>
                                            <p:cTn id="129" dur="500" fill="hold"/>
                                            <p:tgtEl>
                                              <p:spTgt spid="107"/>
                                            </p:tgtEl>
                                            <p:attrNameLst>
                                              <p:attrName>ppt_h</p:attrName>
                                            </p:attrNameLst>
                                          </p:cBhvr>
                                          <p:tavLst>
                                            <p:tav tm="0">
                                              <p:val>
                                                <p:fltVal val="0"/>
                                              </p:val>
                                            </p:tav>
                                            <p:tav tm="100000">
                                              <p:val>
                                                <p:strVal val="#ppt_h"/>
                                              </p:val>
                                            </p:tav>
                                          </p:tavLst>
                                        </p:anim>
                                        <p:anim calcmode="lin" valueType="num">
                                          <p:cBhvr>
                                            <p:cTn id="130" dur="500" fill="hold"/>
                                            <p:tgtEl>
                                              <p:spTgt spid="107"/>
                                            </p:tgtEl>
                                            <p:attrNameLst>
                                              <p:attrName>style.rotation</p:attrName>
                                            </p:attrNameLst>
                                          </p:cBhvr>
                                          <p:tavLst>
                                            <p:tav tm="0">
                                              <p:val>
                                                <p:fltVal val="90"/>
                                              </p:val>
                                            </p:tav>
                                            <p:tav tm="100000">
                                              <p:val>
                                                <p:fltVal val="0"/>
                                              </p:val>
                                            </p:tav>
                                          </p:tavLst>
                                        </p:anim>
                                        <p:animEffect transition="in" filter="fade">
                                          <p:cBhvr>
                                            <p:cTn id="131" dur="500"/>
                                            <p:tgtEl>
                                              <p:spTgt spid="107"/>
                                            </p:tgtEl>
                                          </p:cBhvr>
                                        </p:animEffect>
                                      </p:childTnLst>
                                    </p:cTn>
                                  </p:par>
                                  <p:par>
                                    <p:cTn id="132" presetID="31" presetClass="entr" presetSubtype="0" fill="hold" nodeType="withEffect">
                                      <p:stCondLst>
                                        <p:cond delay="0"/>
                                      </p:stCondLst>
                                      <p:childTnLst>
                                        <p:set>
                                          <p:cBhvr>
                                            <p:cTn id="133" dur="1" fill="hold">
                                              <p:stCondLst>
                                                <p:cond delay="0"/>
                                              </p:stCondLst>
                                            </p:cTn>
                                            <p:tgtEl>
                                              <p:spTgt spid="98"/>
                                            </p:tgtEl>
                                            <p:attrNameLst>
                                              <p:attrName>style.visibility</p:attrName>
                                            </p:attrNameLst>
                                          </p:cBhvr>
                                          <p:to>
                                            <p:strVal val="visible"/>
                                          </p:to>
                                        </p:set>
                                        <p:anim calcmode="lin" valueType="num">
                                          <p:cBhvr>
                                            <p:cTn id="134" dur="500" fill="hold"/>
                                            <p:tgtEl>
                                              <p:spTgt spid="98"/>
                                            </p:tgtEl>
                                            <p:attrNameLst>
                                              <p:attrName>ppt_w</p:attrName>
                                            </p:attrNameLst>
                                          </p:cBhvr>
                                          <p:tavLst>
                                            <p:tav tm="0">
                                              <p:val>
                                                <p:fltVal val="0"/>
                                              </p:val>
                                            </p:tav>
                                            <p:tav tm="100000">
                                              <p:val>
                                                <p:strVal val="#ppt_w"/>
                                              </p:val>
                                            </p:tav>
                                          </p:tavLst>
                                        </p:anim>
                                        <p:anim calcmode="lin" valueType="num">
                                          <p:cBhvr>
                                            <p:cTn id="135" dur="500" fill="hold"/>
                                            <p:tgtEl>
                                              <p:spTgt spid="98"/>
                                            </p:tgtEl>
                                            <p:attrNameLst>
                                              <p:attrName>ppt_h</p:attrName>
                                            </p:attrNameLst>
                                          </p:cBhvr>
                                          <p:tavLst>
                                            <p:tav tm="0">
                                              <p:val>
                                                <p:fltVal val="0"/>
                                              </p:val>
                                            </p:tav>
                                            <p:tav tm="100000">
                                              <p:val>
                                                <p:strVal val="#ppt_h"/>
                                              </p:val>
                                            </p:tav>
                                          </p:tavLst>
                                        </p:anim>
                                        <p:anim calcmode="lin" valueType="num">
                                          <p:cBhvr>
                                            <p:cTn id="136" dur="500" fill="hold"/>
                                            <p:tgtEl>
                                              <p:spTgt spid="98"/>
                                            </p:tgtEl>
                                            <p:attrNameLst>
                                              <p:attrName>style.rotation</p:attrName>
                                            </p:attrNameLst>
                                          </p:cBhvr>
                                          <p:tavLst>
                                            <p:tav tm="0">
                                              <p:val>
                                                <p:fltVal val="90"/>
                                              </p:val>
                                            </p:tav>
                                            <p:tav tm="100000">
                                              <p:val>
                                                <p:fltVal val="0"/>
                                              </p:val>
                                            </p:tav>
                                          </p:tavLst>
                                        </p:anim>
                                        <p:animEffect transition="in" filter="fade">
                                          <p:cBhvr>
                                            <p:cTn id="137" dur="500"/>
                                            <p:tgtEl>
                                              <p:spTgt spid="98"/>
                                            </p:tgtEl>
                                          </p:cBhvr>
                                        </p:animEffect>
                                      </p:childTnLst>
                                    </p:cTn>
                                  </p:par>
                                </p:childTnLst>
                              </p:cTn>
                            </p:par>
                            <p:par>
                              <p:cTn id="138" fill="hold">
                                <p:stCondLst>
                                  <p:cond delay="2000"/>
                                </p:stCondLst>
                                <p:childTnLst>
                                  <p:par>
                                    <p:cTn id="139" presetID="2" presetClass="entr" presetSubtype="4" fill="hold" grpId="0" nodeType="afterEffect">
                                      <p:stCondLst>
                                        <p:cond delay="0"/>
                                      </p:stCondLst>
                                      <p:childTnLst>
                                        <p:set>
                                          <p:cBhvr>
                                            <p:cTn id="140" dur="1" fill="hold">
                                              <p:stCondLst>
                                                <p:cond delay="0"/>
                                              </p:stCondLst>
                                            </p:cTn>
                                            <p:tgtEl>
                                              <p:spTgt spid="2054"/>
                                            </p:tgtEl>
                                            <p:attrNameLst>
                                              <p:attrName>style.visibility</p:attrName>
                                            </p:attrNameLst>
                                          </p:cBhvr>
                                          <p:to>
                                            <p:strVal val="visible"/>
                                          </p:to>
                                        </p:set>
                                        <p:anim calcmode="lin" valueType="num">
                                          <p:cBhvr additive="base">
                                            <p:cTn id="141" dur="500" fill="hold"/>
                                            <p:tgtEl>
                                              <p:spTgt spid="2054"/>
                                            </p:tgtEl>
                                            <p:attrNameLst>
                                              <p:attrName>ppt_x</p:attrName>
                                            </p:attrNameLst>
                                          </p:cBhvr>
                                          <p:tavLst>
                                            <p:tav tm="0">
                                              <p:val>
                                                <p:strVal val="#ppt_x"/>
                                              </p:val>
                                            </p:tav>
                                            <p:tav tm="100000">
                                              <p:val>
                                                <p:strVal val="#ppt_x"/>
                                              </p:val>
                                            </p:tav>
                                          </p:tavLst>
                                        </p:anim>
                                        <p:anim calcmode="lin" valueType="num">
                                          <p:cBhvr additive="base">
                                            <p:cTn id="142" dur="500" fill="hold"/>
                                            <p:tgtEl>
                                              <p:spTgt spid="2054"/>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111"/>
                                            </p:tgtEl>
                                            <p:attrNameLst>
                                              <p:attrName>style.visibility</p:attrName>
                                            </p:attrNameLst>
                                          </p:cBhvr>
                                          <p:to>
                                            <p:strVal val="visible"/>
                                          </p:to>
                                        </p:set>
                                        <p:anim calcmode="lin" valueType="num">
                                          <p:cBhvr additive="base">
                                            <p:cTn id="145" dur="500" fill="hold"/>
                                            <p:tgtEl>
                                              <p:spTgt spid="111"/>
                                            </p:tgtEl>
                                            <p:attrNameLst>
                                              <p:attrName>ppt_x</p:attrName>
                                            </p:attrNameLst>
                                          </p:cBhvr>
                                          <p:tavLst>
                                            <p:tav tm="0">
                                              <p:val>
                                                <p:strVal val="#ppt_x"/>
                                              </p:val>
                                            </p:tav>
                                            <p:tav tm="100000">
                                              <p:val>
                                                <p:strVal val="#ppt_x"/>
                                              </p:val>
                                            </p:tav>
                                          </p:tavLst>
                                        </p:anim>
                                        <p:anim calcmode="lin" valueType="num">
                                          <p:cBhvr additive="base">
                                            <p:cTn id="146" dur="500" fill="hold"/>
                                            <p:tgtEl>
                                              <p:spTgt spid="111"/>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12"/>
                                            </p:tgtEl>
                                            <p:attrNameLst>
                                              <p:attrName>style.visibility</p:attrName>
                                            </p:attrNameLst>
                                          </p:cBhvr>
                                          <p:to>
                                            <p:strVal val="visible"/>
                                          </p:to>
                                        </p:set>
                                        <p:anim calcmode="lin" valueType="num">
                                          <p:cBhvr additive="base">
                                            <p:cTn id="149" dur="500" fill="hold"/>
                                            <p:tgtEl>
                                              <p:spTgt spid="112"/>
                                            </p:tgtEl>
                                            <p:attrNameLst>
                                              <p:attrName>ppt_x</p:attrName>
                                            </p:attrNameLst>
                                          </p:cBhvr>
                                          <p:tavLst>
                                            <p:tav tm="0">
                                              <p:val>
                                                <p:strVal val="#ppt_x"/>
                                              </p:val>
                                            </p:tav>
                                            <p:tav tm="100000">
                                              <p:val>
                                                <p:strVal val="#ppt_x"/>
                                              </p:val>
                                            </p:tav>
                                          </p:tavLst>
                                        </p:anim>
                                        <p:anim calcmode="lin" valueType="num">
                                          <p:cBhvr additive="base">
                                            <p:cTn id="150" dur="500" fill="hold"/>
                                            <p:tgtEl>
                                              <p:spTgt spid="112"/>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13"/>
                                            </p:tgtEl>
                                            <p:attrNameLst>
                                              <p:attrName>style.visibility</p:attrName>
                                            </p:attrNameLst>
                                          </p:cBhvr>
                                          <p:to>
                                            <p:strVal val="visible"/>
                                          </p:to>
                                        </p:set>
                                        <p:anim calcmode="lin" valueType="num">
                                          <p:cBhvr additive="base">
                                            <p:cTn id="153" dur="500" fill="hold"/>
                                            <p:tgtEl>
                                              <p:spTgt spid="113"/>
                                            </p:tgtEl>
                                            <p:attrNameLst>
                                              <p:attrName>ppt_x</p:attrName>
                                            </p:attrNameLst>
                                          </p:cBhvr>
                                          <p:tavLst>
                                            <p:tav tm="0">
                                              <p:val>
                                                <p:strVal val="#ppt_x"/>
                                              </p:val>
                                            </p:tav>
                                            <p:tav tm="100000">
                                              <p:val>
                                                <p:strVal val="#ppt_x"/>
                                              </p:val>
                                            </p:tav>
                                          </p:tavLst>
                                        </p:anim>
                                        <p:anim calcmode="lin" valueType="num">
                                          <p:cBhvr additive="base">
                                            <p:cTn id="154" dur="500" fill="hold"/>
                                            <p:tgtEl>
                                              <p:spTgt spid="113"/>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114"/>
                                            </p:tgtEl>
                                            <p:attrNameLst>
                                              <p:attrName>style.visibility</p:attrName>
                                            </p:attrNameLst>
                                          </p:cBhvr>
                                          <p:to>
                                            <p:strVal val="visible"/>
                                          </p:to>
                                        </p:set>
                                        <p:anim calcmode="lin" valueType="num">
                                          <p:cBhvr additive="base">
                                            <p:cTn id="157" dur="500" fill="hold"/>
                                            <p:tgtEl>
                                              <p:spTgt spid="114"/>
                                            </p:tgtEl>
                                            <p:attrNameLst>
                                              <p:attrName>ppt_x</p:attrName>
                                            </p:attrNameLst>
                                          </p:cBhvr>
                                          <p:tavLst>
                                            <p:tav tm="0">
                                              <p:val>
                                                <p:strVal val="#ppt_x"/>
                                              </p:val>
                                            </p:tav>
                                            <p:tav tm="100000">
                                              <p:val>
                                                <p:strVal val="#ppt_x"/>
                                              </p:val>
                                            </p:tav>
                                          </p:tavLst>
                                        </p:anim>
                                        <p:anim calcmode="lin" valueType="num">
                                          <p:cBhvr additive="base">
                                            <p:cTn id="158" dur="500" fill="hold"/>
                                            <p:tgtEl>
                                              <p:spTgt spid="114"/>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15"/>
                                            </p:tgtEl>
                                            <p:attrNameLst>
                                              <p:attrName>style.visibility</p:attrName>
                                            </p:attrNameLst>
                                          </p:cBhvr>
                                          <p:to>
                                            <p:strVal val="visible"/>
                                          </p:to>
                                        </p:set>
                                        <p:anim calcmode="lin" valueType="num">
                                          <p:cBhvr additive="base">
                                            <p:cTn id="161" dur="500" fill="hold"/>
                                            <p:tgtEl>
                                              <p:spTgt spid="115"/>
                                            </p:tgtEl>
                                            <p:attrNameLst>
                                              <p:attrName>ppt_x</p:attrName>
                                            </p:attrNameLst>
                                          </p:cBhvr>
                                          <p:tavLst>
                                            <p:tav tm="0">
                                              <p:val>
                                                <p:strVal val="#ppt_x"/>
                                              </p:val>
                                            </p:tav>
                                            <p:tav tm="100000">
                                              <p:val>
                                                <p:strVal val="#ppt_x"/>
                                              </p:val>
                                            </p:tav>
                                          </p:tavLst>
                                        </p:anim>
                                        <p:anim calcmode="lin" valueType="num">
                                          <p:cBhvr additive="base">
                                            <p:cTn id="162" dur="500" fill="hold"/>
                                            <p:tgtEl>
                                              <p:spTgt spid="115"/>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116"/>
                                            </p:tgtEl>
                                            <p:attrNameLst>
                                              <p:attrName>style.visibility</p:attrName>
                                            </p:attrNameLst>
                                          </p:cBhvr>
                                          <p:to>
                                            <p:strVal val="visible"/>
                                          </p:to>
                                        </p:set>
                                        <p:anim calcmode="lin" valueType="num">
                                          <p:cBhvr additive="base">
                                            <p:cTn id="165" dur="500" fill="hold"/>
                                            <p:tgtEl>
                                              <p:spTgt spid="116"/>
                                            </p:tgtEl>
                                            <p:attrNameLst>
                                              <p:attrName>ppt_x</p:attrName>
                                            </p:attrNameLst>
                                          </p:cBhvr>
                                          <p:tavLst>
                                            <p:tav tm="0">
                                              <p:val>
                                                <p:strVal val="#ppt_x"/>
                                              </p:val>
                                            </p:tav>
                                            <p:tav tm="100000">
                                              <p:val>
                                                <p:strVal val="#ppt_x"/>
                                              </p:val>
                                            </p:tav>
                                          </p:tavLst>
                                        </p:anim>
                                        <p:anim calcmode="lin" valueType="num">
                                          <p:cBhvr additive="base">
                                            <p:cTn id="166" dur="500" fill="hold"/>
                                            <p:tgtEl>
                                              <p:spTgt spid="116"/>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117"/>
                                            </p:tgtEl>
                                            <p:attrNameLst>
                                              <p:attrName>style.visibility</p:attrName>
                                            </p:attrNameLst>
                                          </p:cBhvr>
                                          <p:to>
                                            <p:strVal val="visible"/>
                                          </p:to>
                                        </p:set>
                                        <p:anim calcmode="lin" valueType="num">
                                          <p:cBhvr additive="base">
                                            <p:cTn id="169" dur="500" fill="hold"/>
                                            <p:tgtEl>
                                              <p:spTgt spid="117"/>
                                            </p:tgtEl>
                                            <p:attrNameLst>
                                              <p:attrName>ppt_x</p:attrName>
                                            </p:attrNameLst>
                                          </p:cBhvr>
                                          <p:tavLst>
                                            <p:tav tm="0">
                                              <p:val>
                                                <p:strVal val="#ppt_x"/>
                                              </p:val>
                                            </p:tav>
                                            <p:tav tm="100000">
                                              <p:val>
                                                <p:strVal val="#ppt_x"/>
                                              </p:val>
                                            </p:tav>
                                          </p:tavLst>
                                        </p:anim>
                                        <p:anim calcmode="lin" valueType="num">
                                          <p:cBhvr additive="base">
                                            <p:cTn id="170" dur="500" fill="hold"/>
                                            <p:tgtEl>
                                              <p:spTgt spid="117"/>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118"/>
                                            </p:tgtEl>
                                            <p:attrNameLst>
                                              <p:attrName>style.visibility</p:attrName>
                                            </p:attrNameLst>
                                          </p:cBhvr>
                                          <p:to>
                                            <p:strVal val="visible"/>
                                          </p:to>
                                        </p:set>
                                        <p:anim calcmode="lin" valueType="num">
                                          <p:cBhvr additive="base">
                                            <p:cTn id="173" dur="500" fill="hold"/>
                                            <p:tgtEl>
                                              <p:spTgt spid="118"/>
                                            </p:tgtEl>
                                            <p:attrNameLst>
                                              <p:attrName>ppt_x</p:attrName>
                                            </p:attrNameLst>
                                          </p:cBhvr>
                                          <p:tavLst>
                                            <p:tav tm="0">
                                              <p:val>
                                                <p:strVal val="#ppt_x"/>
                                              </p:val>
                                            </p:tav>
                                            <p:tav tm="100000">
                                              <p:val>
                                                <p:strVal val="#ppt_x"/>
                                              </p:val>
                                            </p:tav>
                                          </p:tavLst>
                                        </p:anim>
                                        <p:anim calcmode="lin" valueType="num">
                                          <p:cBhvr additive="base">
                                            <p:cTn id="174" dur="500" fill="hold"/>
                                            <p:tgtEl>
                                              <p:spTgt spid="118"/>
                                            </p:tgtEl>
                                            <p:attrNameLst>
                                              <p:attrName>ppt_y</p:attrName>
                                            </p:attrNameLst>
                                          </p:cBhvr>
                                          <p:tavLst>
                                            <p:tav tm="0">
                                              <p:val>
                                                <p:strVal val="1+#ppt_h/2"/>
                                              </p:val>
                                            </p:tav>
                                            <p:tav tm="100000">
                                              <p:val>
                                                <p:strVal val="#ppt_y"/>
                                              </p:val>
                                            </p:tav>
                                          </p:tavLst>
                                        </p:anim>
                                      </p:childTnLst>
                                    </p:cTn>
                                  </p:par>
                                  <p:par>
                                    <p:cTn id="175" presetID="31" presetClass="entr" presetSubtype="0" fill="hold" grpId="0" nodeType="withEffect">
                                      <p:stCondLst>
                                        <p:cond delay="0"/>
                                      </p:stCondLst>
                                      <p:childTnLst>
                                        <p:set>
                                          <p:cBhvr>
                                            <p:cTn id="176" dur="1" fill="hold">
                                              <p:stCondLst>
                                                <p:cond delay="0"/>
                                              </p:stCondLst>
                                            </p:cTn>
                                            <p:tgtEl>
                                              <p:spTgt spid="119"/>
                                            </p:tgtEl>
                                            <p:attrNameLst>
                                              <p:attrName>style.visibility</p:attrName>
                                            </p:attrNameLst>
                                          </p:cBhvr>
                                          <p:to>
                                            <p:strVal val="visible"/>
                                          </p:to>
                                        </p:set>
                                        <p:anim calcmode="lin" valueType="num">
                                          <p:cBhvr>
                                            <p:cTn id="177" dur="500" fill="hold"/>
                                            <p:tgtEl>
                                              <p:spTgt spid="119"/>
                                            </p:tgtEl>
                                            <p:attrNameLst>
                                              <p:attrName>ppt_w</p:attrName>
                                            </p:attrNameLst>
                                          </p:cBhvr>
                                          <p:tavLst>
                                            <p:tav tm="0">
                                              <p:val>
                                                <p:fltVal val="0"/>
                                              </p:val>
                                            </p:tav>
                                            <p:tav tm="100000">
                                              <p:val>
                                                <p:strVal val="#ppt_w"/>
                                              </p:val>
                                            </p:tav>
                                          </p:tavLst>
                                        </p:anim>
                                        <p:anim calcmode="lin" valueType="num">
                                          <p:cBhvr>
                                            <p:cTn id="178" dur="500" fill="hold"/>
                                            <p:tgtEl>
                                              <p:spTgt spid="119"/>
                                            </p:tgtEl>
                                            <p:attrNameLst>
                                              <p:attrName>ppt_h</p:attrName>
                                            </p:attrNameLst>
                                          </p:cBhvr>
                                          <p:tavLst>
                                            <p:tav tm="0">
                                              <p:val>
                                                <p:fltVal val="0"/>
                                              </p:val>
                                            </p:tav>
                                            <p:tav tm="100000">
                                              <p:val>
                                                <p:strVal val="#ppt_h"/>
                                              </p:val>
                                            </p:tav>
                                          </p:tavLst>
                                        </p:anim>
                                        <p:anim calcmode="lin" valueType="num">
                                          <p:cBhvr>
                                            <p:cTn id="179" dur="500" fill="hold"/>
                                            <p:tgtEl>
                                              <p:spTgt spid="119"/>
                                            </p:tgtEl>
                                            <p:attrNameLst>
                                              <p:attrName>style.rotation</p:attrName>
                                            </p:attrNameLst>
                                          </p:cBhvr>
                                          <p:tavLst>
                                            <p:tav tm="0">
                                              <p:val>
                                                <p:fltVal val="90"/>
                                              </p:val>
                                            </p:tav>
                                            <p:tav tm="100000">
                                              <p:val>
                                                <p:fltVal val="0"/>
                                              </p:val>
                                            </p:tav>
                                          </p:tavLst>
                                        </p:anim>
                                        <p:animEffect transition="in" filter="fade">
                                          <p:cBhvr>
                                            <p:cTn id="18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 grpId="0" animBg="1"/>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2" grpId="0" animBg="1"/>
          <p:bldP spid="23" grpId="0" animBg="1"/>
          <p:bldP spid="24" grpId="0" animBg="1"/>
          <p:bldP spid="25" grpId="0" animBg="1"/>
          <p:bldP spid="26" grpId="0" animBg="1"/>
          <p:bldP spid="27" grpId="0" animBg="1"/>
          <p:bldP spid="29" grpId="0" animBg="1"/>
          <p:bldP spid="30" grpId="0" animBg="1"/>
          <p:bldP spid="31" grpId="0" animBg="1"/>
          <p:bldP spid="2048" grpId="0" animBg="1"/>
          <p:bldP spid="2049" grpId="0" animBg="1"/>
          <p:bldP spid="2054" grpId="0"/>
          <p:bldP spid="111" grpId="0"/>
          <p:bldP spid="112" grpId="0"/>
          <p:bldP spid="113" grpId="0"/>
          <p:bldP spid="114" grpId="0"/>
          <p:bldP spid="115" grpId="0"/>
          <p:bldP spid="116" grpId="0"/>
          <p:bldP spid="117" grpId="0"/>
          <p:bldP spid="118" grpId="0"/>
          <p:bldP spid="1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500"/>
                                            <p:tgtEl>
                                              <p:spTgt spid="1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048"/>
                                            </p:tgtEl>
                                            <p:attrNameLst>
                                              <p:attrName>style.visibility</p:attrName>
                                            </p:attrNameLst>
                                          </p:cBhvr>
                                          <p:to>
                                            <p:strVal val="visible"/>
                                          </p:to>
                                        </p:set>
                                        <p:animEffect transition="in" filter="wipe(down)">
                                          <p:cBhvr>
                                            <p:cTn id="38" dur="500"/>
                                            <p:tgtEl>
                                              <p:spTgt spid="204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right)">
                                          <p:cBhvr>
                                            <p:cTn id="53" dur="500"/>
                                            <p:tgtEl>
                                              <p:spTgt spid="27"/>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right)">
                                          <p:cBhvr>
                                            <p:cTn id="56" dur="500"/>
                                            <p:tgtEl>
                                              <p:spTgt spid="2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500"/>
                                            <p:tgtEl>
                                              <p:spTgt spid="2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down)">
                                          <p:cBhvr>
                                            <p:cTn id="68" dur="500"/>
                                            <p:tgtEl>
                                              <p:spTgt spid="2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down)">
                                          <p:cBhvr>
                                            <p:cTn id="71" dur="500"/>
                                            <p:tgtEl>
                                              <p:spTgt spid="30"/>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right)">
                                          <p:cBhvr>
                                            <p:cTn id="74" dur="500"/>
                                            <p:tgtEl>
                                              <p:spTgt spid="2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500"/>
                                            <p:tgtEl>
                                              <p:spTgt spid="31"/>
                                            </p:tgtEl>
                                          </p:cBhvr>
                                        </p:animEffect>
                                      </p:childTnLst>
                                    </p:cTn>
                                  </p:par>
                                </p:childTnLst>
                              </p:cTn>
                            </p:par>
                            <p:par>
                              <p:cTn id="78" fill="hold">
                                <p:stCondLst>
                                  <p:cond delay="1000"/>
                                </p:stCondLst>
                                <p:childTnLst>
                                  <p:par>
                                    <p:cTn id="79" presetID="2" presetClass="entr" presetSubtype="4" fill="hold" grpId="0" nodeType="afterEffect">
                                      <p:stCondLst>
                                        <p:cond delay="0"/>
                                      </p:stCondLst>
                                      <p:childTnLst>
                                        <p:set>
                                          <p:cBhvr>
                                            <p:cTn id="80" dur="1" fill="hold">
                                              <p:stCondLst>
                                                <p:cond delay="0"/>
                                              </p:stCondLst>
                                            </p:cTn>
                                            <p:tgtEl>
                                              <p:spTgt spid="2049"/>
                                            </p:tgtEl>
                                            <p:attrNameLst>
                                              <p:attrName>style.visibility</p:attrName>
                                            </p:attrNameLst>
                                          </p:cBhvr>
                                          <p:to>
                                            <p:strVal val="visible"/>
                                          </p:to>
                                        </p:set>
                                        <p:anim calcmode="lin" valueType="num">
                                          <p:cBhvr additive="base">
                                            <p:cTn id="81" dur="500" fill="hold"/>
                                            <p:tgtEl>
                                              <p:spTgt spid="2049"/>
                                            </p:tgtEl>
                                            <p:attrNameLst>
                                              <p:attrName>ppt_x</p:attrName>
                                            </p:attrNameLst>
                                          </p:cBhvr>
                                          <p:tavLst>
                                            <p:tav tm="0">
                                              <p:val>
                                                <p:strVal val="#ppt_x"/>
                                              </p:val>
                                            </p:tav>
                                            <p:tav tm="100000">
                                              <p:val>
                                                <p:strVal val="#ppt_x"/>
                                              </p:val>
                                            </p:tav>
                                          </p:tavLst>
                                        </p:anim>
                                        <p:anim calcmode="lin" valueType="num">
                                          <p:cBhvr additive="base">
                                            <p:cTn id="82" dur="500" fill="hold"/>
                                            <p:tgtEl>
                                              <p:spTgt spid="2049"/>
                                            </p:tgtEl>
                                            <p:attrNameLst>
                                              <p:attrName>ppt_y</p:attrName>
                                            </p:attrNameLst>
                                          </p:cBhvr>
                                          <p:tavLst>
                                            <p:tav tm="0">
                                              <p:val>
                                                <p:strVal val="1+#ppt_h/2"/>
                                              </p:val>
                                            </p:tav>
                                            <p:tav tm="100000">
                                              <p:val>
                                                <p:strVal val="#ppt_y"/>
                                              </p:val>
                                            </p:tav>
                                          </p:tavLst>
                                        </p:anim>
                                      </p:childTnLst>
                                    </p:cTn>
                                  </p:par>
                                </p:childTnLst>
                              </p:cTn>
                            </p:par>
                            <p:par>
                              <p:cTn id="83" fill="hold">
                                <p:stCondLst>
                                  <p:cond delay="1500"/>
                                </p:stCondLst>
                                <p:childTnLst>
                                  <p:par>
                                    <p:cTn id="84" presetID="31" presetClass="entr" presetSubtype="0" fill="hold" nodeType="afterEffect">
                                      <p:stCondLst>
                                        <p:cond delay="0"/>
                                      </p:stCondLst>
                                      <p:childTnLst>
                                        <p:set>
                                          <p:cBhvr>
                                            <p:cTn id="85" dur="1" fill="hold">
                                              <p:stCondLst>
                                                <p:cond delay="0"/>
                                              </p:stCondLst>
                                            </p:cTn>
                                            <p:tgtEl>
                                              <p:spTgt spid="2051"/>
                                            </p:tgtEl>
                                            <p:attrNameLst>
                                              <p:attrName>style.visibility</p:attrName>
                                            </p:attrNameLst>
                                          </p:cBhvr>
                                          <p:to>
                                            <p:strVal val="visible"/>
                                          </p:to>
                                        </p:set>
                                        <p:anim calcmode="lin" valueType="num">
                                          <p:cBhvr>
                                            <p:cTn id="86" dur="500" fill="hold"/>
                                            <p:tgtEl>
                                              <p:spTgt spid="2051"/>
                                            </p:tgtEl>
                                            <p:attrNameLst>
                                              <p:attrName>ppt_w</p:attrName>
                                            </p:attrNameLst>
                                          </p:cBhvr>
                                          <p:tavLst>
                                            <p:tav tm="0">
                                              <p:val>
                                                <p:fltVal val="0"/>
                                              </p:val>
                                            </p:tav>
                                            <p:tav tm="100000">
                                              <p:val>
                                                <p:strVal val="#ppt_w"/>
                                              </p:val>
                                            </p:tav>
                                          </p:tavLst>
                                        </p:anim>
                                        <p:anim calcmode="lin" valueType="num">
                                          <p:cBhvr>
                                            <p:cTn id="87" dur="500" fill="hold"/>
                                            <p:tgtEl>
                                              <p:spTgt spid="2051"/>
                                            </p:tgtEl>
                                            <p:attrNameLst>
                                              <p:attrName>ppt_h</p:attrName>
                                            </p:attrNameLst>
                                          </p:cBhvr>
                                          <p:tavLst>
                                            <p:tav tm="0">
                                              <p:val>
                                                <p:fltVal val="0"/>
                                              </p:val>
                                            </p:tav>
                                            <p:tav tm="100000">
                                              <p:val>
                                                <p:strVal val="#ppt_h"/>
                                              </p:val>
                                            </p:tav>
                                          </p:tavLst>
                                        </p:anim>
                                        <p:anim calcmode="lin" valueType="num">
                                          <p:cBhvr>
                                            <p:cTn id="88" dur="500" fill="hold"/>
                                            <p:tgtEl>
                                              <p:spTgt spid="2051"/>
                                            </p:tgtEl>
                                            <p:attrNameLst>
                                              <p:attrName>style.rotation</p:attrName>
                                            </p:attrNameLst>
                                          </p:cBhvr>
                                          <p:tavLst>
                                            <p:tav tm="0">
                                              <p:val>
                                                <p:fltVal val="90"/>
                                              </p:val>
                                            </p:tav>
                                            <p:tav tm="100000">
                                              <p:val>
                                                <p:fltVal val="0"/>
                                              </p:val>
                                            </p:tav>
                                          </p:tavLst>
                                        </p:anim>
                                        <p:animEffect transition="in" filter="fade">
                                          <p:cBhvr>
                                            <p:cTn id="89" dur="500"/>
                                            <p:tgtEl>
                                              <p:spTgt spid="2051"/>
                                            </p:tgtEl>
                                          </p:cBhvr>
                                        </p:animEffect>
                                      </p:childTnLst>
                                    </p:cTn>
                                  </p:par>
                                  <p:par>
                                    <p:cTn id="90" presetID="31" presetClass="entr" presetSubtype="0" fill="hold" nodeType="withEffect">
                                      <p:stCondLst>
                                        <p:cond delay="0"/>
                                      </p:stCondLst>
                                      <p:childTnLst>
                                        <p:set>
                                          <p:cBhvr>
                                            <p:cTn id="91" dur="1" fill="hold">
                                              <p:stCondLst>
                                                <p:cond delay="0"/>
                                              </p:stCondLst>
                                            </p:cTn>
                                            <p:tgtEl>
                                              <p:spTgt spid="110"/>
                                            </p:tgtEl>
                                            <p:attrNameLst>
                                              <p:attrName>style.visibility</p:attrName>
                                            </p:attrNameLst>
                                          </p:cBhvr>
                                          <p:to>
                                            <p:strVal val="visible"/>
                                          </p:to>
                                        </p:set>
                                        <p:anim calcmode="lin" valueType="num">
                                          <p:cBhvr>
                                            <p:cTn id="92" dur="500" fill="hold"/>
                                            <p:tgtEl>
                                              <p:spTgt spid="110"/>
                                            </p:tgtEl>
                                            <p:attrNameLst>
                                              <p:attrName>ppt_w</p:attrName>
                                            </p:attrNameLst>
                                          </p:cBhvr>
                                          <p:tavLst>
                                            <p:tav tm="0">
                                              <p:val>
                                                <p:fltVal val="0"/>
                                              </p:val>
                                            </p:tav>
                                            <p:tav tm="100000">
                                              <p:val>
                                                <p:strVal val="#ppt_w"/>
                                              </p:val>
                                            </p:tav>
                                          </p:tavLst>
                                        </p:anim>
                                        <p:anim calcmode="lin" valueType="num">
                                          <p:cBhvr>
                                            <p:cTn id="93" dur="500" fill="hold"/>
                                            <p:tgtEl>
                                              <p:spTgt spid="110"/>
                                            </p:tgtEl>
                                            <p:attrNameLst>
                                              <p:attrName>ppt_h</p:attrName>
                                            </p:attrNameLst>
                                          </p:cBhvr>
                                          <p:tavLst>
                                            <p:tav tm="0">
                                              <p:val>
                                                <p:fltVal val="0"/>
                                              </p:val>
                                            </p:tav>
                                            <p:tav tm="100000">
                                              <p:val>
                                                <p:strVal val="#ppt_h"/>
                                              </p:val>
                                            </p:tav>
                                          </p:tavLst>
                                        </p:anim>
                                        <p:anim calcmode="lin" valueType="num">
                                          <p:cBhvr>
                                            <p:cTn id="94" dur="500" fill="hold"/>
                                            <p:tgtEl>
                                              <p:spTgt spid="110"/>
                                            </p:tgtEl>
                                            <p:attrNameLst>
                                              <p:attrName>style.rotation</p:attrName>
                                            </p:attrNameLst>
                                          </p:cBhvr>
                                          <p:tavLst>
                                            <p:tav tm="0">
                                              <p:val>
                                                <p:fltVal val="90"/>
                                              </p:val>
                                            </p:tav>
                                            <p:tav tm="100000">
                                              <p:val>
                                                <p:fltVal val="0"/>
                                              </p:val>
                                            </p:tav>
                                          </p:tavLst>
                                        </p:anim>
                                        <p:animEffect transition="in" filter="fade">
                                          <p:cBhvr>
                                            <p:cTn id="95" dur="500"/>
                                            <p:tgtEl>
                                              <p:spTgt spid="110"/>
                                            </p:tgtEl>
                                          </p:cBhvr>
                                        </p:animEffect>
                                      </p:childTnLst>
                                    </p:cTn>
                                  </p:par>
                                  <p:par>
                                    <p:cTn id="96" presetID="31" presetClass="entr" presetSubtype="0" fill="hold" nodeType="withEffect">
                                      <p:stCondLst>
                                        <p:cond delay="0"/>
                                      </p:stCondLst>
                                      <p:childTnLst>
                                        <p:set>
                                          <p:cBhvr>
                                            <p:cTn id="97" dur="1" fill="hold">
                                              <p:stCondLst>
                                                <p:cond delay="0"/>
                                              </p:stCondLst>
                                            </p:cTn>
                                            <p:tgtEl>
                                              <p:spTgt spid="101"/>
                                            </p:tgtEl>
                                            <p:attrNameLst>
                                              <p:attrName>style.visibility</p:attrName>
                                            </p:attrNameLst>
                                          </p:cBhvr>
                                          <p:to>
                                            <p:strVal val="visible"/>
                                          </p:to>
                                        </p:set>
                                        <p:anim calcmode="lin" valueType="num">
                                          <p:cBhvr>
                                            <p:cTn id="98" dur="500" fill="hold"/>
                                            <p:tgtEl>
                                              <p:spTgt spid="101"/>
                                            </p:tgtEl>
                                            <p:attrNameLst>
                                              <p:attrName>ppt_w</p:attrName>
                                            </p:attrNameLst>
                                          </p:cBhvr>
                                          <p:tavLst>
                                            <p:tav tm="0">
                                              <p:val>
                                                <p:fltVal val="0"/>
                                              </p:val>
                                            </p:tav>
                                            <p:tav tm="100000">
                                              <p:val>
                                                <p:strVal val="#ppt_w"/>
                                              </p:val>
                                            </p:tav>
                                          </p:tavLst>
                                        </p:anim>
                                        <p:anim calcmode="lin" valueType="num">
                                          <p:cBhvr>
                                            <p:cTn id="99" dur="500" fill="hold"/>
                                            <p:tgtEl>
                                              <p:spTgt spid="101"/>
                                            </p:tgtEl>
                                            <p:attrNameLst>
                                              <p:attrName>ppt_h</p:attrName>
                                            </p:attrNameLst>
                                          </p:cBhvr>
                                          <p:tavLst>
                                            <p:tav tm="0">
                                              <p:val>
                                                <p:fltVal val="0"/>
                                              </p:val>
                                            </p:tav>
                                            <p:tav tm="100000">
                                              <p:val>
                                                <p:strVal val="#ppt_h"/>
                                              </p:val>
                                            </p:tav>
                                          </p:tavLst>
                                        </p:anim>
                                        <p:anim calcmode="lin" valueType="num">
                                          <p:cBhvr>
                                            <p:cTn id="100" dur="500" fill="hold"/>
                                            <p:tgtEl>
                                              <p:spTgt spid="101"/>
                                            </p:tgtEl>
                                            <p:attrNameLst>
                                              <p:attrName>style.rotation</p:attrName>
                                            </p:attrNameLst>
                                          </p:cBhvr>
                                          <p:tavLst>
                                            <p:tav tm="0">
                                              <p:val>
                                                <p:fltVal val="90"/>
                                              </p:val>
                                            </p:tav>
                                            <p:tav tm="100000">
                                              <p:val>
                                                <p:fltVal val="0"/>
                                              </p:val>
                                            </p:tav>
                                          </p:tavLst>
                                        </p:anim>
                                        <p:animEffect transition="in" filter="fade">
                                          <p:cBhvr>
                                            <p:cTn id="101" dur="500"/>
                                            <p:tgtEl>
                                              <p:spTgt spid="101"/>
                                            </p:tgtEl>
                                          </p:cBhvr>
                                        </p:animEffect>
                                      </p:childTnLst>
                                    </p:cTn>
                                  </p:par>
                                  <p:par>
                                    <p:cTn id="102" presetID="31" presetClass="entr" presetSubtype="0" fill="hold" nodeType="withEffect">
                                      <p:stCondLst>
                                        <p:cond delay="0"/>
                                      </p:stCondLst>
                                      <p:childTnLst>
                                        <p:set>
                                          <p:cBhvr>
                                            <p:cTn id="103" dur="1" fill="hold">
                                              <p:stCondLst>
                                                <p:cond delay="0"/>
                                              </p:stCondLst>
                                            </p:cTn>
                                            <p:tgtEl>
                                              <p:spTgt spid="108"/>
                                            </p:tgtEl>
                                            <p:attrNameLst>
                                              <p:attrName>style.visibility</p:attrName>
                                            </p:attrNameLst>
                                          </p:cBhvr>
                                          <p:to>
                                            <p:strVal val="visible"/>
                                          </p:to>
                                        </p:set>
                                        <p:anim calcmode="lin" valueType="num">
                                          <p:cBhvr>
                                            <p:cTn id="104" dur="500" fill="hold"/>
                                            <p:tgtEl>
                                              <p:spTgt spid="108"/>
                                            </p:tgtEl>
                                            <p:attrNameLst>
                                              <p:attrName>ppt_w</p:attrName>
                                            </p:attrNameLst>
                                          </p:cBhvr>
                                          <p:tavLst>
                                            <p:tav tm="0">
                                              <p:val>
                                                <p:fltVal val="0"/>
                                              </p:val>
                                            </p:tav>
                                            <p:tav tm="100000">
                                              <p:val>
                                                <p:strVal val="#ppt_w"/>
                                              </p:val>
                                            </p:tav>
                                          </p:tavLst>
                                        </p:anim>
                                        <p:anim calcmode="lin" valueType="num">
                                          <p:cBhvr>
                                            <p:cTn id="105" dur="500" fill="hold"/>
                                            <p:tgtEl>
                                              <p:spTgt spid="108"/>
                                            </p:tgtEl>
                                            <p:attrNameLst>
                                              <p:attrName>ppt_h</p:attrName>
                                            </p:attrNameLst>
                                          </p:cBhvr>
                                          <p:tavLst>
                                            <p:tav tm="0">
                                              <p:val>
                                                <p:fltVal val="0"/>
                                              </p:val>
                                            </p:tav>
                                            <p:tav tm="100000">
                                              <p:val>
                                                <p:strVal val="#ppt_h"/>
                                              </p:val>
                                            </p:tav>
                                          </p:tavLst>
                                        </p:anim>
                                        <p:anim calcmode="lin" valueType="num">
                                          <p:cBhvr>
                                            <p:cTn id="106" dur="500" fill="hold"/>
                                            <p:tgtEl>
                                              <p:spTgt spid="108"/>
                                            </p:tgtEl>
                                            <p:attrNameLst>
                                              <p:attrName>style.rotation</p:attrName>
                                            </p:attrNameLst>
                                          </p:cBhvr>
                                          <p:tavLst>
                                            <p:tav tm="0">
                                              <p:val>
                                                <p:fltVal val="90"/>
                                              </p:val>
                                            </p:tav>
                                            <p:tav tm="100000">
                                              <p:val>
                                                <p:fltVal val="0"/>
                                              </p:val>
                                            </p:tav>
                                          </p:tavLst>
                                        </p:anim>
                                        <p:animEffect transition="in" filter="fade">
                                          <p:cBhvr>
                                            <p:cTn id="107" dur="500"/>
                                            <p:tgtEl>
                                              <p:spTgt spid="108"/>
                                            </p:tgtEl>
                                          </p:cBhvr>
                                        </p:animEffect>
                                      </p:childTnLst>
                                    </p:cTn>
                                  </p:par>
                                  <p:par>
                                    <p:cTn id="108" presetID="31" presetClass="entr" presetSubtype="0" fill="hold" nodeType="withEffect">
                                      <p:stCondLst>
                                        <p:cond delay="0"/>
                                      </p:stCondLst>
                                      <p:childTnLst>
                                        <p:set>
                                          <p:cBhvr>
                                            <p:cTn id="109" dur="1" fill="hold">
                                              <p:stCondLst>
                                                <p:cond delay="0"/>
                                              </p:stCondLst>
                                            </p:cTn>
                                            <p:tgtEl>
                                              <p:spTgt spid="99"/>
                                            </p:tgtEl>
                                            <p:attrNameLst>
                                              <p:attrName>style.visibility</p:attrName>
                                            </p:attrNameLst>
                                          </p:cBhvr>
                                          <p:to>
                                            <p:strVal val="visible"/>
                                          </p:to>
                                        </p:set>
                                        <p:anim calcmode="lin" valueType="num">
                                          <p:cBhvr>
                                            <p:cTn id="110" dur="500" fill="hold"/>
                                            <p:tgtEl>
                                              <p:spTgt spid="99"/>
                                            </p:tgtEl>
                                            <p:attrNameLst>
                                              <p:attrName>ppt_w</p:attrName>
                                            </p:attrNameLst>
                                          </p:cBhvr>
                                          <p:tavLst>
                                            <p:tav tm="0">
                                              <p:val>
                                                <p:fltVal val="0"/>
                                              </p:val>
                                            </p:tav>
                                            <p:tav tm="100000">
                                              <p:val>
                                                <p:strVal val="#ppt_w"/>
                                              </p:val>
                                            </p:tav>
                                          </p:tavLst>
                                        </p:anim>
                                        <p:anim calcmode="lin" valueType="num">
                                          <p:cBhvr>
                                            <p:cTn id="111" dur="500" fill="hold"/>
                                            <p:tgtEl>
                                              <p:spTgt spid="99"/>
                                            </p:tgtEl>
                                            <p:attrNameLst>
                                              <p:attrName>ppt_h</p:attrName>
                                            </p:attrNameLst>
                                          </p:cBhvr>
                                          <p:tavLst>
                                            <p:tav tm="0">
                                              <p:val>
                                                <p:fltVal val="0"/>
                                              </p:val>
                                            </p:tav>
                                            <p:tav tm="100000">
                                              <p:val>
                                                <p:strVal val="#ppt_h"/>
                                              </p:val>
                                            </p:tav>
                                          </p:tavLst>
                                        </p:anim>
                                        <p:anim calcmode="lin" valueType="num">
                                          <p:cBhvr>
                                            <p:cTn id="112" dur="500" fill="hold"/>
                                            <p:tgtEl>
                                              <p:spTgt spid="99"/>
                                            </p:tgtEl>
                                            <p:attrNameLst>
                                              <p:attrName>style.rotation</p:attrName>
                                            </p:attrNameLst>
                                          </p:cBhvr>
                                          <p:tavLst>
                                            <p:tav tm="0">
                                              <p:val>
                                                <p:fltVal val="90"/>
                                              </p:val>
                                            </p:tav>
                                            <p:tav tm="100000">
                                              <p:val>
                                                <p:fltVal val="0"/>
                                              </p:val>
                                            </p:tav>
                                          </p:tavLst>
                                        </p:anim>
                                        <p:animEffect transition="in" filter="fade">
                                          <p:cBhvr>
                                            <p:cTn id="113" dur="500"/>
                                            <p:tgtEl>
                                              <p:spTgt spid="99"/>
                                            </p:tgtEl>
                                          </p:cBhvr>
                                        </p:animEffect>
                                      </p:childTnLst>
                                    </p:cTn>
                                  </p:par>
                                  <p:par>
                                    <p:cTn id="114" presetID="31" presetClass="entr" presetSubtype="0" fill="hold" nodeType="withEffect">
                                      <p:stCondLst>
                                        <p:cond delay="0"/>
                                      </p:stCondLst>
                                      <p:childTnLst>
                                        <p:set>
                                          <p:cBhvr>
                                            <p:cTn id="115" dur="1" fill="hold">
                                              <p:stCondLst>
                                                <p:cond delay="0"/>
                                              </p:stCondLst>
                                            </p:cTn>
                                            <p:tgtEl>
                                              <p:spTgt spid="109"/>
                                            </p:tgtEl>
                                            <p:attrNameLst>
                                              <p:attrName>style.visibility</p:attrName>
                                            </p:attrNameLst>
                                          </p:cBhvr>
                                          <p:to>
                                            <p:strVal val="visible"/>
                                          </p:to>
                                        </p:set>
                                        <p:anim calcmode="lin" valueType="num">
                                          <p:cBhvr>
                                            <p:cTn id="116" dur="500" fill="hold"/>
                                            <p:tgtEl>
                                              <p:spTgt spid="109"/>
                                            </p:tgtEl>
                                            <p:attrNameLst>
                                              <p:attrName>ppt_w</p:attrName>
                                            </p:attrNameLst>
                                          </p:cBhvr>
                                          <p:tavLst>
                                            <p:tav tm="0">
                                              <p:val>
                                                <p:fltVal val="0"/>
                                              </p:val>
                                            </p:tav>
                                            <p:tav tm="100000">
                                              <p:val>
                                                <p:strVal val="#ppt_w"/>
                                              </p:val>
                                            </p:tav>
                                          </p:tavLst>
                                        </p:anim>
                                        <p:anim calcmode="lin" valueType="num">
                                          <p:cBhvr>
                                            <p:cTn id="117" dur="500" fill="hold"/>
                                            <p:tgtEl>
                                              <p:spTgt spid="109"/>
                                            </p:tgtEl>
                                            <p:attrNameLst>
                                              <p:attrName>ppt_h</p:attrName>
                                            </p:attrNameLst>
                                          </p:cBhvr>
                                          <p:tavLst>
                                            <p:tav tm="0">
                                              <p:val>
                                                <p:fltVal val="0"/>
                                              </p:val>
                                            </p:tav>
                                            <p:tav tm="100000">
                                              <p:val>
                                                <p:strVal val="#ppt_h"/>
                                              </p:val>
                                            </p:tav>
                                          </p:tavLst>
                                        </p:anim>
                                        <p:anim calcmode="lin" valueType="num">
                                          <p:cBhvr>
                                            <p:cTn id="118" dur="500" fill="hold"/>
                                            <p:tgtEl>
                                              <p:spTgt spid="109"/>
                                            </p:tgtEl>
                                            <p:attrNameLst>
                                              <p:attrName>style.rotation</p:attrName>
                                            </p:attrNameLst>
                                          </p:cBhvr>
                                          <p:tavLst>
                                            <p:tav tm="0">
                                              <p:val>
                                                <p:fltVal val="90"/>
                                              </p:val>
                                            </p:tav>
                                            <p:tav tm="100000">
                                              <p:val>
                                                <p:fltVal val="0"/>
                                              </p:val>
                                            </p:tav>
                                          </p:tavLst>
                                        </p:anim>
                                        <p:animEffect transition="in" filter="fade">
                                          <p:cBhvr>
                                            <p:cTn id="119" dur="500"/>
                                            <p:tgtEl>
                                              <p:spTgt spid="109"/>
                                            </p:tgtEl>
                                          </p:cBhvr>
                                        </p:animEffect>
                                      </p:childTnLst>
                                    </p:cTn>
                                  </p:par>
                                  <p:par>
                                    <p:cTn id="120" presetID="31" presetClass="entr" presetSubtype="0" fill="hold" nodeType="with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 calcmode="lin" valueType="num">
                                          <p:cBhvr>
                                            <p:cTn id="124" dur="500" fill="hold"/>
                                            <p:tgtEl>
                                              <p:spTgt spid="100"/>
                                            </p:tgtEl>
                                            <p:attrNameLst>
                                              <p:attrName>style.rotation</p:attrName>
                                            </p:attrNameLst>
                                          </p:cBhvr>
                                          <p:tavLst>
                                            <p:tav tm="0">
                                              <p:val>
                                                <p:fltVal val="90"/>
                                              </p:val>
                                            </p:tav>
                                            <p:tav tm="100000">
                                              <p:val>
                                                <p:fltVal val="0"/>
                                              </p:val>
                                            </p:tav>
                                          </p:tavLst>
                                        </p:anim>
                                        <p:animEffect transition="in" filter="fade">
                                          <p:cBhvr>
                                            <p:cTn id="125" dur="500"/>
                                            <p:tgtEl>
                                              <p:spTgt spid="100"/>
                                            </p:tgtEl>
                                          </p:cBhvr>
                                        </p:animEffect>
                                      </p:childTnLst>
                                    </p:cTn>
                                  </p:par>
                                  <p:par>
                                    <p:cTn id="126" presetID="31" presetClass="entr" presetSubtype="0" fill="hold" nodeType="withEffect">
                                      <p:stCondLst>
                                        <p:cond delay="0"/>
                                      </p:stCondLst>
                                      <p:childTnLst>
                                        <p:set>
                                          <p:cBhvr>
                                            <p:cTn id="127" dur="1" fill="hold">
                                              <p:stCondLst>
                                                <p:cond delay="0"/>
                                              </p:stCondLst>
                                            </p:cTn>
                                            <p:tgtEl>
                                              <p:spTgt spid="107"/>
                                            </p:tgtEl>
                                            <p:attrNameLst>
                                              <p:attrName>style.visibility</p:attrName>
                                            </p:attrNameLst>
                                          </p:cBhvr>
                                          <p:to>
                                            <p:strVal val="visible"/>
                                          </p:to>
                                        </p:set>
                                        <p:anim calcmode="lin" valueType="num">
                                          <p:cBhvr>
                                            <p:cTn id="128" dur="500" fill="hold"/>
                                            <p:tgtEl>
                                              <p:spTgt spid="107"/>
                                            </p:tgtEl>
                                            <p:attrNameLst>
                                              <p:attrName>ppt_w</p:attrName>
                                            </p:attrNameLst>
                                          </p:cBhvr>
                                          <p:tavLst>
                                            <p:tav tm="0">
                                              <p:val>
                                                <p:fltVal val="0"/>
                                              </p:val>
                                            </p:tav>
                                            <p:tav tm="100000">
                                              <p:val>
                                                <p:strVal val="#ppt_w"/>
                                              </p:val>
                                            </p:tav>
                                          </p:tavLst>
                                        </p:anim>
                                        <p:anim calcmode="lin" valueType="num">
                                          <p:cBhvr>
                                            <p:cTn id="129" dur="500" fill="hold"/>
                                            <p:tgtEl>
                                              <p:spTgt spid="107"/>
                                            </p:tgtEl>
                                            <p:attrNameLst>
                                              <p:attrName>ppt_h</p:attrName>
                                            </p:attrNameLst>
                                          </p:cBhvr>
                                          <p:tavLst>
                                            <p:tav tm="0">
                                              <p:val>
                                                <p:fltVal val="0"/>
                                              </p:val>
                                            </p:tav>
                                            <p:tav tm="100000">
                                              <p:val>
                                                <p:strVal val="#ppt_h"/>
                                              </p:val>
                                            </p:tav>
                                          </p:tavLst>
                                        </p:anim>
                                        <p:anim calcmode="lin" valueType="num">
                                          <p:cBhvr>
                                            <p:cTn id="130" dur="500" fill="hold"/>
                                            <p:tgtEl>
                                              <p:spTgt spid="107"/>
                                            </p:tgtEl>
                                            <p:attrNameLst>
                                              <p:attrName>style.rotation</p:attrName>
                                            </p:attrNameLst>
                                          </p:cBhvr>
                                          <p:tavLst>
                                            <p:tav tm="0">
                                              <p:val>
                                                <p:fltVal val="90"/>
                                              </p:val>
                                            </p:tav>
                                            <p:tav tm="100000">
                                              <p:val>
                                                <p:fltVal val="0"/>
                                              </p:val>
                                            </p:tav>
                                          </p:tavLst>
                                        </p:anim>
                                        <p:animEffect transition="in" filter="fade">
                                          <p:cBhvr>
                                            <p:cTn id="131" dur="500"/>
                                            <p:tgtEl>
                                              <p:spTgt spid="107"/>
                                            </p:tgtEl>
                                          </p:cBhvr>
                                        </p:animEffect>
                                      </p:childTnLst>
                                    </p:cTn>
                                  </p:par>
                                  <p:par>
                                    <p:cTn id="132" presetID="31" presetClass="entr" presetSubtype="0" fill="hold" nodeType="withEffect">
                                      <p:stCondLst>
                                        <p:cond delay="0"/>
                                      </p:stCondLst>
                                      <p:childTnLst>
                                        <p:set>
                                          <p:cBhvr>
                                            <p:cTn id="133" dur="1" fill="hold">
                                              <p:stCondLst>
                                                <p:cond delay="0"/>
                                              </p:stCondLst>
                                            </p:cTn>
                                            <p:tgtEl>
                                              <p:spTgt spid="98"/>
                                            </p:tgtEl>
                                            <p:attrNameLst>
                                              <p:attrName>style.visibility</p:attrName>
                                            </p:attrNameLst>
                                          </p:cBhvr>
                                          <p:to>
                                            <p:strVal val="visible"/>
                                          </p:to>
                                        </p:set>
                                        <p:anim calcmode="lin" valueType="num">
                                          <p:cBhvr>
                                            <p:cTn id="134" dur="500" fill="hold"/>
                                            <p:tgtEl>
                                              <p:spTgt spid="98"/>
                                            </p:tgtEl>
                                            <p:attrNameLst>
                                              <p:attrName>ppt_w</p:attrName>
                                            </p:attrNameLst>
                                          </p:cBhvr>
                                          <p:tavLst>
                                            <p:tav tm="0">
                                              <p:val>
                                                <p:fltVal val="0"/>
                                              </p:val>
                                            </p:tav>
                                            <p:tav tm="100000">
                                              <p:val>
                                                <p:strVal val="#ppt_w"/>
                                              </p:val>
                                            </p:tav>
                                          </p:tavLst>
                                        </p:anim>
                                        <p:anim calcmode="lin" valueType="num">
                                          <p:cBhvr>
                                            <p:cTn id="135" dur="500" fill="hold"/>
                                            <p:tgtEl>
                                              <p:spTgt spid="98"/>
                                            </p:tgtEl>
                                            <p:attrNameLst>
                                              <p:attrName>ppt_h</p:attrName>
                                            </p:attrNameLst>
                                          </p:cBhvr>
                                          <p:tavLst>
                                            <p:tav tm="0">
                                              <p:val>
                                                <p:fltVal val="0"/>
                                              </p:val>
                                            </p:tav>
                                            <p:tav tm="100000">
                                              <p:val>
                                                <p:strVal val="#ppt_h"/>
                                              </p:val>
                                            </p:tav>
                                          </p:tavLst>
                                        </p:anim>
                                        <p:anim calcmode="lin" valueType="num">
                                          <p:cBhvr>
                                            <p:cTn id="136" dur="500" fill="hold"/>
                                            <p:tgtEl>
                                              <p:spTgt spid="98"/>
                                            </p:tgtEl>
                                            <p:attrNameLst>
                                              <p:attrName>style.rotation</p:attrName>
                                            </p:attrNameLst>
                                          </p:cBhvr>
                                          <p:tavLst>
                                            <p:tav tm="0">
                                              <p:val>
                                                <p:fltVal val="90"/>
                                              </p:val>
                                            </p:tav>
                                            <p:tav tm="100000">
                                              <p:val>
                                                <p:fltVal val="0"/>
                                              </p:val>
                                            </p:tav>
                                          </p:tavLst>
                                        </p:anim>
                                        <p:animEffect transition="in" filter="fade">
                                          <p:cBhvr>
                                            <p:cTn id="137" dur="500"/>
                                            <p:tgtEl>
                                              <p:spTgt spid="98"/>
                                            </p:tgtEl>
                                          </p:cBhvr>
                                        </p:animEffect>
                                      </p:childTnLst>
                                    </p:cTn>
                                  </p:par>
                                </p:childTnLst>
                              </p:cTn>
                            </p:par>
                            <p:par>
                              <p:cTn id="138" fill="hold">
                                <p:stCondLst>
                                  <p:cond delay="2000"/>
                                </p:stCondLst>
                                <p:childTnLst>
                                  <p:par>
                                    <p:cTn id="139" presetID="2" presetClass="entr" presetSubtype="4" fill="hold" grpId="0" nodeType="afterEffect">
                                      <p:stCondLst>
                                        <p:cond delay="0"/>
                                      </p:stCondLst>
                                      <p:childTnLst>
                                        <p:set>
                                          <p:cBhvr>
                                            <p:cTn id="140" dur="1" fill="hold">
                                              <p:stCondLst>
                                                <p:cond delay="0"/>
                                              </p:stCondLst>
                                            </p:cTn>
                                            <p:tgtEl>
                                              <p:spTgt spid="2054"/>
                                            </p:tgtEl>
                                            <p:attrNameLst>
                                              <p:attrName>style.visibility</p:attrName>
                                            </p:attrNameLst>
                                          </p:cBhvr>
                                          <p:to>
                                            <p:strVal val="visible"/>
                                          </p:to>
                                        </p:set>
                                        <p:anim calcmode="lin" valueType="num">
                                          <p:cBhvr additive="base">
                                            <p:cTn id="141" dur="500" fill="hold"/>
                                            <p:tgtEl>
                                              <p:spTgt spid="2054"/>
                                            </p:tgtEl>
                                            <p:attrNameLst>
                                              <p:attrName>ppt_x</p:attrName>
                                            </p:attrNameLst>
                                          </p:cBhvr>
                                          <p:tavLst>
                                            <p:tav tm="0">
                                              <p:val>
                                                <p:strVal val="#ppt_x"/>
                                              </p:val>
                                            </p:tav>
                                            <p:tav tm="100000">
                                              <p:val>
                                                <p:strVal val="#ppt_x"/>
                                              </p:val>
                                            </p:tav>
                                          </p:tavLst>
                                        </p:anim>
                                        <p:anim calcmode="lin" valueType="num">
                                          <p:cBhvr additive="base">
                                            <p:cTn id="142" dur="500" fill="hold"/>
                                            <p:tgtEl>
                                              <p:spTgt spid="2054"/>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111"/>
                                            </p:tgtEl>
                                            <p:attrNameLst>
                                              <p:attrName>style.visibility</p:attrName>
                                            </p:attrNameLst>
                                          </p:cBhvr>
                                          <p:to>
                                            <p:strVal val="visible"/>
                                          </p:to>
                                        </p:set>
                                        <p:anim calcmode="lin" valueType="num">
                                          <p:cBhvr additive="base">
                                            <p:cTn id="145" dur="500" fill="hold"/>
                                            <p:tgtEl>
                                              <p:spTgt spid="111"/>
                                            </p:tgtEl>
                                            <p:attrNameLst>
                                              <p:attrName>ppt_x</p:attrName>
                                            </p:attrNameLst>
                                          </p:cBhvr>
                                          <p:tavLst>
                                            <p:tav tm="0">
                                              <p:val>
                                                <p:strVal val="#ppt_x"/>
                                              </p:val>
                                            </p:tav>
                                            <p:tav tm="100000">
                                              <p:val>
                                                <p:strVal val="#ppt_x"/>
                                              </p:val>
                                            </p:tav>
                                          </p:tavLst>
                                        </p:anim>
                                        <p:anim calcmode="lin" valueType="num">
                                          <p:cBhvr additive="base">
                                            <p:cTn id="146" dur="500" fill="hold"/>
                                            <p:tgtEl>
                                              <p:spTgt spid="111"/>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12"/>
                                            </p:tgtEl>
                                            <p:attrNameLst>
                                              <p:attrName>style.visibility</p:attrName>
                                            </p:attrNameLst>
                                          </p:cBhvr>
                                          <p:to>
                                            <p:strVal val="visible"/>
                                          </p:to>
                                        </p:set>
                                        <p:anim calcmode="lin" valueType="num">
                                          <p:cBhvr additive="base">
                                            <p:cTn id="149" dur="500" fill="hold"/>
                                            <p:tgtEl>
                                              <p:spTgt spid="112"/>
                                            </p:tgtEl>
                                            <p:attrNameLst>
                                              <p:attrName>ppt_x</p:attrName>
                                            </p:attrNameLst>
                                          </p:cBhvr>
                                          <p:tavLst>
                                            <p:tav tm="0">
                                              <p:val>
                                                <p:strVal val="#ppt_x"/>
                                              </p:val>
                                            </p:tav>
                                            <p:tav tm="100000">
                                              <p:val>
                                                <p:strVal val="#ppt_x"/>
                                              </p:val>
                                            </p:tav>
                                          </p:tavLst>
                                        </p:anim>
                                        <p:anim calcmode="lin" valueType="num">
                                          <p:cBhvr additive="base">
                                            <p:cTn id="150" dur="500" fill="hold"/>
                                            <p:tgtEl>
                                              <p:spTgt spid="112"/>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13"/>
                                            </p:tgtEl>
                                            <p:attrNameLst>
                                              <p:attrName>style.visibility</p:attrName>
                                            </p:attrNameLst>
                                          </p:cBhvr>
                                          <p:to>
                                            <p:strVal val="visible"/>
                                          </p:to>
                                        </p:set>
                                        <p:anim calcmode="lin" valueType="num">
                                          <p:cBhvr additive="base">
                                            <p:cTn id="153" dur="500" fill="hold"/>
                                            <p:tgtEl>
                                              <p:spTgt spid="113"/>
                                            </p:tgtEl>
                                            <p:attrNameLst>
                                              <p:attrName>ppt_x</p:attrName>
                                            </p:attrNameLst>
                                          </p:cBhvr>
                                          <p:tavLst>
                                            <p:tav tm="0">
                                              <p:val>
                                                <p:strVal val="#ppt_x"/>
                                              </p:val>
                                            </p:tav>
                                            <p:tav tm="100000">
                                              <p:val>
                                                <p:strVal val="#ppt_x"/>
                                              </p:val>
                                            </p:tav>
                                          </p:tavLst>
                                        </p:anim>
                                        <p:anim calcmode="lin" valueType="num">
                                          <p:cBhvr additive="base">
                                            <p:cTn id="154" dur="500" fill="hold"/>
                                            <p:tgtEl>
                                              <p:spTgt spid="113"/>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114"/>
                                            </p:tgtEl>
                                            <p:attrNameLst>
                                              <p:attrName>style.visibility</p:attrName>
                                            </p:attrNameLst>
                                          </p:cBhvr>
                                          <p:to>
                                            <p:strVal val="visible"/>
                                          </p:to>
                                        </p:set>
                                        <p:anim calcmode="lin" valueType="num">
                                          <p:cBhvr additive="base">
                                            <p:cTn id="157" dur="500" fill="hold"/>
                                            <p:tgtEl>
                                              <p:spTgt spid="114"/>
                                            </p:tgtEl>
                                            <p:attrNameLst>
                                              <p:attrName>ppt_x</p:attrName>
                                            </p:attrNameLst>
                                          </p:cBhvr>
                                          <p:tavLst>
                                            <p:tav tm="0">
                                              <p:val>
                                                <p:strVal val="#ppt_x"/>
                                              </p:val>
                                            </p:tav>
                                            <p:tav tm="100000">
                                              <p:val>
                                                <p:strVal val="#ppt_x"/>
                                              </p:val>
                                            </p:tav>
                                          </p:tavLst>
                                        </p:anim>
                                        <p:anim calcmode="lin" valueType="num">
                                          <p:cBhvr additive="base">
                                            <p:cTn id="158" dur="500" fill="hold"/>
                                            <p:tgtEl>
                                              <p:spTgt spid="114"/>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15"/>
                                            </p:tgtEl>
                                            <p:attrNameLst>
                                              <p:attrName>style.visibility</p:attrName>
                                            </p:attrNameLst>
                                          </p:cBhvr>
                                          <p:to>
                                            <p:strVal val="visible"/>
                                          </p:to>
                                        </p:set>
                                        <p:anim calcmode="lin" valueType="num">
                                          <p:cBhvr additive="base">
                                            <p:cTn id="161" dur="500" fill="hold"/>
                                            <p:tgtEl>
                                              <p:spTgt spid="115"/>
                                            </p:tgtEl>
                                            <p:attrNameLst>
                                              <p:attrName>ppt_x</p:attrName>
                                            </p:attrNameLst>
                                          </p:cBhvr>
                                          <p:tavLst>
                                            <p:tav tm="0">
                                              <p:val>
                                                <p:strVal val="#ppt_x"/>
                                              </p:val>
                                            </p:tav>
                                            <p:tav tm="100000">
                                              <p:val>
                                                <p:strVal val="#ppt_x"/>
                                              </p:val>
                                            </p:tav>
                                          </p:tavLst>
                                        </p:anim>
                                        <p:anim calcmode="lin" valueType="num">
                                          <p:cBhvr additive="base">
                                            <p:cTn id="162" dur="500" fill="hold"/>
                                            <p:tgtEl>
                                              <p:spTgt spid="115"/>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116"/>
                                            </p:tgtEl>
                                            <p:attrNameLst>
                                              <p:attrName>style.visibility</p:attrName>
                                            </p:attrNameLst>
                                          </p:cBhvr>
                                          <p:to>
                                            <p:strVal val="visible"/>
                                          </p:to>
                                        </p:set>
                                        <p:anim calcmode="lin" valueType="num">
                                          <p:cBhvr additive="base">
                                            <p:cTn id="165" dur="500" fill="hold"/>
                                            <p:tgtEl>
                                              <p:spTgt spid="116"/>
                                            </p:tgtEl>
                                            <p:attrNameLst>
                                              <p:attrName>ppt_x</p:attrName>
                                            </p:attrNameLst>
                                          </p:cBhvr>
                                          <p:tavLst>
                                            <p:tav tm="0">
                                              <p:val>
                                                <p:strVal val="#ppt_x"/>
                                              </p:val>
                                            </p:tav>
                                            <p:tav tm="100000">
                                              <p:val>
                                                <p:strVal val="#ppt_x"/>
                                              </p:val>
                                            </p:tav>
                                          </p:tavLst>
                                        </p:anim>
                                        <p:anim calcmode="lin" valueType="num">
                                          <p:cBhvr additive="base">
                                            <p:cTn id="166" dur="500" fill="hold"/>
                                            <p:tgtEl>
                                              <p:spTgt spid="116"/>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117"/>
                                            </p:tgtEl>
                                            <p:attrNameLst>
                                              <p:attrName>style.visibility</p:attrName>
                                            </p:attrNameLst>
                                          </p:cBhvr>
                                          <p:to>
                                            <p:strVal val="visible"/>
                                          </p:to>
                                        </p:set>
                                        <p:anim calcmode="lin" valueType="num">
                                          <p:cBhvr additive="base">
                                            <p:cTn id="169" dur="500" fill="hold"/>
                                            <p:tgtEl>
                                              <p:spTgt spid="117"/>
                                            </p:tgtEl>
                                            <p:attrNameLst>
                                              <p:attrName>ppt_x</p:attrName>
                                            </p:attrNameLst>
                                          </p:cBhvr>
                                          <p:tavLst>
                                            <p:tav tm="0">
                                              <p:val>
                                                <p:strVal val="#ppt_x"/>
                                              </p:val>
                                            </p:tav>
                                            <p:tav tm="100000">
                                              <p:val>
                                                <p:strVal val="#ppt_x"/>
                                              </p:val>
                                            </p:tav>
                                          </p:tavLst>
                                        </p:anim>
                                        <p:anim calcmode="lin" valueType="num">
                                          <p:cBhvr additive="base">
                                            <p:cTn id="170" dur="500" fill="hold"/>
                                            <p:tgtEl>
                                              <p:spTgt spid="117"/>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118"/>
                                            </p:tgtEl>
                                            <p:attrNameLst>
                                              <p:attrName>style.visibility</p:attrName>
                                            </p:attrNameLst>
                                          </p:cBhvr>
                                          <p:to>
                                            <p:strVal val="visible"/>
                                          </p:to>
                                        </p:set>
                                        <p:anim calcmode="lin" valueType="num">
                                          <p:cBhvr additive="base">
                                            <p:cTn id="173" dur="500" fill="hold"/>
                                            <p:tgtEl>
                                              <p:spTgt spid="118"/>
                                            </p:tgtEl>
                                            <p:attrNameLst>
                                              <p:attrName>ppt_x</p:attrName>
                                            </p:attrNameLst>
                                          </p:cBhvr>
                                          <p:tavLst>
                                            <p:tav tm="0">
                                              <p:val>
                                                <p:strVal val="#ppt_x"/>
                                              </p:val>
                                            </p:tav>
                                            <p:tav tm="100000">
                                              <p:val>
                                                <p:strVal val="#ppt_x"/>
                                              </p:val>
                                            </p:tav>
                                          </p:tavLst>
                                        </p:anim>
                                        <p:anim calcmode="lin" valueType="num">
                                          <p:cBhvr additive="base">
                                            <p:cTn id="174" dur="500" fill="hold"/>
                                            <p:tgtEl>
                                              <p:spTgt spid="118"/>
                                            </p:tgtEl>
                                            <p:attrNameLst>
                                              <p:attrName>ppt_y</p:attrName>
                                            </p:attrNameLst>
                                          </p:cBhvr>
                                          <p:tavLst>
                                            <p:tav tm="0">
                                              <p:val>
                                                <p:strVal val="1+#ppt_h/2"/>
                                              </p:val>
                                            </p:tav>
                                            <p:tav tm="100000">
                                              <p:val>
                                                <p:strVal val="#ppt_y"/>
                                              </p:val>
                                            </p:tav>
                                          </p:tavLst>
                                        </p:anim>
                                      </p:childTnLst>
                                    </p:cTn>
                                  </p:par>
                                  <p:par>
                                    <p:cTn id="175" presetID="31" presetClass="entr" presetSubtype="0" fill="hold" grpId="0" nodeType="withEffect">
                                      <p:stCondLst>
                                        <p:cond delay="0"/>
                                      </p:stCondLst>
                                      <p:childTnLst>
                                        <p:set>
                                          <p:cBhvr>
                                            <p:cTn id="176" dur="1" fill="hold">
                                              <p:stCondLst>
                                                <p:cond delay="0"/>
                                              </p:stCondLst>
                                            </p:cTn>
                                            <p:tgtEl>
                                              <p:spTgt spid="119"/>
                                            </p:tgtEl>
                                            <p:attrNameLst>
                                              <p:attrName>style.visibility</p:attrName>
                                            </p:attrNameLst>
                                          </p:cBhvr>
                                          <p:to>
                                            <p:strVal val="visible"/>
                                          </p:to>
                                        </p:set>
                                        <p:anim calcmode="lin" valueType="num">
                                          <p:cBhvr>
                                            <p:cTn id="177" dur="500" fill="hold"/>
                                            <p:tgtEl>
                                              <p:spTgt spid="119"/>
                                            </p:tgtEl>
                                            <p:attrNameLst>
                                              <p:attrName>ppt_w</p:attrName>
                                            </p:attrNameLst>
                                          </p:cBhvr>
                                          <p:tavLst>
                                            <p:tav tm="0">
                                              <p:val>
                                                <p:fltVal val="0"/>
                                              </p:val>
                                            </p:tav>
                                            <p:tav tm="100000">
                                              <p:val>
                                                <p:strVal val="#ppt_w"/>
                                              </p:val>
                                            </p:tav>
                                          </p:tavLst>
                                        </p:anim>
                                        <p:anim calcmode="lin" valueType="num">
                                          <p:cBhvr>
                                            <p:cTn id="178" dur="500" fill="hold"/>
                                            <p:tgtEl>
                                              <p:spTgt spid="119"/>
                                            </p:tgtEl>
                                            <p:attrNameLst>
                                              <p:attrName>ppt_h</p:attrName>
                                            </p:attrNameLst>
                                          </p:cBhvr>
                                          <p:tavLst>
                                            <p:tav tm="0">
                                              <p:val>
                                                <p:fltVal val="0"/>
                                              </p:val>
                                            </p:tav>
                                            <p:tav tm="100000">
                                              <p:val>
                                                <p:strVal val="#ppt_h"/>
                                              </p:val>
                                            </p:tav>
                                          </p:tavLst>
                                        </p:anim>
                                        <p:anim calcmode="lin" valueType="num">
                                          <p:cBhvr>
                                            <p:cTn id="179" dur="500" fill="hold"/>
                                            <p:tgtEl>
                                              <p:spTgt spid="119"/>
                                            </p:tgtEl>
                                            <p:attrNameLst>
                                              <p:attrName>style.rotation</p:attrName>
                                            </p:attrNameLst>
                                          </p:cBhvr>
                                          <p:tavLst>
                                            <p:tav tm="0">
                                              <p:val>
                                                <p:fltVal val="90"/>
                                              </p:val>
                                            </p:tav>
                                            <p:tav tm="100000">
                                              <p:val>
                                                <p:fltVal val="0"/>
                                              </p:val>
                                            </p:tav>
                                          </p:tavLst>
                                        </p:anim>
                                        <p:animEffect transition="in" filter="fade">
                                          <p:cBhvr>
                                            <p:cTn id="18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 grpId="0" animBg="1"/>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2" grpId="0" animBg="1"/>
          <p:bldP spid="23" grpId="0" animBg="1"/>
          <p:bldP spid="24" grpId="0" animBg="1"/>
          <p:bldP spid="25" grpId="0" animBg="1"/>
          <p:bldP spid="26" grpId="0" animBg="1"/>
          <p:bldP spid="27" grpId="0" animBg="1"/>
          <p:bldP spid="29" grpId="0" animBg="1"/>
          <p:bldP spid="30" grpId="0" animBg="1"/>
          <p:bldP spid="31" grpId="0" animBg="1"/>
          <p:bldP spid="2048" grpId="0" animBg="1"/>
          <p:bldP spid="2049" grpId="0" animBg="1"/>
          <p:bldP spid="2054" grpId="0"/>
          <p:bldP spid="111" grpId="0"/>
          <p:bldP spid="112" grpId="0"/>
          <p:bldP spid="113" grpId="0"/>
          <p:bldP spid="114" grpId="0"/>
          <p:bldP spid="115" grpId="0"/>
          <p:bldP spid="116" grpId="0"/>
          <p:bldP spid="117" grpId="0"/>
          <p:bldP spid="118" grpId="0"/>
          <p:bldP spid="11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2709938" y="1201834"/>
            <a:ext cx="6068302" cy="4992650"/>
          </a:xfrm>
          <a:prstGeom prst="rect">
            <a:avLst/>
          </a:prstGeom>
          <a:noFill/>
          <a:ln w="9525">
            <a:noFill/>
            <a:miter lim="800000"/>
            <a:headEnd/>
            <a:tailEnd/>
          </a:ln>
        </p:spPr>
      </p:pic>
      <p:sp>
        <p:nvSpPr>
          <p:cNvPr id="28" name="Rectangle 27"/>
          <p:cNvSpPr/>
          <p:nvPr/>
        </p:nvSpPr>
        <p:spPr bwMode="auto">
          <a:xfrm>
            <a:off x="2718652" y="1201834"/>
            <a:ext cx="6068302" cy="4992650"/>
          </a:xfrm>
          <a:prstGeom prst="rect">
            <a:avLst/>
          </a:prstGeom>
          <a:solidFill>
            <a:schemeClr val="bg1">
              <a:alpha val="5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 name="Title 1"/>
          <p:cNvSpPr>
            <a:spLocks noGrp="1"/>
          </p:cNvSpPr>
          <p:nvPr>
            <p:ph type="title"/>
          </p:nvPr>
        </p:nvSpPr>
        <p:spPr>
          <a:xfrm>
            <a:off x="123825" y="78240"/>
            <a:ext cx="8858250" cy="914400"/>
          </a:xfrm>
        </p:spPr>
        <p:txBody>
          <a:bodyPr/>
          <a:lstStyle/>
          <a:p>
            <a:r>
              <a:rPr lang="en-US" sz="3200" dirty="0" smtClean="0"/>
              <a:t>Voltage Sag Severity from a Fault</a:t>
            </a:r>
            <a:endParaRPr lang="en-US" sz="3200" dirty="0"/>
          </a:p>
        </p:txBody>
      </p:sp>
      <p:pic>
        <p:nvPicPr>
          <p:cNvPr id="67" name="Picture 66"/>
          <p:cNvPicPr>
            <a:picLocks noChangeAspect="1" noChangeArrowheads="1"/>
          </p:cNvPicPr>
          <p:nvPr/>
        </p:nvPicPr>
        <p:blipFill>
          <a:blip r:embed="rId4" cstate="print"/>
          <a:srcRect/>
          <a:stretch>
            <a:fillRect/>
          </a:stretch>
        </p:blipFill>
        <p:spPr bwMode="auto">
          <a:xfrm>
            <a:off x="5519890" y="2869273"/>
            <a:ext cx="397398" cy="369263"/>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7605995" y="5311410"/>
            <a:ext cx="384050" cy="379189"/>
          </a:xfrm>
          <a:prstGeom prst="rect">
            <a:avLst/>
          </a:prstGeom>
          <a:noFill/>
          <a:ln w="9525">
            <a:noFill/>
            <a:miter lim="800000"/>
            <a:headEnd/>
            <a:tailEnd/>
          </a:ln>
        </p:spPr>
      </p:pic>
      <p:pic>
        <p:nvPicPr>
          <p:cNvPr id="70"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6722680" y="5151696"/>
            <a:ext cx="384050" cy="379189"/>
          </a:xfrm>
          <a:prstGeom prst="rect">
            <a:avLst/>
          </a:prstGeom>
          <a:noFill/>
          <a:ln w="9525">
            <a:noFill/>
            <a:miter lim="800000"/>
            <a:headEnd/>
            <a:tailEnd/>
          </a:ln>
        </p:spPr>
      </p:pic>
      <p:pic>
        <p:nvPicPr>
          <p:cNvPr id="71"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3995925" y="5558552"/>
            <a:ext cx="384050" cy="379189"/>
          </a:xfrm>
          <a:prstGeom prst="rect">
            <a:avLst/>
          </a:prstGeom>
          <a:noFill/>
          <a:ln w="9525">
            <a:noFill/>
            <a:miter lim="800000"/>
            <a:headEnd/>
            <a:tailEnd/>
          </a:ln>
        </p:spPr>
      </p:pic>
      <p:pic>
        <p:nvPicPr>
          <p:cNvPr id="72"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5715737" y="5530885"/>
            <a:ext cx="384050" cy="379189"/>
          </a:xfrm>
          <a:prstGeom prst="rect">
            <a:avLst/>
          </a:prstGeom>
          <a:noFill/>
          <a:ln w="9525">
            <a:noFill/>
            <a:miter lim="800000"/>
            <a:headEnd/>
            <a:tailEnd/>
          </a:ln>
        </p:spPr>
      </p:pic>
      <p:pic>
        <p:nvPicPr>
          <p:cNvPr id="73"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3803900" y="4664606"/>
            <a:ext cx="384050" cy="379189"/>
          </a:xfrm>
          <a:prstGeom prst="rect">
            <a:avLst/>
          </a:prstGeom>
          <a:noFill/>
          <a:ln w="9525">
            <a:noFill/>
            <a:miter lim="800000"/>
            <a:headEnd/>
            <a:tailEnd/>
          </a:ln>
        </p:spPr>
      </p:pic>
      <p:pic>
        <p:nvPicPr>
          <p:cNvPr id="74"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6060162" y="4789559"/>
            <a:ext cx="384050" cy="379189"/>
          </a:xfrm>
          <a:prstGeom prst="rect">
            <a:avLst/>
          </a:prstGeom>
          <a:noFill/>
          <a:ln w="9525">
            <a:noFill/>
            <a:miter lim="800000"/>
            <a:headEnd/>
            <a:tailEnd/>
          </a:ln>
        </p:spPr>
      </p:pic>
      <p:pic>
        <p:nvPicPr>
          <p:cNvPr id="75"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8334470" y="5730224"/>
            <a:ext cx="384050" cy="379189"/>
          </a:xfrm>
          <a:prstGeom prst="rect">
            <a:avLst/>
          </a:prstGeom>
          <a:noFill/>
          <a:ln w="9525">
            <a:noFill/>
            <a:miter lim="800000"/>
            <a:headEnd/>
            <a:tailEnd/>
          </a:ln>
        </p:spPr>
      </p:pic>
      <p:pic>
        <p:nvPicPr>
          <p:cNvPr id="76"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7950420" y="2972095"/>
            <a:ext cx="384050" cy="379189"/>
          </a:xfrm>
          <a:prstGeom prst="rect">
            <a:avLst/>
          </a:prstGeom>
          <a:noFill/>
          <a:ln w="9525">
            <a:noFill/>
            <a:miter lim="800000"/>
            <a:headEnd/>
            <a:tailEnd/>
          </a:ln>
        </p:spPr>
      </p:pic>
      <p:pic>
        <p:nvPicPr>
          <p:cNvPr id="77"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7702325" y="4546801"/>
            <a:ext cx="384050" cy="379189"/>
          </a:xfrm>
          <a:prstGeom prst="rect">
            <a:avLst/>
          </a:prstGeom>
          <a:noFill/>
          <a:ln w="9525">
            <a:noFill/>
            <a:miter lim="800000"/>
            <a:headEnd/>
            <a:tailEnd/>
          </a:ln>
        </p:spPr>
      </p:pic>
      <p:pic>
        <p:nvPicPr>
          <p:cNvPr id="78"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8334470" y="2116785"/>
            <a:ext cx="384050" cy="379189"/>
          </a:xfrm>
          <a:prstGeom prst="rect">
            <a:avLst/>
          </a:prstGeom>
          <a:noFill/>
          <a:ln w="9525">
            <a:noFill/>
            <a:miter lim="800000"/>
            <a:headEnd/>
            <a:tailEnd/>
          </a:ln>
        </p:spPr>
      </p:pic>
      <p:pic>
        <p:nvPicPr>
          <p:cNvPr id="79"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6914705" y="3012283"/>
            <a:ext cx="384050" cy="379189"/>
          </a:xfrm>
          <a:prstGeom prst="rect">
            <a:avLst/>
          </a:prstGeom>
          <a:noFill/>
          <a:ln w="9525">
            <a:noFill/>
            <a:miter lim="800000"/>
            <a:headEnd/>
            <a:tailEnd/>
          </a:ln>
        </p:spPr>
      </p:pic>
      <p:pic>
        <p:nvPicPr>
          <p:cNvPr id="80"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8048856" y="1391720"/>
            <a:ext cx="384050" cy="379189"/>
          </a:xfrm>
          <a:prstGeom prst="rect">
            <a:avLst/>
          </a:prstGeom>
          <a:noFill/>
          <a:ln w="9525">
            <a:noFill/>
            <a:miter lim="800000"/>
            <a:headEnd/>
            <a:tailEnd/>
          </a:ln>
        </p:spPr>
      </p:pic>
      <p:pic>
        <p:nvPicPr>
          <p:cNvPr id="81"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7029920" y="2116785"/>
            <a:ext cx="384050" cy="379189"/>
          </a:xfrm>
          <a:prstGeom prst="rect">
            <a:avLst/>
          </a:prstGeom>
          <a:noFill/>
          <a:ln w="9525">
            <a:noFill/>
            <a:miter lim="800000"/>
            <a:headEnd/>
            <a:tailEnd/>
          </a:ln>
        </p:spPr>
      </p:pic>
      <p:pic>
        <p:nvPicPr>
          <p:cNvPr id="82"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5907762" y="2081489"/>
            <a:ext cx="384050" cy="379189"/>
          </a:xfrm>
          <a:prstGeom prst="rect">
            <a:avLst/>
          </a:prstGeom>
          <a:noFill/>
          <a:ln w="9525">
            <a:noFill/>
            <a:miter lim="800000"/>
            <a:headEnd/>
            <a:tailEnd/>
          </a:ln>
        </p:spPr>
      </p:pic>
      <p:pic>
        <p:nvPicPr>
          <p:cNvPr id="83"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6252187" y="1512705"/>
            <a:ext cx="384050" cy="379189"/>
          </a:xfrm>
          <a:prstGeom prst="rect">
            <a:avLst/>
          </a:prstGeom>
          <a:noFill/>
          <a:ln w="9525">
            <a:noFill/>
            <a:miter lim="800000"/>
            <a:headEnd/>
            <a:tailEnd/>
          </a:ln>
        </p:spPr>
      </p:pic>
      <p:pic>
        <p:nvPicPr>
          <p:cNvPr id="84"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4379975" y="2685568"/>
            <a:ext cx="384050" cy="379189"/>
          </a:xfrm>
          <a:prstGeom prst="rect">
            <a:avLst/>
          </a:prstGeom>
          <a:noFill/>
          <a:ln w="9525">
            <a:noFill/>
            <a:miter lim="800000"/>
            <a:headEnd/>
            <a:tailEnd/>
          </a:ln>
        </p:spPr>
      </p:pic>
      <p:pic>
        <p:nvPicPr>
          <p:cNvPr id="85"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4916425" y="3391471"/>
            <a:ext cx="384050" cy="379189"/>
          </a:xfrm>
          <a:prstGeom prst="rect">
            <a:avLst/>
          </a:prstGeom>
          <a:noFill/>
          <a:ln w="9525">
            <a:noFill/>
            <a:miter lim="800000"/>
            <a:headEnd/>
            <a:tailEnd/>
          </a:ln>
        </p:spPr>
      </p:pic>
      <p:pic>
        <p:nvPicPr>
          <p:cNvPr id="86"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4088491" y="3770660"/>
            <a:ext cx="384050" cy="379189"/>
          </a:xfrm>
          <a:prstGeom prst="rect">
            <a:avLst/>
          </a:prstGeom>
          <a:noFill/>
          <a:ln w="9525">
            <a:noFill/>
            <a:miter lim="800000"/>
            <a:headEnd/>
            <a:tailEnd/>
          </a:ln>
        </p:spPr>
      </p:pic>
      <p:pic>
        <p:nvPicPr>
          <p:cNvPr id="87"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3189420" y="2495974"/>
            <a:ext cx="384050" cy="379189"/>
          </a:xfrm>
          <a:prstGeom prst="rect">
            <a:avLst/>
          </a:prstGeom>
          <a:noFill/>
          <a:ln w="9525">
            <a:noFill/>
            <a:miter lim="800000"/>
            <a:headEnd/>
            <a:tailEnd/>
          </a:ln>
        </p:spPr>
      </p:pic>
      <p:pic>
        <p:nvPicPr>
          <p:cNvPr id="88"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4916425" y="1323111"/>
            <a:ext cx="384050" cy="379189"/>
          </a:xfrm>
          <a:prstGeom prst="rect">
            <a:avLst/>
          </a:prstGeom>
          <a:noFill/>
          <a:ln w="9525">
            <a:noFill/>
            <a:miter lim="800000"/>
            <a:headEnd/>
            <a:tailEnd/>
          </a:ln>
        </p:spPr>
      </p:pic>
      <p:pic>
        <p:nvPicPr>
          <p:cNvPr id="89"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3803900" y="1650480"/>
            <a:ext cx="384050" cy="379189"/>
          </a:xfrm>
          <a:prstGeom prst="rect">
            <a:avLst/>
          </a:prstGeom>
          <a:noFill/>
          <a:ln w="9525">
            <a:noFill/>
            <a:miter lim="800000"/>
            <a:headEnd/>
            <a:tailEnd/>
          </a:ln>
        </p:spPr>
      </p:pic>
      <p:pic>
        <p:nvPicPr>
          <p:cNvPr id="90" name="Picture 2"/>
          <p:cNvPicPr>
            <a:picLocks noChangeAspect="1" noChangeArrowheads="1"/>
          </p:cNvPicPr>
          <p:nvPr/>
        </p:nvPicPr>
        <p:blipFill>
          <a:blip r:embed="rId6" cstate="print">
            <a:clrChange>
              <a:clrFrom>
                <a:srgbClr val="006600"/>
              </a:clrFrom>
              <a:clrTo>
                <a:srgbClr val="006600">
                  <a:alpha val="0"/>
                </a:srgbClr>
              </a:clrTo>
            </a:clrChange>
          </a:blip>
          <a:srcRect/>
          <a:stretch>
            <a:fillRect/>
          </a:stretch>
        </p:blipFill>
        <p:spPr bwMode="auto">
          <a:xfrm>
            <a:off x="8142445" y="3770660"/>
            <a:ext cx="384050" cy="379189"/>
          </a:xfrm>
          <a:prstGeom prst="rect">
            <a:avLst/>
          </a:prstGeom>
          <a:noFill/>
          <a:ln w="9525">
            <a:noFill/>
            <a:miter lim="800000"/>
            <a:headEnd/>
            <a:tailEnd/>
          </a:ln>
        </p:spPr>
      </p:pic>
      <p:pic>
        <p:nvPicPr>
          <p:cNvPr id="91"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2805370" y="3841586"/>
            <a:ext cx="384050" cy="379189"/>
          </a:xfrm>
          <a:prstGeom prst="rect">
            <a:avLst/>
          </a:prstGeom>
          <a:noFill/>
          <a:ln w="9525">
            <a:noFill/>
            <a:miter lim="800000"/>
            <a:headEnd/>
            <a:tailEnd/>
          </a:ln>
        </p:spPr>
      </p:pic>
      <p:pic>
        <p:nvPicPr>
          <p:cNvPr id="92"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2997395" y="5730224"/>
            <a:ext cx="384050" cy="379189"/>
          </a:xfrm>
          <a:prstGeom prst="rect">
            <a:avLst/>
          </a:prstGeom>
          <a:noFill/>
          <a:ln w="9525">
            <a:noFill/>
            <a:miter lim="800000"/>
            <a:headEnd/>
            <a:tailEnd/>
          </a:ln>
        </p:spPr>
      </p:pic>
      <p:pic>
        <p:nvPicPr>
          <p:cNvPr id="93" name="Picture 2"/>
          <p:cNvPicPr>
            <a:picLocks noChangeAspect="1" noChangeArrowheads="1"/>
          </p:cNvPicPr>
          <p:nvPr/>
        </p:nvPicPr>
        <p:blipFill>
          <a:blip r:embed="rId5" cstate="print">
            <a:clrChange>
              <a:clrFrom>
                <a:srgbClr val="006600"/>
              </a:clrFrom>
              <a:clrTo>
                <a:srgbClr val="006600">
                  <a:alpha val="0"/>
                </a:srgbClr>
              </a:clrTo>
            </a:clrChange>
          </a:blip>
          <a:srcRect/>
          <a:stretch>
            <a:fillRect/>
          </a:stretch>
        </p:blipFill>
        <p:spPr bwMode="auto">
          <a:xfrm>
            <a:off x="6291812" y="3770660"/>
            <a:ext cx="384050" cy="379189"/>
          </a:xfrm>
          <a:prstGeom prst="rect">
            <a:avLst/>
          </a:prstGeom>
          <a:noFill/>
          <a:ln w="9525">
            <a:noFill/>
            <a:miter lim="800000"/>
            <a:headEnd/>
            <a:tailEnd/>
          </a:ln>
        </p:spPr>
      </p:pic>
      <p:pic>
        <p:nvPicPr>
          <p:cNvPr id="94" name="Picture 93"/>
          <p:cNvPicPr>
            <a:picLocks noChangeAspect="1" noChangeArrowheads="1"/>
          </p:cNvPicPr>
          <p:nvPr/>
        </p:nvPicPr>
        <p:blipFill>
          <a:blip r:embed="rId4" cstate="print"/>
          <a:srcRect/>
          <a:stretch>
            <a:fillRect/>
          </a:stretch>
        </p:blipFill>
        <p:spPr bwMode="auto">
          <a:xfrm>
            <a:off x="3208349" y="1308936"/>
            <a:ext cx="403222" cy="374675"/>
          </a:xfrm>
          <a:prstGeom prst="rect">
            <a:avLst/>
          </a:prstGeom>
          <a:noFill/>
          <a:ln w="9525">
            <a:noFill/>
            <a:miter lim="800000"/>
            <a:headEnd/>
            <a:tailEnd/>
          </a:ln>
        </p:spPr>
      </p:pic>
      <p:pic>
        <p:nvPicPr>
          <p:cNvPr id="95" name="Picture 94"/>
          <p:cNvPicPr>
            <a:picLocks noChangeAspect="1" noChangeArrowheads="1"/>
          </p:cNvPicPr>
          <p:nvPr/>
        </p:nvPicPr>
        <p:blipFill>
          <a:blip r:embed="rId4" cstate="print"/>
          <a:srcRect/>
          <a:stretch>
            <a:fillRect/>
          </a:stretch>
        </p:blipFill>
        <p:spPr bwMode="auto">
          <a:xfrm>
            <a:off x="4517239" y="5041009"/>
            <a:ext cx="403222" cy="374675"/>
          </a:xfrm>
          <a:prstGeom prst="rect">
            <a:avLst/>
          </a:prstGeom>
          <a:noFill/>
          <a:ln w="9525">
            <a:noFill/>
            <a:miter lim="800000"/>
            <a:headEnd/>
            <a:tailEnd/>
          </a:ln>
        </p:spPr>
      </p:pic>
      <p:pic>
        <p:nvPicPr>
          <p:cNvPr id="96" name="Picture 95"/>
          <p:cNvPicPr>
            <a:picLocks noChangeAspect="1" noChangeArrowheads="1"/>
          </p:cNvPicPr>
          <p:nvPr/>
        </p:nvPicPr>
        <p:blipFill>
          <a:blip r:embed="rId4" cstate="print"/>
          <a:srcRect/>
          <a:stretch>
            <a:fillRect/>
          </a:stretch>
        </p:blipFill>
        <p:spPr bwMode="auto">
          <a:xfrm>
            <a:off x="6650682" y="4383711"/>
            <a:ext cx="403222" cy="374675"/>
          </a:xfrm>
          <a:prstGeom prst="rect">
            <a:avLst/>
          </a:prstGeom>
          <a:noFill/>
          <a:ln w="9525">
            <a:noFill/>
            <a:miter lim="800000"/>
            <a:headEnd/>
            <a:tailEnd/>
          </a:ln>
        </p:spPr>
      </p:pic>
      <p:pic>
        <p:nvPicPr>
          <p:cNvPr id="97" name="Picture 96"/>
          <p:cNvPicPr>
            <a:picLocks noChangeAspect="1" noChangeArrowheads="1"/>
          </p:cNvPicPr>
          <p:nvPr/>
        </p:nvPicPr>
        <p:blipFill>
          <a:blip r:embed="rId4" cstate="print"/>
          <a:srcRect/>
          <a:stretch>
            <a:fillRect/>
          </a:stretch>
        </p:blipFill>
        <p:spPr bwMode="auto">
          <a:xfrm>
            <a:off x="7097144" y="1483955"/>
            <a:ext cx="403222" cy="374675"/>
          </a:xfrm>
          <a:prstGeom prst="rect">
            <a:avLst/>
          </a:prstGeom>
          <a:noFill/>
          <a:ln w="9525">
            <a:noFill/>
            <a:miter lim="800000"/>
            <a:headEnd/>
            <a:tailEnd/>
          </a:ln>
        </p:spPr>
      </p:pic>
      <p:sp>
        <p:nvSpPr>
          <p:cNvPr id="4" name="Freeform 3"/>
          <p:cNvSpPr/>
          <p:nvPr/>
        </p:nvSpPr>
        <p:spPr bwMode="auto">
          <a:xfrm>
            <a:off x="5267325" y="5332589"/>
            <a:ext cx="3276600" cy="630061"/>
          </a:xfrm>
          <a:custGeom>
            <a:avLst/>
            <a:gdLst>
              <a:gd name="connsiteX0" fmla="*/ 0 w 3276600"/>
              <a:gd name="connsiteY0" fmla="*/ 630061 h 630061"/>
              <a:gd name="connsiteX1" fmla="*/ 152400 w 3276600"/>
              <a:gd name="connsiteY1" fmla="*/ 458611 h 630061"/>
              <a:gd name="connsiteX2" fmla="*/ 514350 w 3276600"/>
              <a:gd name="connsiteY2" fmla="*/ 420511 h 630061"/>
              <a:gd name="connsiteX3" fmla="*/ 952500 w 3276600"/>
              <a:gd name="connsiteY3" fmla="*/ 420511 h 630061"/>
              <a:gd name="connsiteX4" fmla="*/ 1323975 w 3276600"/>
              <a:gd name="connsiteY4" fmla="*/ 172861 h 630061"/>
              <a:gd name="connsiteX5" fmla="*/ 1581150 w 3276600"/>
              <a:gd name="connsiteY5" fmla="*/ 10936 h 630061"/>
              <a:gd name="connsiteX6" fmla="*/ 1809750 w 3276600"/>
              <a:gd name="connsiteY6" fmla="*/ 39511 h 630061"/>
              <a:gd name="connsiteX7" fmla="*/ 2019300 w 3276600"/>
              <a:gd name="connsiteY7" fmla="*/ 239536 h 630061"/>
              <a:gd name="connsiteX8" fmla="*/ 2228850 w 3276600"/>
              <a:gd name="connsiteY8" fmla="*/ 315736 h 630061"/>
              <a:gd name="connsiteX9" fmla="*/ 2381250 w 3276600"/>
              <a:gd name="connsiteY9" fmla="*/ 391936 h 630061"/>
              <a:gd name="connsiteX10" fmla="*/ 2524125 w 3276600"/>
              <a:gd name="connsiteY10" fmla="*/ 182386 h 630061"/>
              <a:gd name="connsiteX11" fmla="*/ 2809875 w 3276600"/>
              <a:gd name="connsiteY11" fmla="*/ 230011 h 630061"/>
              <a:gd name="connsiteX12" fmla="*/ 2943225 w 3276600"/>
              <a:gd name="connsiteY12" fmla="*/ 325261 h 630061"/>
              <a:gd name="connsiteX13" fmla="*/ 3276600 w 3276600"/>
              <a:gd name="connsiteY13" fmla="*/ 601486 h 63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0" h="630061">
                <a:moveTo>
                  <a:pt x="0" y="630061"/>
                </a:moveTo>
                <a:cubicBezTo>
                  <a:pt x="33337" y="561798"/>
                  <a:pt x="66675" y="493536"/>
                  <a:pt x="152400" y="458611"/>
                </a:cubicBezTo>
                <a:cubicBezTo>
                  <a:pt x="238125" y="423686"/>
                  <a:pt x="381000" y="426861"/>
                  <a:pt x="514350" y="420511"/>
                </a:cubicBezTo>
                <a:cubicBezTo>
                  <a:pt x="647700" y="414161"/>
                  <a:pt x="817563" y="461786"/>
                  <a:pt x="952500" y="420511"/>
                </a:cubicBezTo>
                <a:cubicBezTo>
                  <a:pt x="1087438" y="379236"/>
                  <a:pt x="1219200" y="241123"/>
                  <a:pt x="1323975" y="172861"/>
                </a:cubicBezTo>
                <a:cubicBezTo>
                  <a:pt x="1428750" y="104599"/>
                  <a:pt x="1500188" y="33161"/>
                  <a:pt x="1581150" y="10936"/>
                </a:cubicBezTo>
                <a:cubicBezTo>
                  <a:pt x="1662113" y="-11289"/>
                  <a:pt x="1736725" y="1411"/>
                  <a:pt x="1809750" y="39511"/>
                </a:cubicBezTo>
                <a:cubicBezTo>
                  <a:pt x="1882775" y="77611"/>
                  <a:pt x="1949450" y="193499"/>
                  <a:pt x="2019300" y="239536"/>
                </a:cubicBezTo>
                <a:cubicBezTo>
                  <a:pt x="2089150" y="285573"/>
                  <a:pt x="2168525" y="290336"/>
                  <a:pt x="2228850" y="315736"/>
                </a:cubicBezTo>
                <a:cubicBezTo>
                  <a:pt x="2289175" y="341136"/>
                  <a:pt x="2332038" y="414161"/>
                  <a:pt x="2381250" y="391936"/>
                </a:cubicBezTo>
                <a:cubicBezTo>
                  <a:pt x="2430462" y="369711"/>
                  <a:pt x="2452688" y="209373"/>
                  <a:pt x="2524125" y="182386"/>
                </a:cubicBezTo>
                <a:cubicBezTo>
                  <a:pt x="2595562" y="155399"/>
                  <a:pt x="2740025" y="206199"/>
                  <a:pt x="2809875" y="230011"/>
                </a:cubicBezTo>
                <a:cubicBezTo>
                  <a:pt x="2879725" y="253823"/>
                  <a:pt x="2865438" y="263348"/>
                  <a:pt x="2943225" y="325261"/>
                </a:cubicBezTo>
                <a:cubicBezTo>
                  <a:pt x="3021013" y="387173"/>
                  <a:pt x="3148806" y="494329"/>
                  <a:pt x="3276600" y="601486"/>
                </a:cubicBezTo>
              </a:path>
            </a:pathLst>
          </a:custGeom>
          <a:noFill/>
          <a:ln w="63500" cap="flat" cmpd="sng" algn="ctr">
            <a:gradFill flip="none" rotWithShape="1">
              <a:gsLst>
                <a:gs pos="0">
                  <a:srgbClr val="006666"/>
                </a:gs>
                <a:gs pos="24000">
                  <a:schemeClr val="accent3"/>
                </a:gs>
                <a:gs pos="46000">
                  <a:srgbClr val="FFFF00"/>
                </a:gs>
                <a:gs pos="66000">
                  <a:srgbClr val="FF0000"/>
                </a:gs>
              </a:gsLst>
              <a:lin ang="0" scaled="1"/>
              <a:tileRect/>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5" name="Freeform 4"/>
          <p:cNvSpPr/>
          <p:nvPr/>
        </p:nvSpPr>
        <p:spPr bwMode="auto">
          <a:xfrm>
            <a:off x="6172200" y="4972050"/>
            <a:ext cx="361950" cy="571500"/>
          </a:xfrm>
          <a:custGeom>
            <a:avLst/>
            <a:gdLst>
              <a:gd name="connsiteX0" fmla="*/ 361950 w 361950"/>
              <a:gd name="connsiteY0" fmla="*/ 571500 h 571500"/>
              <a:gd name="connsiteX1" fmla="*/ 257175 w 361950"/>
              <a:gd name="connsiteY1" fmla="*/ 390525 h 571500"/>
              <a:gd name="connsiteX2" fmla="*/ 257175 w 361950"/>
              <a:gd name="connsiteY2" fmla="*/ 142875 h 571500"/>
              <a:gd name="connsiteX3" fmla="*/ 0 w 361950"/>
              <a:gd name="connsiteY3" fmla="*/ 0 h 571500"/>
            </a:gdLst>
            <a:ahLst/>
            <a:cxnLst>
              <a:cxn ang="0">
                <a:pos x="connsiteX0" y="connsiteY0"/>
              </a:cxn>
              <a:cxn ang="0">
                <a:pos x="connsiteX1" y="connsiteY1"/>
              </a:cxn>
              <a:cxn ang="0">
                <a:pos x="connsiteX2" y="connsiteY2"/>
              </a:cxn>
              <a:cxn ang="0">
                <a:pos x="connsiteX3" y="connsiteY3"/>
              </a:cxn>
            </a:cxnLst>
            <a:rect l="l" t="t" r="r" b="b"/>
            <a:pathLst>
              <a:path w="361950" h="571500">
                <a:moveTo>
                  <a:pt x="361950" y="571500"/>
                </a:moveTo>
                <a:cubicBezTo>
                  <a:pt x="318293" y="516731"/>
                  <a:pt x="274637" y="461962"/>
                  <a:pt x="257175" y="390525"/>
                </a:cubicBezTo>
                <a:cubicBezTo>
                  <a:pt x="239713" y="319088"/>
                  <a:pt x="300037" y="207962"/>
                  <a:pt x="257175" y="142875"/>
                </a:cubicBezTo>
                <a:cubicBezTo>
                  <a:pt x="214313" y="77788"/>
                  <a:pt x="107156" y="38894"/>
                  <a:pt x="0" y="0"/>
                </a:cubicBezTo>
              </a:path>
            </a:pathLst>
          </a:custGeom>
          <a:noFill/>
          <a:ln w="63500" cap="flat" cmpd="sng" algn="ctr">
            <a:gradFill>
              <a:gsLst>
                <a:gs pos="0">
                  <a:srgbClr val="CCFF66"/>
                </a:gs>
                <a:gs pos="62000">
                  <a:srgbClr val="CCFF66"/>
                </a:gs>
              </a:gsLst>
              <a:lin ang="14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6" name="Freeform 5"/>
          <p:cNvSpPr/>
          <p:nvPr/>
        </p:nvSpPr>
        <p:spPr bwMode="auto">
          <a:xfrm>
            <a:off x="6531746" y="3981450"/>
            <a:ext cx="484287" cy="1343025"/>
          </a:xfrm>
          <a:custGeom>
            <a:avLst/>
            <a:gdLst>
              <a:gd name="connsiteX0" fmla="*/ 364354 w 484287"/>
              <a:gd name="connsiteY0" fmla="*/ 1343025 h 1343025"/>
              <a:gd name="connsiteX1" fmla="*/ 450079 w 484287"/>
              <a:gd name="connsiteY1" fmla="*/ 1076325 h 1343025"/>
              <a:gd name="connsiteX2" fmla="*/ 478654 w 484287"/>
              <a:gd name="connsiteY2" fmla="*/ 876300 h 1343025"/>
              <a:gd name="connsiteX3" fmla="*/ 345304 w 484287"/>
              <a:gd name="connsiteY3" fmla="*/ 590550 h 1343025"/>
              <a:gd name="connsiteX4" fmla="*/ 40504 w 484287"/>
              <a:gd name="connsiteY4" fmla="*/ 238125 h 1343025"/>
              <a:gd name="connsiteX5" fmla="*/ 11929 w 484287"/>
              <a:gd name="connsiteY5" fmla="*/ 0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87" h="1343025">
                <a:moveTo>
                  <a:pt x="364354" y="1343025"/>
                </a:moveTo>
                <a:cubicBezTo>
                  <a:pt x="397691" y="1248568"/>
                  <a:pt x="431029" y="1154112"/>
                  <a:pt x="450079" y="1076325"/>
                </a:cubicBezTo>
                <a:cubicBezTo>
                  <a:pt x="469129" y="998538"/>
                  <a:pt x="496116" y="957262"/>
                  <a:pt x="478654" y="876300"/>
                </a:cubicBezTo>
                <a:cubicBezTo>
                  <a:pt x="461192" y="795338"/>
                  <a:pt x="418329" y="696912"/>
                  <a:pt x="345304" y="590550"/>
                </a:cubicBezTo>
                <a:cubicBezTo>
                  <a:pt x="272279" y="484187"/>
                  <a:pt x="96066" y="336550"/>
                  <a:pt x="40504" y="238125"/>
                </a:cubicBezTo>
                <a:cubicBezTo>
                  <a:pt x="-15059" y="139700"/>
                  <a:pt x="-1565" y="69850"/>
                  <a:pt x="11929" y="0"/>
                </a:cubicBezTo>
              </a:path>
            </a:pathLst>
          </a:custGeom>
          <a:noFill/>
          <a:ln w="63500" cap="flat" cmpd="sng" algn="ctr">
            <a:gradFill>
              <a:gsLst>
                <a:gs pos="0">
                  <a:srgbClr val="FFC000"/>
                </a:gs>
                <a:gs pos="89000">
                  <a:srgbClr val="FFC000"/>
                </a:gs>
              </a:gsLst>
              <a:lin ang="162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7" name="Freeform 6"/>
          <p:cNvSpPr/>
          <p:nvPr/>
        </p:nvSpPr>
        <p:spPr bwMode="auto">
          <a:xfrm>
            <a:off x="7800975" y="4791075"/>
            <a:ext cx="287793" cy="714375"/>
          </a:xfrm>
          <a:custGeom>
            <a:avLst/>
            <a:gdLst>
              <a:gd name="connsiteX0" fmla="*/ 0 w 287793"/>
              <a:gd name="connsiteY0" fmla="*/ 714375 h 714375"/>
              <a:gd name="connsiteX1" fmla="*/ 47625 w 287793"/>
              <a:gd name="connsiteY1" fmla="*/ 438150 h 714375"/>
              <a:gd name="connsiteX2" fmla="*/ 285750 w 287793"/>
              <a:gd name="connsiteY2" fmla="*/ 219075 h 714375"/>
              <a:gd name="connsiteX3" fmla="*/ 142875 w 287793"/>
              <a:gd name="connsiteY3" fmla="*/ 0 h 714375"/>
            </a:gdLst>
            <a:ahLst/>
            <a:cxnLst>
              <a:cxn ang="0">
                <a:pos x="connsiteX0" y="connsiteY0"/>
              </a:cxn>
              <a:cxn ang="0">
                <a:pos x="connsiteX1" y="connsiteY1"/>
              </a:cxn>
              <a:cxn ang="0">
                <a:pos x="connsiteX2" y="connsiteY2"/>
              </a:cxn>
              <a:cxn ang="0">
                <a:pos x="connsiteX3" y="connsiteY3"/>
              </a:cxn>
            </a:cxnLst>
            <a:rect l="l" t="t" r="r" b="b"/>
            <a:pathLst>
              <a:path w="287793" h="714375">
                <a:moveTo>
                  <a:pt x="0" y="714375"/>
                </a:moveTo>
                <a:cubicBezTo>
                  <a:pt x="0" y="617537"/>
                  <a:pt x="0" y="520700"/>
                  <a:pt x="47625" y="438150"/>
                </a:cubicBezTo>
                <a:cubicBezTo>
                  <a:pt x="95250" y="355600"/>
                  <a:pt x="269875" y="292100"/>
                  <a:pt x="285750" y="219075"/>
                </a:cubicBezTo>
                <a:cubicBezTo>
                  <a:pt x="301625" y="146050"/>
                  <a:pt x="222250" y="73025"/>
                  <a:pt x="142875" y="0"/>
                </a:cubicBezTo>
              </a:path>
            </a:pathLst>
          </a:custGeom>
          <a:noFill/>
          <a:ln w="63500" cap="flat" cmpd="sng" algn="ctr">
            <a:gradFill>
              <a:gsLst>
                <a:gs pos="0">
                  <a:srgbClr val="FF0000"/>
                </a:gs>
                <a:gs pos="100000">
                  <a:srgbClr val="FF0000"/>
                </a:gs>
              </a:gsLst>
              <a:lin ang="162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1" name="Freeform 10"/>
          <p:cNvSpPr/>
          <p:nvPr/>
        </p:nvSpPr>
        <p:spPr bwMode="auto">
          <a:xfrm>
            <a:off x="3524250" y="3328054"/>
            <a:ext cx="763639" cy="1548746"/>
          </a:xfrm>
          <a:custGeom>
            <a:avLst/>
            <a:gdLst>
              <a:gd name="connsiteX0" fmla="*/ 0 w 763639"/>
              <a:gd name="connsiteY0" fmla="*/ 24746 h 1548746"/>
              <a:gd name="connsiteX1" fmla="*/ 523875 w 763639"/>
              <a:gd name="connsiteY1" fmla="*/ 24746 h 1548746"/>
              <a:gd name="connsiteX2" fmla="*/ 523875 w 763639"/>
              <a:gd name="connsiteY2" fmla="*/ 281921 h 1548746"/>
              <a:gd name="connsiteX3" fmla="*/ 704850 w 763639"/>
              <a:gd name="connsiteY3" fmla="*/ 596246 h 1548746"/>
              <a:gd name="connsiteX4" fmla="*/ 762000 w 763639"/>
              <a:gd name="connsiteY4" fmla="*/ 1167746 h 1548746"/>
              <a:gd name="connsiteX5" fmla="*/ 723900 w 763639"/>
              <a:gd name="connsiteY5" fmla="*/ 1472546 h 1548746"/>
              <a:gd name="connsiteX6" fmla="*/ 495300 w 763639"/>
              <a:gd name="connsiteY6" fmla="*/ 1548746 h 154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639" h="1548746">
                <a:moveTo>
                  <a:pt x="0" y="24746"/>
                </a:moveTo>
                <a:cubicBezTo>
                  <a:pt x="218281" y="3315"/>
                  <a:pt x="436563" y="-18116"/>
                  <a:pt x="523875" y="24746"/>
                </a:cubicBezTo>
                <a:cubicBezTo>
                  <a:pt x="611187" y="67608"/>
                  <a:pt x="493712" y="186671"/>
                  <a:pt x="523875" y="281921"/>
                </a:cubicBezTo>
                <a:cubicBezTo>
                  <a:pt x="554038" y="377171"/>
                  <a:pt x="665163" y="448609"/>
                  <a:pt x="704850" y="596246"/>
                </a:cubicBezTo>
                <a:cubicBezTo>
                  <a:pt x="744538" y="743884"/>
                  <a:pt x="758825" y="1021696"/>
                  <a:pt x="762000" y="1167746"/>
                </a:cubicBezTo>
                <a:cubicBezTo>
                  <a:pt x="765175" y="1313796"/>
                  <a:pt x="768350" y="1409046"/>
                  <a:pt x="723900" y="1472546"/>
                </a:cubicBezTo>
                <a:cubicBezTo>
                  <a:pt x="679450" y="1536046"/>
                  <a:pt x="587375" y="1542396"/>
                  <a:pt x="495300" y="1548746"/>
                </a:cubicBezTo>
              </a:path>
            </a:pathLst>
          </a:custGeom>
          <a:noFill/>
          <a:ln w="635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2" name="Freeform 11"/>
          <p:cNvSpPr/>
          <p:nvPr/>
        </p:nvSpPr>
        <p:spPr bwMode="auto">
          <a:xfrm>
            <a:off x="2823627" y="3333750"/>
            <a:ext cx="1148298" cy="685800"/>
          </a:xfrm>
          <a:custGeom>
            <a:avLst/>
            <a:gdLst>
              <a:gd name="connsiteX0" fmla="*/ 1148298 w 1148298"/>
              <a:gd name="connsiteY0" fmla="*/ 0 h 685800"/>
              <a:gd name="connsiteX1" fmla="*/ 1053048 w 1148298"/>
              <a:gd name="connsiteY1" fmla="*/ 257175 h 685800"/>
              <a:gd name="connsiteX2" fmla="*/ 624423 w 1148298"/>
              <a:gd name="connsiteY2" fmla="*/ 285750 h 685800"/>
              <a:gd name="connsiteX3" fmla="*/ 81498 w 1148298"/>
              <a:gd name="connsiteY3" fmla="*/ 438150 h 685800"/>
              <a:gd name="connsiteX4" fmla="*/ 5298 w 1148298"/>
              <a:gd name="connsiteY4" fmla="*/ 533400 h 685800"/>
              <a:gd name="connsiteX5" fmla="*/ 110073 w 1148298"/>
              <a:gd name="connsiteY5"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298" h="685800">
                <a:moveTo>
                  <a:pt x="1148298" y="0"/>
                </a:moveTo>
                <a:cubicBezTo>
                  <a:pt x="1144329" y="104775"/>
                  <a:pt x="1140361" y="209550"/>
                  <a:pt x="1053048" y="257175"/>
                </a:cubicBezTo>
                <a:cubicBezTo>
                  <a:pt x="965735" y="304800"/>
                  <a:pt x="786348" y="255588"/>
                  <a:pt x="624423" y="285750"/>
                </a:cubicBezTo>
                <a:cubicBezTo>
                  <a:pt x="462498" y="315912"/>
                  <a:pt x="184685" y="396875"/>
                  <a:pt x="81498" y="438150"/>
                </a:cubicBezTo>
                <a:cubicBezTo>
                  <a:pt x="-21689" y="479425"/>
                  <a:pt x="536" y="492125"/>
                  <a:pt x="5298" y="533400"/>
                </a:cubicBezTo>
                <a:cubicBezTo>
                  <a:pt x="10060" y="574675"/>
                  <a:pt x="60066" y="630237"/>
                  <a:pt x="110073" y="685800"/>
                </a:cubicBezTo>
              </a:path>
            </a:pathLst>
          </a:custGeom>
          <a:noFill/>
          <a:ln w="635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3" name="Freeform 12"/>
          <p:cNvSpPr/>
          <p:nvPr/>
        </p:nvSpPr>
        <p:spPr bwMode="auto">
          <a:xfrm>
            <a:off x="3438525" y="1458331"/>
            <a:ext cx="568279" cy="1865894"/>
          </a:xfrm>
          <a:custGeom>
            <a:avLst/>
            <a:gdLst>
              <a:gd name="connsiteX0" fmla="*/ 390525 w 568279"/>
              <a:gd name="connsiteY0" fmla="*/ 1865894 h 1865894"/>
              <a:gd name="connsiteX1" fmla="*/ 485775 w 568279"/>
              <a:gd name="connsiteY1" fmla="*/ 1627769 h 1865894"/>
              <a:gd name="connsiteX2" fmla="*/ 428625 w 568279"/>
              <a:gd name="connsiteY2" fmla="*/ 1303919 h 1865894"/>
              <a:gd name="connsiteX3" fmla="*/ 466725 w 568279"/>
              <a:gd name="connsiteY3" fmla="*/ 970544 h 1865894"/>
              <a:gd name="connsiteX4" fmla="*/ 552450 w 568279"/>
              <a:gd name="connsiteY4" fmla="*/ 646694 h 1865894"/>
              <a:gd name="connsiteX5" fmla="*/ 552450 w 568279"/>
              <a:gd name="connsiteY5" fmla="*/ 399044 h 1865894"/>
              <a:gd name="connsiteX6" fmla="*/ 390525 w 568279"/>
              <a:gd name="connsiteY6" fmla="*/ 237119 h 1865894"/>
              <a:gd name="connsiteX7" fmla="*/ 285750 w 568279"/>
              <a:gd name="connsiteY7" fmla="*/ 27569 h 1865894"/>
              <a:gd name="connsiteX8" fmla="*/ 0 w 568279"/>
              <a:gd name="connsiteY8" fmla="*/ 8519 h 186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279" h="1865894">
                <a:moveTo>
                  <a:pt x="390525" y="1865894"/>
                </a:moveTo>
                <a:cubicBezTo>
                  <a:pt x="434975" y="1793662"/>
                  <a:pt x="479425" y="1721431"/>
                  <a:pt x="485775" y="1627769"/>
                </a:cubicBezTo>
                <a:cubicBezTo>
                  <a:pt x="492125" y="1534107"/>
                  <a:pt x="431800" y="1413456"/>
                  <a:pt x="428625" y="1303919"/>
                </a:cubicBezTo>
                <a:cubicBezTo>
                  <a:pt x="425450" y="1194382"/>
                  <a:pt x="446088" y="1080081"/>
                  <a:pt x="466725" y="970544"/>
                </a:cubicBezTo>
                <a:cubicBezTo>
                  <a:pt x="487362" y="861007"/>
                  <a:pt x="538163" y="741944"/>
                  <a:pt x="552450" y="646694"/>
                </a:cubicBezTo>
                <a:cubicBezTo>
                  <a:pt x="566738" y="551444"/>
                  <a:pt x="579438" y="467307"/>
                  <a:pt x="552450" y="399044"/>
                </a:cubicBezTo>
                <a:cubicBezTo>
                  <a:pt x="525462" y="330781"/>
                  <a:pt x="434975" y="299032"/>
                  <a:pt x="390525" y="237119"/>
                </a:cubicBezTo>
                <a:cubicBezTo>
                  <a:pt x="346075" y="175206"/>
                  <a:pt x="350837" y="65669"/>
                  <a:pt x="285750" y="27569"/>
                </a:cubicBezTo>
                <a:cubicBezTo>
                  <a:pt x="220663" y="-10531"/>
                  <a:pt x="110331" y="-1006"/>
                  <a:pt x="0" y="8519"/>
                </a:cubicBezTo>
              </a:path>
            </a:pathLst>
          </a:custGeom>
          <a:noFill/>
          <a:ln w="635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4" name="Freeform 13"/>
          <p:cNvSpPr/>
          <p:nvPr/>
        </p:nvSpPr>
        <p:spPr bwMode="auto">
          <a:xfrm>
            <a:off x="3371850" y="2607703"/>
            <a:ext cx="495300" cy="135497"/>
          </a:xfrm>
          <a:custGeom>
            <a:avLst/>
            <a:gdLst>
              <a:gd name="connsiteX0" fmla="*/ 495300 w 495300"/>
              <a:gd name="connsiteY0" fmla="*/ 135497 h 135497"/>
              <a:gd name="connsiteX1" fmla="*/ 342900 w 495300"/>
              <a:gd name="connsiteY1" fmla="*/ 11672 h 135497"/>
              <a:gd name="connsiteX2" fmla="*/ 161925 w 495300"/>
              <a:gd name="connsiteY2" fmla="*/ 11672 h 135497"/>
              <a:gd name="connsiteX3" fmla="*/ 0 w 495300"/>
              <a:gd name="connsiteY3" fmla="*/ 68822 h 135497"/>
            </a:gdLst>
            <a:ahLst/>
            <a:cxnLst>
              <a:cxn ang="0">
                <a:pos x="connsiteX0" y="connsiteY0"/>
              </a:cxn>
              <a:cxn ang="0">
                <a:pos x="connsiteX1" y="connsiteY1"/>
              </a:cxn>
              <a:cxn ang="0">
                <a:pos x="connsiteX2" y="connsiteY2"/>
              </a:cxn>
              <a:cxn ang="0">
                <a:pos x="connsiteX3" y="connsiteY3"/>
              </a:cxn>
            </a:cxnLst>
            <a:rect l="l" t="t" r="r" b="b"/>
            <a:pathLst>
              <a:path w="495300" h="135497">
                <a:moveTo>
                  <a:pt x="495300" y="135497"/>
                </a:moveTo>
                <a:cubicBezTo>
                  <a:pt x="446881" y="83903"/>
                  <a:pt x="398462" y="32309"/>
                  <a:pt x="342900" y="11672"/>
                </a:cubicBezTo>
                <a:cubicBezTo>
                  <a:pt x="287337" y="-8966"/>
                  <a:pt x="219075" y="2147"/>
                  <a:pt x="161925" y="11672"/>
                </a:cubicBezTo>
                <a:cubicBezTo>
                  <a:pt x="104775" y="21197"/>
                  <a:pt x="52387" y="45009"/>
                  <a:pt x="0" y="68822"/>
                </a:cubicBezTo>
              </a:path>
            </a:pathLst>
          </a:custGeom>
          <a:noFill/>
          <a:ln w="635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5" name="Freeform 14"/>
          <p:cNvSpPr/>
          <p:nvPr/>
        </p:nvSpPr>
        <p:spPr bwMode="auto">
          <a:xfrm>
            <a:off x="3924300" y="2876550"/>
            <a:ext cx="657225" cy="201100"/>
          </a:xfrm>
          <a:custGeom>
            <a:avLst/>
            <a:gdLst>
              <a:gd name="connsiteX0" fmla="*/ 0 w 619125"/>
              <a:gd name="connsiteY0" fmla="*/ 180975 h 201100"/>
              <a:gd name="connsiteX1" fmla="*/ 161925 w 619125"/>
              <a:gd name="connsiteY1" fmla="*/ 200025 h 201100"/>
              <a:gd name="connsiteX2" fmla="*/ 361950 w 619125"/>
              <a:gd name="connsiteY2" fmla="*/ 152400 h 201100"/>
              <a:gd name="connsiteX3" fmla="*/ 619125 w 619125"/>
              <a:gd name="connsiteY3" fmla="*/ 0 h 201100"/>
              <a:gd name="connsiteX0" fmla="*/ 0 w 657225"/>
              <a:gd name="connsiteY0" fmla="*/ 180975 h 201100"/>
              <a:gd name="connsiteX1" fmla="*/ 200025 w 657225"/>
              <a:gd name="connsiteY1" fmla="*/ 200025 h 201100"/>
              <a:gd name="connsiteX2" fmla="*/ 400050 w 657225"/>
              <a:gd name="connsiteY2" fmla="*/ 152400 h 201100"/>
              <a:gd name="connsiteX3" fmla="*/ 657225 w 657225"/>
              <a:gd name="connsiteY3" fmla="*/ 0 h 201100"/>
            </a:gdLst>
            <a:ahLst/>
            <a:cxnLst>
              <a:cxn ang="0">
                <a:pos x="connsiteX0" y="connsiteY0"/>
              </a:cxn>
              <a:cxn ang="0">
                <a:pos x="connsiteX1" y="connsiteY1"/>
              </a:cxn>
              <a:cxn ang="0">
                <a:pos x="connsiteX2" y="connsiteY2"/>
              </a:cxn>
              <a:cxn ang="0">
                <a:pos x="connsiteX3" y="connsiteY3"/>
              </a:cxn>
            </a:cxnLst>
            <a:rect l="l" t="t" r="r" b="b"/>
            <a:pathLst>
              <a:path w="657225" h="201100">
                <a:moveTo>
                  <a:pt x="0" y="180975"/>
                </a:moveTo>
                <a:cubicBezTo>
                  <a:pt x="50800" y="192881"/>
                  <a:pt x="133350" y="204788"/>
                  <a:pt x="200025" y="200025"/>
                </a:cubicBezTo>
                <a:cubicBezTo>
                  <a:pt x="266700" y="195263"/>
                  <a:pt x="323850" y="185737"/>
                  <a:pt x="400050" y="152400"/>
                </a:cubicBezTo>
                <a:cubicBezTo>
                  <a:pt x="476250" y="119063"/>
                  <a:pt x="566737" y="59531"/>
                  <a:pt x="657225" y="0"/>
                </a:cubicBezTo>
              </a:path>
            </a:pathLst>
          </a:custGeom>
          <a:noFill/>
          <a:ln w="635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6" name="Freeform 15"/>
          <p:cNvSpPr/>
          <p:nvPr/>
        </p:nvSpPr>
        <p:spPr bwMode="auto">
          <a:xfrm>
            <a:off x="4038600" y="3478380"/>
            <a:ext cx="1028700" cy="141389"/>
          </a:xfrm>
          <a:custGeom>
            <a:avLst/>
            <a:gdLst>
              <a:gd name="connsiteX0" fmla="*/ 0 w 1028700"/>
              <a:gd name="connsiteY0" fmla="*/ 122070 h 141389"/>
              <a:gd name="connsiteX1" fmla="*/ 276225 w 1028700"/>
              <a:gd name="connsiteY1" fmla="*/ 7770 h 141389"/>
              <a:gd name="connsiteX2" fmla="*/ 504825 w 1028700"/>
              <a:gd name="connsiteY2" fmla="*/ 17295 h 141389"/>
              <a:gd name="connsiteX3" fmla="*/ 781050 w 1028700"/>
              <a:gd name="connsiteY3" fmla="*/ 74445 h 141389"/>
              <a:gd name="connsiteX4" fmla="*/ 952500 w 1028700"/>
              <a:gd name="connsiteY4" fmla="*/ 141120 h 141389"/>
              <a:gd name="connsiteX5" fmla="*/ 1028700 w 1028700"/>
              <a:gd name="connsiteY5" fmla="*/ 93495 h 14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41389">
                <a:moveTo>
                  <a:pt x="0" y="122070"/>
                </a:moveTo>
                <a:cubicBezTo>
                  <a:pt x="96044" y="73651"/>
                  <a:pt x="192088" y="25232"/>
                  <a:pt x="276225" y="7770"/>
                </a:cubicBezTo>
                <a:cubicBezTo>
                  <a:pt x="360362" y="-9692"/>
                  <a:pt x="420688" y="6183"/>
                  <a:pt x="504825" y="17295"/>
                </a:cubicBezTo>
                <a:cubicBezTo>
                  <a:pt x="588962" y="28407"/>
                  <a:pt x="706437" y="53807"/>
                  <a:pt x="781050" y="74445"/>
                </a:cubicBezTo>
                <a:cubicBezTo>
                  <a:pt x="855663" y="95083"/>
                  <a:pt x="911225" y="137945"/>
                  <a:pt x="952500" y="141120"/>
                </a:cubicBezTo>
                <a:cubicBezTo>
                  <a:pt x="993775" y="144295"/>
                  <a:pt x="1011237" y="118895"/>
                  <a:pt x="1028700" y="93495"/>
                </a:cubicBezTo>
              </a:path>
            </a:pathLst>
          </a:custGeom>
          <a:noFill/>
          <a:ln w="635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7" name="Freeform 16"/>
          <p:cNvSpPr/>
          <p:nvPr/>
        </p:nvSpPr>
        <p:spPr bwMode="auto">
          <a:xfrm>
            <a:off x="3009900" y="5429189"/>
            <a:ext cx="2395821" cy="352486"/>
          </a:xfrm>
          <a:custGeom>
            <a:avLst/>
            <a:gdLst>
              <a:gd name="connsiteX0" fmla="*/ 2371725 w 2395821"/>
              <a:gd name="connsiteY0" fmla="*/ 352486 h 352486"/>
              <a:gd name="connsiteX1" fmla="*/ 2381250 w 2395821"/>
              <a:gd name="connsiteY1" fmla="*/ 152461 h 352486"/>
              <a:gd name="connsiteX2" fmla="*/ 2200275 w 2395821"/>
              <a:gd name="connsiteY2" fmla="*/ 123886 h 352486"/>
              <a:gd name="connsiteX3" fmla="*/ 1590675 w 2395821"/>
              <a:gd name="connsiteY3" fmla="*/ 95311 h 352486"/>
              <a:gd name="connsiteX4" fmla="*/ 1314450 w 2395821"/>
              <a:gd name="connsiteY4" fmla="*/ 66736 h 352486"/>
              <a:gd name="connsiteX5" fmla="*/ 1095375 w 2395821"/>
              <a:gd name="connsiteY5" fmla="*/ 61 h 352486"/>
              <a:gd name="connsiteX6" fmla="*/ 0 w 2395821"/>
              <a:gd name="connsiteY6" fmla="*/ 57211 h 3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5821" h="352486">
                <a:moveTo>
                  <a:pt x="2371725" y="352486"/>
                </a:moveTo>
                <a:cubicBezTo>
                  <a:pt x="2390775" y="271523"/>
                  <a:pt x="2409825" y="190561"/>
                  <a:pt x="2381250" y="152461"/>
                </a:cubicBezTo>
                <a:cubicBezTo>
                  <a:pt x="2352675" y="114361"/>
                  <a:pt x="2332037" y="133411"/>
                  <a:pt x="2200275" y="123886"/>
                </a:cubicBezTo>
                <a:cubicBezTo>
                  <a:pt x="2068513" y="114361"/>
                  <a:pt x="1738312" y="104836"/>
                  <a:pt x="1590675" y="95311"/>
                </a:cubicBezTo>
                <a:cubicBezTo>
                  <a:pt x="1443038" y="85786"/>
                  <a:pt x="1397000" y="82611"/>
                  <a:pt x="1314450" y="66736"/>
                </a:cubicBezTo>
                <a:cubicBezTo>
                  <a:pt x="1231900" y="50861"/>
                  <a:pt x="1314450" y="1648"/>
                  <a:pt x="1095375" y="61"/>
                </a:cubicBezTo>
                <a:cubicBezTo>
                  <a:pt x="876300" y="-1527"/>
                  <a:pt x="438150" y="27842"/>
                  <a:pt x="0" y="57211"/>
                </a:cubicBezTo>
              </a:path>
            </a:pathLst>
          </a:custGeom>
          <a:noFill/>
          <a:ln w="63500" cap="flat" cmpd="sng" algn="ctr">
            <a:solidFill>
              <a:srgbClr val="00666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8" name="Freeform 17"/>
          <p:cNvSpPr/>
          <p:nvPr/>
        </p:nvSpPr>
        <p:spPr bwMode="auto">
          <a:xfrm>
            <a:off x="4181475" y="5514975"/>
            <a:ext cx="161925" cy="209550"/>
          </a:xfrm>
          <a:custGeom>
            <a:avLst/>
            <a:gdLst>
              <a:gd name="connsiteX0" fmla="*/ 161925 w 161925"/>
              <a:gd name="connsiteY0" fmla="*/ 0 h 209550"/>
              <a:gd name="connsiteX1" fmla="*/ 0 w 161925"/>
              <a:gd name="connsiteY1" fmla="*/ 209550 h 209550"/>
            </a:gdLst>
            <a:ahLst/>
            <a:cxnLst>
              <a:cxn ang="0">
                <a:pos x="connsiteX0" y="connsiteY0"/>
              </a:cxn>
              <a:cxn ang="0">
                <a:pos x="connsiteX1" y="connsiteY1"/>
              </a:cxn>
            </a:cxnLst>
            <a:rect l="l" t="t" r="r" b="b"/>
            <a:pathLst>
              <a:path w="161925" h="209550">
                <a:moveTo>
                  <a:pt x="161925" y="0"/>
                </a:moveTo>
                <a:lnTo>
                  <a:pt x="0" y="209550"/>
                </a:lnTo>
              </a:path>
            </a:pathLst>
          </a:custGeom>
          <a:noFill/>
          <a:ln w="63500" cap="flat" cmpd="sng" algn="ctr">
            <a:solidFill>
              <a:srgbClr val="00666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9" name="Freeform 18"/>
          <p:cNvSpPr/>
          <p:nvPr/>
        </p:nvSpPr>
        <p:spPr bwMode="auto">
          <a:xfrm>
            <a:off x="3009777" y="5476875"/>
            <a:ext cx="381123" cy="428625"/>
          </a:xfrm>
          <a:custGeom>
            <a:avLst/>
            <a:gdLst>
              <a:gd name="connsiteX0" fmla="*/ 381123 w 381123"/>
              <a:gd name="connsiteY0" fmla="*/ 0 h 428625"/>
              <a:gd name="connsiteX1" fmla="*/ 295398 w 381123"/>
              <a:gd name="connsiteY1" fmla="*/ 123825 h 428625"/>
              <a:gd name="connsiteX2" fmla="*/ 133473 w 381123"/>
              <a:gd name="connsiteY2" fmla="*/ 152400 h 428625"/>
              <a:gd name="connsiteX3" fmla="*/ 123 w 381123"/>
              <a:gd name="connsiteY3" fmla="*/ 285750 h 428625"/>
              <a:gd name="connsiteX4" fmla="*/ 114423 w 381123"/>
              <a:gd name="connsiteY4" fmla="*/ 428625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123" h="428625">
                <a:moveTo>
                  <a:pt x="381123" y="0"/>
                </a:moveTo>
                <a:cubicBezTo>
                  <a:pt x="358898" y="49212"/>
                  <a:pt x="336673" y="98425"/>
                  <a:pt x="295398" y="123825"/>
                </a:cubicBezTo>
                <a:cubicBezTo>
                  <a:pt x="254123" y="149225"/>
                  <a:pt x="182685" y="125413"/>
                  <a:pt x="133473" y="152400"/>
                </a:cubicBezTo>
                <a:cubicBezTo>
                  <a:pt x="84261" y="179387"/>
                  <a:pt x="3298" y="239713"/>
                  <a:pt x="123" y="285750"/>
                </a:cubicBezTo>
                <a:cubicBezTo>
                  <a:pt x="-3052" y="331787"/>
                  <a:pt x="55685" y="380206"/>
                  <a:pt x="114423" y="428625"/>
                </a:cubicBezTo>
              </a:path>
            </a:pathLst>
          </a:custGeom>
          <a:noFill/>
          <a:ln w="63500" cap="flat" cmpd="sng" algn="ctr">
            <a:solidFill>
              <a:srgbClr val="00666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2" name="Freeform 21"/>
          <p:cNvSpPr/>
          <p:nvPr/>
        </p:nvSpPr>
        <p:spPr bwMode="auto">
          <a:xfrm>
            <a:off x="7253697" y="2609850"/>
            <a:ext cx="1080678" cy="1371600"/>
          </a:xfrm>
          <a:custGeom>
            <a:avLst/>
            <a:gdLst>
              <a:gd name="connsiteX0" fmla="*/ 99603 w 1080678"/>
              <a:gd name="connsiteY0" fmla="*/ 0 h 1371600"/>
              <a:gd name="connsiteX1" fmla="*/ 13878 w 1080678"/>
              <a:gd name="connsiteY1" fmla="*/ 238125 h 1371600"/>
              <a:gd name="connsiteX2" fmla="*/ 356778 w 1080678"/>
              <a:gd name="connsiteY2" fmla="*/ 533400 h 1371600"/>
              <a:gd name="connsiteX3" fmla="*/ 613953 w 1080678"/>
              <a:gd name="connsiteY3" fmla="*/ 790575 h 1371600"/>
              <a:gd name="connsiteX4" fmla="*/ 804453 w 1080678"/>
              <a:gd name="connsiteY4" fmla="*/ 1123950 h 1371600"/>
              <a:gd name="connsiteX5" fmla="*/ 909228 w 1080678"/>
              <a:gd name="connsiteY5" fmla="*/ 1285875 h 1371600"/>
              <a:gd name="connsiteX6" fmla="*/ 1080678 w 1080678"/>
              <a:gd name="connsiteY6"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678" h="1371600">
                <a:moveTo>
                  <a:pt x="99603" y="0"/>
                </a:moveTo>
                <a:cubicBezTo>
                  <a:pt x="35309" y="74612"/>
                  <a:pt x="-28985" y="149225"/>
                  <a:pt x="13878" y="238125"/>
                </a:cubicBezTo>
                <a:cubicBezTo>
                  <a:pt x="56740" y="327025"/>
                  <a:pt x="256766" y="441325"/>
                  <a:pt x="356778" y="533400"/>
                </a:cubicBezTo>
                <a:cubicBezTo>
                  <a:pt x="456790" y="625475"/>
                  <a:pt x="539341" y="692150"/>
                  <a:pt x="613953" y="790575"/>
                </a:cubicBezTo>
                <a:cubicBezTo>
                  <a:pt x="688565" y="889000"/>
                  <a:pt x="755241" y="1041400"/>
                  <a:pt x="804453" y="1123950"/>
                </a:cubicBezTo>
                <a:cubicBezTo>
                  <a:pt x="853666" y="1206500"/>
                  <a:pt x="863191" y="1244600"/>
                  <a:pt x="909228" y="1285875"/>
                </a:cubicBezTo>
                <a:cubicBezTo>
                  <a:pt x="955265" y="1327150"/>
                  <a:pt x="1080678" y="1371600"/>
                  <a:pt x="1080678" y="1371600"/>
                </a:cubicBezTo>
              </a:path>
            </a:pathLst>
          </a:custGeom>
          <a:noFill/>
          <a:ln w="635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3" name="Freeform 22"/>
          <p:cNvSpPr/>
          <p:nvPr/>
        </p:nvSpPr>
        <p:spPr bwMode="auto">
          <a:xfrm>
            <a:off x="7038975" y="2962275"/>
            <a:ext cx="333375" cy="285750"/>
          </a:xfrm>
          <a:custGeom>
            <a:avLst/>
            <a:gdLst>
              <a:gd name="connsiteX0" fmla="*/ 333375 w 333375"/>
              <a:gd name="connsiteY0" fmla="*/ 0 h 285750"/>
              <a:gd name="connsiteX1" fmla="*/ 219075 w 333375"/>
              <a:gd name="connsiteY1" fmla="*/ 57150 h 285750"/>
              <a:gd name="connsiteX2" fmla="*/ 133350 w 333375"/>
              <a:gd name="connsiteY2" fmla="*/ 219075 h 285750"/>
              <a:gd name="connsiteX3" fmla="*/ 0 w 333375"/>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333375" h="285750">
                <a:moveTo>
                  <a:pt x="333375" y="0"/>
                </a:moveTo>
                <a:cubicBezTo>
                  <a:pt x="292893" y="10319"/>
                  <a:pt x="252412" y="20638"/>
                  <a:pt x="219075" y="57150"/>
                </a:cubicBezTo>
                <a:cubicBezTo>
                  <a:pt x="185737" y="93663"/>
                  <a:pt x="169862" y="180975"/>
                  <a:pt x="133350" y="219075"/>
                </a:cubicBezTo>
                <a:cubicBezTo>
                  <a:pt x="96838" y="257175"/>
                  <a:pt x="48419" y="271462"/>
                  <a:pt x="0" y="285750"/>
                </a:cubicBezTo>
              </a:path>
            </a:pathLst>
          </a:custGeom>
          <a:noFill/>
          <a:ln w="63500" cap="flat" cmpd="sng" algn="ctr">
            <a:gradFill>
              <a:gsLst>
                <a:gs pos="0">
                  <a:schemeClr val="tx2"/>
                </a:gs>
                <a:gs pos="95000">
                  <a:srgbClr val="006666"/>
                </a:gs>
              </a:gsLst>
              <a:lin ang="96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4" name="Freeform 23"/>
          <p:cNvSpPr/>
          <p:nvPr/>
        </p:nvSpPr>
        <p:spPr bwMode="auto">
          <a:xfrm>
            <a:off x="7800975" y="3181350"/>
            <a:ext cx="371475" cy="146181"/>
          </a:xfrm>
          <a:custGeom>
            <a:avLst/>
            <a:gdLst>
              <a:gd name="connsiteX0" fmla="*/ 0 w 371475"/>
              <a:gd name="connsiteY0" fmla="*/ 133350 h 146181"/>
              <a:gd name="connsiteX1" fmla="*/ 171450 w 371475"/>
              <a:gd name="connsiteY1" fmla="*/ 133350 h 146181"/>
              <a:gd name="connsiteX2" fmla="*/ 371475 w 371475"/>
              <a:gd name="connsiteY2" fmla="*/ 0 h 146181"/>
            </a:gdLst>
            <a:ahLst/>
            <a:cxnLst>
              <a:cxn ang="0">
                <a:pos x="connsiteX0" y="connsiteY0"/>
              </a:cxn>
              <a:cxn ang="0">
                <a:pos x="connsiteX1" y="connsiteY1"/>
              </a:cxn>
              <a:cxn ang="0">
                <a:pos x="connsiteX2" y="connsiteY2"/>
              </a:cxn>
            </a:cxnLst>
            <a:rect l="l" t="t" r="r" b="b"/>
            <a:pathLst>
              <a:path w="371475" h="146181">
                <a:moveTo>
                  <a:pt x="0" y="133350"/>
                </a:moveTo>
                <a:cubicBezTo>
                  <a:pt x="54768" y="144462"/>
                  <a:pt x="109537" y="155575"/>
                  <a:pt x="171450" y="133350"/>
                </a:cubicBezTo>
                <a:cubicBezTo>
                  <a:pt x="233363" y="111125"/>
                  <a:pt x="302419" y="55562"/>
                  <a:pt x="371475" y="0"/>
                </a:cubicBezTo>
              </a:path>
            </a:pathLst>
          </a:custGeom>
          <a:noFill/>
          <a:ln w="635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5" name="Freeform 24"/>
          <p:cNvSpPr/>
          <p:nvPr/>
        </p:nvSpPr>
        <p:spPr bwMode="auto">
          <a:xfrm>
            <a:off x="7277100" y="1647825"/>
            <a:ext cx="1162741" cy="952500"/>
          </a:xfrm>
          <a:custGeom>
            <a:avLst/>
            <a:gdLst>
              <a:gd name="connsiteX0" fmla="*/ 0 w 1162741"/>
              <a:gd name="connsiteY0" fmla="*/ 952500 h 952500"/>
              <a:gd name="connsiteX1" fmla="*/ 180975 w 1162741"/>
              <a:gd name="connsiteY1" fmla="*/ 771525 h 952500"/>
              <a:gd name="connsiteX2" fmla="*/ 523875 w 1162741"/>
              <a:gd name="connsiteY2" fmla="*/ 676275 h 952500"/>
              <a:gd name="connsiteX3" fmla="*/ 933450 w 1162741"/>
              <a:gd name="connsiteY3" fmla="*/ 409575 h 952500"/>
              <a:gd name="connsiteX4" fmla="*/ 1162050 w 1162741"/>
              <a:gd name="connsiteY4" fmla="*/ 180975 h 952500"/>
              <a:gd name="connsiteX5" fmla="*/ 990600 w 1162741"/>
              <a:gd name="connsiteY5"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741" h="952500">
                <a:moveTo>
                  <a:pt x="0" y="952500"/>
                </a:moveTo>
                <a:cubicBezTo>
                  <a:pt x="46831" y="885031"/>
                  <a:pt x="93663" y="817562"/>
                  <a:pt x="180975" y="771525"/>
                </a:cubicBezTo>
                <a:cubicBezTo>
                  <a:pt x="268287" y="725488"/>
                  <a:pt x="398463" y="736600"/>
                  <a:pt x="523875" y="676275"/>
                </a:cubicBezTo>
                <a:cubicBezTo>
                  <a:pt x="649287" y="615950"/>
                  <a:pt x="827088" y="492125"/>
                  <a:pt x="933450" y="409575"/>
                </a:cubicBezTo>
                <a:cubicBezTo>
                  <a:pt x="1039813" y="327025"/>
                  <a:pt x="1152525" y="249237"/>
                  <a:pt x="1162050" y="180975"/>
                </a:cubicBezTo>
                <a:cubicBezTo>
                  <a:pt x="1171575" y="112713"/>
                  <a:pt x="1081087" y="56356"/>
                  <a:pt x="990600" y="0"/>
                </a:cubicBezTo>
              </a:path>
            </a:pathLst>
          </a:custGeom>
          <a:noFill/>
          <a:ln w="635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6" name="Freeform 25"/>
          <p:cNvSpPr/>
          <p:nvPr/>
        </p:nvSpPr>
        <p:spPr bwMode="auto">
          <a:xfrm>
            <a:off x="8134350" y="2105025"/>
            <a:ext cx="381000" cy="266700"/>
          </a:xfrm>
          <a:custGeom>
            <a:avLst/>
            <a:gdLst>
              <a:gd name="connsiteX0" fmla="*/ 0 w 381000"/>
              <a:gd name="connsiteY0" fmla="*/ 0 h 266700"/>
              <a:gd name="connsiteX1" fmla="*/ 247650 w 381000"/>
              <a:gd name="connsiteY1" fmla="*/ 38100 h 266700"/>
              <a:gd name="connsiteX2" fmla="*/ 342900 w 381000"/>
              <a:gd name="connsiteY2" fmla="*/ 104775 h 266700"/>
              <a:gd name="connsiteX3" fmla="*/ 381000 w 38100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381000" h="266700">
                <a:moveTo>
                  <a:pt x="0" y="0"/>
                </a:moveTo>
                <a:cubicBezTo>
                  <a:pt x="95250" y="10319"/>
                  <a:pt x="190500" y="20638"/>
                  <a:pt x="247650" y="38100"/>
                </a:cubicBezTo>
                <a:cubicBezTo>
                  <a:pt x="304800" y="55562"/>
                  <a:pt x="320675" y="66675"/>
                  <a:pt x="342900" y="104775"/>
                </a:cubicBezTo>
                <a:cubicBezTo>
                  <a:pt x="365125" y="142875"/>
                  <a:pt x="381000" y="266700"/>
                  <a:pt x="381000" y="266700"/>
                </a:cubicBezTo>
              </a:path>
            </a:pathLst>
          </a:custGeom>
          <a:noFill/>
          <a:ln w="635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7" name="Freeform 26"/>
          <p:cNvSpPr/>
          <p:nvPr/>
        </p:nvSpPr>
        <p:spPr bwMode="auto">
          <a:xfrm>
            <a:off x="5724525" y="2581275"/>
            <a:ext cx="1952625" cy="415074"/>
          </a:xfrm>
          <a:custGeom>
            <a:avLst/>
            <a:gdLst>
              <a:gd name="connsiteX0" fmla="*/ 1476375 w 1476375"/>
              <a:gd name="connsiteY0" fmla="*/ 0 h 405549"/>
              <a:gd name="connsiteX1" fmla="*/ 1009650 w 1476375"/>
              <a:gd name="connsiteY1" fmla="*/ 276225 h 405549"/>
              <a:gd name="connsiteX2" fmla="*/ 781050 w 1476375"/>
              <a:gd name="connsiteY2" fmla="*/ 342900 h 405549"/>
              <a:gd name="connsiteX3" fmla="*/ 466725 w 1476375"/>
              <a:gd name="connsiteY3" fmla="*/ 400050 h 405549"/>
              <a:gd name="connsiteX4" fmla="*/ 219075 w 1476375"/>
              <a:gd name="connsiteY4" fmla="*/ 400050 h 405549"/>
              <a:gd name="connsiteX5" fmla="*/ 0 w 1476375"/>
              <a:gd name="connsiteY5" fmla="*/ 371475 h 405549"/>
              <a:gd name="connsiteX0" fmla="*/ 1666875 w 1666875"/>
              <a:gd name="connsiteY0" fmla="*/ 0 h 405549"/>
              <a:gd name="connsiteX1" fmla="*/ 1009650 w 1666875"/>
              <a:gd name="connsiteY1" fmla="*/ 276225 h 405549"/>
              <a:gd name="connsiteX2" fmla="*/ 781050 w 1666875"/>
              <a:gd name="connsiteY2" fmla="*/ 342900 h 405549"/>
              <a:gd name="connsiteX3" fmla="*/ 466725 w 1666875"/>
              <a:gd name="connsiteY3" fmla="*/ 400050 h 405549"/>
              <a:gd name="connsiteX4" fmla="*/ 219075 w 1666875"/>
              <a:gd name="connsiteY4" fmla="*/ 400050 h 405549"/>
              <a:gd name="connsiteX5" fmla="*/ 0 w 1666875"/>
              <a:gd name="connsiteY5" fmla="*/ 371475 h 405549"/>
              <a:gd name="connsiteX0" fmla="*/ 1666875 w 1666875"/>
              <a:gd name="connsiteY0" fmla="*/ 0 h 405549"/>
              <a:gd name="connsiteX1" fmla="*/ 1009650 w 1666875"/>
              <a:gd name="connsiteY1" fmla="*/ 276225 h 405549"/>
              <a:gd name="connsiteX2" fmla="*/ 781050 w 1666875"/>
              <a:gd name="connsiteY2" fmla="*/ 342900 h 405549"/>
              <a:gd name="connsiteX3" fmla="*/ 466725 w 1666875"/>
              <a:gd name="connsiteY3" fmla="*/ 400050 h 405549"/>
              <a:gd name="connsiteX4" fmla="*/ 219075 w 1666875"/>
              <a:gd name="connsiteY4" fmla="*/ 400050 h 405549"/>
              <a:gd name="connsiteX5" fmla="*/ 0 w 1666875"/>
              <a:gd name="connsiteY5" fmla="*/ 371475 h 405549"/>
              <a:gd name="connsiteX0" fmla="*/ 1666875 w 1666875"/>
              <a:gd name="connsiteY0" fmla="*/ 0 h 405549"/>
              <a:gd name="connsiteX1" fmla="*/ 1190625 w 1666875"/>
              <a:gd name="connsiteY1" fmla="*/ 171450 h 405549"/>
              <a:gd name="connsiteX2" fmla="*/ 781050 w 1666875"/>
              <a:gd name="connsiteY2" fmla="*/ 342900 h 405549"/>
              <a:gd name="connsiteX3" fmla="*/ 466725 w 1666875"/>
              <a:gd name="connsiteY3" fmla="*/ 400050 h 405549"/>
              <a:gd name="connsiteX4" fmla="*/ 219075 w 1666875"/>
              <a:gd name="connsiteY4" fmla="*/ 400050 h 405549"/>
              <a:gd name="connsiteX5" fmla="*/ 0 w 1666875"/>
              <a:gd name="connsiteY5" fmla="*/ 371475 h 405549"/>
              <a:gd name="connsiteX0" fmla="*/ 1952625 w 1952625"/>
              <a:gd name="connsiteY0" fmla="*/ 0 h 415074"/>
              <a:gd name="connsiteX1" fmla="*/ 1190625 w 1952625"/>
              <a:gd name="connsiteY1" fmla="*/ 180975 h 415074"/>
              <a:gd name="connsiteX2" fmla="*/ 781050 w 1952625"/>
              <a:gd name="connsiteY2" fmla="*/ 352425 h 415074"/>
              <a:gd name="connsiteX3" fmla="*/ 466725 w 1952625"/>
              <a:gd name="connsiteY3" fmla="*/ 409575 h 415074"/>
              <a:gd name="connsiteX4" fmla="*/ 219075 w 1952625"/>
              <a:gd name="connsiteY4" fmla="*/ 409575 h 415074"/>
              <a:gd name="connsiteX5" fmla="*/ 0 w 1952625"/>
              <a:gd name="connsiteY5" fmla="*/ 381000 h 415074"/>
              <a:gd name="connsiteX0" fmla="*/ 1952625 w 1952625"/>
              <a:gd name="connsiteY0" fmla="*/ 0 h 415074"/>
              <a:gd name="connsiteX1" fmla="*/ 1276350 w 1952625"/>
              <a:gd name="connsiteY1" fmla="*/ 104775 h 415074"/>
              <a:gd name="connsiteX2" fmla="*/ 781050 w 1952625"/>
              <a:gd name="connsiteY2" fmla="*/ 352425 h 415074"/>
              <a:gd name="connsiteX3" fmla="*/ 466725 w 1952625"/>
              <a:gd name="connsiteY3" fmla="*/ 409575 h 415074"/>
              <a:gd name="connsiteX4" fmla="*/ 219075 w 1952625"/>
              <a:gd name="connsiteY4" fmla="*/ 409575 h 415074"/>
              <a:gd name="connsiteX5" fmla="*/ 0 w 1952625"/>
              <a:gd name="connsiteY5" fmla="*/ 381000 h 41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2625" h="415074">
                <a:moveTo>
                  <a:pt x="1952625" y="0"/>
                </a:moveTo>
                <a:cubicBezTo>
                  <a:pt x="1758156" y="23812"/>
                  <a:pt x="1471612" y="46038"/>
                  <a:pt x="1276350" y="104775"/>
                </a:cubicBezTo>
                <a:cubicBezTo>
                  <a:pt x="1081088" y="163512"/>
                  <a:pt x="915988" y="301625"/>
                  <a:pt x="781050" y="352425"/>
                </a:cubicBezTo>
                <a:cubicBezTo>
                  <a:pt x="646113" y="403225"/>
                  <a:pt x="560387" y="400050"/>
                  <a:pt x="466725" y="409575"/>
                </a:cubicBezTo>
                <a:cubicBezTo>
                  <a:pt x="373063" y="419100"/>
                  <a:pt x="296862" y="414337"/>
                  <a:pt x="219075" y="409575"/>
                </a:cubicBezTo>
                <a:cubicBezTo>
                  <a:pt x="141288" y="404813"/>
                  <a:pt x="70644" y="392906"/>
                  <a:pt x="0" y="381000"/>
                </a:cubicBezTo>
              </a:path>
            </a:pathLst>
          </a:custGeom>
          <a:noFill/>
          <a:ln w="635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9" name="Freeform 28"/>
          <p:cNvSpPr/>
          <p:nvPr/>
        </p:nvSpPr>
        <p:spPr bwMode="auto">
          <a:xfrm>
            <a:off x="5181601" y="1562100"/>
            <a:ext cx="2119854" cy="1057275"/>
          </a:xfrm>
          <a:custGeom>
            <a:avLst/>
            <a:gdLst>
              <a:gd name="connsiteX0" fmla="*/ 2028825 w 2071121"/>
              <a:gd name="connsiteY0" fmla="*/ 1028700 h 1028700"/>
              <a:gd name="connsiteX1" fmla="*/ 2038350 w 2071121"/>
              <a:gd name="connsiteY1" fmla="*/ 723900 h 1028700"/>
              <a:gd name="connsiteX2" fmla="*/ 1666875 w 2071121"/>
              <a:gd name="connsiteY2" fmla="*/ 428625 h 1028700"/>
              <a:gd name="connsiteX3" fmla="*/ 1495425 w 2071121"/>
              <a:gd name="connsiteY3" fmla="*/ 180975 h 1028700"/>
              <a:gd name="connsiteX4" fmla="*/ 1162050 w 2071121"/>
              <a:gd name="connsiteY4" fmla="*/ 123825 h 1028700"/>
              <a:gd name="connsiteX5" fmla="*/ 914400 w 2071121"/>
              <a:gd name="connsiteY5" fmla="*/ 47625 h 1028700"/>
              <a:gd name="connsiteX6" fmla="*/ 742950 w 2071121"/>
              <a:gd name="connsiteY6" fmla="*/ 200025 h 1028700"/>
              <a:gd name="connsiteX7" fmla="*/ 428625 w 2071121"/>
              <a:gd name="connsiteY7" fmla="*/ 228600 h 1028700"/>
              <a:gd name="connsiteX8" fmla="*/ 0 w 2071121"/>
              <a:gd name="connsiteY8" fmla="*/ 0 h 1028700"/>
              <a:gd name="connsiteX0" fmla="*/ 2105025 w 2119854"/>
              <a:gd name="connsiteY0" fmla="*/ 1057275 h 1057275"/>
              <a:gd name="connsiteX1" fmla="*/ 2038350 w 2119854"/>
              <a:gd name="connsiteY1" fmla="*/ 723900 h 1057275"/>
              <a:gd name="connsiteX2" fmla="*/ 1666875 w 2119854"/>
              <a:gd name="connsiteY2" fmla="*/ 428625 h 1057275"/>
              <a:gd name="connsiteX3" fmla="*/ 1495425 w 2119854"/>
              <a:gd name="connsiteY3" fmla="*/ 180975 h 1057275"/>
              <a:gd name="connsiteX4" fmla="*/ 1162050 w 2119854"/>
              <a:gd name="connsiteY4" fmla="*/ 123825 h 1057275"/>
              <a:gd name="connsiteX5" fmla="*/ 914400 w 2119854"/>
              <a:gd name="connsiteY5" fmla="*/ 47625 h 1057275"/>
              <a:gd name="connsiteX6" fmla="*/ 742950 w 2119854"/>
              <a:gd name="connsiteY6" fmla="*/ 200025 h 1057275"/>
              <a:gd name="connsiteX7" fmla="*/ 428625 w 2119854"/>
              <a:gd name="connsiteY7" fmla="*/ 228600 h 1057275"/>
              <a:gd name="connsiteX8" fmla="*/ 0 w 2119854"/>
              <a:gd name="connsiteY8" fmla="*/ 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854" h="1057275">
                <a:moveTo>
                  <a:pt x="2105025" y="1057275"/>
                </a:moveTo>
                <a:cubicBezTo>
                  <a:pt x="2139950" y="954881"/>
                  <a:pt x="2111375" y="828675"/>
                  <a:pt x="2038350" y="723900"/>
                </a:cubicBezTo>
                <a:cubicBezTo>
                  <a:pt x="1965325" y="619125"/>
                  <a:pt x="1757362" y="519112"/>
                  <a:pt x="1666875" y="428625"/>
                </a:cubicBezTo>
                <a:cubicBezTo>
                  <a:pt x="1576388" y="338138"/>
                  <a:pt x="1579562" y="231775"/>
                  <a:pt x="1495425" y="180975"/>
                </a:cubicBezTo>
                <a:cubicBezTo>
                  <a:pt x="1411288" y="130175"/>
                  <a:pt x="1258888" y="146050"/>
                  <a:pt x="1162050" y="123825"/>
                </a:cubicBezTo>
                <a:cubicBezTo>
                  <a:pt x="1065212" y="101600"/>
                  <a:pt x="984250" y="34925"/>
                  <a:pt x="914400" y="47625"/>
                </a:cubicBezTo>
                <a:cubicBezTo>
                  <a:pt x="844550" y="60325"/>
                  <a:pt x="823912" y="169863"/>
                  <a:pt x="742950" y="200025"/>
                </a:cubicBezTo>
                <a:cubicBezTo>
                  <a:pt x="661988" y="230187"/>
                  <a:pt x="552450" y="261937"/>
                  <a:pt x="428625" y="228600"/>
                </a:cubicBezTo>
                <a:cubicBezTo>
                  <a:pt x="304800" y="195262"/>
                  <a:pt x="152400" y="97631"/>
                  <a:pt x="0" y="0"/>
                </a:cubicBezTo>
              </a:path>
            </a:pathLst>
          </a:custGeom>
          <a:noFill/>
          <a:ln w="635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30" name="Freeform 29"/>
          <p:cNvSpPr/>
          <p:nvPr/>
        </p:nvSpPr>
        <p:spPr bwMode="auto">
          <a:xfrm>
            <a:off x="7210425" y="1552575"/>
            <a:ext cx="115016" cy="723900"/>
          </a:xfrm>
          <a:custGeom>
            <a:avLst/>
            <a:gdLst>
              <a:gd name="connsiteX0" fmla="*/ 0 w 115016"/>
              <a:gd name="connsiteY0" fmla="*/ 723900 h 723900"/>
              <a:gd name="connsiteX1" fmla="*/ 114300 w 115016"/>
              <a:gd name="connsiteY1" fmla="*/ 381000 h 723900"/>
              <a:gd name="connsiteX2" fmla="*/ 47625 w 115016"/>
              <a:gd name="connsiteY2" fmla="*/ 104775 h 723900"/>
              <a:gd name="connsiteX3" fmla="*/ 28575 w 115016"/>
              <a:gd name="connsiteY3" fmla="*/ 0 h 723900"/>
            </a:gdLst>
            <a:ahLst/>
            <a:cxnLst>
              <a:cxn ang="0">
                <a:pos x="connsiteX0" y="connsiteY0"/>
              </a:cxn>
              <a:cxn ang="0">
                <a:pos x="connsiteX1" y="connsiteY1"/>
              </a:cxn>
              <a:cxn ang="0">
                <a:pos x="connsiteX2" y="connsiteY2"/>
              </a:cxn>
              <a:cxn ang="0">
                <a:pos x="connsiteX3" y="connsiteY3"/>
              </a:cxn>
            </a:cxnLst>
            <a:rect l="l" t="t" r="r" b="b"/>
            <a:pathLst>
              <a:path w="115016" h="723900">
                <a:moveTo>
                  <a:pt x="0" y="723900"/>
                </a:moveTo>
                <a:cubicBezTo>
                  <a:pt x="53181" y="604043"/>
                  <a:pt x="106363" y="484187"/>
                  <a:pt x="114300" y="381000"/>
                </a:cubicBezTo>
                <a:cubicBezTo>
                  <a:pt x="122237" y="277813"/>
                  <a:pt x="61913" y="168275"/>
                  <a:pt x="47625" y="104775"/>
                </a:cubicBezTo>
                <a:cubicBezTo>
                  <a:pt x="33338" y="41275"/>
                  <a:pt x="30956" y="20637"/>
                  <a:pt x="28575" y="0"/>
                </a:cubicBezTo>
              </a:path>
            </a:pathLst>
          </a:custGeom>
          <a:noFill/>
          <a:ln w="635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31" name="Freeform 30"/>
          <p:cNvSpPr/>
          <p:nvPr/>
        </p:nvSpPr>
        <p:spPr bwMode="auto">
          <a:xfrm>
            <a:off x="5924550" y="1771650"/>
            <a:ext cx="171450" cy="561975"/>
          </a:xfrm>
          <a:custGeom>
            <a:avLst/>
            <a:gdLst>
              <a:gd name="connsiteX0" fmla="*/ 0 w 171450"/>
              <a:gd name="connsiteY0" fmla="*/ 0 h 561975"/>
              <a:gd name="connsiteX1" fmla="*/ 133350 w 171450"/>
              <a:gd name="connsiteY1" fmla="*/ 228600 h 561975"/>
              <a:gd name="connsiteX2" fmla="*/ 171450 w 171450"/>
              <a:gd name="connsiteY2" fmla="*/ 561975 h 561975"/>
            </a:gdLst>
            <a:ahLst/>
            <a:cxnLst>
              <a:cxn ang="0">
                <a:pos x="connsiteX0" y="connsiteY0"/>
              </a:cxn>
              <a:cxn ang="0">
                <a:pos x="connsiteX1" y="connsiteY1"/>
              </a:cxn>
              <a:cxn ang="0">
                <a:pos x="connsiteX2" y="connsiteY2"/>
              </a:cxn>
            </a:cxnLst>
            <a:rect l="l" t="t" r="r" b="b"/>
            <a:pathLst>
              <a:path w="171450" h="561975">
                <a:moveTo>
                  <a:pt x="0" y="0"/>
                </a:moveTo>
                <a:cubicBezTo>
                  <a:pt x="52387" y="67469"/>
                  <a:pt x="104775" y="134938"/>
                  <a:pt x="133350" y="228600"/>
                </a:cubicBezTo>
                <a:cubicBezTo>
                  <a:pt x="161925" y="322263"/>
                  <a:pt x="166687" y="442119"/>
                  <a:pt x="171450" y="561975"/>
                </a:cubicBezTo>
              </a:path>
            </a:pathLst>
          </a:custGeom>
          <a:noFill/>
          <a:ln w="635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048" name="Freeform 2047"/>
          <p:cNvSpPr/>
          <p:nvPr/>
        </p:nvSpPr>
        <p:spPr bwMode="auto">
          <a:xfrm>
            <a:off x="4619625" y="5229225"/>
            <a:ext cx="97842" cy="285750"/>
          </a:xfrm>
          <a:custGeom>
            <a:avLst/>
            <a:gdLst>
              <a:gd name="connsiteX0" fmla="*/ 0 w 97842"/>
              <a:gd name="connsiteY0" fmla="*/ 285750 h 285750"/>
              <a:gd name="connsiteX1" fmla="*/ 85725 w 97842"/>
              <a:gd name="connsiteY1" fmla="*/ 133350 h 285750"/>
              <a:gd name="connsiteX2" fmla="*/ 95250 w 97842"/>
              <a:gd name="connsiteY2" fmla="*/ 0 h 285750"/>
            </a:gdLst>
            <a:ahLst/>
            <a:cxnLst>
              <a:cxn ang="0">
                <a:pos x="connsiteX0" y="connsiteY0"/>
              </a:cxn>
              <a:cxn ang="0">
                <a:pos x="connsiteX1" y="connsiteY1"/>
              </a:cxn>
              <a:cxn ang="0">
                <a:pos x="connsiteX2" y="connsiteY2"/>
              </a:cxn>
            </a:cxnLst>
            <a:rect l="l" t="t" r="r" b="b"/>
            <a:pathLst>
              <a:path w="97842" h="285750">
                <a:moveTo>
                  <a:pt x="0" y="285750"/>
                </a:moveTo>
                <a:cubicBezTo>
                  <a:pt x="34925" y="233362"/>
                  <a:pt x="69850" y="180975"/>
                  <a:pt x="85725" y="133350"/>
                </a:cubicBezTo>
                <a:cubicBezTo>
                  <a:pt x="101600" y="85725"/>
                  <a:pt x="98425" y="42862"/>
                  <a:pt x="95250" y="0"/>
                </a:cubicBezTo>
              </a:path>
            </a:pathLst>
          </a:custGeom>
          <a:noFill/>
          <a:ln w="63500" cap="flat" cmpd="sng" algn="ctr">
            <a:solidFill>
              <a:srgbClr val="00666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049" name="Rectangle 2048"/>
          <p:cNvSpPr/>
          <p:nvPr/>
        </p:nvSpPr>
        <p:spPr bwMode="auto">
          <a:xfrm>
            <a:off x="1169197" y="1192309"/>
            <a:ext cx="800100" cy="4992650"/>
          </a:xfrm>
          <a:prstGeom prst="rect">
            <a:avLst/>
          </a:prstGeom>
          <a:gradFill flip="none" rotWithShape="1">
            <a:gsLst>
              <a:gs pos="0">
                <a:schemeClr val="tx2"/>
              </a:gs>
              <a:gs pos="36000">
                <a:schemeClr val="accent3"/>
              </a:gs>
              <a:gs pos="65000">
                <a:srgbClr val="FFFF00"/>
              </a:gs>
              <a:gs pos="100000">
                <a:srgbClr val="FF0000"/>
              </a:gs>
            </a:gsLst>
            <a:lin ang="5400000" scaled="0"/>
            <a:tileRect/>
          </a:grad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cxnSp>
        <p:nvCxnSpPr>
          <p:cNvPr id="2051" name="Straight Connector 2050"/>
          <p:cNvCxnSpPr/>
          <p:nvPr/>
        </p:nvCxnSpPr>
        <p:spPr bwMode="auto">
          <a:xfrm>
            <a:off x="959647" y="1189761"/>
            <a:ext cx="20955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8" name="Straight Connector 97"/>
          <p:cNvCxnSpPr/>
          <p:nvPr/>
        </p:nvCxnSpPr>
        <p:spPr bwMode="auto">
          <a:xfrm>
            <a:off x="950122" y="6184959"/>
            <a:ext cx="20955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9" name="Straight Connector 98"/>
          <p:cNvCxnSpPr/>
          <p:nvPr/>
        </p:nvCxnSpPr>
        <p:spPr bwMode="auto">
          <a:xfrm>
            <a:off x="959647" y="3684935"/>
            <a:ext cx="20955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00" name="Straight Connector 99"/>
          <p:cNvCxnSpPr/>
          <p:nvPr/>
        </p:nvCxnSpPr>
        <p:spPr bwMode="auto">
          <a:xfrm>
            <a:off x="950122" y="4943475"/>
            <a:ext cx="20955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01" name="Straight Connector 100"/>
          <p:cNvCxnSpPr/>
          <p:nvPr/>
        </p:nvCxnSpPr>
        <p:spPr bwMode="auto">
          <a:xfrm>
            <a:off x="950122" y="2427635"/>
            <a:ext cx="20955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07" name="Straight Connector 106"/>
          <p:cNvCxnSpPr/>
          <p:nvPr/>
        </p:nvCxnSpPr>
        <p:spPr bwMode="auto">
          <a:xfrm>
            <a:off x="950122" y="5546784"/>
            <a:ext cx="20955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a:off x="959647" y="3046760"/>
            <a:ext cx="20955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09" name="Straight Connector 108"/>
          <p:cNvCxnSpPr/>
          <p:nvPr/>
        </p:nvCxnSpPr>
        <p:spPr bwMode="auto">
          <a:xfrm>
            <a:off x="950122" y="4305300"/>
            <a:ext cx="20955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a:off x="950122" y="1789460"/>
            <a:ext cx="20955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2054" name="TextBox 2053"/>
          <p:cNvSpPr txBox="1"/>
          <p:nvPr/>
        </p:nvSpPr>
        <p:spPr>
          <a:xfrm>
            <a:off x="62772" y="5923519"/>
            <a:ext cx="1001877" cy="461665"/>
          </a:xfrm>
          <a:prstGeom prst="rect">
            <a:avLst/>
          </a:prstGeom>
          <a:noFill/>
        </p:spPr>
        <p:txBody>
          <a:bodyPr wrap="square" rtlCol="0">
            <a:spAutoFit/>
          </a:bodyPr>
          <a:lstStyle/>
          <a:p>
            <a:r>
              <a:rPr lang="en-US" sz="2400" dirty="0" smtClean="0"/>
              <a:t>20%</a:t>
            </a:r>
            <a:endParaRPr lang="en-US" sz="2400" dirty="0"/>
          </a:p>
        </p:txBody>
      </p:sp>
      <p:sp>
        <p:nvSpPr>
          <p:cNvPr id="111" name="TextBox 110"/>
          <p:cNvSpPr txBox="1"/>
          <p:nvPr/>
        </p:nvSpPr>
        <p:spPr>
          <a:xfrm>
            <a:off x="62772" y="5276043"/>
            <a:ext cx="1001877" cy="461665"/>
          </a:xfrm>
          <a:prstGeom prst="rect">
            <a:avLst/>
          </a:prstGeom>
          <a:noFill/>
        </p:spPr>
        <p:txBody>
          <a:bodyPr wrap="square" rtlCol="0">
            <a:spAutoFit/>
          </a:bodyPr>
          <a:lstStyle/>
          <a:p>
            <a:r>
              <a:rPr lang="en-US" sz="2400" dirty="0" smtClean="0"/>
              <a:t>30%</a:t>
            </a:r>
            <a:endParaRPr lang="en-US" sz="2400" dirty="0"/>
          </a:p>
        </p:txBody>
      </p:sp>
      <p:sp>
        <p:nvSpPr>
          <p:cNvPr id="112" name="TextBox 111"/>
          <p:cNvSpPr txBox="1"/>
          <p:nvPr/>
        </p:nvSpPr>
        <p:spPr>
          <a:xfrm>
            <a:off x="21695" y="4681865"/>
            <a:ext cx="1001877" cy="461665"/>
          </a:xfrm>
          <a:prstGeom prst="rect">
            <a:avLst/>
          </a:prstGeom>
          <a:noFill/>
        </p:spPr>
        <p:txBody>
          <a:bodyPr wrap="square" rtlCol="0">
            <a:spAutoFit/>
          </a:bodyPr>
          <a:lstStyle/>
          <a:p>
            <a:r>
              <a:rPr lang="en-US" sz="2400" dirty="0" smtClean="0"/>
              <a:t>40%</a:t>
            </a:r>
            <a:endParaRPr lang="en-US" sz="2400" dirty="0"/>
          </a:p>
        </p:txBody>
      </p:sp>
      <p:sp>
        <p:nvSpPr>
          <p:cNvPr id="113" name="TextBox 112"/>
          <p:cNvSpPr txBox="1"/>
          <p:nvPr/>
        </p:nvSpPr>
        <p:spPr>
          <a:xfrm>
            <a:off x="15779" y="4035885"/>
            <a:ext cx="1001877" cy="461665"/>
          </a:xfrm>
          <a:prstGeom prst="rect">
            <a:avLst/>
          </a:prstGeom>
          <a:noFill/>
        </p:spPr>
        <p:txBody>
          <a:bodyPr wrap="square" rtlCol="0">
            <a:spAutoFit/>
          </a:bodyPr>
          <a:lstStyle/>
          <a:p>
            <a:r>
              <a:rPr lang="en-US" sz="2400" dirty="0" smtClean="0"/>
              <a:t>50%</a:t>
            </a:r>
            <a:endParaRPr lang="en-US" sz="2400" dirty="0"/>
          </a:p>
        </p:txBody>
      </p:sp>
      <p:sp>
        <p:nvSpPr>
          <p:cNvPr id="114" name="TextBox 113"/>
          <p:cNvSpPr txBox="1"/>
          <p:nvPr/>
        </p:nvSpPr>
        <p:spPr>
          <a:xfrm>
            <a:off x="15778" y="3416760"/>
            <a:ext cx="1001877" cy="461665"/>
          </a:xfrm>
          <a:prstGeom prst="rect">
            <a:avLst/>
          </a:prstGeom>
          <a:noFill/>
        </p:spPr>
        <p:txBody>
          <a:bodyPr wrap="square" rtlCol="0">
            <a:spAutoFit/>
          </a:bodyPr>
          <a:lstStyle/>
          <a:p>
            <a:r>
              <a:rPr lang="en-US" sz="2400" dirty="0" smtClean="0"/>
              <a:t>60%</a:t>
            </a:r>
            <a:endParaRPr lang="en-US" sz="2400" dirty="0"/>
          </a:p>
        </p:txBody>
      </p:sp>
      <p:sp>
        <p:nvSpPr>
          <p:cNvPr id="115" name="TextBox 114"/>
          <p:cNvSpPr txBox="1"/>
          <p:nvPr/>
        </p:nvSpPr>
        <p:spPr>
          <a:xfrm>
            <a:off x="24149" y="2781523"/>
            <a:ext cx="1001877" cy="461665"/>
          </a:xfrm>
          <a:prstGeom prst="rect">
            <a:avLst/>
          </a:prstGeom>
          <a:noFill/>
        </p:spPr>
        <p:txBody>
          <a:bodyPr wrap="square" rtlCol="0">
            <a:spAutoFit/>
          </a:bodyPr>
          <a:lstStyle/>
          <a:p>
            <a:r>
              <a:rPr lang="en-US" sz="2400" dirty="0" smtClean="0"/>
              <a:t>70%</a:t>
            </a:r>
            <a:endParaRPr lang="en-US" sz="2400" dirty="0"/>
          </a:p>
        </p:txBody>
      </p:sp>
      <p:sp>
        <p:nvSpPr>
          <p:cNvPr id="116" name="TextBox 115"/>
          <p:cNvSpPr txBox="1"/>
          <p:nvPr/>
        </p:nvSpPr>
        <p:spPr>
          <a:xfrm>
            <a:off x="14677" y="2170493"/>
            <a:ext cx="1001877" cy="461665"/>
          </a:xfrm>
          <a:prstGeom prst="rect">
            <a:avLst/>
          </a:prstGeom>
          <a:noFill/>
        </p:spPr>
        <p:txBody>
          <a:bodyPr wrap="square" rtlCol="0">
            <a:spAutoFit/>
          </a:bodyPr>
          <a:lstStyle/>
          <a:p>
            <a:r>
              <a:rPr lang="en-US" sz="2400" dirty="0" smtClean="0"/>
              <a:t>80%</a:t>
            </a:r>
            <a:endParaRPr lang="en-US" sz="2400" dirty="0"/>
          </a:p>
        </p:txBody>
      </p:sp>
      <p:sp>
        <p:nvSpPr>
          <p:cNvPr id="117" name="TextBox 116"/>
          <p:cNvSpPr txBox="1"/>
          <p:nvPr/>
        </p:nvSpPr>
        <p:spPr>
          <a:xfrm>
            <a:off x="-2150" y="1533367"/>
            <a:ext cx="1001877" cy="461665"/>
          </a:xfrm>
          <a:prstGeom prst="rect">
            <a:avLst/>
          </a:prstGeom>
          <a:noFill/>
        </p:spPr>
        <p:txBody>
          <a:bodyPr wrap="square" rtlCol="0">
            <a:spAutoFit/>
          </a:bodyPr>
          <a:lstStyle/>
          <a:p>
            <a:r>
              <a:rPr lang="en-US" sz="2400" dirty="0" smtClean="0"/>
              <a:t>90%</a:t>
            </a:r>
            <a:endParaRPr lang="en-US" sz="2400" dirty="0"/>
          </a:p>
        </p:txBody>
      </p:sp>
      <p:sp>
        <p:nvSpPr>
          <p:cNvPr id="118" name="TextBox 117"/>
          <p:cNvSpPr txBox="1"/>
          <p:nvPr/>
        </p:nvSpPr>
        <p:spPr>
          <a:xfrm>
            <a:off x="4997" y="933620"/>
            <a:ext cx="1001877" cy="461665"/>
          </a:xfrm>
          <a:prstGeom prst="rect">
            <a:avLst/>
          </a:prstGeom>
          <a:noFill/>
        </p:spPr>
        <p:txBody>
          <a:bodyPr wrap="square" rtlCol="0">
            <a:spAutoFit/>
          </a:bodyPr>
          <a:lstStyle/>
          <a:p>
            <a:r>
              <a:rPr lang="en-US" sz="2400" dirty="0" smtClean="0"/>
              <a:t>100%</a:t>
            </a:r>
            <a:endParaRPr lang="en-US" sz="2400" dirty="0"/>
          </a:p>
        </p:txBody>
      </p:sp>
      <p:sp>
        <p:nvSpPr>
          <p:cNvPr id="119" name="TextBox 118"/>
          <p:cNvSpPr txBox="1"/>
          <p:nvPr/>
        </p:nvSpPr>
        <p:spPr>
          <a:xfrm>
            <a:off x="1092770" y="3399135"/>
            <a:ext cx="965956" cy="523220"/>
          </a:xfrm>
          <a:prstGeom prst="rect">
            <a:avLst/>
          </a:prstGeom>
          <a:noFill/>
        </p:spPr>
        <p:txBody>
          <a:bodyPr wrap="square" rtlCol="0">
            <a:spAutoFit/>
          </a:bodyPr>
          <a:lstStyle/>
          <a:p>
            <a:r>
              <a:rPr lang="en-US" sz="2800" b="1" dirty="0" err="1" smtClean="0"/>
              <a:t>V</a:t>
            </a:r>
            <a:r>
              <a:rPr lang="en-US" sz="2800" b="1" baseline="-25000" dirty="0" err="1" smtClean="0"/>
              <a:t>Sag</a:t>
            </a:r>
            <a:endParaRPr lang="en-US" sz="2800" b="1" baseline="-25000" dirty="0"/>
          </a:p>
        </p:txBody>
      </p:sp>
      <p:pic>
        <p:nvPicPr>
          <p:cNvPr id="1027" name="Picture 3"/>
          <p:cNvPicPr>
            <a:picLocks noChangeAspect="1" noChangeArrowheads="1"/>
          </p:cNvPicPr>
          <p:nvPr/>
        </p:nvPicPr>
        <p:blipFill>
          <a:blip r:embed="rId7" cstate="print"/>
          <a:srcRect/>
          <a:stretch>
            <a:fillRect/>
          </a:stretch>
        </p:blipFill>
        <p:spPr bwMode="auto">
          <a:xfrm>
            <a:off x="4874994" y="5856844"/>
            <a:ext cx="850962" cy="252569"/>
          </a:xfrm>
          <a:prstGeom prst="rect">
            <a:avLst/>
          </a:prstGeom>
          <a:noFill/>
          <a:ln w="9525">
            <a:noFill/>
            <a:miter lim="800000"/>
            <a:headEnd/>
            <a:tailEnd/>
          </a:ln>
        </p:spPr>
      </p:pic>
      <p:pic>
        <p:nvPicPr>
          <p:cNvPr id="130" name="Picture 3"/>
          <p:cNvPicPr>
            <a:picLocks noChangeAspect="1" noChangeArrowheads="1"/>
          </p:cNvPicPr>
          <p:nvPr/>
        </p:nvPicPr>
        <p:blipFill>
          <a:blip r:embed="rId7" cstate="print"/>
          <a:srcRect/>
          <a:stretch>
            <a:fillRect/>
          </a:stretch>
        </p:blipFill>
        <p:spPr bwMode="auto">
          <a:xfrm>
            <a:off x="7413970" y="2495974"/>
            <a:ext cx="850962" cy="252569"/>
          </a:xfrm>
          <a:prstGeom prst="rect">
            <a:avLst/>
          </a:prstGeom>
          <a:noFill/>
          <a:ln w="9525">
            <a:noFill/>
            <a:miter lim="800000"/>
            <a:headEnd/>
            <a:tailEnd/>
          </a:ln>
        </p:spPr>
      </p:pic>
      <p:pic>
        <p:nvPicPr>
          <p:cNvPr id="131" name="Picture 3"/>
          <p:cNvPicPr>
            <a:picLocks noChangeAspect="1" noChangeArrowheads="1"/>
          </p:cNvPicPr>
          <p:nvPr/>
        </p:nvPicPr>
        <p:blipFill>
          <a:blip r:embed="rId7" cstate="print"/>
          <a:srcRect/>
          <a:stretch>
            <a:fillRect/>
          </a:stretch>
        </p:blipFill>
        <p:spPr bwMode="auto">
          <a:xfrm>
            <a:off x="2952938" y="3224999"/>
            <a:ext cx="850962" cy="252569"/>
          </a:xfrm>
          <a:prstGeom prst="rect">
            <a:avLst/>
          </a:prstGeom>
          <a:noFill/>
          <a:ln w="9525">
            <a:noFill/>
            <a:miter lim="800000"/>
            <a:headEnd/>
            <a:tailEnd/>
          </a:ln>
        </p:spPr>
      </p:pic>
      <p:sp>
        <p:nvSpPr>
          <p:cNvPr id="8" name="Explosion 1 7"/>
          <p:cNvSpPr/>
          <p:nvPr/>
        </p:nvSpPr>
        <p:spPr bwMode="auto">
          <a:xfrm rot="874372">
            <a:off x="7127236" y="5353685"/>
            <a:ext cx="357295" cy="389302"/>
          </a:xfrm>
          <a:prstGeom prst="irregularSeal1">
            <a:avLst/>
          </a:prstGeom>
          <a:gradFill flip="none" rotWithShape="1">
            <a:gsLst>
              <a:gs pos="0">
                <a:srgbClr val="FFFF00"/>
              </a:gs>
              <a:gs pos="98000">
                <a:srgbClr val="FF0000"/>
              </a:gs>
            </a:gsLst>
            <a:path path="circle">
              <a:fillToRect l="50000" t="50000" r="50000" b="50000"/>
            </a:path>
            <a:tileRect/>
          </a:gra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pic>
        <p:nvPicPr>
          <p:cNvPr id="102" name="Picture 10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73440" y="22029"/>
            <a:ext cx="609600" cy="609600"/>
          </a:xfrm>
          <a:prstGeom prst="rect">
            <a:avLst/>
          </a:prstGeom>
        </p:spPr>
      </p:pic>
    </p:spTree>
    <p:extLst>
      <p:ext uri="{BB962C8B-B14F-4D97-AF65-F5344CB8AC3E}">
        <p14:creationId xmlns:p14="http://schemas.microsoft.com/office/powerpoint/2010/main" val="1358550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500"/>
                                            <p:tgtEl>
                                              <p:spTgt spid="1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48"/>
                                            </p:tgtEl>
                                            <p:attrNameLst>
                                              <p:attrName>style.visibility</p:attrName>
                                            </p:attrNameLst>
                                          </p:cBhvr>
                                          <p:to>
                                            <p:strVal val="visible"/>
                                          </p:to>
                                        </p:set>
                                        <p:animEffect transition="in" filter="wipe(down)">
                                          <p:cBhvr>
                                            <p:cTn id="34" dur="500"/>
                                            <p:tgtEl>
                                              <p:spTgt spid="204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right)">
                                          <p:cBhvr>
                                            <p:cTn id="49" dur="500"/>
                                            <p:tgtEl>
                                              <p:spTgt spid="27"/>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right)">
                                          <p:cBhvr>
                                            <p:cTn id="52" dur="500"/>
                                            <p:tgtEl>
                                              <p:spTgt spid="2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down)">
                                          <p:cBhvr>
                                            <p:cTn id="67" dur="500"/>
                                            <p:tgtEl>
                                              <p:spTgt spid="30"/>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right)">
                                          <p:cBhvr>
                                            <p:cTn id="70" dur="500"/>
                                            <p:tgtEl>
                                              <p:spTgt spid="2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00"/>
                                </p:stCondLst>
                                <p:childTnLst>
                                  <p:par>
                                    <p:cTn id="75" presetID="2" presetClass="entr" presetSubtype="4" fill="hold" grpId="0" nodeType="afterEffect" p14:presetBounceEnd="44000">
                                      <p:stCondLst>
                                        <p:cond delay="0"/>
                                      </p:stCondLst>
                                      <p:childTnLst>
                                        <p:set>
                                          <p:cBhvr>
                                            <p:cTn id="76" dur="1" fill="hold">
                                              <p:stCondLst>
                                                <p:cond delay="0"/>
                                              </p:stCondLst>
                                            </p:cTn>
                                            <p:tgtEl>
                                              <p:spTgt spid="2049"/>
                                            </p:tgtEl>
                                            <p:attrNameLst>
                                              <p:attrName>style.visibility</p:attrName>
                                            </p:attrNameLst>
                                          </p:cBhvr>
                                          <p:to>
                                            <p:strVal val="visible"/>
                                          </p:to>
                                        </p:set>
                                        <p:anim calcmode="lin" valueType="num" p14:bounceEnd="44000">
                                          <p:cBhvr additive="base">
                                            <p:cTn id="77" dur="500" fill="hold"/>
                                            <p:tgtEl>
                                              <p:spTgt spid="2049"/>
                                            </p:tgtEl>
                                            <p:attrNameLst>
                                              <p:attrName>ppt_x</p:attrName>
                                            </p:attrNameLst>
                                          </p:cBhvr>
                                          <p:tavLst>
                                            <p:tav tm="0">
                                              <p:val>
                                                <p:strVal val="#ppt_x"/>
                                              </p:val>
                                            </p:tav>
                                            <p:tav tm="100000">
                                              <p:val>
                                                <p:strVal val="#ppt_x"/>
                                              </p:val>
                                            </p:tav>
                                          </p:tavLst>
                                        </p:anim>
                                        <p:anim calcmode="lin" valueType="num" p14:bounceEnd="44000">
                                          <p:cBhvr additive="base">
                                            <p:cTn id="78" dur="500" fill="hold"/>
                                            <p:tgtEl>
                                              <p:spTgt spid="2049"/>
                                            </p:tgtEl>
                                            <p:attrNameLst>
                                              <p:attrName>ppt_y</p:attrName>
                                            </p:attrNameLst>
                                          </p:cBhvr>
                                          <p:tavLst>
                                            <p:tav tm="0">
                                              <p:val>
                                                <p:strVal val="1+#ppt_h/2"/>
                                              </p:val>
                                            </p:tav>
                                            <p:tav tm="100000">
                                              <p:val>
                                                <p:strVal val="#ppt_y"/>
                                              </p:val>
                                            </p:tav>
                                          </p:tavLst>
                                        </p:anim>
                                      </p:childTnLst>
                                    </p:cTn>
                                  </p:par>
                                </p:childTnLst>
                              </p:cTn>
                            </p:par>
                            <p:par>
                              <p:cTn id="79" fill="hold">
                                <p:stCondLst>
                                  <p:cond delay="1000"/>
                                </p:stCondLst>
                                <p:childTnLst>
                                  <p:par>
                                    <p:cTn id="80" presetID="31" presetClass="entr" presetSubtype="0" fill="hold" nodeType="afterEffect">
                                      <p:stCondLst>
                                        <p:cond delay="0"/>
                                      </p:stCondLst>
                                      <p:childTnLst>
                                        <p:set>
                                          <p:cBhvr>
                                            <p:cTn id="81" dur="1" fill="hold">
                                              <p:stCondLst>
                                                <p:cond delay="0"/>
                                              </p:stCondLst>
                                            </p:cTn>
                                            <p:tgtEl>
                                              <p:spTgt spid="2051"/>
                                            </p:tgtEl>
                                            <p:attrNameLst>
                                              <p:attrName>style.visibility</p:attrName>
                                            </p:attrNameLst>
                                          </p:cBhvr>
                                          <p:to>
                                            <p:strVal val="visible"/>
                                          </p:to>
                                        </p:set>
                                        <p:anim calcmode="lin" valueType="num">
                                          <p:cBhvr>
                                            <p:cTn id="82" dur="500" fill="hold"/>
                                            <p:tgtEl>
                                              <p:spTgt spid="2051"/>
                                            </p:tgtEl>
                                            <p:attrNameLst>
                                              <p:attrName>ppt_w</p:attrName>
                                            </p:attrNameLst>
                                          </p:cBhvr>
                                          <p:tavLst>
                                            <p:tav tm="0">
                                              <p:val>
                                                <p:fltVal val="0"/>
                                              </p:val>
                                            </p:tav>
                                            <p:tav tm="100000">
                                              <p:val>
                                                <p:strVal val="#ppt_w"/>
                                              </p:val>
                                            </p:tav>
                                          </p:tavLst>
                                        </p:anim>
                                        <p:anim calcmode="lin" valueType="num">
                                          <p:cBhvr>
                                            <p:cTn id="83" dur="500" fill="hold"/>
                                            <p:tgtEl>
                                              <p:spTgt spid="2051"/>
                                            </p:tgtEl>
                                            <p:attrNameLst>
                                              <p:attrName>ppt_h</p:attrName>
                                            </p:attrNameLst>
                                          </p:cBhvr>
                                          <p:tavLst>
                                            <p:tav tm="0">
                                              <p:val>
                                                <p:fltVal val="0"/>
                                              </p:val>
                                            </p:tav>
                                            <p:tav tm="100000">
                                              <p:val>
                                                <p:strVal val="#ppt_h"/>
                                              </p:val>
                                            </p:tav>
                                          </p:tavLst>
                                        </p:anim>
                                        <p:anim calcmode="lin" valueType="num">
                                          <p:cBhvr>
                                            <p:cTn id="84" dur="500" fill="hold"/>
                                            <p:tgtEl>
                                              <p:spTgt spid="2051"/>
                                            </p:tgtEl>
                                            <p:attrNameLst>
                                              <p:attrName>style.rotation</p:attrName>
                                            </p:attrNameLst>
                                          </p:cBhvr>
                                          <p:tavLst>
                                            <p:tav tm="0">
                                              <p:val>
                                                <p:fltVal val="90"/>
                                              </p:val>
                                            </p:tav>
                                            <p:tav tm="100000">
                                              <p:val>
                                                <p:fltVal val="0"/>
                                              </p:val>
                                            </p:tav>
                                          </p:tavLst>
                                        </p:anim>
                                        <p:animEffect transition="in" filter="fade">
                                          <p:cBhvr>
                                            <p:cTn id="85" dur="500"/>
                                            <p:tgtEl>
                                              <p:spTgt spid="2051"/>
                                            </p:tgtEl>
                                          </p:cBhvr>
                                        </p:animEffect>
                                      </p:childTnLst>
                                    </p:cTn>
                                  </p:par>
                                  <p:par>
                                    <p:cTn id="86" presetID="31" presetClass="entr" presetSubtype="0" fill="hold" nodeType="withEffect">
                                      <p:stCondLst>
                                        <p:cond delay="0"/>
                                      </p:stCondLst>
                                      <p:childTnLst>
                                        <p:set>
                                          <p:cBhvr>
                                            <p:cTn id="87" dur="1" fill="hold">
                                              <p:stCondLst>
                                                <p:cond delay="0"/>
                                              </p:stCondLst>
                                            </p:cTn>
                                            <p:tgtEl>
                                              <p:spTgt spid="110"/>
                                            </p:tgtEl>
                                            <p:attrNameLst>
                                              <p:attrName>style.visibility</p:attrName>
                                            </p:attrNameLst>
                                          </p:cBhvr>
                                          <p:to>
                                            <p:strVal val="visible"/>
                                          </p:to>
                                        </p:set>
                                        <p:anim calcmode="lin" valueType="num">
                                          <p:cBhvr>
                                            <p:cTn id="88" dur="500" fill="hold"/>
                                            <p:tgtEl>
                                              <p:spTgt spid="110"/>
                                            </p:tgtEl>
                                            <p:attrNameLst>
                                              <p:attrName>ppt_w</p:attrName>
                                            </p:attrNameLst>
                                          </p:cBhvr>
                                          <p:tavLst>
                                            <p:tav tm="0">
                                              <p:val>
                                                <p:fltVal val="0"/>
                                              </p:val>
                                            </p:tav>
                                            <p:tav tm="100000">
                                              <p:val>
                                                <p:strVal val="#ppt_w"/>
                                              </p:val>
                                            </p:tav>
                                          </p:tavLst>
                                        </p:anim>
                                        <p:anim calcmode="lin" valueType="num">
                                          <p:cBhvr>
                                            <p:cTn id="89" dur="500" fill="hold"/>
                                            <p:tgtEl>
                                              <p:spTgt spid="110"/>
                                            </p:tgtEl>
                                            <p:attrNameLst>
                                              <p:attrName>ppt_h</p:attrName>
                                            </p:attrNameLst>
                                          </p:cBhvr>
                                          <p:tavLst>
                                            <p:tav tm="0">
                                              <p:val>
                                                <p:fltVal val="0"/>
                                              </p:val>
                                            </p:tav>
                                            <p:tav tm="100000">
                                              <p:val>
                                                <p:strVal val="#ppt_h"/>
                                              </p:val>
                                            </p:tav>
                                          </p:tavLst>
                                        </p:anim>
                                        <p:anim calcmode="lin" valueType="num">
                                          <p:cBhvr>
                                            <p:cTn id="90" dur="500" fill="hold"/>
                                            <p:tgtEl>
                                              <p:spTgt spid="110"/>
                                            </p:tgtEl>
                                            <p:attrNameLst>
                                              <p:attrName>style.rotation</p:attrName>
                                            </p:attrNameLst>
                                          </p:cBhvr>
                                          <p:tavLst>
                                            <p:tav tm="0">
                                              <p:val>
                                                <p:fltVal val="90"/>
                                              </p:val>
                                            </p:tav>
                                            <p:tav tm="100000">
                                              <p:val>
                                                <p:fltVal val="0"/>
                                              </p:val>
                                            </p:tav>
                                          </p:tavLst>
                                        </p:anim>
                                        <p:animEffect transition="in" filter="fade">
                                          <p:cBhvr>
                                            <p:cTn id="91" dur="500"/>
                                            <p:tgtEl>
                                              <p:spTgt spid="110"/>
                                            </p:tgtEl>
                                          </p:cBhvr>
                                        </p:animEffect>
                                      </p:childTnLst>
                                    </p:cTn>
                                  </p:par>
                                  <p:par>
                                    <p:cTn id="92" presetID="31" presetClass="entr" presetSubtype="0" fill="hold" nodeType="withEffect">
                                      <p:stCondLst>
                                        <p:cond delay="0"/>
                                      </p:stCondLst>
                                      <p:childTnLst>
                                        <p:set>
                                          <p:cBhvr>
                                            <p:cTn id="93" dur="1" fill="hold">
                                              <p:stCondLst>
                                                <p:cond delay="0"/>
                                              </p:stCondLst>
                                            </p:cTn>
                                            <p:tgtEl>
                                              <p:spTgt spid="101"/>
                                            </p:tgtEl>
                                            <p:attrNameLst>
                                              <p:attrName>style.visibility</p:attrName>
                                            </p:attrNameLst>
                                          </p:cBhvr>
                                          <p:to>
                                            <p:strVal val="visible"/>
                                          </p:to>
                                        </p:set>
                                        <p:anim calcmode="lin" valueType="num">
                                          <p:cBhvr>
                                            <p:cTn id="94" dur="500" fill="hold"/>
                                            <p:tgtEl>
                                              <p:spTgt spid="101"/>
                                            </p:tgtEl>
                                            <p:attrNameLst>
                                              <p:attrName>ppt_w</p:attrName>
                                            </p:attrNameLst>
                                          </p:cBhvr>
                                          <p:tavLst>
                                            <p:tav tm="0">
                                              <p:val>
                                                <p:fltVal val="0"/>
                                              </p:val>
                                            </p:tav>
                                            <p:tav tm="100000">
                                              <p:val>
                                                <p:strVal val="#ppt_w"/>
                                              </p:val>
                                            </p:tav>
                                          </p:tavLst>
                                        </p:anim>
                                        <p:anim calcmode="lin" valueType="num">
                                          <p:cBhvr>
                                            <p:cTn id="95" dur="500" fill="hold"/>
                                            <p:tgtEl>
                                              <p:spTgt spid="101"/>
                                            </p:tgtEl>
                                            <p:attrNameLst>
                                              <p:attrName>ppt_h</p:attrName>
                                            </p:attrNameLst>
                                          </p:cBhvr>
                                          <p:tavLst>
                                            <p:tav tm="0">
                                              <p:val>
                                                <p:fltVal val="0"/>
                                              </p:val>
                                            </p:tav>
                                            <p:tav tm="100000">
                                              <p:val>
                                                <p:strVal val="#ppt_h"/>
                                              </p:val>
                                            </p:tav>
                                          </p:tavLst>
                                        </p:anim>
                                        <p:anim calcmode="lin" valueType="num">
                                          <p:cBhvr>
                                            <p:cTn id="96" dur="500" fill="hold"/>
                                            <p:tgtEl>
                                              <p:spTgt spid="101"/>
                                            </p:tgtEl>
                                            <p:attrNameLst>
                                              <p:attrName>style.rotation</p:attrName>
                                            </p:attrNameLst>
                                          </p:cBhvr>
                                          <p:tavLst>
                                            <p:tav tm="0">
                                              <p:val>
                                                <p:fltVal val="90"/>
                                              </p:val>
                                            </p:tav>
                                            <p:tav tm="100000">
                                              <p:val>
                                                <p:fltVal val="0"/>
                                              </p:val>
                                            </p:tav>
                                          </p:tavLst>
                                        </p:anim>
                                        <p:animEffect transition="in" filter="fade">
                                          <p:cBhvr>
                                            <p:cTn id="97" dur="500"/>
                                            <p:tgtEl>
                                              <p:spTgt spid="101"/>
                                            </p:tgtEl>
                                          </p:cBhvr>
                                        </p:animEffect>
                                      </p:childTnLst>
                                    </p:cTn>
                                  </p:par>
                                  <p:par>
                                    <p:cTn id="98" presetID="31" presetClass="entr" presetSubtype="0" fill="hold" nodeType="withEffect">
                                      <p:stCondLst>
                                        <p:cond delay="0"/>
                                      </p:stCondLst>
                                      <p:childTnLst>
                                        <p:set>
                                          <p:cBhvr>
                                            <p:cTn id="99" dur="1" fill="hold">
                                              <p:stCondLst>
                                                <p:cond delay="0"/>
                                              </p:stCondLst>
                                            </p:cTn>
                                            <p:tgtEl>
                                              <p:spTgt spid="108"/>
                                            </p:tgtEl>
                                            <p:attrNameLst>
                                              <p:attrName>style.visibility</p:attrName>
                                            </p:attrNameLst>
                                          </p:cBhvr>
                                          <p:to>
                                            <p:strVal val="visible"/>
                                          </p:to>
                                        </p:set>
                                        <p:anim calcmode="lin" valueType="num">
                                          <p:cBhvr>
                                            <p:cTn id="100" dur="500" fill="hold"/>
                                            <p:tgtEl>
                                              <p:spTgt spid="108"/>
                                            </p:tgtEl>
                                            <p:attrNameLst>
                                              <p:attrName>ppt_w</p:attrName>
                                            </p:attrNameLst>
                                          </p:cBhvr>
                                          <p:tavLst>
                                            <p:tav tm="0">
                                              <p:val>
                                                <p:fltVal val="0"/>
                                              </p:val>
                                            </p:tav>
                                            <p:tav tm="100000">
                                              <p:val>
                                                <p:strVal val="#ppt_w"/>
                                              </p:val>
                                            </p:tav>
                                          </p:tavLst>
                                        </p:anim>
                                        <p:anim calcmode="lin" valueType="num">
                                          <p:cBhvr>
                                            <p:cTn id="101" dur="500" fill="hold"/>
                                            <p:tgtEl>
                                              <p:spTgt spid="108"/>
                                            </p:tgtEl>
                                            <p:attrNameLst>
                                              <p:attrName>ppt_h</p:attrName>
                                            </p:attrNameLst>
                                          </p:cBhvr>
                                          <p:tavLst>
                                            <p:tav tm="0">
                                              <p:val>
                                                <p:fltVal val="0"/>
                                              </p:val>
                                            </p:tav>
                                            <p:tav tm="100000">
                                              <p:val>
                                                <p:strVal val="#ppt_h"/>
                                              </p:val>
                                            </p:tav>
                                          </p:tavLst>
                                        </p:anim>
                                        <p:anim calcmode="lin" valueType="num">
                                          <p:cBhvr>
                                            <p:cTn id="102" dur="500" fill="hold"/>
                                            <p:tgtEl>
                                              <p:spTgt spid="108"/>
                                            </p:tgtEl>
                                            <p:attrNameLst>
                                              <p:attrName>style.rotation</p:attrName>
                                            </p:attrNameLst>
                                          </p:cBhvr>
                                          <p:tavLst>
                                            <p:tav tm="0">
                                              <p:val>
                                                <p:fltVal val="90"/>
                                              </p:val>
                                            </p:tav>
                                            <p:tav tm="100000">
                                              <p:val>
                                                <p:fltVal val="0"/>
                                              </p:val>
                                            </p:tav>
                                          </p:tavLst>
                                        </p:anim>
                                        <p:animEffect transition="in" filter="fade">
                                          <p:cBhvr>
                                            <p:cTn id="103" dur="500"/>
                                            <p:tgtEl>
                                              <p:spTgt spid="108"/>
                                            </p:tgtEl>
                                          </p:cBhvr>
                                        </p:animEffect>
                                      </p:childTnLst>
                                    </p:cTn>
                                  </p:par>
                                  <p:par>
                                    <p:cTn id="104" presetID="31" presetClass="entr" presetSubtype="0" fill="hold" nodeType="with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500" fill="hold"/>
                                            <p:tgtEl>
                                              <p:spTgt spid="99"/>
                                            </p:tgtEl>
                                            <p:attrNameLst>
                                              <p:attrName>ppt_w</p:attrName>
                                            </p:attrNameLst>
                                          </p:cBhvr>
                                          <p:tavLst>
                                            <p:tav tm="0">
                                              <p:val>
                                                <p:fltVal val="0"/>
                                              </p:val>
                                            </p:tav>
                                            <p:tav tm="100000">
                                              <p:val>
                                                <p:strVal val="#ppt_w"/>
                                              </p:val>
                                            </p:tav>
                                          </p:tavLst>
                                        </p:anim>
                                        <p:anim calcmode="lin" valueType="num">
                                          <p:cBhvr>
                                            <p:cTn id="107" dur="500" fill="hold"/>
                                            <p:tgtEl>
                                              <p:spTgt spid="99"/>
                                            </p:tgtEl>
                                            <p:attrNameLst>
                                              <p:attrName>ppt_h</p:attrName>
                                            </p:attrNameLst>
                                          </p:cBhvr>
                                          <p:tavLst>
                                            <p:tav tm="0">
                                              <p:val>
                                                <p:fltVal val="0"/>
                                              </p:val>
                                            </p:tav>
                                            <p:tav tm="100000">
                                              <p:val>
                                                <p:strVal val="#ppt_h"/>
                                              </p:val>
                                            </p:tav>
                                          </p:tavLst>
                                        </p:anim>
                                        <p:anim calcmode="lin" valueType="num">
                                          <p:cBhvr>
                                            <p:cTn id="108" dur="500" fill="hold"/>
                                            <p:tgtEl>
                                              <p:spTgt spid="99"/>
                                            </p:tgtEl>
                                            <p:attrNameLst>
                                              <p:attrName>style.rotation</p:attrName>
                                            </p:attrNameLst>
                                          </p:cBhvr>
                                          <p:tavLst>
                                            <p:tav tm="0">
                                              <p:val>
                                                <p:fltVal val="90"/>
                                              </p:val>
                                            </p:tav>
                                            <p:tav tm="100000">
                                              <p:val>
                                                <p:fltVal val="0"/>
                                              </p:val>
                                            </p:tav>
                                          </p:tavLst>
                                        </p:anim>
                                        <p:animEffect transition="in" filter="fade">
                                          <p:cBhvr>
                                            <p:cTn id="109" dur="500"/>
                                            <p:tgtEl>
                                              <p:spTgt spid="99"/>
                                            </p:tgtEl>
                                          </p:cBhvr>
                                        </p:animEffect>
                                      </p:childTnLst>
                                    </p:cTn>
                                  </p:par>
                                  <p:par>
                                    <p:cTn id="110" presetID="31" presetClass="entr" presetSubtype="0" fill="hold" nodeType="withEffect">
                                      <p:stCondLst>
                                        <p:cond delay="0"/>
                                      </p:stCondLst>
                                      <p:childTnLst>
                                        <p:set>
                                          <p:cBhvr>
                                            <p:cTn id="111" dur="1" fill="hold">
                                              <p:stCondLst>
                                                <p:cond delay="0"/>
                                              </p:stCondLst>
                                            </p:cTn>
                                            <p:tgtEl>
                                              <p:spTgt spid="109"/>
                                            </p:tgtEl>
                                            <p:attrNameLst>
                                              <p:attrName>style.visibility</p:attrName>
                                            </p:attrNameLst>
                                          </p:cBhvr>
                                          <p:to>
                                            <p:strVal val="visible"/>
                                          </p:to>
                                        </p:set>
                                        <p:anim calcmode="lin" valueType="num">
                                          <p:cBhvr>
                                            <p:cTn id="112" dur="500" fill="hold"/>
                                            <p:tgtEl>
                                              <p:spTgt spid="109"/>
                                            </p:tgtEl>
                                            <p:attrNameLst>
                                              <p:attrName>ppt_w</p:attrName>
                                            </p:attrNameLst>
                                          </p:cBhvr>
                                          <p:tavLst>
                                            <p:tav tm="0">
                                              <p:val>
                                                <p:fltVal val="0"/>
                                              </p:val>
                                            </p:tav>
                                            <p:tav tm="100000">
                                              <p:val>
                                                <p:strVal val="#ppt_w"/>
                                              </p:val>
                                            </p:tav>
                                          </p:tavLst>
                                        </p:anim>
                                        <p:anim calcmode="lin" valueType="num">
                                          <p:cBhvr>
                                            <p:cTn id="113" dur="500" fill="hold"/>
                                            <p:tgtEl>
                                              <p:spTgt spid="109"/>
                                            </p:tgtEl>
                                            <p:attrNameLst>
                                              <p:attrName>ppt_h</p:attrName>
                                            </p:attrNameLst>
                                          </p:cBhvr>
                                          <p:tavLst>
                                            <p:tav tm="0">
                                              <p:val>
                                                <p:fltVal val="0"/>
                                              </p:val>
                                            </p:tav>
                                            <p:tav tm="100000">
                                              <p:val>
                                                <p:strVal val="#ppt_h"/>
                                              </p:val>
                                            </p:tav>
                                          </p:tavLst>
                                        </p:anim>
                                        <p:anim calcmode="lin" valueType="num">
                                          <p:cBhvr>
                                            <p:cTn id="114" dur="500" fill="hold"/>
                                            <p:tgtEl>
                                              <p:spTgt spid="109"/>
                                            </p:tgtEl>
                                            <p:attrNameLst>
                                              <p:attrName>style.rotation</p:attrName>
                                            </p:attrNameLst>
                                          </p:cBhvr>
                                          <p:tavLst>
                                            <p:tav tm="0">
                                              <p:val>
                                                <p:fltVal val="90"/>
                                              </p:val>
                                            </p:tav>
                                            <p:tav tm="100000">
                                              <p:val>
                                                <p:fltVal val="0"/>
                                              </p:val>
                                            </p:tav>
                                          </p:tavLst>
                                        </p:anim>
                                        <p:animEffect transition="in" filter="fade">
                                          <p:cBhvr>
                                            <p:cTn id="115" dur="500"/>
                                            <p:tgtEl>
                                              <p:spTgt spid="109"/>
                                            </p:tgtEl>
                                          </p:cBhvr>
                                        </p:animEffect>
                                      </p:childTnLst>
                                    </p:cTn>
                                  </p:par>
                                  <p:par>
                                    <p:cTn id="116" presetID="31" presetClass="entr" presetSubtype="0" fill="hold" nodeType="withEffect">
                                      <p:stCondLst>
                                        <p:cond delay="0"/>
                                      </p:stCondLst>
                                      <p:childTnLst>
                                        <p:set>
                                          <p:cBhvr>
                                            <p:cTn id="117" dur="1" fill="hold">
                                              <p:stCondLst>
                                                <p:cond delay="0"/>
                                              </p:stCondLst>
                                            </p:cTn>
                                            <p:tgtEl>
                                              <p:spTgt spid="100"/>
                                            </p:tgtEl>
                                            <p:attrNameLst>
                                              <p:attrName>style.visibility</p:attrName>
                                            </p:attrNameLst>
                                          </p:cBhvr>
                                          <p:to>
                                            <p:strVal val="visible"/>
                                          </p:to>
                                        </p:set>
                                        <p:anim calcmode="lin" valueType="num">
                                          <p:cBhvr>
                                            <p:cTn id="118" dur="500" fill="hold"/>
                                            <p:tgtEl>
                                              <p:spTgt spid="100"/>
                                            </p:tgtEl>
                                            <p:attrNameLst>
                                              <p:attrName>ppt_w</p:attrName>
                                            </p:attrNameLst>
                                          </p:cBhvr>
                                          <p:tavLst>
                                            <p:tav tm="0">
                                              <p:val>
                                                <p:fltVal val="0"/>
                                              </p:val>
                                            </p:tav>
                                            <p:tav tm="100000">
                                              <p:val>
                                                <p:strVal val="#ppt_w"/>
                                              </p:val>
                                            </p:tav>
                                          </p:tavLst>
                                        </p:anim>
                                        <p:anim calcmode="lin" valueType="num">
                                          <p:cBhvr>
                                            <p:cTn id="119" dur="500" fill="hold"/>
                                            <p:tgtEl>
                                              <p:spTgt spid="100"/>
                                            </p:tgtEl>
                                            <p:attrNameLst>
                                              <p:attrName>ppt_h</p:attrName>
                                            </p:attrNameLst>
                                          </p:cBhvr>
                                          <p:tavLst>
                                            <p:tav tm="0">
                                              <p:val>
                                                <p:fltVal val="0"/>
                                              </p:val>
                                            </p:tav>
                                            <p:tav tm="100000">
                                              <p:val>
                                                <p:strVal val="#ppt_h"/>
                                              </p:val>
                                            </p:tav>
                                          </p:tavLst>
                                        </p:anim>
                                        <p:anim calcmode="lin" valueType="num">
                                          <p:cBhvr>
                                            <p:cTn id="120" dur="500" fill="hold"/>
                                            <p:tgtEl>
                                              <p:spTgt spid="100"/>
                                            </p:tgtEl>
                                            <p:attrNameLst>
                                              <p:attrName>style.rotation</p:attrName>
                                            </p:attrNameLst>
                                          </p:cBhvr>
                                          <p:tavLst>
                                            <p:tav tm="0">
                                              <p:val>
                                                <p:fltVal val="90"/>
                                              </p:val>
                                            </p:tav>
                                            <p:tav tm="100000">
                                              <p:val>
                                                <p:fltVal val="0"/>
                                              </p:val>
                                            </p:tav>
                                          </p:tavLst>
                                        </p:anim>
                                        <p:animEffect transition="in" filter="fade">
                                          <p:cBhvr>
                                            <p:cTn id="121" dur="500"/>
                                            <p:tgtEl>
                                              <p:spTgt spid="100"/>
                                            </p:tgtEl>
                                          </p:cBhvr>
                                        </p:animEffect>
                                      </p:childTnLst>
                                    </p:cTn>
                                  </p:par>
                                  <p:par>
                                    <p:cTn id="122" presetID="31" presetClass="entr" presetSubtype="0" fill="hold" nodeType="withEffect">
                                      <p:stCondLst>
                                        <p:cond delay="0"/>
                                      </p:stCondLst>
                                      <p:childTnLst>
                                        <p:set>
                                          <p:cBhvr>
                                            <p:cTn id="123" dur="1" fill="hold">
                                              <p:stCondLst>
                                                <p:cond delay="0"/>
                                              </p:stCondLst>
                                            </p:cTn>
                                            <p:tgtEl>
                                              <p:spTgt spid="107"/>
                                            </p:tgtEl>
                                            <p:attrNameLst>
                                              <p:attrName>style.visibility</p:attrName>
                                            </p:attrNameLst>
                                          </p:cBhvr>
                                          <p:to>
                                            <p:strVal val="visible"/>
                                          </p:to>
                                        </p:set>
                                        <p:anim calcmode="lin" valueType="num">
                                          <p:cBhvr>
                                            <p:cTn id="124" dur="500" fill="hold"/>
                                            <p:tgtEl>
                                              <p:spTgt spid="107"/>
                                            </p:tgtEl>
                                            <p:attrNameLst>
                                              <p:attrName>ppt_w</p:attrName>
                                            </p:attrNameLst>
                                          </p:cBhvr>
                                          <p:tavLst>
                                            <p:tav tm="0">
                                              <p:val>
                                                <p:fltVal val="0"/>
                                              </p:val>
                                            </p:tav>
                                            <p:tav tm="100000">
                                              <p:val>
                                                <p:strVal val="#ppt_w"/>
                                              </p:val>
                                            </p:tav>
                                          </p:tavLst>
                                        </p:anim>
                                        <p:anim calcmode="lin" valueType="num">
                                          <p:cBhvr>
                                            <p:cTn id="125" dur="500" fill="hold"/>
                                            <p:tgtEl>
                                              <p:spTgt spid="107"/>
                                            </p:tgtEl>
                                            <p:attrNameLst>
                                              <p:attrName>ppt_h</p:attrName>
                                            </p:attrNameLst>
                                          </p:cBhvr>
                                          <p:tavLst>
                                            <p:tav tm="0">
                                              <p:val>
                                                <p:fltVal val="0"/>
                                              </p:val>
                                            </p:tav>
                                            <p:tav tm="100000">
                                              <p:val>
                                                <p:strVal val="#ppt_h"/>
                                              </p:val>
                                            </p:tav>
                                          </p:tavLst>
                                        </p:anim>
                                        <p:anim calcmode="lin" valueType="num">
                                          <p:cBhvr>
                                            <p:cTn id="126" dur="500" fill="hold"/>
                                            <p:tgtEl>
                                              <p:spTgt spid="107"/>
                                            </p:tgtEl>
                                            <p:attrNameLst>
                                              <p:attrName>style.rotation</p:attrName>
                                            </p:attrNameLst>
                                          </p:cBhvr>
                                          <p:tavLst>
                                            <p:tav tm="0">
                                              <p:val>
                                                <p:fltVal val="90"/>
                                              </p:val>
                                            </p:tav>
                                            <p:tav tm="100000">
                                              <p:val>
                                                <p:fltVal val="0"/>
                                              </p:val>
                                            </p:tav>
                                          </p:tavLst>
                                        </p:anim>
                                        <p:animEffect transition="in" filter="fade">
                                          <p:cBhvr>
                                            <p:cTn id="127" dur="500"/>
                                            <p:tgtEl>
                                              <p:spTgt spid="107"/>
                                            </p:tgtEl>
                                          </p:cBhvr>
                                        </p:animEffect>
                                      </p:childTnLst>
                                    </p:cTn>
                                  </p:par>
                                  <p:par>
                                    <p:cTn id="128" presetID="31" presetClass="entr" presetSubtype="0" fill="hold" nodeType="withEffect">
                                      <p:stCondLst>
                                        <p:cond delay="0"/>
                                      </p:stCondLst>
                                      <p:childTnLst>
                                        <p:set>
                                          <p:cBhvr>
                                            <p:cTn id="129" dur="1" fill="hold">
                                              <p:stCondLst>
                                                <p:cond delay="0"/>
                                              </p:stCondLst>
                                            </p:cTn>
                                            <p:tgtEl>
                                              <p:spTgt spid="98"/>
                                            </p:tgtEl>
                                            <p:attrNameLst>
                                              <p:attrName>style.visibility</p:attrName>
                                            </p:attrNameLst>
                                          </p:cBhvr>
                                          <p:to>
                                            <p:strVal val="visible"/>
                                          </p:to>
                                        </p:set>
                                        <p:anim calcmode="lin" valueType="num">
                                          <p:cBhvr>
                                            <p:cTn id="130" dur="500" fill="hold"/>
                                            <p:tgtEl>
                                              <p:spTgt spid="98"/>
                                            </p:tgtEl>
                                            <p:attrNameLst>
                                              <p:attrName>ppt_w</p:attrName>
                                            </p:attrNameLst>
                                          </p:cBhvr>
                                          <p:tavLst>
                                            <p:tav tm="0">
                                              <p:val>
                                                <p:fltVal val="0"/>
                                              </p:val>
                                            </p:tav>
                                            <p:tav tm="100000">
                                              <p:val>
                                                <p:strVal val="#ppt_w"/>
                                              </p:val>
                                            </p:tav>
                                          </p:tavLst>
                                        </p:anim>
                                        <p:anim calcmode="lin" valueType="num">
                                          <p:cBhvr>
                                            <p:cTn id="131" dur="500" fill="hold"/>
                                            <p:tgtEl>
                                              <p:spTgt spid="98"/>
                                            </p:tgtEl>
                                            <p:attrNameLst>
                                              <p:attrName>ppt_h</p:attrName>
                                            </p:attrNameLst>
                                          </p:cBhvr>
                                          <p:tavLst>
                                            <p:tav tm="0">
                                              <p:val>
                                                <p:fltVal val="0"/>
                                              </p:val>
                                            </p:tav>
                                            <p:tav tm="100000">
                                              <p:val>
                                                <p:strVal val="#ppt_h"/>
                                              </p:val>
                                            </p:tav>
                                          </p:tavLst>
                                        </p:anim>
                                        <p:anim calcmode="lin" valueType="num">
                                          <p:cBhvr>
                                            <p:cTn id="132" dur="500" fill="hold"/>
                                            <p:tgtEl>
                                              <p:spTgt spid="98"/>
                                            </p:tgtEl>
                                            <p:attrNameLst>
                                              <p:attrName>style.rotation</p:attrName>
                                            </p:attrNameLst>
                                          </p:cBhvr>
                                          <p:tavLst>
                                            <p:tav tm="0">
                                              <p:val>
                                                <p:fltVal val="90"/>
                                              </p:val>
                                            </p:tav>
                                            <p:tav tm="100000">
                                              <p:val>
                                                <p:fltVal val="0"/>
                                              </p:val>
                                            </p:tav>
                                          </p:tavLst>
                                        </p:anim>
                                        <p:animEffect transition="in" filter="fade">
                                          <p:cBhvr>
                                            <p:cTn id="133" dur="500"/>
                                            <p:tgtEl>
                                              <p:spTgt spid="98"/>
                                            </p:tgtEl>
                                          </p:cBhvr>
                                        </p:animEffect>
                                      </p:childTnLst>
                                    </p:cTn>
                                  </p:par>
                                </p:childTnLst>
                              </p:cTn>
                            </p:par>
                            <p:par>
                              <p:cTn id="134" fill="hold">
                                <p:stCondLst>
                                  <p:cond delay="1500"/>
                                </p:stCondLst>
                                <p:childTnLst>
                                  <p:par>
                                    <p:cTn id="135" presetID="2" presetClass="entr" presetSubtype="8" fill="hold" grpId="0" nodeType="afterEffect">
                                      <p:stCondLst>
                                        <p:cond delay="0"/>
                                      </p:stCondLst>
                                      <p:childTnLst>
                                        <p:set>
                                          <p:cBhvr>
                                            <p:cTn id="136" dur="1" fill="hold">
                                              <p:stCondLst>
                                                <p:cond delay="0"/>
                                              </p:stCondLst>
                                            </p:cTn>
                                            <p:tgtEl>
                                              <p:spTgt spid="2054"/>
                                            </p:tgtEl>
                                            <p:attrNameLst>
                                              <p:attrName>style.visibility</p:attrName>
                                            </p:attrNameLst>
                                          </p:cBhvr>
                                          <p:to>
                                            <p:strVal val="visible"/>
                                          </p:to>
                                        </p:set>
                                        <p:anim calcmode="lin" valueType="num">
                                          <p:cBhvr additive="base">
                                            <p:cTn id="137" dur="500" fill="hold"/>
                                            <p:tgtEl>
                                              <p:spTgt spid="2054"/>
                                            </p:tgtEl>
                                            <p:attrNameLst>
                                              <p:attrName>ppt_x</p:attrName>
                                            </p:attrNameLst>
                                          </p:cBhvr>
                                          <p:tavLst>
                                            <p:tav tm="0">
                                              <p:val>
                                                <p:strVal val="0-#ppt_w/2"/>
                                              </p:val>
                                            </p:tav>
                                            <p:tav tm="100000">
                                              <p:val>
                                                <p:strVal val="#ppt_x"/>
                                              </p:val>
                                            </p:tav>
                                          </p:tavLst>
                                        </p:anim>
                                        <p:anim calcmode="lin" valueType="num">
                                          <p:cBhvr additive="base">
                                            <p:cTn id="138" dur="500" fill="hold"/>
                                            <p:tgtEl>
                                              <p:spTgt spid="2054"/>
                                            </p:tgtEl>
                                            <p:attrNameLst>
                                              <p:attrName>ppt_y</p:attrName>
                                            </p:attrNameLst>
                                          </p:cBhvr>
                                          <p:tavLst>
                                            <p:tav tm="0">
                                              <p:val>
                                                <p:strVal val="#ppt_y"/>
                                              </p:val>
                                            </p:tav>
                                            <p:tav tm="100000">
                                              <p:val>
                                                <p:strVal val="#ppt_y"/>
                                              </p:val>
                                            </p:tav>
                                          </p:tavLst>
                                        </p:anim>
                                      </p:childTnLst>
                                    </p:cTn>
                                  </p:par>
                                  <p:par>
                                    <p:cTn id="139" presetID="2" presetClass="entr" presetSubtype="8" fill="hold" grpId="0" nodeType="withEffect">
                                      <p:stCondLst>
                                        <p:cond delay="0"/>
                                      </p:stCondLst>
                                      <p:childTnLst>
                                        <p:set>
                                          <p:cBhvr>
                                            <p:cTn id="140" dur="1" fill="hold">
                                              <p:stCondLst>
                                                <p:cond delay="0"/>
                                              </p:stCondLst>
                                            </p:cTn>
                                            <p:tgtEl>
                                              <p:spTgt spid="111"/>
                                            </p:tgtEl>
                                            <p:attrNameLst>
                                              <p:attrName>style.visibility</p:attrName>
                                            </p:attrNameLst>
                                          </p:cBhvr>
                                          <p:to>
                                            <p:strVal val="visible"/>
                                          </p:to>
                                        </p:set>
                                        <p:anim calcmode="lin" valueType="num">
                                          <p:cBhvr additive="base">
                                            <p:cTn id="141" dur="500" fill="hold"/>
                                            <p:tgtEl>
                                              <p:spTgt spid="111"/>
                                            </p:tgtEl>
                                            <p:attrNameLst>
                                              <p:attrName>ppt_x</p:attrName>
                                            </p:attrNameLst>
                                          </p:cBhvr>
                                          <p:tavLst>
                                            <p:tav tm="0">
                                              <p:val>
                                                <p:strVal val="0-#ppt_w/2"/>
                                              </p:val>
                                            </p:tav>
                                            <p:tav tm="100000">
                                              <p:val>
                                                <p:strVal val="#ppt_x"/>
                                              </p:val>
                                            </p:tav>
                                          </p:tavLst>
                                        </p:anim>
                                        <p:anim calcmode="lin" valueType="num">
                                          <p:cBhvr additive="base">
                                            <p:cTn id="142" dur="500" fill="hold"/>
                                            <p:tgtEl>
                                              <p:spTgt spid="111"/>
                                            </p:tgtEl>
                                            <p:attrNameLst>
                                              <p:attrName>ppt_y</p:attrName>
                                            </p:attrNameLst>
                                          </p:cBhvr>
                                          <p:tavLst>
                                            <p:tav tm="0">
                                              <p:val>
                                                <p:strVal val="#ppt_y"/>
                                              </p:val>
                                            </p:tav>
                                            <p:tav tm="100000">
                                              <p:val>
                                                <p:strVal val="#ppt_y"/>
                                              </p:val>
                                            </p:tav>
                                          </p:tavLst>
                                        </p:anim>
                                      </p:childTnLst>
                                    </p:cTn>
                                  </p:par>
                                  <p:par>
                                    <p:cTn id="143" presetID="2" presetClass="entr" presetSubtype="8" fill="hold" grpId="0" nodeType="withEffect">
                                      <p:stCondLst>
                                        <p:cond delay="0"/>
                                      </p:stCondLst>
                                      <p:childTnLst>
                                        <p:set>
                                          <p:cBhvr>
                                            <p:cTn id="144" dur="1" fill="hold">
                                              <p:stCondLst>
                                                <p:cond delay="0"/>
                                              </p:stCondLst>
                                            </p:cTn>
                                            <p:tgtEl>
                                              <p:spTgt spid="112"/>
                                            </p:tgtEl>
                                            <p:attrNameLst>
                                              <p:attrName>style.visibility</p:attrName>
                                            </p:attrNameLst>
                                          </p:cBhvr>
                                          <p:to>
                                            <p:strVal val="visible"/>
                                          </p:to>
                                        </p:set>
                                        <p:anim calcmode="lin" valueType="num">
                                          <p:cBhvr additive="base">
                                            <p:cTn id="145" dur="500" fill="hold"/>
                                            <p:tgtEl>
                                              <p:spTgt spid="112"/>
                                            </p:tgtEl>
                                            <p:attrNameLst>
                                              <p:attrName>ppt_x</p:attrName>
                                            </p:attrNameLst>
                                          </p:cBhvr>
                                          <p:tavLst>
                                            <p:tav tm="0">
                                              <p:val>
                                                <p:strVal val="0-#ppt_w/2"/>
                                              </p:val>
                                            </p:tav>
                                            <p:tav tm="100000">
                                              <p:val>
                                                <p:strVal val="#ppt_x"/>
                                              </p:val>
                                            </p:tav>
                                          </p:tavLst>
                                        </p:anim>
                                        <p:anim calcmode="lin" valueType="num">
                                          <p:cBhvr additive="base">
                                            <p:cTn id="146" dur="500" fill="hold"/>
                                            <p:tgtEl>
                                              <p:spTgt spid="112"/>
                                            </p:tgtEl>
                                            <p:attrNameLst>
                                              <p:attrName>ppt_y</p:attrName>
                                            </p:attrNameLst>
                                          </p:cBhvr>
                                          <p:tavLst>
                                            <p:tav tm="0">
                                              <p:val>
                                                <p:strVal val="#ppt_y"/>
                                              </p:val>
                                            </p:tav>
                                            <p:tav tm="100000">
                                              <p:val>
                                                <p:strVal val="#ppt_y"/>
                                              </p:val>
                                            </p:tav>
                                          </p:tavLst>
                                        </p:anim>
                                      </p:childTnLst>
                                    </p:cTn>
                                  </p:par>
                                  <p:par>
                                    <p:cTn id="147" presetID="2" presetClass="entr" presetSubtype="8" fill="hold" grpId="0" nodeType="withEffect">
                                      <p:stCondLst>
                                        <p:cond delay="0"/>
                                      </p:stCondLst>
                                      <p:childTnLst>
                                        <p:set>
                                          <p:cBhvr>
                                            <p:cTn id="148" dur="1" fill="hold">
                                              <p:stCondLst>
                                                <p:cond delay="0"/>
                                              </p:stCondLst>
                                            </p:cTn>
                                            <p:tgtEl>
                                              <p:spTgt spid="113"/>
                                            </p:tgtEl>
                                            <p:attrNameLst>
                                              <p:attrName>style.visibility</p:attrName>
                                            </p:attrNameLst>
                                          </p:cBhvr>
                                          <p:to>
                                            <p:strVal val="visible"/>
                                          </p:to>
                                        </p:set>
                                        <p:anim calcmode="lin" valueType="num">
                                          <p:cBhvr additive="base">
                                            <p:cTn id="149" dur="500" fill="hold"/>
                                            <p:tgtEl>
                                              <p:spTgt spid="113"/>
                                            </p:tgtEl>
                                            <p:attrNameLst>
                                              <p:attrName>ppt_x</p:attrName>
                                            </p:attrNameLst>
                                          </p:cBhvr>
                                          <p:tavLst>
                                            <p:tav tm="0">
                                              <p:val>
                                                <p:strVal val="0-#ppt_w/2"/>
                                              </p:val>
                                            </p:tav>
                                            <p:tav tm="100000">
                                              <p:val>
                                                <p:strVal val="#ppt_x"/>
                                              </p:val>
                                            </p:tav>
                                          </p:tavLst>
                                        </p:anim>
                                        <p:anim calcmode="lin" valueType="num">
                                          <p:cBhvr additive="base">
                                            <p:cTn id="150" dur="500" fill="hold"/>
                                            <p:tgtEl>
                                              <p:spTgt spid="113"/>
                                            </p:tgtEl>
                                            <p:attrNameLst>
                                              <p:attrName>ppt_y</p:attrName>
                                            </p:attrNameLst>
                                          </p:cBhvr>
                                          <p:tavLst>
                                            <p:tav tm="0">
                                              <p:val>
                                                <p:strVal val="#ppt_y"/>
                                              </p:val>
                                            </p:tav>
                                            <p:tav tm="100000">
                                              <p:val>
                                                <p:strVal val="#ppt_y"/>
                                              </p:val>
                                            </p:tav>
                                          </p:tavLst>
                                        </p:anim>
                                      </p:childTnLst>
                                    </p:cTn>
                                  </p:par>
                                  <p:par>
                                    <p:cTn id="151" presetID="2" presetClass="entr" presetSubtype="8" fill="hold" grpId="0" nodeType="withEffect">
                                      <p:stCondLst>
                                        <p:cond delay="0"/>
                                      </p:stCondLst>
                                      <p:childTnLst>
                                        <p:set>
                                          <p:cBhvr>
                                            <p:cTn id="152" dur="1" fill="hold">
                                              <p:stCondLst>
                                                <p:cond delay="0"/>
                                              </p:stCondLst>
                                            </p:cTn>
                                            <p:tgtEl>
                                              <p:spTgt spid="114"/>
                                            </p:tgtEl>
                                            <p:attrNameLst>
                                              <p:attrName>style.visibility</p:attrName>
                                            </p:attrNameLst>
                                          </p:cBhvr>
                                          <p:to>
                                            <p:strVal val="visible"/>
                                          </p:to>
                                        </p:set>
                                        <p:anim calcmode="lin" valueType="num">
                                          <p:cBhvr additive="base">
                                            <p:cTn id="153" dur="500" fill="hold"/>
                                            <p:tgtEl>
                                              <p:spTgt spid="114"/>
                                            </p:tgtEl>
                                            <p:attrNameLst>
                                              <p:attrName>ppt_x</p:attrName>
                                            </p:attrNameLst>
                                          </p:cBhvr>
                                          <p:tavLst>
                                            <p:tav tm="0">
                                              <p:val>
                                                <p:strVal val="0-#ppt_w/2"/>
                                              </p:val>
                                            </p:tav>
                                            <p:tav tm="100000">
                                              <p:val>
                                                <p:strVal val="#ppt_x"/>
                                              </p:val>
                                            </p:tav>
                                          </p:tavLst>
                                        </p:anim>
                                        <p:anim calcmode="lin" valueType="num">
                                          <p:cBhvr additive="base">
                                            <p:cTn id="154" dur="500" fill="hold"/>
                                            <p:tgtEl>
                                              <p:spTgt spid="114"/>
                                            </p:tgtEl>
                                            <p:attrNameLst>
                                              <p:attrName>ppt_y</p:attrName>
                                            </p:attrNameLst>
                                          </p:cBhvr>
                                          <p:tavLst>
                                            <p:tav tm="0">
                                              <p:val>
                                                <p:strVal val="#ppt_y"/>
                                              </p:val>
                                            </p:tav>
                                            <p:tav tm="100000">
                                              <p:val>
                                                <p:strVal val="#ppt_y"/>
                                              </p:val>
                                            </p:tav>
                                          </p:tavLst>
                                        </p:anim>
                                      </p:childTnLst>
                                    </p:cTn>
                                  </p:par>
                                  <p:par>
                                    <p:cTn id="155" presetID="2" presetClass="entr" presetSubtype="8" fill="hold" grpId="0" nodeType="withEffect">
                                      <p:stCondLst>
                                        <p:cond delay="0"/>
                                      </p:stCondLst>
                                      <p:childTnLst>
                                        <p:set>
                                          <p:cBhvr>
                                            <p:cTn id="156" dur="1" fill="hold">
                                              <p:stCondLst>
                                                <p:cond delay="0"/>
                                              </p:stCondLst>
                                            </p:cTn>
                                            <p:tgtEl>
                                              <p:spTgt spid="115"/>
                                            </p:tgtEl>
                                            <p:attrNameLst>
                                              <p:attrName>style.visibility</p:attrName>
                                            </p:attrNameLst>
                                          </p:cBhvr>
                                          <p:to>
                                            <p:strVal val="visible"/>
                                          </p:to>
                                        </p:set>
                                        <p:anim calcmode="lin" valueType="num">
                                          <p:cBhvr additive="base">
                                            <p:cTn id="157" dur="500" fill="hold"/>
                                            <p:tgtEl>
                                              <p:spTgt spid="115"/>
                                            </p:tgtEl>
                                            <p:attrNameLst>
                                              <p:attrName>ppt_x</p:attrName>
                                            </p:attrNameLst>
                                          </p:cBhvr>
                                          <p:tavLst>
                                            <p:tav tm="0">
                                              <p:val>
                                                <p:strVal val="0-#ppt_w/2"/>
                                              </p:val>
                                            </p:tav>
                                            <p:tav tm="100000">
                                              <p:val>
                                                <p:strVal val="#ppt_x"/>
                                              </p:val>
                                            </p:tav>
                                          </p:tavLst>
                                        </p:anim>
                                        <p:anim calcmode="lin" valueType="num">
                                          <p:cBhvr additive="base">
                                            <p:cTn id="158" dur="500" fill="hold"/>
                                            <p:tgtEl>
                                              <p:spTgt spid="115"/>
                                            </p:tgtEl>
                                            <p:attrNameLst>
                                              <p:attrName>ppt_y</p:attrName>
                                            </p:attrNameLst>
                                          </p:cBhvr>
                                          <p:tavLst>
                                            <p:tav tm="0">
                                              <p:val>
                                                <p:strVal val="#ppt_y"/>
                                              </p:val>
                                            </p:tav>
                                            <p:tav tm="100000">
                                              <p:val>
                                                <p:strVal val="#ppt_y"/>
                                              </p:val>
                                            </p:tav>
                                          </p:tavLst>
                                        </p:anim>
                                      </p:childTnLst>
                                    </p:cTn>
                                  </p:par>
                                  <p:par>
                                    <p:cTn id="159" presetID="2" presetClass="entr" presetSubtype="8" fill="hold" grpId="0" nodeType="withEffect">
                                      <p:stCondLst>
                                        <p:cond delay="0"/>
                                      </p:stCondLst>
                                      <p:childTnLst>
                                        <p:set>
                                          <p:cBhvr>
                                            <p:cTn id="160" dur="1" fill="hold">
                                              <p:stCondLst>
                                                <p:cond delay="0"/>
                                              </p:stCondLst>
                                            </p:cTn>
                                            <p:tgtEl>
                                              <p:spTgt spid="116"/>
                                            </p:tgtEl>
                                            <p:attrNameLst>
                                              <p:attrName>style.visibility</p:attrName>
                                            </p:attrNameLst>
                                          </p:cBhvr>
                                          <p:to>
                                            <p:strVal val="visible"/>
                                          </p:to>
                                        </p:set>
                                        <p:anim calcmode="lin" valueType="num">
                                          <p:cBhvr additive="base">
                                            <p:cTn id="161" dur="500" fill="hold"/>
                                            <p:tgtEl>
                                              <p:spTgt spid="116"/>
                                            </p:tgtEl>
                                            <p:attrNameLst>
                                              <p:attrName>ppt_x</p:attrName>
                                            </p:attrNameLst>
                                          </p:cBhvr>
                                          <p:tavLst>
                                            <p:tav tm="0">
                                              <p:val>
                                                <p:strVal val="0-#ppt_w/2"/>
                                              </p:val>
                                            </p:tav>
                                            <p:tav tm="100000">
                                              <p:val>
                                                <p:strVal val="#ppt_x"/>
                                              </p:val>
                                            </p:tav>
                                          </p:tavLst>
                                        </p:anim>
                                        <p:anim calcmode="lin" valueType="num">
                                          <p:cBhvr additive="base">
                                            <p:cTn id="162" dur="500" fill="hold"/>
                                            <p:tgtEl>
                                              <p:spTgt spid="116"/>
                                            </p:tgtEl>
                                            <p:attrNameLst>
                                              <p:attrName>ppt_y</p:attrName>
                                            </p:attrNameLst>
                                          </p:cBhvr>
                                          <p:tavLst>
                                            <p:tav tm="0">
                                              <p:val>
                                                <p:strVal val="#ppt_y"/>
                                              </p:val>
                                            </p:tav>
                                            <p:tav tm="100000">
                                              <p:val>
                                                <p:strVal val="#ppt_y"/>
                                              </p:val>
                                            </p:tav>
                                          </p:tavLst>
                                        </p:anim>
                                      </p:childTnLst>
                                    </p:cTn>
                                  </p:par>
                                  <p:par>
                                    <p:cTn id="163" presetID="2" presetClass="entr" presetSubtype="8" fill="hold" grpId="0" nodeType="withEffect">
                                      <p:stCondLst>
                                        <p:cond delay="0"/>
                                      </p:stCondLst>
                                      <p:childTnLst>
                                        <p:set>
                                          <p:cBhvr>
                                            <p:cTn id="164" dur="1" fill="hold">
                                              <p:stCondLst>
                                                <p:cond delay="0"/>
                                              </p:stCondLst>
                                            </p:cTn>
                                            <p:tgtEl>
                                              <p:spTgt spid="117"/>
                                            </p:tgtEl>
                                            <p:attrNameLst>
                                              <p:attrName>style.visibility</p:attrName>
                                            </p:attrNameLst>
                                          </p:cBhvr>
                                          <p:to>
                                            <p:strVal val="visible"/>
                                          </p:to>
                                        </p:set>
                                        <p:anim calcmode="lin" valueType="num">
                                          <p:cBhvr additive="base">
                                            <p:cTn id="165" dur="500" fill="hold"/>
                                            <p:tgtEl>
                                              <p:spTgt spid="117"/>
                                            </p:tgtEl>
                                            <p:attrNameLst>
                                              <p:attrName>ppt_x</p:attrName>
                                            </p:attrNameLst>
                                          </p:cBhvr>
                                          <p:tavLst>
                                            <p:tav tm="0">
                                              <p:val>
                                                <p:strVal val="0-#ppt_w/2"/>
                                              </p:val>
                                            </p:tav>
                                            <p:tav tm="100000">
                                              <p:val>
                                                <p:strVal val="#ppt_x"/>
                                              </p:val>
                                            </p:tav>
                                          </p:tavLst>
                                        </p:anim>
                                        <p:anim calcmode="lin" valueType="num">
                                          <p:cBhvr additive="base">
                                            <p:cTn id="166" dur="500" fill="hold"/>
                                            <p:tgtEl>
                                              <p:spTgt spid="117"/>
                                            </p:tgtEl>
                                            <p:attrNameLst>
                                              <p:attrName>ppt_y</p:attrName>
                                            </p:attrNameLst>
                                          </p:cBhvr>
                                          <p:tavLst>
                                            <p:tav tm="0">
                                              <p:val>
                                                <p:strVal val="#ppt_y"/>
                                              </p:val>
                                            </p:tav>
                                            <p:tav tm="100000">
                                              <p:val>
                                                <p:strVal val="#ppt_y"/>
                                              </p:val>
                                            </p:tav>
                                          </p:tavLst>
                                        </p:anim>
                                      </p:childTnLst>
                                    </p:cTn>
                                  </p:par>
                                  <p:par>
                                    <p:cTn id="167" presetID="2" presetClass="entr" presetSubtype="8" fill="hold" grpId="0" nodeType="withEffect">
                                      <p:stCondLst>
                                        <p:cond delay="0"/>
                                      </p:stCondLst>
                                      <p:childTnLst>
                                        <p:set>
                                          <p:cBhvr>
                                            <p:cTn id="168" dur="1" fill="hold">
                                              <p:stCondLst>
                                                <p:cond delay="0"/>
                                              </p:stCondLst>
                                            </p:cTn>
                                            <p:tgtEl>
                                              <p:spTgt spid="118"/>
                                            </p:tgtEl>
                                            <p:attrNameLst>
                                              <p:attrName>style.visibility</p:attrName>
                                            </p:attrNameLst>
                                          </p:cBhvr>
                                          <p:to>
                                            <p:strVal val="visible"/>
                                          </p:to>
                                        </p:set>
                                        <p:anim calcmode="lin" valueType="num">
                                          <p:cBhvr additive="base">
                                            <p:cTn id="169" dur="500" fill="hold"/>
                                            <p:tgtEl>
                                              <p:spTgt spid="118"/>
                                            </p:tgtEl>
                                            <p:attrNameLst>
                                              <p:attrName>ppt_x</p:attrName>
                                            </p:attrNameLst>
                                          </p:cBhvr>
                                          <p:tavLst>
                                            <p:tav tm="0">
                                              <p:val>
                                                <p:strVal val="0-#ppt_w/2"/>
                                              </p:val>
                                            </p:tav>
                                            <p:tav tm="100000">
                                              <p:val>
                                                <p:strVal val="#ppt_x"/>
                                              </p:val>
                                            </p:tav>
                                          </p:tavLst>
                                        </p:anim>
                                        <p:anim calcmode="lin" valueType="num">
                                          <p:cBhvr additive="base">
                                            <p:cTn id="170" dur="500" fill="hold"/>
                                            <p:tgtEl>
                                              <p:spTgt spid="118"/>
                                            </p:tgtEl>
                                            <p:attrNameLst>
                                              <p:attrName>ppt_y</p:attrName>
                                            </p:attrNameLst>
                                          </p:cBhvr>
                                          <p:tavLst>
                                            <p:tav tm="0">
                                              <p:val>
                                                <p:strVal val="#ppt_y"/>
                                              </p:val>
                                            </p:tav>
                                            <p:tav tm="100000">
                                              <p:val>
                                                <p:strVal val="#ppt_y"/>
                                              </p:val>
                                            </p:tav>
                                          </p:tavLst>
                                        </p:anim>
                                      </p:childTnLst>
                                    </p:cTn>
                                  </p:par>
                                  <p:par>
                                    <p:cTn id="171" presetID="31" presetClass="entr" presetSubtype="0" fill="hold" grpId="0" nodeType="withEffect">
                                      <p:stCondLst>
                                        <p:cond delay="0"/>
                                      </p:stCondLst>
                                      <p:childTnLst>
                                        <p:set>
                                          <p:cBhvr>
                                            <p:cTn id="172" dur="1" fill="hold">
                                              <p:stCondLst>
                                                <p:cond delay="0"/>
                                              </p:stCondLst>
                                            </p:cTn>
                                            <p:tgtEl>
                                              <p:spTgt spid="119"/>
                                            </p:tgtEl>
                                            <p:attrNameLst>
                                              <p:attrName>style.visibility</p:attrName>
                                            </p:attrNameLst>
                                          </p:cBhvr>
                                          <p:to>
                                            <p:strVal val="visible"/>
                                          </p:to>
                                        </p:set>
                                        <p:anim calcmode="lin" valueType="num">
                                          <p:cBhvr>
                                            <p:cTn id="173" dur="500" fill="hold"/>
                                            <p:tgtEl>
                                              <p:spTgt spid="119"/>
                                            </p:tgtEl>
                                            <p:attrNameLst>
                                              <p:attrName>ppt_w</p:attrName>
                                            </p:attrNameLst>
                                          </p:cBhvr>
                                          <p:tavLst>
                                            <p:tav tm="0">
                                              <p:val>
                                                <p:fltVal val="0"/>
                                              </p:val>
                                            </p:tav>
                                            <p:tav tm="100000">
                                              <p:val>
                                                <p:strVal val="#ppt_w"/>
                                              </p:val>
                                            </p:tav>
                                          </p:tavLst>
                                        </p:anim>
                                        <p:anim calcmode="lin" valueType="num">
                                          <p:cBhvr>
                                            <p:cTn id="174" dur="500" fill="hold"/>
                                            <p:tgtEl>
                                              <p:spTgt spid="119"/>
                                            </p:tgtEl>
                                            <p:attrNameLst>
                                              <p:attrName>ppt_h</p:attrName>
                                            </p:attrNameLst>
                                          </p:cBhvr>
                                          <p:tavLst>
                                            <p:tav tm="0">
                                              <p:val>
                                                <p:fltVal val="0"/>
                                              </p:val>
                                            </p:tav>
                                            <p:tav tm="100000">
                                              <p:val>
                                                <p:strVal val="#ppt_h"/>
                                              </p:val>
                                            </p:tav>
                                          </p:tavLst>
                                        </p:anim>
                                        <p:anim calcmode="lin" valueType="num">
                                          <p:cBhvr>
                                            <p:cTn id="175" dur="500" fill="hold"/>
                                            <p:tgtEl>
                                              <p:spTgt spid="119"/>
                                            </p:tgtEl>
                                            <p:attrNameLst>
                                              <p:attrName>style.rotation</p:attrName>
                                            </p:attrNameLst>
                                          </p:cBhvr>
                                          <p:tavLst>
                                            <p:tav tm="0">
                                              <p:val>
                                                <p:fltVal val="90"/>
                                              </p:val>
                                            </p:tav>
                                            <p:tav tm="100000">
                                              <p:val>
                                                <p:fltVal val="0"/>
                                              </p:val>
                                            </p:tav>
                                          </p:tavLst>
                                        </p:anim>
                                        <p:animEffect transition="in" filter="fade">
                                          <p:cBhvr>
                                            <p:cTn id="176" dur="500"/>
                                            <p:tgtEl>
                                              <p:spTgt spid="119"/>
                                            </p:tgtEl>
                                          </p:cBhvr>
                                        </p:animEffect>
                                      </p:childTnLst>
                                    </p:cTn>
                                  </p:par>
                                </p:childTnLst>
                              </p:cTn>
                            </p:par>
                          </p:childTnLst>
                        </p:cTn>
                      </p:par>
                      <p:par>
                        <p:cTn id="177" fill="hold">
                          <p:stCondLst>
                            <p:cond delay="indefinite"/>
                          </p:stCondLst>
                          <p:childTnLst>
                            <p:par>
                              <p:cTn id="178" fill="hold">
                                <p:stCondLst>
                                  <p:cond delay="0"/>
                                </p:stCondLst>
                                <p:childTnLst>
                                  <p:par>
                                    <p:cTn id="179" presetID="53" presetClass="entr" presetSubtype="16" fill="hold" grpId="1" nodeType="clickEffect">
                                      <p:stCondLst>
                                        <p:cond delay="0"/>
                                      </p:stCondLst>
                                      <p:childTnLst>
                                        <p:set>
                                          <p:cBhvr>
                                            <p:cTn id="180" dur="1" fill="hold">
                                              <p:stCondLst>
                                                <p:cond delay="0"/>
                                              </p:stCondLst>
                                            </p:cTn>
                                            <p:tgtEl>
                                              <p:spTgt spid="8"/>
                                            </p:tgtEl>
                                            <p:attrNameLst>
                                              <p:attrName>style.visibility</p:attrName>
                                            </p:attrNameLst>
                                          </p:cBhvr>
                                          <p:to>
                                            <p:strVal val="visible"/>
                                          </p:to>
                                        </p:set>
                                        <p:anim calcmode="lin" valueType="num">
                                          <p:cBhvr>
                                            <p:cTn id="181" dur="500" fill="hold"/>
                                            <p:tgtEl>
                                              <p:spTgt spid="8"/>
                                            </p:tgtEl>
                                            <p:attrNameLst>
                                              <p:attrName>ppt_w</p:attrName>
                                            </p:attrNameLst>
                                          </p:cBhvr>
                                          <p:tavLst>
                                            <p:tav tm="0">
                                              <p:val>
                                                <p:fltVal val="0"/>
                                              </p:val>
                                            </p:tav>
                                            <p:tav tm="100000">
                                              <p:val>
                                                <p:strVal val="#ppt_w"/>
                                              </p:val>
                                            </p:tav>
                                          </p:tavLst>
                                        </p:anim>
                                        <p:anim calcmode="lin" valueType="num">
                                          <p:cBhvr>
                                            <p:cTn id="182" dur="500" fill="hold"/>
                                            <p:tgtEl>
                                              <p:spTgt spid="8"/>
                                            </p:tgtEl>
                                            <p:attrNameLst>
                                              <p:attrName>ppt_h</p:attrName>
                                            </p:attrNameLst>
                                          </p:cBhvr>
                                          <p:tavLst>
                                            <p:tav tm="0">
                                              <p:val>
                                                <p:fltVal val="0"/>
                                              </p:val>
                                            </p:tav>
                                            <p:tav tm="100000">
                                              <p:val>
                                                <p:strVal val="#ppt_h"/>
                                              </p:val>
                                            </p:tav>
                                          </p:tavLst>
                                        </p:anim>
                                        <p:animEffect transition="in" filter="fade">
                                          <p:cBhvr>
                                            <p:cTn id="183" dur="500"/>
                                            <p:tgtEl>
                                              <p:spTgt spid="8"/>
                                            </p:tgtEl>
                                          </p:cBhvr>
                                        </p:animEffect>
                                      </p:childTnLst>
                                    </p:cTn>
                                  </p:par>
                                </p:childTnLst>
                              </p:cTn>
                            </p:par>
                            <p:par>
                              <p:cTn id="184" fill="hold">
                                <p:stCondLst>
                                  <p:cond delay="500"/>
                                </p:stCondLst>
                                <p:childTnLst>
                                  <p:par>
                                    <p:cTn id="185" presetID="27" presetClass="emph" presetSubtype="0" repeatCount="indefinite" fill="remove" grpId="0" nodeType="afterEffect">
                                      <p:stCondLst>
                                        <p:cond delay="0"/>
                                      </p:stCondLst>
                                      <p:childTnLst>
                                        <p:animClr clrSpc="rgb" dir="cw">
                                          <p:cBhvr override="childStyle">
                                            <p:cTn id="186" dur="250" autoRev="1" fill="remove"/>
                                            <p:tgtEl>
                                              <p:spTgt spid="8"/>
                                            </p:tgtEl>
                                            <p:attrNameLst>
                                              <p:attrName>style.color</p:attrName>
                                            </p:attrNameLst>
                                          </p:cBhvr>
                                          <p:to>
                                            <a:srgbClr val="FF0000"/>
                                          </p:to>
                                        </p:animClr>
                                        <p:animClr clrSpc="rgb" dir="cw">
                                          <p:cBhvr>
                                            <p:cTn id="187" dur="250" autoRev="1" fill="remove"/>
                                            <p:tgtEl>
                                              <p:spTgt spid="8"/>
                                            </p:tgtEl>
                                            <p:attrNameLst>
                                              <p:attrName>fillcolor</p:attrName>
                                            </p:attrNameLst>
                                          </p:cBhvr>
                                          <p:to>
                                            <a:srgbClr val="FF0000"/>
                                          </p:to>
                                        </p:animClr>
                                        <p:set>
                                          <p:cBhvr>
                                            <p:cTn id="188" dur="250" autoRev="1" fill="remove"/>
                                            <p:tgtEl>
                                              <p:spTgt spid="8"/>
                                            </p:tgtEl>
                                            <p:attrNameLst>
                                              <p:attrName>fill.type</p:attrName>
                                            </p:attrNameLst>
                                          </p:cBhvr>
                                          <p:to>
                                            <p:strVal val="solid"/>
                                          </p:to>
                                        </p:set>
                                        <p:set>
                                          <p:cBhvr>
                                            <p:cTn id="189"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2" grpId="0" animBg="1"/>
          <p:bldP spid="23" grpId="0" animBg="1"/>
          <p:bldP spid="24" grpId="0" animBg="1"/>
          <p:bldP spid="25" grpId="0" animBg="1"/>
          <p:bldP spid="26" grpId="0" animBg="1"/>
          <p:bldP spid="27" grpId="0" animBg="1"/>
          <p:bldP spid="29" grpId="0" animBg="1"/>
          <p:bldP spid="30" grpId="0" animBg="1"/>
          <p:bldP spid="31" grpId="0" animBg="1"/>
          <p:bldP spid="2048" grpId="0" animBg="1"/>
          <p:bldP spid="2049" grpId="0" animBg="1"/>
          <p:bldP spid="2054" grpId="0"/>
          <p:bldP spid="111" grpId="0"/>
          <p:bldP spid="112" grpId="0"/>
          <p:bldP spid="113" grpId="0"/>
          <p:bldP spid="114" grpId="0"/>
          <p:bldP spid="115" grpId="0"/>
          <p:bldP spid="116" grpId="0"/>
          <p:bldP spid="117" grpId="0"/>
          <p:bldP spid="118" grpId="0"/>
          <p:bldP spid="119" grpId="0"/>
          <p:bldP spid="8" grpId="0" animBg="1"/>
          <p:bldP spid="8"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500"/>
                                            <p:tgtEl>
                                              <p:spTgt spid="1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48"/>
                                            </p:tgtEl>
                                            <p:attrNameLst>
                                              <p:attrName>style.visibility</p:attrName>
                                            </p:attrNameLst>
                                          </p:cBhvr>
                                          <p:to>
                                            <p:strVal val="visible"/>
                                          </p:to>
                                        </p:set>
                                        <p:animEffect transition="in" filter="wipe(down)">
                                          <p:cBhvr>
                                            <p:cTn id="34" dur="500"/>
                                            <p:tgtEl>
                                              <p:spTgt spid="204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right)">
                                          <p:cBhvr>
                                            <p:cTn id="49" dur="500"/>
                                            <p:tgtEl>
                                              <p:spTgt spid="27"/>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right)">
                                          <p:cBhvr>
                                            <p:cTn id="52" dur="500"/>
                                            <p:tgtEl>
                                              <p:spTgt spid="2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down)">
                                          <p:cBhvr>
                                            <p:cTn id="67" dur="500"/>
                                            <p:tgtEl>
                                              <p:spTgt spid="30"/>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right)">
                                          <p:cBhvr>
                                            <p:cTn id="70" dur="500"/>
                                            <p:tgtEl>
                                              <p:spTgt spid="2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00"/>
                                </p:stCondLst>
                                <p:childTnLst>
                                  <p:par>
                                    <p:cTn id="75" presetID="2" presetClass="entr" presetSubtype="4" fill="hold" grpId="0" nodeType="afterEffect">
                                      <p:stCondLst>
                                        <p:cond delay="0"/>
                                      </p:stCondLst>
                                      <p:childTnLst>
                                        <p:set>
                                          <p:cBhvr>
                                            <p:cTn id="76" dur="1" fill="hold">
                                              <p:stCondLst>
                                                <p:cond delay="0"/>
                                              </p:stCondLst>
                                            </p:cTn>
                                            <p:tgtEl>
                                              <p:spTgt spid="2049"/>
                                            </p:tgtEl>
                                            <p:attrNameLst>
                                              <p:attrName>style.visibility</p:attrName>
                                            </p:attrNameLst>
                                          </p:cBhvr>
                                          <p:to>
                                            <p:strVal val="visible"/>
                                          </p:to>
                                        </p:set>
                                        <p:anim calcmode="lin" valueType="num">
                                          <p:cBhvr additive="base">
                                            <p:cTn id="77" dur="500" fill="hold"/>
                                            <p:tgtEl>
                                              <p:spTgt spid="2049"/>
                                            </p:tgtEl>
                                            <p:attrNameLst>
                                              <p:attrName>ppt_x</p:attrName>
                                            </p:attrNameLst>
                                          </p:cBhvr>
                                          <p:tavLst>
                                            <p:tav tm="0">
                                              <p:val>
                                                <p:strVal val="#ppt_x"/>
                                              </p:val>
                                            </p:tav>
                                            <p:tav tm="100000">
                                              <p:val>
                                                <p:strVal val="#ppt_x"/>
                                              </p:val>
                                            </p:tav>
                                          </p:tavLst>
                                        </p:anim>
                                        <p:anim calcmode="lin" valueType="num">
                                          <p:cBhvr additive="base">
                                            <p:cTn id="78" dur="500" fill="hold"/>
                                            <p:tgtEl>
                                              <p:spTgt spid="2049"/>
                                            </p:tgtEl>
                                            <p:attrNameLst>
                                              <p:attrName>ppt_y</p:attrName>
                                            </p:attrNameLst>
                                          </p:cBhvr>
                                          <p:tavLst>
                                            <p:tav tm="0">
                                              <p:val>
                                                <p:strVal val="1+#ppt_h/2"/>
                                              </p:val>
                                            </p:tav>
                                            <p:tav tm="100000">
                                              <p:val>
                                                <p:strVal val="#ppt_y"/>
                                              </p:val>
                                            </p:tav>
                                          </p:tavLst>
                                        </p:anim>
                                      </p:childTnLst>
                                    </p:cTn>
                                  </p:par>
                                </p:childTnLst>
                              </p:cTn>
                            </p:par>
                            <p:par>
                              <p:cTn id="79" fill="hold">
                                <p:stCondLst>
                                  <p:cond delay="1000"/>
                                </p:stCondLst>
                                <p:childTnLst>
                                  <p:par>
                                    <p:cTn id="80" presetID="31" presetClass="entr" presetSubtype="0" fill="hold" nodeType="afterEffect">
                                      <p:stCondLst>
                                        <p:cond delay="0"/>
                                      </p:stCondLst>
                                      <p:childTnLst>
                                        <p:set>
                                          <p:cBhvr>
                                            <p:cTn id="81" dur="1" fill="hold">
                                              <p:stCondLst>
                                                <p:cond delay="0"/>
                                              </p:stCondLst>
                                            </p:cTn>
                                            <p:tgtEl>
                                              <p:spTgt spid="2051"/>
                                            </p:tgtEl>
                                            <p:attrNameLst>
                                              <p:attrName>style.visibility</p:attrName>
                                            </p:attrNameLst>
                                          </p:cBhvr>
                                          <p:to>
                                            <p:strVal val="visible"/>
                                          </p:to>
                                        </p:set>
                                        <p:anim calcmode="lin" valueType="num">
                                          <p:cBhvr>
                                            <p:cTn id="82" dur="500" fill="hold"/>
                                            <p:tgtEl>
                                              <p:spTgt spid="2051"/>
                                            </p:tgtEl>
                                            <p:attrNameLst>
                                              <p:attrName>ppt_w</p:attrName>
                                            </p:attrNameLst>
                                          </p:cBhvr>
                                          <p:tavLst>
                                            <p:tav tm="0">
                                              <p:val>
                                                <p:fltVal val="0"/>
                                              </p:val>
                                            </p:tav>
                                            <p:tav tm="100000">
                                              <p:val>
                                                <p:strVal val="#ppt_w"/>
                                              </p:val>
                                            </p:tav>
                                          </p:tavLst>
                                        </p:anim>
                                        <p:anim calcmode="lin" valueType="num">
                                          <p:cBhvr>
                                            <p:cTn id="83" dur="500" fill="hold"/>
                                            <p:tgtEl>
                                              <p:spTgt spid="2051"/>
                                            </p:tgtEl>
                                            <p:attrNameLst>
                                              <p:attrName>ppt_h</p:attrName>
                                            </p:attrNameLst>
                                          </p:cBhvr>
                                          <p:tavLst>
                                            <p:tav tm="0">
                                              <p:val>
                                                <p:fltVal val="0"/>
                                              </p:val>
                                            </p:tav>
                                            <p:tav tm="100000">
                                              <p:val>
                                                <p:strVal val="#ppt_h"/>
                                              </p:val>
                                            </p:tav>
                                          </p:tavLst>
                                        </p:anim>
                                        <p:anim calcmode="lin" valueType="num">
                                          <p:cBhvr>
                                            <p:cTn id="84" dur="500" fill="hold"/>
                                            <p:tgtEl>
                                              <p:spTgt spid="2051"/>
                                            </p:tgtEl>
                                            <p:attrNameLst>
                                              <p:attrName>style.rotation</p:attrName>
                                            </p:attrNameLst>
                                          </p:cBhvr>
                                          <p:tavLst>
                                            <p:tav tm="0">
                                              <p:val>
                                                <p:fltVal val="90"/>
                                              </p:val>
                                            </p:tav>
                                            <p:tav tm="100000">
                                              <p:val>
                                                <p:fltVal val="0"/>
                                              </p:val>
                                            </p:tav>
                                          </p:tavLst>
                                        </p:anim>
                                        <p:animEffect transition="in" filter="fade">
                                          <p:cBhvr>
                                            <p:cTn id="85" dur="500"/>
                                            <p:tgtEl>
                                              <p:spTgt spid="2051"/>
                                            </p:tgtEl>
                                          </p:cBhvr>
                                        </p:animEffect>
                                      </p:childTnLst>
                                    </p:cTn>
                                  </p:par>
                                  <p:par>
                                    <p:cTn id="86" presetID="31" presetClass="entr" presetSubtype="0" fill="hold" nodeType="withEffect">
                                      <p:stCondLst>
                                        <p:cond delay="0"/>
                                      </p:stCondLst>
                                      <p:childTnLst>
                                        <p:set>
                                          <p:cBhvr>
                                            <p:cTn id="87" dur="1" fill="hold">
                                              <p:stCondLst>
                                                <p:cond delay="0"/>
                                              </p:stCondLst>
                                            </p:cTn>
                                            <p:tgtEl>
                                              <p:spTgt spid="110"/>
                                            </p:tgtEl>
                                            <p:attrNameLst>
                                              <p:attrName>style.visibility</p:attrName>
                                            </p:attrNameLst>
                                          </p:cBhvr>
                                          <p:to>
                                            <p:strVal val="visible"/>
                                          </p:to>
                                        </p:set>
                                        <p:anim calcmode="lin" valueType="num">
                                          <p:cBhvr>
                                            <p:cTn id="88" dur="500" fill="hold"/>
                                            <p:tgtEl>
                                              <p:spTgt spid="110"/>
                                            </p:tgtEl>
                                            <p:attrNameLst>
                                              <p:attrName>ppt_w</p:attrName>
                                            </p:attrNameLst>
                                          </p:cBhvr>
                                          <p:tavLst>
                                            <p:tav tm="0">
                                              <p:val>
                                                <p:fltVal val="0"/>
                                              </p:val>
                                            </p:tav>
                                            <p:tav tm="100000">
                                              <p:val>
                                                <p:strVal val="#ppt_w"/>
                                              </p:val>
                                            </p:tav>
                                          </p:tavLst>
                                        </p:anim>
                                        <p:anim calcmode="lin" valueType="num">
                                          <p:cBhvr>
                                            <p:cTn id="89" dur="500" fill="hold"/>
                                            <p:tgtEl>
                                              <p:spTgt spid="110"/>
                                            </p:tgtEl>
                                            <p:attrNameLst>
                                              <p:attrName>ppt_h</p:attrName>
                                            </p:attrNameLst>
                                          </p:cBhvr>
                                          <p:tavLst>
                                            <p:tav tm="0">
                                              <p:val>
                                                <p:fltVal val="0"/>
                                              </p:val>
                                            </p:tav>
                                            <p:tav tm="100000">
                                              <p:val>
                                                <p:strVal val="#ppt_h"/>
                                              </p:val>
                                            </p:tav>
                                          </p:tavLst>
                                        </p:anim>
                                        <p:anim calcmode="lin" valueType="num">
                                          <p:cBhvr>
                                            <p:cTn id="90" dur="500" fill="hold"/>
                                            <p:tgtEl>
                                              <p:spTgt spid="110"/>
                                            </p:tgtEl>
                                            <p:attrNameLst>
                                              <p:attrName>style.rotation</p:attrName>
                                            </p:attrNameLst>
                                          </p:cBhvr>
                                          <p:tavLst>
                                            <p:tav tm="0">
                                              <p:val>
                                                <p:fltVal val="90"/>
                                              </p:val>
                                            </p:tav>
                                            <p:tav tm="100000">
                                              <p:val>
                                                <p:fltVal val="0"/>
                                              </p:val>
                                            </p:tav>
                                          </p:tavLst>
                                        </p:anim>
                                        <p:animEffect transition="in" filter="fade">
                                          <p:cBhvr>
                                            <p:cTn id="91" dur="500"/>
                                            <p:tgtEl>
                                              <p:spTgt spid="110"/>
                                            </p:tgtEl>
                                          </p:cBhvr>
                                        </p:animEffect>
                                      </p:childTnLst>
                                    </p:cTn>
                                  </p:par>
                                  <p:par>
                                    <p:cTn id="92" presetID="31" presetClass="entr" presetSubtype="0" fill="hold" nodeType="withEffect">
                                      <p:stCondLst>
                                        <p:cond delay="0"/>
                                      </p:stCondLst>
                                      <p:childTnLst>
                                        <p:set>
                                          <p:cBhvr>
                                            <p:cTn id="93" dur="1" fill="hold">
                                              <p:stCondLst>
                                                <p:cond delay="0"/>
                                              </p:stCondLst>
                                            </p:cTn>
                                            <p:tgtEl>
                                              <p:spTgt spid="101"/>
                                            </p:tgtEl>
                                            <p:attrNameLst>
                                              <p:attrName>style.visibility</p:attrName>
                                            </p:attrNameLst>
                                          </p:cBhvr>
                                          <p:to>
                                            <p:strVal val="visible"/>
                                          </p:to>
                                        </p:set>
                                        <p:anim calcmode="lin" valueType="num">
                                          <p:cBhvr>
                                            <p:cTn id="94" dur="500" fill="hold"/>
                                            <p:tgtEl>
                                              <p:spTgt spid="101"/>
                                            </p:tgtEl>
                                            <p:attrNameLst>
                                              <p:attrName>ppt_w</p:attrName>
                                            </p:attrNameLst>
                                          </p:cBhvr>
                                          <p:tavLst>
                                            <p:tav tm="0">
                                              <p:val>
                                                <p:fltVal val="0"/>
                                              </p:val>
                                            </p:tav>
                                            <p:tav tm="100000">
                                              <p:val>
                                                <p:strVal val="#ppt_w"/>
                                              </p:val>
                                            </p:tav>
                                          </p:tavLst>
                                        </p:anim>
                                        <p:anim calcmode="lin" valueType="num">
                                          <p:cBhvr>
                                            <p:cTn id="95" dur="500" fill="hold"/>
                                            <p:tgtEl>
                                              <p:spTgt spid="101"/>
                                            </p:tgtEl>
                                            <p:attrNameLst>
                                              <p:attrName>ppt_h</p:attrName>
                                            </p:attrNameLst>
                                          </p:cBhvr>
                                          <p:tavLst>
                                            <p:tav tm="0">
                                              <p:val>
                                                <p:fltVal val="0"/>
                                              </p:val>
                                            </p:tav>
                                            <p:tav tm="100000">
                                              <p:val>
                                                <p:strVal val="#ppt_h"/>
                                              </p:val>
                                            </p:tav>
                                          </p:tavLst>
                                        </p:anim>
                                        <p:anim calcmode="lin" valueType="num">
                                          <p:cBhvr>
                                            <p:cTn id="96" dur="500" fill="hold"/>
                                            <p:tgtEl>
                                              <p:spTgt spid="101"/>
                                            </p:tgtEl>
                                            <p:attrNameLst>
                                              <p:attrName>style.rotation</p:attrName>
                                            </p:attrNameLst>
                                          </p:cBhvr>
                                          <p:tavLst>
                                            <p:tav tm="0">
                                              <p:val>
                                                <p:fltVal val="90"/>
                                              </p:val>
                                            </p:tav>
                                            <p:tav tm="100000">
                                              <p:val>
                                                <p:fltVal val="0"/>
                                              </p:val>
                                            </p:tav>
                                          </p:tavLst>
                                        </p:anim>
                                        <p:animEffect transition="in" filter="fade">
                                          <p:cBhvr>
                                            <p:cTn id="97" dur="500"/>
                                            <p:tgtEl>
                                              <p:spTgt spid="101"/>
                                            </p:tgtEl>
                                          </p:cBhvr>
                                        </p:animEffect>
                                      </p:childTnLst>
                                    </p:cTn>
                                  </p:par>
                                  <p:par>
                                    <p:cTn id="98" presetID="31" presetClass="entr" presetSubtype="0" fill="hold" nodeType="withEffect">
                                      <p:stCondLst>
                                        <p:cond delay="0"/>
                                      </p:stCondLst>
                                      <p:childTnLst>
                                        <p:set>
                                          <p:cBhvr>
                                            <p:cTn id="99" dur="1" fill="hold">
                                              <p:stCondLst>
                                                <p:cond delay="0"/>
                                              </p:stCondLst>
                                            </p:cTn>
                                            <p:tgtEl>
                                              <p:spTgt spid="108"/>
                                            </p:tgtEl>
                                            <p:attrNameLst>
                                              <p:attrName>style.visibility</p:attrName>
                                            </p:attrNameLst>
                                          </p:cBhvr>
                                          <p:to>
                                            <p:strVal val="visible"/>
                                          </p:to>
                                        </p:set>
                                        <p:anim calcmode="lin" valueType="num">
                                          <p:cBhvr>
                                            <p:cTn id="100" dur="500" fill="hold"/>
                                            <p:tgtEl>
                                              <p:spTgt spid="108"/>
                                            </p:tgtEl>
                                            <p:attrNameLst>
                                              <p:attrName>ppt_w</p:attrName>
                                            </p:attrNameLst>
                                          </p:cBhvr>
                                          <p:tavLst>
                                            <p:tav tm="0">
                                              <p:val>
                                                <p:fltVal val="0"/>
                                              </p:val>
                                            </p:tav>
                                            <p:tav tm="100000">
                                              <p:val>
                                                <p:strVal val="#ppt_w"/>
                                              </p:val>
                                            </p:tav>
                                          </p:tavLst>
                                        </p:anim>
                                        <p:anim calcmode="lin" valueType="num">
                                          <p:cBhvr>
                                            <p:cTn id="101" dur="500" fill="hold"/>
                                            <p:tgtEl>
                                              <p:spTgt spid="108"/>
                                            </p:tgtEl>
                                            <p:attrNameLst>
                                              <p:attrName>ppt_h</p:attrName>
                                            </p:attrNameLst>
                                          </p:cBhvr>
                                          <p:tavLst>
                                            <p:tav tm="0">
                                              <p:val>
                                                <p:fltVal val="0"/>
                                              </p:val>
                                            </p:tav>
                                            <p:tav tm="100000">
                                              <p:val>
                                                <p:strVal val="#ppt_h"/>
                                              </p:val>
                                            </p:tav>
                                          </p:tavLst>
                                        </p:anim>
                                        <p:anim calcmode="lin" valueType="num">
                                          <p:cBhvr>
                                            <p:cTn id="102" dur="500" fill="hold"/>
                                            <p:tgtEl>
                                              <p:spTgt spid="108"/>
                                            </p:tgtEl>
                                            <p:attrNameLst>
                                              <p:attrName>style.rotation</p:attrName>
                                            </p:attrNameLst>
                                          </p:cBhvr>
                                          <p:tavLst>
                                            <p:tav tm="0">
                                              <p:val>
                                                <p:fltVal val="90"/>
                                              </p:val>
                                            </p:tav>
                                            <p:tav tm="100000">
                                              <p:val>
                                                <p:fltVal val="0"/>
                                              </p:val>
                                            </p:tav>
                                          </p:tavLst>
                                        </p:anim>
                                        <p:animEffect transition="in" filter="fade">
                                          <p:cBhvr>
                                            <p:cTn id="103" dur="500"/>
                                            <p:tgtEl>
                                              <p:spTgt spid="108"/>
                                            </p:tgtEl>
                                          </p:cBhvr>
                                        </p:animEffect>
                                      </p:childTnLst>
                                    </p:cTn>
                                  </p:par>
                                  <p:par>
                                    <p:cTn id="104" presetID="31" presetClass="entr" presetSubtype="0" fill="hold" nodeType="with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500" fill="hold"/>
                                            <p:tgtEl>
                                              <p:spTgt spid="99"/>
                                            </p:tgtEl>
                                            <p:attrNameLst>
                                              <p:attrName>ppt_w</p:attrName>
                                            </p:attrNameLst>
                                          </p:cBhvr>
                                          <p:tavLst>
                                            <p:tav tm="0">
                                              <p:val>
                                                <p:fltVal val="0"/>
                                              </p:val>
                                            </p:tav>
                                            <p:tav tm="100000">
                                              <p:val>
                                                <p:strVal val="#ppt_w"/>
                                              </p:val>
                                            </p:tav>
                                          </p:tavLst>
                                        </p:anim>
                                        <p:anim calcmode="lin" valueType="num">
                                          <p:cBhvr>
                                            <p:cTn id="107" dur="500" fill="hold"/>
                                            <p:tgtEl>
                                              <p:spTgt spid="99"/>
                                            </p:tgtEl>
                                            <p:attrNameLst>
                                              <p:attrName>ppt_h</p:attrName>
                                            </p:attrNameLst>
                                          </p:cBhvr>
                                          <p:tavLst>
                                            <p:tav tm="0">
                                              <p:val>
                                                <p:fltVal val="0"/>
                                              </p:val>
                                            </p:tav>
                                            <p:tav tm="100000">
                                              <p:val>
                                                <p:strVal val="#ppt_h"/>
                                              </p:val>
                                            </p:tav>
                                          </p:tavLst>
                                        </p:anim>
                                        <p:anim calcmode="lin" valueType="num">
                                          <p:cBhvr>
                                            <p:cTn id="108" dur="500" fill="hold"/>
                                            <p:tgtEl>
                                              <p:spTgt spid="99"/>
                                            </p:tgtEl>
                                            <p:attrNameLst>
                                              <p:attrName>style.rotation</p:attrName>
                                            </p:attrNameLst>
                                          </p:cBhvr>
                                          <p:tavLst>
                                            <p:tav tm="0">
                                              <p:val>
                                                <p:fltVal val="90"/>
                                              </p:val>
                                            </p:tav>
                                            <p:tav tm="100000">
                                              <p:val>
                                                <p:fltVal val="0"/>
                                              </p:val>
                                            </p:tav>
                                          </p:tavLst>
                                        </p:anim>
                                        <p:animEffect transition="in" filter="fade">
                                          <p:cBhvr>
                                            <p:cTn id="109" dur="500"/>
                                            <p:tgtEl>
                                              <p:spTgt spid="99"/>
                                            </p:tgtEl>
                                          </p:cBhvr>
                                        </p:animEffect>
                                      </p:childTnLst>
                                    </p:cTn>
                                  </p:par>
                                  <p:par>
                                    <p:cTn id="110" presetID="31" presetClass="entr" presetSubtype="0" fill="hold" nodeType="withEffect">
                                      <p:stCondLst>
                                        <p:cond delay="0"/>
                                      </p:stCondLst>
                                      <p:childTnLst>
                                        <p:set>
                                          <p:cBhvr>
                                            <p:cTn id="111" dur="1" fill="hold">
                                              <p:stCondLst>
                                                <p:cond delay="0"/>
                                              </p:stCondLst>
                                            </p:cTn>
                                            <p:tgtEl>
                                              <p:spTgt spid="109"/>
                                            </p:tgtEl>
                                            <p:attrNameLst>
                                              <p:attrName>style.visibility</p:attrName>
                                            </p:attrNameLst>
                                          </p:cBhvr>
                                          <p:to>
                                            <p:strVal val="visible"/>
                                          </p:to>
                                        </p:set>
                                        <p:anim calcmode="lin" valueType="num">
                                          <p:cBhvr>
                                            <p:cTn id="112" dur="500" fill="hold"/>
                                            <p:tgtEl>
                                              <p:spTgt spid="109"/>
                                            </p:tgtEl>
                                            <p:attrNameLst>
                                              <p:attrName>ppt_w</p:attrName>
                                            </p:attrNameLst>
                                          </p:cBhvr>
                                          <p:tavLst>
                                            <p:tav tm="0">
                                              <p:val>
                                                <p:fltVal val="0"/>
                                              </p:val>
                                            </p:tav>
                                            <p:tav tm="100000">
                                              <p:val>
                                                <p:strVal val="#ppt_w"/>
                                              </p:val>
                                            </p:tav>
                                          </p:tavLst>
                                        </p:anim>
                                        <p:anim calcmode="lin" valueType="num">
                                          <p:cBhvr>
                                            <p:cTn id="113" dur="500" fill="hold"/>
                                            <p:tgtEl>
                                              <p:spTgt spid="109"/>
                                            </p:tgtEl>
                                            <p:attrNameLst>
                                              <p:attrName>ppt_h</p:attrName>
                                            </p:attrNameLst>
                                          </p:cBhvr>
                                          <p:tavLst>
                                            <p:tav tm="0">
                                              <p:val>
                                                <p:fltVal val="0"/>
                                              </p:val>
                                            </p:tav>
                                            <p:tav tm="100000">
                                              <p:val>
                                                <p:strVal val="#ppt_h"/>
                                              </p:val>
                                            </p:tav>
                                          </p:tavLst>
                                        </p:anim>
                                        <p:anim calcmode="lin" valueType="num">
                                          <p:cBhvr>
                                            <p:cTn id="114" dur="500" fill="hold"/>
                                            <p:tgtEl>
                                              <p:spTgt spid="109"/>
                                            </p:tgtEl>
                                            <p:attrNameLst>
                                              <p:attrName>style.rotation</p:attrName>
                                            </p:attrNameLst>
                                          </p:cBhvr>
                                          <p:tavLst>
                                            <p:tav tm="0">
                                              <p:val>
                                                <p:fltVal val="90"/>
                                              </p:val>
                                            </p:tav>
                                            <p:tav tm="100000">
                                              <p:val>
                                                <p:fltVal val="0"/>
                                              </p:val>
                                            </p:tav>
                                          </p:tavLst>
                                        </p:anim>
                                        <p:animEffect transition="in" filter="fade">
                                          <p:cBhvr>
                                            <p:cTn id="115" dur="500"/>
                                            <p:tgtEl>
                                              <p:spTgt spid="109"/>
                                            </p:tgtEl>
                                          </p:cBhvr>
                                        </p:animEffect>
                                      </p:childTnLst>
                                    </p:cTn>
                                  </p:par>
                                  <p:par>
                                    <p:cTn id="116" presetID="31" presetClass="entr" presetSubtype="0" fill="hold" nodeType="withEffect">
                                      <p:stCondLst>
                                        <p:cond delay="0"/>
                                      </p:stCondLst>
                                      <p:childTnLst>
                                        <p:set>
                                          <p:cBhvr>
                                            <p:cTn id="117" dur="1" fill="hold">
                                              <p:stCondLst>
                                                <p:cond delay="0"/>
                                              </p:stCondLst>
                                            </p:cTn>
                                            <p:tgtEl>
                                              <p:spTgt spid="100"/>
                                            </p:tgtEl>
                                            <p:attrNameLst>
                                              <p:attrName>style.visibility</p:attrName>
                                            </p:attrNameLst>
                                          </p:cBhvr>
                                          <p:to>
                                            <p:strVal val="visible"/>
                                          </p:to>
                                        </p:set>
                                        <p:anim calcmode="lin" valueType="num">
                                          <p:cBhvr>
                                            <p:cTn id="118" dur="500" fill="hold"/>
                                            <p:tgtEl>
                                              <p:spTgt spid="100"/>
                                            </p:tgtEl>
                                            <p:attrNameLst>
                                              <p:attrName>ppt_w</p:attrName>
                                            </p:attrNameLst>
                                          </p:cBhvr>
                                          <p:tavLst>
                                            <p:tav tm="0">
                                              <p:val>
                                                <p:fltVal val="0"/>
                                              </p:val>
                                            </p:tav>
                                            <p:tav tm="100000">
                                              <p:val>
                                                <p:strVal val="#ppt_w"/>
                                              </p:val>
                                            </p:tav>
                                          </p:tavLst>
                                        </p:anim>
                                        <p:anim calcmode="lin" valueType="num">
                                          <p:cBhvr>
                                            <p:cTn id="119" dur="500" fill="hold"/>
                                            <p:tgtEl>
                                              <p:spTgt spid="100"/>
                                            </p:tgtEl>
                                            <p:attrNameLst>
                                              <p:attrName>ppt_h</p:attrName>
                                            </p:attrNameLst>
                                          </p:cBhvr>
                                          <p:tavLst>
                                            <p:tav tm="0">
                                              <p:val>
                                                <p:fltVal val="0"/>
                                              </p:val>
                                            </p:tav>
                                            <p:tav tm="100000">
                                              <p:val>
                                                <p:strVal val="#ppt_h"/>
                                              </p:val>
                                            </p:tav>
                                          </p:tavLst>
                                        </p:anim>
                                        <p:anim calcmode="lin" valueType="num">
                                          <p:cBhvr>
                                            <p:cTn id="120" dur="500" fill="hold"/>
                                            <p:tgtEl>
                                              <p:spTgt spid="100"/>
                                            </p:tgtEl>
                                            <p:attrNameLst>
                                              <p:attrName>style.rotation</p:attrName>
                                            </p:attrNameLst>
                                          </p:cBhvr>
                                          <p:tavLst>
                                            <p:tav tm="0">
                                              <p:val>
                                                <p:fltVal val="90"/>
                                              </p:val>
                                            </p:tav>
                                            <p:tav tm="100000">
                                              <p:val>
                                                <p:fltVal val="0"/>
                                              </p:val>
                                            </p:tav>
                                          </p:tavLst>
                                        </p:anim>
                                        <p:animEffect transition="in" filter="fade">
                                          <p:cBhvr>
                                            <p:cTn id="121" dur="500"/>
                                            <p:tgtEl>
                                              <p:spTgt spid="100"/>
                                            </p:tgtEl>
                                          </p:cBhvr>
                                        </p:animEffect>
                                      </p:childTnLst>
                                    </p:cTn>
                                  </p:par>
                                  <p:par>
                                    <p:cTn id="122" presetID="31" presetClass="entr" presetSubtype="0" fill="hold" nodeType="withEffect">
                                      <p:stCondLst>
                                        <p:cond delay="0"/>
                                      </p:stCondLst>
                                      <p:childTnLst>
                                        <p:set>
                                          <p:cBhvr>
                                            <p:cTn id="123" dur="1" fill="hold">
                                              <p:stCondLst>
                                                <p:cond delay="0"/>
                                              </p:stCondLst>
                                            </p:cTn>
                                            <p:tgtEl>
                                              <p:spTgt spid="107"/>
                                            </p:tgtEl>
                                            <p:attrNameLst>
                                              <p:attrName>style.visibility</p:attrName>
                                            </p:attrNameLst>
                                          </p:cBhvr>
                                          <p:to>
                                            <p:strVal val="visible"/>
                                          </p:to>
                                        </p:set>
                                        <p:anim calcmode="lin" valueType="num">
                                          <p:cBhvr>
                                            <p:cTn id="124" dur="500" fill="hold"/>
                                            <p:tgtEl>
                                              <p:spTgt spid="107"/>
                                            </p:tgtEl>
                                            <p:attrNameLst>
                                              <p:attrName>ppt_w</p:attrName>
                                            </p:attrNameLst>
                                          </p:cBhvr>
                                          <p:tavLst>
                                            <p:tav tm="0">
                                              <p:val>
                                                <p:fltVal val="0"/>
                                              </p:val>
                                            </p:tav>
                                            <p:tav tm="100000">
                                              <p:val>
                                                <p:strVal val="#ppt_w"/>
                                              </p:val>
                                            </p:tav>
                                          </p:tavLst>
                                        </p:anim>
                                        <p:anim calcmode="lin" valueType="num">
                                          <p:cBhvr>
                                            <p:cTn id="125" dur="500" fill="hold"/>
                                            <p:tgtEl>
                                              <p:spTgt spid="107"/>
                                            </p:tgtEl>
                                            <p:attrNameLst>
                                              <p:attrName>ppt_h</p:attrName>
                                            </p:attrNameLst>
                                          </p:cBhvr>
                                          <p:tavLst>
                                            <p:tav tm="0">
                                              <p:val>
                                                <p:fltVal val="0"/>
                                              </p:val>
                                            </p:tav>
                                            <p:tav tm="100000">
                                              <p:val>
                                                <p:strVal val="#ppt_h"/>
                                              </p:val>
                                            </p:tav>
                                          </p:tavLst>
                                        </p:anim>
                                        <p:anim calcmode="lin" valueType="num">
                                          <p:cBhvr>
                                            <p:cTn id="126" dur="500" fill="hold"/>
                                            <p:tgtEl>
                                              <p:spTgt spid="107"/>
                                            </p:tgtEl>
                                            <p:attrNameLst>
                                              <p:attrName>style.rotation</p:attrName>
                                            </p:attrNameLst>
                                          </p:cBhvr>
                                          <p:tavLst>
                                            <p:tav tm="0">
                                              <p:val>
                                                <p:fltVal val="90"/>
                                              </p:val>
                                            </p:tav>
                                            <p:tav tm="100000">
                                              <p:val>
                                                <p:fltVal val="0"/>
                                              </p:val>
                                            </p:tav>
                                          </p:tavLst>
                                        </p:anim>
                                        <p:animEffect transition="in" filter="fade">
                                          <p:cBhvr>
                                            <p:cTn id="127" dur="500"/>
                                            <p:tgtEl>
                                              <p:spTgt spid="107"/>
                                            </p:tgtEl>
                                          </p:cBhvr>
                                        </p:animEffect>
                                      </p:childTnLst>
                                    </p:cTn>
                                  </p:par>
                                  <p:par>
                                    <p:cTn id="128" presetID="31" presetClass="entr" presetSubtype="0" fill="hold" nodeType="withEffect">
                                      <p:stCondLst>
                                        <p:cond delay="0"/>
                                      </p:stCondLst>
                                      <p:childTnLst>
                                        <p:set>
                                          <p:cBhvr>
                                            <p:cTn id="129" dur="1" fill="hold">
                                              <p:stCondLst>
                                                <p:cond delay="0"/>
                                              </p:stCondLst>
                                            </p:cTn>
                                            <p:tgtEl>
                                              <p:spTgt spid="98"/>
                                            </p:tgtEl>
                                            <p:attrNameLst>
                                              <p:attrName>style.visibility</p:attrName>
                                            </p:attrNameLst>
                                          </p:cBhvr>
                                          <p:to>
                                            <p:strVal val="visible"/>
                                          </p:to>
                                        </p:set>
                                        <p:anim calcmode="lin" valueType="num">
                                          <p:cBhvr>
                                            <p:cTn id="130" dur="500" fill="hold"/>
                                            <p:tgtEl>
                                              <p:spTgt spid="98"/>
                                            </p:tgtEl>
                                            <p:attrNameLst>
                                              <p:attrName>ppt_w</p:attrName>
                                            </p:attrNameLst>
                                          </p:cBhvr>
                                          <p:tavLst>
                                            <p:tav tm="0">
                                              <p:val>
                                                <p:fltVal val="0"/>
                                              </p:val>
                                            </p:tav>
                                            <p:tav tm="100000">
                                              <p:val>
                                                <p:strVal val="#ppt_w"/>
                                              </p:val>
                                            </p:tav>
                                          </p:tavLst>
                                        </p:anim>
                                        <p:anim calcmode="lin" valueType="num">
                                          <p:cBhvr>
                                            <p:cTn id="131" dur="500" fill="hold"/>
                                            <p:tgtEl>
                                              <p:spTgt spid="98"/>
                                            </p:tgtEl>
                                            <p:attrNameLst>
                                              <p:attrName>ppt_h</p:attrName>
                                            </p:attrNameLst>
                                          </p:cBhvr>
                                          <p:tavLst>
                                            <p:tav tm="0">
                                              <p:val>
                                                <p:fltVal val="0"/>
                                              </p:val>
                                            </p:tav>
                                            <p:tav tm="100000">
                                              <p:val>
                                                <p:strVal val="#ppt_h"/>
                                              </p:val>
                                            </p:tav>
                                          </p:tavLst>
                                        </p:anim>
                                        <p:anim calcmode="lin" valueType="num">
                                          <p:cBhvr>
                                            <p:cTn id="132" dur="500" fill="hold"/>
                                            <p:tgtEl>
                                              <p:spTgt spid="98"/>
                                            </p:tgtEl>
                                            <p:attrNameLst>
                                              <p:attrName>style.rotation</p:attrName>
                                            </p:attrNameLst>
                                          </p:cBhvr>
                                          <p:tavLst>
                                            <p:tav tm="0">
                                              <p:val>
                                                <p:fltVal val="90"/>
                                              </p:val>
                                            </p:tav>
                                            <p:tav tm="100000">
                                              <p:val>
                                                <p:fltVal val="0"/>
                                              </p:val>
                                            </p:tav>
                                          </p:tavLst>
                                        </p:anim>
                                        <p:animEffect transition="in" filter="fade">
                                          <p:cBhvr>
                                            <p:cTn id="133" dur="500"/>
                                            <p:tgtEl>
                                              <p:spTgt spid="98"/>
                                            </p:tgtEl>
                                          </p:cBhvr>
                                        </p:animEffect>
                                      </p:childTnLst>
                                    </p:cTn>
                                  </p:par>
                                </p:childTnLst>
                              </p:cTn>
                            </p:par>
                            <p:par>
                              <p:cTn id="134" fill="hold">
                                <p:stCondLst>
                                  <p:cond delay="1500"/>
                                </p:stCondLst>
                                <p:childTnLst>
                                  <p:par>
                                    <p:cTn id="135" presetID="2" presetClass="entr" presetSubtype="8" fill="hold" grpId="0" nodeType="afterEffect">
                                      <p:stCondLst>
                                        <p:cond delay="0"/>
                                      </p:stCondLst>
                                      <p:childTnLst>
                                        <p:set>
                                          <p:cBhvr>
                                            <p:cTn id="136" dur="1" fill="hold">
                                              <p:stCondLst>
                                                <p:cond delay="0"/>
                                              </p:stCondLst>
                                            </p:cTn>
                                            <p:tgtEl>
                                              <p:spTgt spid="2054"/>
                                            </p:tgtEl>
                                            <p:attrNameLst>
                                              <p:attrName>style.visibility</p:attrName>
                                            </p:attrNameLst>
                                          </p:cBhvr>
                                          <p:to>
                                            <p:strVal val="visible"/>
                                          </p:to>
                                        </p:set>
                                        <p:anim calcmode="lin" valueType="num">
                                          <p:cBhvr additive="base">
                                            <p:cTn id="137" dur="500" fill="hold"/>
                                            <p:tgtEl>
                                              <p:spTgt spid="2054"/>
                                            </p:tgtEl>
                                            <p:attrNameLst>
                                              <p:attrName>ppt_x</p:attrName>
                                            </p:attrNameLst>
                                          </p:cBhvr>
                                          <p:tavLst>
                                            <p:tav tm="0">
                                              <p:val>
                                                <p:strVal val="0-#ppt_w/2"/>
                                              </p:val>
                                            </p:tav>
                                            <p:tav tm="100000">
                                              <p:val>
                                                <p:strVal val="#ppt_x"/>
                                              </p:val>
                                            </p:tav>
                                          </p:tavLst>
                                        </p:anim>
                                        <p:anim calcmode="lin" valueType="num">
                                          <p:cBhvr additive="base">
                                            <p:cTn id="138" dur="500" fill="hold"/>
                                            <p:tgtEl>
                                              <p:spTgt spid="2054"/>
                                            </p:tgtEl>
                                            <p:attrNameLst>
                                              <p:attrName>ppt_y</p:attrName>
                                            </p:attrNameLst>
                                          </p:cBhvr>
                                          <p:tavLst>
                                            <p:tav tm="0">
                                              <p:val>
                                                <p:strVal val="#ppt_y"/>
                                              </p:val>
                                            </p:tav>
                                            <p:tav tm="100000">
                                              <p:val>
                                                <p:strVal val="#ppt_y"/>
                                              </p:val>
                                            </p:tav>
                                          </p:tavLst>
                                        </p:anim>
                                      </p:childTnLst>
                                    </p:cTn>
                                  </p:par>
                                  <p:par>
                                    <p:cTn id="139" presetID="2" presetClass="entr" presetSubtype="8" fill="hold" grpId="0" nodeType="withEffect">
                                      <p:stCondLst>
                                        <p:cond delay="0"/>
                                      </p:stCondLst>
                                      <p:childTnLst>
                                        <p:set>
                                          <p:cBhvr>
                                            <p:cTn id="140" dur="1" fill="hold">
                                              <p:stCondLst>
                                                <p:cond delay="0"/>
                                              </p:stCondLst>
                                            </p:cTn>
                                            <p:tgtEl>
                                              <p:spTgt spid="111"/>
                                            </p:tgtEl>
                                            <p:attrNameLst>
                                              <p:attrName>style.visibility</p:attrName>
                                            </p:attrNameLst>
                                          </p:cBhvr>
                                          <p:to>
                                            <p:strVal val="visible"/>
                                          </p:to>
                                        </p:set>
                                        <p:anim calcmode="lin" valueType="num">
                                          <p:cBhvr additive="base">
                                            <p:cTn id="141" dur="500" fill="hold"/>
                                            <p:tgtEl>
                                              <p:spTgt spid="111"/>
                                            </p:tgtEl>
                                            <p:attrNameLst>
                                              <p:attrName>ppt_x</p:attrName>
                                            </p:attrNameLst>
                                          </p:cBhvr>
                                          <p:tavLst>
                                            <p:tav tm="0">
                                              <p:val>
                                                <p:strVal val="0-#ppt_w/2"/>
                                              </p:val>
                                            </p:tav>
                                            <p:tav tm="100000">
                                              <p:val>
                                                <p:strVal val="#ppt_x"/>
                                              </p:val>
                                            </p:tav>
                                          </p:tavLst>
                                        </p:anim>
                                        <p:anim calcmode="lin" valueType="num">
                                          <p:cBhvr additive="base">
                                            <p:cTn id="142" dur="500" fill="hold"/>
                                            <p:tgtEl>
                                              <p:spTgt spid="111"/>
                                            </p:tgtEl>
                                            <p:attrNameLst>
                                              <p:attrName>ppt_y</p:attrName>
                                            </p:attrNameLst>
                                          </p:cBhvr>
                                          <p:tavLst>
                                            <p:tav tm="0">
                                              <p:val>
                                                <p:strVal val="#ppt_y"/>
                                              </p:val>
                                            </p:tav>
                                            <p:tav tm="100000">
                                              <p:val>
                                                <p:strVal val="#ppt_y"/>
                                              </p:val>
                                            </p:tav>
                                          </p:tavLst>
                                        </p:anim>
                                      </p:childTnLst>
                                    </p:cTn>
                                  </p:par>
                                  <p:par>
                                    <p:cTn id="143" presetID="2" presetClass="entr" presetSubtype="8" fill="hold" grpId="0" nodeType="withEffect">
                                      <p:stCondLst>
                                        <p:cond delay="0"/>
                                      </p:stCondLst>
                                      <p:childTnLst>
                                        <p:set>
                                          <p:cBhvr>
                                            <p:cTn id="144" dur="1" fill="hold">
                                              <p:stCondLst>
                                                <p:cond delay="0"/>
                                              </p:stCondLst>
                                            </p:cTn>
                                            <p:tgtEl>
                                              <p:spTgt spid="112"/>
                                            </p:tgtEl>
                                            <p:attrNameLst>
                                              <p:attrName>style.visibility</p:attrName>
                                            </p:attrNameLst>
                                          </p:cBhvr>
                                          <p:to>
                                            <p:strVal val="visible"/>
                                          </p:to>
                                        </p:set>
                                        <p:anim calcmode="lin" valueType="num">
                                          <p:cBhvr additive="base">
                                            <p:cTn id="145" dur="500" fill="hold"/>
                                            <p:tgtEl>
                                              <p:spTgt spid="112"/>
                                            </p:tgtEl>
                                            <p:attrNameLst>
                                              <p:attrName>ppt_x</p:attrName>
                                            </p:attrNameLst>
                                          </p:cBhvr>
                                          <p:tavLst>
                                            <p:tav tm="0">
                                              <p:val>
                                                <p:strVal val="0-#ppt_w/2"/>
                                              </p:val>
                                            </p:tav>
                                            <p:tav tm="100000">
                                              <p:val>
                                                <p:strVal val="#ppt_x"/>
                                              </p:val>
                                            </p:tav>
                                          </p:tavLst>
                                        </p:anim>
                                        <p:anim calcmode="lin" valueType="num">
                                          <p:cBhvr additive="base">
                                            <p:cTn id="146" dur="500" fill="hold"/>
                                            <p:tgtEl>
                                              <p:spTgt spid="112"/>
                                            </p:tgtEl>
                                            <p:attrNameLst>
                                              <p:attrName>ppt_y</p:attrName>
                                            </p:attrNameLst>
                                          </p:cBhvr>
                                          <p:tavLst>
                                            <p:tav tm="0">
                                              <p:val>
                                                <p:strVal val="#ppt_y"/>
                                              </p:val>
                                            </p:tav>
                                            <p:tav tm="100000">
                                              <p:val>
                                                <p:strVal val="#ppt_y"/>
                                              </p:val>
                                            </p:tav>
                                          </p:tavLst>
                                        </p:anim>
                                      </p:childTnLst>
                                    </p:cTn>
                                  </p:par>
                                  <p:par>
                                    <p:cTn id="147" presetID="2" presetClass="entr" presetSubtype="8" fill="hold" grpId="0" nodeType="withEffect">
                                      <p:stCondLst>
                                        <p:cond delay="0"/>
                                      </p:stCondLst>
                                      <p:childTnLst>
                                        <p:set>
                                          <p:cBhvr>
                                            <p:cTn id="148" dur="1" fill="hold">
                                              <p:stCondLst>
                                                <p:cond delay="0"/>
                                              </p:stCondLst>
                                            </p:cTn>
                                            <p:tgtEl>
                                              <p:spTgt spid="113"/>
                                            </p:tgtEl>
                                            <p:attrNameLst>
                                              <p:attrName>style.visibility</p:attrName>
                                            </p:attrNameLst>
                                          </p:cBhvr>
                                          <p:to>
                                            <p:strVal val="visible"/>
                                          </p:to>
                                        </p:set>
                                        <p:anim calcmode="lin" valueType="num">
                                          <p:cBhvr additive="base">
                                            <p:cTn id="149" dur="500" fill="hold"/>
                                            <p:tgtEl>
                                              <p:spTgt spid="113"/>
                                            </p:tgtEl>
                                            <p:attrNameLst>
                                              <p:attrName>ppt_x</p:attrName>
                                            </p:attrNameLst>
                                          </p:cBhvr>
                                          <p:tavLst>
                                            <p:tav tm="0">
                                              <p:val>
                                                <p:strVal val="0-#ppt_w/2"/>
                                              </p:val>
                                            </p:tav>
                                            <p:tav tm="100000">
                                              <p:val>
                                                <p:strVal val="#ppt_x"/>
                                              </p:val>
                                            </p:tav>
                                          </p:tavLst>
                                        </p:anim>
                                        <p:anim calcmode="lin" valueType="num">
                                          <p:cBhvr additive="base">
                                            <p:cTn id="150" dur="500" fill="hold"/>
                                            <p:tgtEl>
                                              <p:spTgt spid="113"/>
                                            </p:tgtEl>
                                            <p:attrNameLst>
                                              <p:attrName>ppt_y</p:attrName>
                                            </p:attrNameLst>
                                          </p:cBhvr>
                                          <p:tavLst>
                                            <p:tav tm="0">
                                              <p:val>
                                                <p:strVal val="#ppt_y"/>
                                              </p:val>
                                            </p:tav>
                                            <p:tav tm="100000">
                                              <p:val>
                                                <p:strVal val="#ppt_y"/>
                                              </p:val>
                                            </p:tav>
                                          </p:tavLst>
                                        </p:anim>
                                      </p:childTnLst>
                                    </p:cTn>
                                  </p:par>
                                  <p:par>
                                    <p:cTn id="151" presetID="2" presetClass="entr" presetSubtype="8" fill="hold" grpId="0" nodeType="withEffect">
                                      <p:stCondLst>
                                        <p:cond delay="0"/>
                                      </p:stCondLst>
                                      <p:childTnLst>
                                        <p:set>
                                          <p:cBhvr>
                                            <p:cTn id="152" dur="1" fill="hold">
                                              <p:stCondLst>
                                                <p:cond delay="0"/>
                                              </p:stCondLst>
                                            </p:cTn>
                                            <p:tgtEl>
                                              <p:spTgt spid="114"/>
                                            </p:tgtEl>
                                            <p:attrNameLst>
                                              <p:attrName>style.visibility</p:attrName>
                                            </p:attrNameLst>
                                          </p:cBhvr>
                                          <p:to>
                                            <p:strVal val="visible"/>
                                          </p:to>
                                        </p:set>
                                        <p:anim calcmode="lin" valueType="num">
                                          <p:cBhvr additive="base">
                                            <p:cTn id="153" dur="500" fill="hold"/>
                                            <p:tgtEl>
                                              <p:spTgt spid="114"/>
                                            </p:tgtEl>
                                            <p:attrNameLst>
                                              <p:attrName>ppt_x</p:attrName>
                                            </p:attrNameLst>
                                          </p:cBhvr>
                                          <p:tavLst>
                                            <p:tav tm="0">
                                              <p:val>
                                                <p:strVal val="0-#ppt_w/2"/>
                                              </p:val>
                                            </p:tav>
                                            <p:tav tm="100000">
                                              <p:val>
                                                <p:strVal val="#ppt_x"/>
                                              </p:val>
                                            </p:tav>
                                          </p:tavLst>
                                        </p:anim>
                                        <p:anim calcmode="lin" valueType="num">
                                          <p:cBhvr additive="base">
                                            <p:cTn id="154" dur="500" fill="hold"/>
                                            <p:tgtEl>
                                              <p:spTgt spid="114"/>
                                            </p:tgtEl>
                                            <p:attrNameLst>
                                              <p:attrName>ppt_y</p:attrName>
                                            </p:attrNameLst>
                                          </p:cBhvr>
                                          <p:tavLst>
                                            <p:tav tm="0">
                                              <p:val>
                                                <p:strVal val="#ppt_y"/>
                                              </p:val>
                                            </p:tav>
                                            <p:tav tm="100000">
                                              <p:val>
                                                <p:strVal val="#ppt_y"/>
                                              </p:val>
                                            </p:tav>
                                          </p:tavLst>
                                        </p:anim>
                                      </p:childTnLst>
                                    </p:cTn>
                                  </p:par>
                                  <p:par>
                                    <p:cTn id="155" presetID="2" presetClass="entr" presetSubtype="8" fill="hold" grpId="0" nodeType="withEffect">
                                      <p:stCondLst>
                                        <p:cond delay="0"/>
                                      </p:stCondLst>
                                      <p:childTnLst>
                                        <p:set>
                                          <p:cBhvr>
                                            <p:cTn id="156" dur="1" fill="hold">
                                              <p:stCondLst>
                                                <p:cond delay="0"/>
                                              </p:stCondLst>
                                            </p:cTn>
                                            <p:tgtEl>
                                              <p:spTgt spid="115"/>
                                            </p:tgtEl>
                                            <p:attrNameLst>
                                              <p:attrName>style.visibility</p:attrName>
                                            </p:attrNameLst>
                                          </p:cBhvr>
                                          <p:to>
                                            <p:strVal val="visible"/>
                                          </p:to>
                                        </p:set>
                                        <p:anim calcmode="lin" valueType="num">
                                          <p:cBhvr additive="base">
                                            <p:cTn id="157" dur="500" fill="hold"/>
                                            <p:tgtEl>
                                              <p:spTgt spid="115"/>
                                            </p:tgtEl>
                                            <p:attrNameLst>
                                              <p:attrName>ppt_x</p:attrName>
                                            </p:attrNameLst>
                                          </p:cBhvr>
                                          <p:tavLst>
                                            <p:tav tm="0">
                                              <p:val>
                                                <p:strVal val="0-#ppt_w/2"/>
                                              </p:val>
                                            </p:tav>
                                            <p:tav tm="100000">
                                              <p:val>
                                                <p:strVal val="#ppt_x"/>
                                              </p:val>
                                            </p:tav>
                                          </p:tavLst>
                                        </p:anim>
                                        <p:anim calcmode="lin" valueType="num">
                                          <p:cBhvr additive="base">
                                            <p:cTn id="158" dur="500" fill="hold"/>
                                            <p:tgtEl>
                                              <p:spTgt spid="115"/>
                                            </p:tgtEl>
                                            <p:attrNameLst>
                                              <p:attrName>ppt_y</p:attrName>
                                            </p:attrNameLst>
                                          </p:cBhvr>
                                          <p:tavLst>
                                            <p:tav tm="0">
                                              <p:val>
                                                <p:strVal val="#ppt_y"/>
                                              </p:val>
                                            </p:tav>
                                            <p:tav tm="100000">
                                              <p:val>
                                                <p:strVal val="#ppt_y"/>
                                              </p:val>
                                            </p:tav>
                                          </p:tavLst>
                                        </p:anim>
                                      </p:childTnLst>
                                    </p:cTn>
                                  </p:par>
                                  <p:par>
                                    <p:cTn id="159" presetID="2" presetClass="entr" presetSubtype="8" fill="hold" grpId="0" nodeType="withEffect">
                                      <p:stCondLst>
                                        <p:cond delay="0"/>
                                      </p:stCondLst>
                                      <p:childTnLst>
                                        <p:set>
                                          <p:cBhvr>
                                            <p:cTn id="160" dur="1" fill="hold">
                                              <p:stCondLst>
                                                <p:cond delay="0"/>
                                              </p:stCondLst>
                                            </p:cTn>
                                            <p:tgtEl>
                                              <p:spTgt spid="116"/>
                                            </p:tgtEl>
                                            <p:attrNameLst>
                                              <p:attrName>style.visibility</p:attrName>
                                            </p:attrNameLst>
                                          </p:cBhvr>
                                          <p:to>
                                            <p:strVal val="visible"/>
                                          </p:to>
                                        </p:set>
                                        <p:anim calcmode="lin" valueType="num">
                                          <p:cBhvr additive="base">
                                            <p:cTn id="161" dur="500" fill="hold"/>
                                            <p:tgtEl>
                                              <p:spTgt spid="116"/>
                                            </p:tgtEl>
                                            <p:attrNameLst>
                                              <p:attrName>ppt_x</p:attrName>
                                            </p:attrNameLst>
                                          </p:cBhvr>
                                          <p:tavLst>
                                            <p:tav tm="0">
                                              <p:val>
                                                <p:strVal val="0-#ppt_w/2"/>
                                              </p:val>
                                            </p:tav>
                                            <p:tav tm="100000">
                                              <p:val>
                                                <p:strVal val="#ppt_x"/>
                                              </p:val>
                                            </p:tav>
                                          </p:tavLst>
                                        </p:anim>
                                        <p:anim calcmode="lin" valueType="num">
                                          <p:cBhvr additive="base">
                                            <p:cTn id="162" dur="500" fill="hold"/>
                                            <p:tgtEl>
                                              <p:spTgt spid="116"/>
                                            </p:tgtEl>
                                            <p:attrNameLst>
                                              <p:attrName>ppt_y</p:attrName>
                                            </p:attrNameLst>
                                          </p:cBhvr>
                                          <p:tavLst>
                                            <p:tav tm="0">
                                              <p:val>
                                                <p:strVal val="#ppt_y"/>
                                              </p:val>
                                            </p:tav>
                                            <p:tav tm="100000">
                                              <p:val>
                                                <p:strVal val="#ppt_y"/>
                                              </p:val>
                                            </p:tav>
                                          </p:tavLst>
                                        </p:anim>
                                      </p:childTnLst>
                                    </p:cTn>
                                  </p:par>
                                  <p:par>
                                    <p:cTn id="163" presetID="2" presetClass="entr" presetSubtype="8" fill="hold" grpId="0" nodeType="withEffect">
                                      <p:stCondLst>
                                        <p:cond delay="0"/>
                                      </p:stCondLst>
                                      <p:childTnLst>
                                        <p:set>
                                          <p:cBhvr>
                                            <p:cTn id="164" dur="1" fill="hold">
                                              <p:stCondLst>
                                                <p:cond delay="0"/>
                                              </p:stCondLst>
                                            </p:cTn>
                                            <p:tgtEl>
                                              <p:spTgt spid="117"/>
                                            </p:tgtEl>
                                            <p:attrNameLst>
                                              <p:attrName>style.visibility</p:attrName>
                                            </p:attrNameLst>
                                          </p:cBhvr>
                                          <p:to>
                                            <p:strVal val="visible"/>
                                          </p:to>
                                        </p:set>
                                        <p:anim calcmode="lin" valueType="num">
                                          <p:cBhvr additive="base">
                                            <p:cTn id="165" dur="500" fill="hold"/>
                                            <p:tgtEl>
                                              <p:spTgt spid="117"/>
                                            </p:tgtEl>
                                            <p:attrNameLst>
                                              <p:attrName>ppt_x</p:attrName>
                                            </p:attrNameLst>
                                          </p:cBhvr>
                                          <p:tavLst>
                                            <p:tav tm="0">
                                              <p:val>
                                                <p:strVal val="0-#ppt_w/2"/>
                                              </p:val>
                                            </p:tav>
                                            <p:tav tm="100000">
                                              <p:val>
                                                <p:strVal val="#ppt_x"/>
                                              </p:val>
                                            </p:tav>
                                          </p:tavLst>
                                        </p:anim>
                                        <p:anim calcmode="lin" valueType="num">
                                          <p:cBhvr additive="base">
                                            <p:cTn id="166" dur="500" fill="hold"/>
                                            <p:tgtEl>
                                              <p:spTgt spid="117"/>
                                            </p:tgtEl>
                                            <p:attrNameLst>
                                              <p:attrName>ppt_y</p:attrName>
                                            </p:attrNameLst>
                                          </p:cBhvr>
                                          <p:tavLst>
                                            <p:tav tm="0">
                                              <p:val>
                                                <p:strVal val="#ppt_y"/>
                                              </p:val>
                                            </p:tav>
                                            <p:tav tm="100000">
                                              <p:val>
                                                <p:strVal val="#ppt_y"/>
                                              </p:val>
                                            </p:tav>
                                          </p:tavLst>
                                        </p:anim>
                                      </p:childTnLst>
                                    </p:cTn>
                                  </p:par>
                                  <p:par>
                                    <p:cTn id="167" presetID="2" presetClass="entr" presetSubtype="8" fill="hold" grpId="0" nodeType="withEffect">
                                      <p:stCondLst>
                                        <p:cond delay="0"/>
                                      </p:stCondLst>
                                      <p:childTnLst>
                                        <p:set>
                                          <p:cBhvr>
                                            <p:cTn id="168" dur="1" fill="hold">
                                              <p:stCondLst>
                                                <p:cond delay="0"/>
                                              </p:stCondLst>
                                            </p:cTn>
                                            <p:tgtEl>
                                              <p:spTgt spid="118"/>
                                            </p:tgtEl>
                                            <p:attrNameLst>
                                              <p:attrName>style.visibility</p:attrName>
                                            </p:attrNameLst>
                                          </p:cBhvr>
                                          <p:to>
                                            <p:strVal val="visible"/>
                                          </p:to>
                                        </p:set>
                                        <p:anim calcmode="lin" valueType="num">
                                          <p:cBhvr additive="base">
                                            <p:cTn id="169" dur="500" fill="hold"/>
                                            <p:tgtEl>
                                              <p:spTgt spid="118"/>
                                            </p:tgtEl>
                                            <p:attrNameLst>
                                              <p:attrName>ppt_x</p:attrName>
                                            </p:attrNameLst>
                                          </p:cBhvr>
                                          <p:tavLst>
                                            <p:tav tm="0">
                                              <p:val>
                                                <p:strVal val="0-#ppt_w/2"/>
                                              </p:val>
                                            </p:tav>
                                            <p:tav tm="100000">
                                              <p:val>
                                                <p:strVal val="#ppt_x"/>
                                              </p:val>
                                            </p:tav>
                                          </p:tavLst>
                                        </p:anim>
                                        <p:anim calcmode="lin" valueType="num">
                                          <p:cBhvr additive="base">
                                            <p:cTn id="170" dur="500" fill="hold"/>
                                            <p:tgtEl>
                                              <p:spTgt spid="118"/>
                                            </p:tgtEl>
                                            <p:attrNameLst>
                                              <p:attrName>ppt_y</p:attrName>
                                            </p:attrNameLst>
                                          </p:cBhvr>
                                          <p:tavLst>
                                            <p:tav tm="0">
                                              <p:val>
                                                <p:strVal val="#ppt_y"/>
                                              </p:val>
                                            </p:tav>
                                            <p:tav tm="100000">
                                              <p:val>
                                                <p:strVal val="#ppt_y"/>
                                              </p:val>
                                            </p:tav>
                                          </p:tavLst>
                                        </p:anim>
                                      </p:childTnLst>
                                    </p:cTn>
                                  </p:par>
                                  <p:par>
                                    <p:cTn id="171" presetID="31" presetClass="entr" presetSubtype="0" fill="hold" grpId="0" nodeType="withEffect">
                                      <p:stCondLst>
                                        <p:cond delay="0"/>
                                      </p:stCondLst>
                                      <p:childTnLst>
                                        <p:set>
                                          <p:cBhvr>
                                            <p:cTn id="172" dur="1" fill="hold">
                                              <p:stCondLst>
                                                <p:cond delay="0"/>
                                              </p:stCondLst>
                                            </p:cTn>
                                            <p:tgtEl>
                                              <p:spTgt spid="119"/>
                                            </p:tgtEl>
                                            <p:attrNameLst>
                                              <p:attrName>style.visibility</p:attrName>
                                            </p:attrNameLst>
                                          </p:cBhvr>
                                          <p:to>
                                            <p:strVal val="visible"/>
                                          </p:to>
                                        </p:set>
                                        <p:anim calcmode="lin" valueType="num">
                                          <p:cBhvr>
                                            <p:cTn id="173" dur="500" fill="hold"/>
                                            <p:tgtEl>
                                              <p:spTgt spid="119"/>
                                            </p:tgtEl>
                                            <p:attrNameLst>
                                              <p:attrName>ppt_w</p:attrName>
                                            </p:attrNameLst>
                                          </p:cBhvr>
                                          <p:tavLst>
                                            <p:tav tm="0">
                                              <p:val>
                                                <p:fltVal val="0"/>
                                              </p:val>
                                            </p:tav>
                                            <p:tav tm="100000">
                                              <p:val>
                                                <p:strVal val="#ppt_w"/>
                                              </p:val>
                                            </p:tav>
                                          </p:tavLst>
                                        </p:anim>
                                        <p:anim calcmode="lin" valueType="num">
                                          <p:cBhvr>
                                            <p:cTn id="174" dur="500" fill="hold"/>
                                            <p:tgtEl>
                                              <p:spTgt spid="119"/>
                                            </p:tgtEl>
                                            <p:attrNameLst>
                                              <p:attrName>ppt_h</p:attrName>
                                            </p:attrNameLst>
                                          </p:cBhvr>
                                          <p:tavLst>
                                            <p:tav tm="0">
                                              <p:val>
                                                <p:fltVal val="0"/>
                                              </p:val>
                                            </p:tav>
                                            <p:tav tm="100000">
                                              <p:val>
                                                <p:strVal val="#ppt_h"/>
                                              </p:val>
                                            </p:tav>
                                          </p:tavLst>
                                        </p:anim>
                                        <p:anim calcmode="lin" valueType="num">
                                          <p:cBhvr>
                                            <p:cTn id="175" dur="500" fill="hold"/>
                                            <p:tgtEl>
                                              <p:spTgt spid="119"/>
                                            </p:tgtEl>
                                            <p:attrNameLst>
                                              <p:attrName>style.rotation</p:attrName>
                                            </p:attrNameLst>
                                          </p:cBhvr>
                                          <p:tavLst>
                                            <p:tav tm="0">
                                              <p:val>
                                                <p:fltVal val="90"/>
                                              </p:val>
                                            </p:tav>
                                            <p:tav tm="100000">
                                              <p:val>
                                                <p:fltVal val="0"/>
                                              </p:val>
                                            </p:tav>
                                          </p:tavLst>
                                        </p:anim>
                                        <p:animEffect transition="in" filter="fade">
                                          <p:cBhvr>
                                            <p:cTn id="176" dur="500"/>
                                            <p:tgtEl>
                                              <p:spTgt spid="119"/>
                                            </p:tgtEl>
                                          </p:cBhvr>
                                        </p:animEffect>
                                      </p:childTnLst>
                                    </p:cTn>
                                  </p:par>
                                </p:childTnLst>
                              </p:cTn>
                            </p:par>
                          </p:childTnLst>
                        </p:cTn>
                      </p:par>
                      <p:par>
                        <p:cTn id="177" fill="hold">
                          <p:stCondLst>
                            <p:cond delay="indefinite"/>
                          </p:stCondLst>
                          <p:childTnLst>
                            <p:par>
                              <p:cTn id="178" fill="hold">
                                <p:stCondLst>
                                  <p:cond delay="0"/>
                                </p:stCondLst>
                                <p:childTnLst>
                                  <p:par>
                                    <p:cTn id="179" presetID="53" presetClass="entr" presetSubtype="16" fill="hold" grpId="2" nodeType="clickEffect">
                                      <p:stCondLst>
                                        <p:cond delay="0"/>
                                      </p:stCondLst>
                                      <p:childTnLst>
                                        <p:set>
                                          <p:cBhvr>
                                            <p:cTn id="180" dur="1" fill="hold">
                                              <p:stCondLst>
                                                <p:cond delay="0"/>
                                              </p:stCondLst>
                                            </p:cTn>
                                            <p:tgtEl>
                                              <p:spTgt spid="8"/>
                                            </p:tgtEl>
                                            <p:attrNameLst>
                                              <p:attrName>style.visibility</p:attrName>
                                            </p:attrNameLst>
                                          </p:cBhvr>
                                          <p:to>
                                            <p:strVal val="visible"/>
                                          </p:to>
                                        </p:set>
                                        <p:anim calcmode="lin" valueType="num">
                                          <p:cBhvr>
                                            <p:cTn id="181" dur="500" fill="hold"/>
                                            <p:tgtEl>
                                              <p:spTgt spid="8"/>
                                            </p:tgtEl>
                                            <p:attrNameLst>
                                              <p:attrName>ppt_w</p:attrName>
                                            </p:attrNameLst>
                                          </p:cBhvr>
                                          <p:tavLst>
                                            <p:tav tm="0">
                                              <p:val>
                                                <p:fltVal val="0"/>
                                              </p:val>
                                            </p:tav>
                                            <p:tav tm="100000">
                                              <p:val>
                                                <p:strVal val="#ppt_w"/>
                                              </p:val>
                                            </p:tav>
                                          </p:tavLst>
                                        </p:anim>
                                        <p:anim calcmode="lin" valueType="num">
                                          <p:cBhvr>
                                            <p:cTn id="182" dur="500" fill="hold"/>
                                            <p:tgtEl>
                                              <p:spTgt spid="8"/>
                                            </p:tgtEl>
                                            <p:attrNameLst>
                                              <p:attrName>ppt_h</p:attrName>
                                            </p:attrNameLst>
                                          </p:cBhvr>
                                          <p:tavLst>
                                            <p:tav tm="0">
                                              <p:val>
                                                <p:fltVal val="0"/>
                                              </p:val>
                                            </p:tav>
                                            <p:tav tm="100000">
                                              <p:val>
                                                <p:strVal val="#ppt_h"/>
                                              </p:val>
                                            </p:tav>
                                          </p:tavLst>
                                        </p:anim>
                                        <p:animEffect transition="in" filter="fade">
                                          <p:cBhvr>
                                            <p:cTn id="183" dur="500"/>
                                            <p:tgtEl>
                                              <p:spTgt spid="8"/>
                                            </p:tgtEl>
                                          </p:cBhvr>
                                        </p:animEffect>
                                      </p:childTnLst>
                                    </p:cTn>
                                  </p:par>
                                </p:childTnLst>
                              </p:cTn>
                            </p:par>
                            <p:par>
                              <p:cTn id="184" fill="hold">
                                <p:stCondLst>
                                  <p:cond delay="500"/>
                                </p:stCondLst>
                                <p:childTnLst>
                                  <p:par>
                                    <p:cTn id="185" presetID="27" presetClass="emph" presetSubtype="0" repeatCount="indefinite" fill="remove" grpId="1" nodeType="afterEffect">
                                      <p:stCondLst>
                                        <p:cond delay="0"/>
                                      </p:stCondLst>
                                      <p:childTnLst>
                                        <p:animClr clrSpc="rgb" dir="cw">
                                          <p:cBhvr override="childStyle">
                                            <p:cTn id="186" dur="250" autoRev="1" fill="remove"/>
                                            <p:tgtEl>
                                              <p:spTgt spid="8"/>
                                            </p:tgtEl>
                                            <p:attrNameLst>
                                              <p:attrName>style.color</p:attrName>
                                            </p:attrNameLst>
                                          </p:cBhvr>
                                          <p:to>
                                            <a:srgbClr val="FF0000"/>
                                          </p:to>
                                        </p:animClr>
                                        <p:animClr clrSpc="rgb" dir="cw">
                                          <p:cBhvr>
                                            <p:cTn id="187" dur="250" autoRev="1" fill="remove"/>
                                            <p:tgtEl>
                                              <p:spTgt spid="8"/>
                                            </p:tgtEl>
                                            <p:attrNameLst>
                                              <p:attrName>fillcolor</p:attrName>
                                            </p:attrNameLst>
                                          </p:cBhvr>
                                          <p:to>
                                            <a:srgbClr val="FF0000"/>
                                          </p:to>
                                        </p:animClr>
                                        <p:set>
                                          <p:cBhvr>
                                            <p:cTn id="188" dur="250" autoRev="1" fill="remove"/>
                                            <p:tgtEl>
                                              <p:spTgt spid="8"/>
                                            </p:tgtEl>
                                            <p:attrNameLst>
                                              <p:attrName>fill.type</p:attrName>
                                            </p:attrNameLst>
                                          </p:cBhvr>
                                          <p:to>
                                            <p:strVal val="solid"/>
                                          </p:to>
                                        </p:set>
                                        <p:set>
                                          <p:cBhvr>
                                            <p:cTn id="189"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2" grpId="0" animBg="1"/>
          <p:bldP spid="23" grpId="0" animBg="1"/>
          <p:bldP spid="24" grpId="0" animBg="1"/>
          <p:bldP spid="25" grpId="0" animBg="1"/>
          <p:bldP spid="26" grpId="0" animBg="1"/>
          <p:bldP spid="27" grpId="0" animBg="1"/>
          <p:bldP spid="29" grpId="0" animBg="1"/>
          <p:bldP spid="30" grpId="0" animBg="1"/>
          <p:bldP spid="31" grpId="0" animBg="1"/>
          <p:bldP spid="2048" grpId="0" animBg="1"/>
          <p:bldP spid="2049" grpId="0" animBg="1"/>
          <p:bldP spid="2054" grpId="0"/>
          <p:bldP spid="111" grpId="0"/>
          <p:bldP spid="112" grpId="0"/>
          <p:bldP spid="113" grpId="0"/>
          <p:bldP spid="114" grpId="0"/>
          <p:bldP spid="115" grpId="0"/>
          <p:bldP spid="116" grpId="0"/>
          <p:bldP spid="117" grpId="0"/>
          <p:bldP spid="118" grpId="0"/>
          <p:bldP spid="119" grpId="0"/>
          <p:bldP spid="8" grpId="1" animBg="1"/>
          <p:bldP spid="8" grpId="2"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42"/>
            <a:ext cx="8412480" cy="695742"/>
          </a:xfrm>
        </p:spPr>
        <p:txBody>
          <a:bodyPr/>
          <a:lstStyle/>
          <a:p>
            <a:r>
              <a:rPr lang="en-US" sz="2800" dirty="0" smtClean="0"/>
              <a:t>2014: </a:t>
            </a:r>
            <a:r>
              <a:rPr lang="en-US" sz="2800" dirty="0" err="1" smtClean="0"/>
              <a:t>OpenPQDashboard</a:t>
            </a:r>
            <a:r>
              <a:rPr lang="en-US" sz="2800" dirty="0" smtClean="0"/>
              <a:t> Beta Ver. 0.7 POC</a:t>
            </a:r>
            <a:endParaRPr lang="en-US" sz="2800" dirty="0"/>
          </a:p>
        </p:txBody>
      </p:sp>
      <p:sp>
        <p:nvSpPr>
          <p:cNvPr id="7" name="Rectangle 6"/>
          <p:cNvSpPr txBox="1">
            <a:spLocks noChangeArrowheads="1"/>
          </p:cNvSpPr>
          <p:nvPr/>
        </p:nvSpPr>
        <p:spPr bwMode="auto">
          <a:xfrm>
            <a:off x="1447800" y="801015"/>
            <a:ext cx="7665720" cy="11685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173038" indent="-173038" algn="l" rtl="0" eaLnBrk="1" fontAlgn="base" hangingPunct="1">
              <a:lnSpc>
                <a:spcPct val="100000"/>
              </a:lnSpc>
              <a:spcBef>
                <a:spcPct val="0"/>
              </a:spcBef>
              <a:spcAft>
                <a:spcPts val="600"/>
              </a:spcAft>
              <a:buClr>
                <a:schemeClr val="tx2"/>
              </a:buClr>
              <a:buFont typeface="Wingdings" panose="05000000000000000000" pitchFamily="2" charset="2"/>
              <a:buChar char="§"/>
              <a:defRPr sz="2400">
                <a:solidFill>
                  <a:schemeClr val="tx1"/>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000">
                <a:solidFill>
                  <a:schemeClr val="tx1"/>
                </a:solidFill>
                <a:latin typeface="+mn-lt"/>
              </a:defRPr>
            </a:lvl2pPr>
            <a:lvl3pPr marL="798513" indent="-166688"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3pPr>
            <a:lvl4pPr marL="1196975" indent="-223838" algn="l" rtl="0" eaLnBrk="1" fontAlgn="base" hangingPunct="1">
              <a:lnSpc>
                <a:spcPct val="100000"/>
              </a:lnSpc>
              <a:spcBef>
                <a:spcPct val="0"/>
              </a:spcBef>
              <a:spcAft>
                <a:spcPts val="600"/>
              </a:spcAft>
              <a:buClr>
                <a:schemeClr val="tx2"/>
              </a:buClr>
              <a:buChar char="–"/>
              <a:defRPr sz="2000">
                <a:solidFill>
                  <a:schemeClr val="tx1"/>
                </a:solidFill>
                <a:latin typeface="+mn-lt"/>
              </a:defRPr>
            </a:lvl4pPr>
            <a:lvl5pPr marL="1487488" indent="-174625"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pPr marL="225425" indent="-225425"/>
            <a:r>
              <a:rPr lang="en-US" sz="1800" kern="0" dirty="0"/>
              <a:t>Geographic </a:t>
            </a:r>
            <a:r>
              <a:rPr lang="en-US" sz="1800" kern="0" dirty="0" smtClean="0"/>
              <a:t>Spatial Analysis</a:t>
            </a:r>
          </a:p>
          <a:p>
            <a:pPr marL="225425" indent="-225425"/>
            <a:r>
              <a:rPr lang="en-US" sz="1800" kern="0" dirty="0" smtClean="0"/>
              <a:t>Historical and Statistical Process Control Visualizations for Automated Alerts of Trend Deviations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3425" y="191415"/>
            <a:ext cx="609600" cy="609600"/>
          </a:xfrm>
          <a:prstGeom prst="rect">
            <a:avLst/>
          </a:prstGeom>
        </p:spPr>
      </p:pic>
      <p:pic>
        <p:nvPicPr>
          <p:cNvPr id="10" name="Picture 9"/>
          <p:cNvPicPr>
            <a:picLocks noChangeAspect="1"/>
          </p:cNvPicPr>
          <p:nvPr/>
        </p:nvPicPr>
        <p:blipFill>
          <a:blip r:embed="rId3"/>
          <a:stretch>
            <a:fillRect/>
          </a:stretch>
        </p:blipFill>
        <p:spPr>
          <a:xfrm>
            <a:off x="457200" y="1947230"/>
            <a:ext cx="8201025" cy="4400550"/>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15" y="730248"/>
            <a:ext cx="1354577" cy="135457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98085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49891" t="48629" r="2032" b="11138"/>
          <a:stretch>
            <a:fillRect/>
          </a:stretch>
        </p:blipFill>
        <p:spPr bwMode="auto">
          <a:xfrm>
            <a:off x="3505200" y="5562600"/>
            <a:ext cx="2072640" cy="863600"/>
          </a:xfrm>
          <a:prstGeom prst="rect">
            <a:avLst/>
          </a:prstGeom>
          <a:noFill/>
          <a:ln w="9525">
            <a:noFill/>
            <a:miter lim="800000"/>
            <a:headEnd/>
            <a:tailEnd/>
          </a:ln>
        </p:spPr>
      </p:pic>
      <p:sp>
        <p:nvSpPr>
          <p:cNvPr id="2" name="Title 1"/>
          <p:cNvSpPr>
            <a:spLocks noGrp="1"/>
          </p:cNvSpPr>
          <p:nvPr>
            <p:ph type="title"/>
          </p:nvPr>
        </p:nvSpPr>
        <p:spPr>
          <a:xfrm>
            <a:off x="228600" y="76200"/>
            <a:ext cx="8595360" cy="731520"/>
          </a:xfrm>
        </p:spPr>
        <p:txBody>
          <a:bodyPr>
            <a:normAutofit/>
          </a:bodyPr>
          <a:lstStyle/>
          <a:p>
            <a:r>
              <a:rPr lang="en-US" sz="3200" dirty="0" smtClean="0"/>
              <a:t>2015 Work</a:t>
            </a:r>
            <a:endParaRPr lang="en-US" sz="3200" dirty="0"/>
          </a:p>
        </p:txBody>
      </p:sp>
      <p:sp>
        <p:nvSpPr>
          <p:cNvPr id="3" name="Content Placeholder 2"/>
          <p:cNvSpPr>
            <a:spLocks noGrp="1"/>
          </p:cNvSpPr>
          <p:nvPr>
            <p:ph idx="1"/>
          </p:nvPr>
        </p:nvSpPr>
        <p:spPr>
          <a:xfrm>
            <a:off x="0" y="807720"/>
            <a:ext cx="9144000" cy="4328160"/>
          </a:xfrm>
        </p:spPr>
        <p:txBody>
          <a:bodyPr>
            <a:noAutofit/>
          </a:bodyPr>
          <a:lstStyle/>
          <a:p>
            <a:r>
              <a:rPr lang="en-US" sz="2800" dirty="0" smtClean="0"/>
              <a:t>Production-Grade Deployment &amp; Configuration Enhancements</a:t>
            </a:r>
          </a:p>
          <a:p>
            <a:pPr marL="744538" lvl="1" indent="-457200">
              <a:buFont typeface="+mj-lt"/>
              <a:buAutoNum type="arabicPeriod"/>
            </a:pPr>
            <a:r>
              <a:rPr lang="en-US" sz="2400" dirty="0" smtClean="0"/>
              <a:t>Configuration and installer improvements to automate </a:t>
            </a:r>
            <a:r>
              <a:rPr lang="en-US" sz="2400" dirty="0" smtClean="0">
                <a:solidFill>
                  <a:srgbClr val="C00000"/>
                </a:solidFill>
              </a:rPr>
              <a:t>setup</a:t>
            </a:r>
            <a:r>
              <a:rPr lang="en-US" sz="2400" dirty="0" smtClean="0"/>
              <a:t> and </a:t>
            </a:r>
            <a:r>
              <a:rPr lang="en-US" sz="2400" dirty="0" smtClean="0">
                <a:solidFill>
                  <a:srgbClr val="C00000"/>
                </a:solidFill>
              </a:rPr>
              <a:t>deployment</a:t>
            </a:r>
            <a:r>
              <a:rPr lang="en-US" sz="2400" dirty="0" smtClean="0"/>
              <a:t>; addition of </a:t>
            </a:r>
            <a:r>
              <a:rPr lang="en-US" sz="2400" dirty="0" smtClean="0">
                <a:solidFill>
                  <a:srgbClr val="C00000"/>
                </a:solidFill>
              </a:rPr>
              <a:t>security</a:t>
            </a:r>
            <a:r>
              <a:rPr lang="en-US" sz="2400" dirty="0" smtClean="0"/>
              <a:t> features</a:t>
            </a:r>
          </a:p>
          <a:p>
            <a:pPr marL="744538" lvl="1" indent="-457200">
              <a:buFont typeface="+mj-lt"/>
              <a:buAutoNum type="arabicPeriod"/>
            </a:pPr>
            <a:r>
              <a:rPr lang="en-US" sz="2400" dirty="0" err="1" smtClean="0">
                <a:solidFill>
                  <a:srgbClr val="C00000"/>
                </a:solidFill>
              </a:rPr>
              <a:t>PQView</a:t>
            </a:r>
            <a:r>
              <a:rPr lang="en-US" sz="2400" dirty="0" smtClean="0">
                <a:solidFill>
                  <a:srgbClr val="C00000"/>
                </a:solidFill>
              </a:rPr>
              <a:t> Data </a:t>
            </a:r>
            <a:r>
              <a:rPr lang="en-US" sz="2400" dirty="0" smtClean="0"/>
              <a:t>Integration</a:t>
            </a:r>
          </a:p>
          <a:p>
            <a:pPr marL="744538" lvl="1" indent="-457200">
              <a:buFont typeface="+mj-lt"/>
              <a:buAutoNum type="arabicPeriod"/>
            </a:pPr>
            <a:r>
              <a:rPr lang="en-US" sz="2400" dirty="0" smtClean="0">
                <a:solidFill>
                  <a:srgbClr val="C00000"/>
                </a:solidFill>
              </a:rPr>
              <a:t>One-line</a:t>
            </a:r>
            <a:r>
              <a:rPr lang="en-US" sz="2400" dirty="0" smtClean="0"/>
              <a:t> GIS layer import capability.  Shape-file (</a:t>
            </a:r>
            <a:r>
              <a:rPr lang="en-US" sz="2400" dirty="0" err="1" smtClean="0"/>
              <a:t>Esri</a:t>
            </a:r>
            <a:r>
              <a:rPr lang="en-US" sz="2400" dirty="0" smtClean="0"/>
              <a:t>) and/or KML (Google)?</a:t>
            </a:r>
          </a:p>
          <a:p>
            <a:r>
              <a:rPr lang="en-US" sz="2800" dirty="0" smtClean="0"/>
              <a:t>Apply New Visualizations Research</a:t>
            </a:r>
          </a:p>
          <a:p>
            <a:pPr marL="744538" lvl="1" indent="-457200">
              <a:buFont typeface="+mj-lt"/>
              <a:buAutoNum type="arabicPeriod"/>
            </a:pPr>
            <a:r>
              <a:rPr lang="en-US" sz="2400" dirty="0" smtClean="0">
                <a:solidFill>
                  <a:srgbClr val="C00000"/>
                </a:solidFill>
              </a:rPr>
              <a:t>Parameter</a:t>
            </a:r>
            <a:r>
              <a:rPr lang="en-US" sz="2400" dirty="0" smtClean="0"/>
              <a:t> and </a:t>
            </a:r>
            <a:r>
              <a:rPr lang="en-US" sz="2400" dirty="0" smtClean="0">
                <a:solidFill>
                  <a:srgbClr val="C00000"/>
                </a:solidFill>
              </a:rPr>
              <a:t>Event</a:t>
            </a:r>
            <a:r>
              <a:rPr lang="en-US" sz="2400" dirty="0" smtClean="0"/>
              <a:t> Magnitude GIS heat-map for geospatial relationship</a:t>
            </a:r>
          </a:p>
          <a:p>
            <a:pPr lvl="2"/>
            <a:r>
              <a:rPr lang="en-US" sz="2400" dirty="0" smtClean="0">
                <a:solidFill>
                  <a:srgbClr val="C00000"/>
                </a:solidFill>
              </a:rPr>
              <a:t>Animating</a:t>
            </a:r>
            <a:r>
              <a:rPr lang="en-US" sz="2400" dirty="0" smtClean="0"/>
              <a:t> Steps for Visual Sequence Analysis</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440" y="22029"/>
            <a:ext cx="609600" cy="609600"/>
          </a:xfrm>
          <a:prstGeom prst="rect">
            <a:avLst/>
          </a:prstGeom>
        </p:spPr>
      </p:pic>
    </p:spTree>
    <p:extLst>
      <p:ext uri="{BB962C8B-B14F-4D97-AF65-F5344CB8AC3E}">
        <p14:creationId xmlns:p14="http://schemas.microsoft.com/office/powerpoint/2010/main" val="3557055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EPRI Color Theme 2015">
      <a:dk1>
        <a:srgbClr val="000000"/>
      </a:dk1>
      <a:lt1>
        <a:srgbClr val="FFFFFF"/>
      </a:lt1>
      <a:dk2>
        <a:srgbClr val="000099"/>
      </a:dk2>
      <a:lt2>
        <a:srgbClr val="595959"/>
      </a:lt2>
      <a:accent1>
        <a:srgbClr val="006699"/>
      </a:accent1>
      <a:accent2>
        <a:srgbClr val="A50021"/>
      </a:accent2>
      <a:accent3>
        <a:srgbClr val="30BE30"/>
      </a:accent3>
      <a:accent4>
        <a:srgbClr val="FF8000"/>
      </a:accent4>
      <a:accent5>
        <a:srgbClr val="8409FF"/>
      </a:accent5>
      <a:accent6>
        <a:srgbClr val="FFCC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5 PowerPoint Template_FINAL.pptx" id="{EB221EF1-C8A6-4180-B2F5-5E2C891072E2}" vid="{92A8CA02-0518-48E4-A2AB-9926772FA2D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18077</TotalTime>
  <Words>1537</Words>
  <Application>Microsoft Office PowerPoint</Application>
  <PresentationFormat>On-screen Show (4:3)</PresentationFormat>
  <Paragraphs>163</Paragraphs>
  <Slides>32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Narrow</vt:lpstr>
      <vt:lpstr>Times</vt:lpstr>
      <vt:lpstr>Times New Roman</vt:lpstr>
      <vt:lpstr>Wingdings</vt:lpstr>
      <vt:lpstr>Theme1</vt:lpstr>
      <vt:lpstr>       Project Summary EPRI Program 1: Power Quality </vt:lpstr>
      <vt:lpstr>PQ Monitoring Evolving from Single-Site Investigations…</vt:lpstr>
      <vt:lpstr>Equating to large amounts of PQ data to both communicate and interpret.  </vt:lpstr>
      <vt:lpstr>EPRI PQ Program Project for Data Visualization</vt:lpstr>
      <vt:lpstr>Example:  Visualizing Atlanta Traffic Data</vt:lpstr>
      <vt:lpstr>Opportunities using Data Visualization for Reporting Quick and Interpretable PQ Information</vt:lpstr>
      <vt:lpstr>Voltage Sag Severity from a Fault</vt:lpstr>
      <vt:lpstr>2014: OpenPQDashboard Beta Ver. 0.7 POC</vt:lpstr>
      <vt:lpstr>2015 Work</vt:lpstr>
      <vt:lpstr>PowerPoint Presentation</vt:lpstr>
      <vt:lpstr>Bad Data</vt:lpstr>
      <vt:lpstr>EPRI PQ Program Project for Data Validation</vt:lpstr>
      <vt:lpstr>Data Validation (Example #1 of Bad Data)</vt:lpstr>
      <vt:lpstr>Data Validation (Example #2 of Bad Data)</vt:lpstr>
      <vt:lpstr>Data Validation (Example #3 of Bad Data)</vt:lpstr>
      <vt:lpstr>Data Validation (Example #4 of Bad Data)</vt:lpstr>
      <vt:lpstr>More on Trending with Statistical Process Control Techniques for Increased Situational Awareness</vt:lpstr>
      <vt:lpstr>Example Data Validation Process</vt:lpstr>
      <vt:lpstr>Supporting EPRI Research:  Waveform Analysis</vt:lpstr>
      <vt:lpstr>Supplemental Project: PQ Investigator – Open PQ Dashboard Integration</vt:lpstr>
      <vt:lpstr>Future EPRI Research Contributions to the Dashboard</vt:lpstr>
      <vt:lpstr>What are we missing with present triggering methods?</vt:lpstr>
      <vt:lpstr>EPRI Cyclic Histogram</vt:lpstr>
      <vt:lpstr>Background</vt:lpstr>
      <vt:lpstr>Basic Cyclic Histogram Structure</vt:lpstr>
      <vt:lpstr>Cyclic Histogram (X and Y Axis)</vt:lpstr>
      <vt:lpstr>Z axis Coloring</vt:lpstr>
      <vt:lpstr>Format and Display</vt:lpstr>
      <vt:lpstr>For more information on the Cyclic Histogram, contact…..</vt:lpstr>
      <vt:lpstr>Subtle Waveform Deviation from Arcing</vt:lpstr>
      <vt:lpstr>Cyclic Histogram Highlights Deviations</vt:lpstr>
      <vt:lpstr>Together…Shaping the Future of Electricity</vt:lpstr>
    </vt:vector>
  </TitlesOfParts>
  <Company>EPRI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PowerPoint Template (includes guidelines and instructions)</dc:title>
  <dc:creator>EPRI</dc:creator>
  <dc:description>Copyright 2011</dc:description>
  <cp:lastModifiedBy>Cooke, Tom</cp:lastModifiedBy>
  <cp:revision>960</cp:revision>
  <cp:lastPrinted>2005-05-03T23:36:11Z</cp:lastPrinted>
  <dcterms:created xsi:type="dcterms:W3CDTF">2011-03-30T17:28:52Z</dcterms:created>
  <dcterms:modified xsi:type="dcterms:W3CDTF">2015-08-05T13:39:59Z</dcterms:modified>
</cp:coreProperties>
</file>