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 bookmarkIdSeed="4">
  <p:sldMasterIdLst>
    <p:sldMasterId id="2147484216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341" r:id="rId4"/>
    <p:sldId id="325" r:id="rId5"/>
    <p:sldId id="332" r:id="rId6"/>
    <p:sldId id="344" r:id="rId7"/>
    <p:sldId id="322" r:id="rId8"/>
    <p:sldId id="321" r:id="rId9"/>
    <p:sldId id="323" r:id="rId10"/>
    <p:sldId id="324" r:id="rId11"/>
    <p:sldId id="338" r:id="rId12"/>
    <p:sldId id="339" r:id="rId13"/>
    <p:sldId id="327" r:id="rId14"/>
    <p:sldId id="328" r:id="rId15"/>
    <p:sldId id="329" r:id="rId16"/>
    <p:sldId id="330" r:id="rId17"/>
    <p:sldId id="335" r:id="rId18"/>
    <p:sldId id="316" r:id="rId19"/>
    <p:sldId id="343" r:id="rId20"/>
    <p:sldId id="340" r:id="rId21"/>
    <p:sldId id="317" r:id="rId22"/>
    <p:sldId id="331" r:id="rId23"/>
    <p:sldId id="333" r:id="rId24"/>
    <p:sldId id="334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62" autoAdjust="0"/>
    <p:restoredTop sz="89228" autoAdjust="0"/>
  </p:normalViewPr>
  <p:slideViewPr>
    <p:cSldViewPr snapToGrid="0">
      <p:cViewPr varScale="1">
        <p:scale>
          <a:sx n="66" d="100"/>
          <a:sy n="66" d="100"/>
        </p:scale>
        <p:origin x="107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174E9-92BD-46F7-B93B-978CAA22C4E1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CDBEB-63C2-40EF-B8D6-FC212EA863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2315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625080-DB08-4D94-B712-286B5309A373}" type="datetimeFigureOut">
              <a:rPr lang="en-US" smtClean="0"/>
              <a:t>8/5/2015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FA86AF-E564-40A1-9BBD-F4145B5623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5618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800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Data visualization (DV) is the study of the visual representation of data. </a:t>
            </a:r>
          </a:p>
          <a:p>
            <a:r>
              <a:rPr lang="en-US" sz="1200" dirty="0" smtClean="0"/>
              <a:t>Power system data with high sampling rate, flood the data concentrators. It is neither possible to neither monitor each data point nor leave any data </a:t>
            </a:r>
            <a:r>
              <a:rPr lang="en-US" sz="1200" dirty="0" smtClean="0"/>
              <a:t>unmonitored.</a:t>
            </a:r>
            <a:endParaRPr lang="en-US" sz="12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297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capability and portability to handle different data sizes and to suit various algorithms are tested to run in near-real time.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307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7597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814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0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12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508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Generally, openPDC archives the data as it receives. Synchrophasor Data that is stored in openPDC can be mined by extracting the archived data. . For this task, a C# code using Microsoft Visual Studio [42] has been developed . OpenPDC is a virtual software that has PMU data generator developed on Microsoft Visual C# platform. A SQL database have been set up for the Open PDC environment that produces PMU data using a PDC connection tester file. The data is produced as per the Grid Protection Alliance directives. The generated data gets stored in an Archives folder as ‘.</a:t>
            </a:r>
            <a:r>
              <a:rPr lang="en-US" sz="9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</a:t>
            </a:r>
            <a:r>
              <a:rPr lang="en-US" sz="9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’ files, namely ‘ppa_archive.dat’. </a:t>
            </a:r>
            <a:endParaRPr lang="en-US" sz="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391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altLang="en-US" dirty="0" smtClean="0"/>
              <a:t>Action Adapter add-on to </a:t>
            </a:r>
            <a:r>
              <a:rPr lang="en-US" altLang="en-US" dirty="0" err="1" smtClean="0"/>
              <a:t>openPDC</a:t>
            </a:r>
            <a:r>
              <a:rPr lang="en-US" altLang="en-US" dirty="0" smtClean="0"/>
              <a:t>. Uses SMTP protocol. Gmail SMTP server used during testing.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smtClean="0"/>
              <a:t>Send email/s to specified addresses, whenever any selected alarm is </a:t>
            </a:r>
            <a:r>
              <a:rPr lang="en-US" altLang="en-US" dirty="0" err="1" smtClean="0"/>
              <a:t>triggered.If</a:t>
            </a:r>
            <a:r>
              <a:rPr lang="en-US" altLang="en-US" dirty="0" smtClean="0"/>
              <a:t> service providers is known, email can be sent directly to cell phone as well.</a:t>
            </a:r>
          </a:p>
          <a:p>
            <a:pPr>
              <a:buFont typeface="Wingdings" pitchFamily="2" charset="2"/>
              <a:buChar char="§"/>
            </a:pPr>
            <a:r>
              <a:rPr lang="en-US" altLang="en-US" dirty="0" smtClean="0"/>
              <a:t>Windows Forms </a:t>
            </a:r>
            <a:r>
              <a:rPr lang="en-US" altLang="en-US" dirty="0" err="1" smtClean="0"/>
              <a:t>application.Uses</a:t>
            </a:r>
            <a:r>
              <a:rPr lang="en-US" altLang="en-US" dirty="0" smtClean="0"/>
              <a:t> the Google Static Maps API as basis for location </a:t>
            </a:r>
            <a:r>
              <a:rPr lang="en-US" altLang="en-US" dirty="0" err="1" smtClean="0"/>
              <a:t>mapping.Individual</a:t>
            </a:r>
            <a:r>
              <a:rPr lang="en-US" altLang="en-US" dirty="0" smtClean="0"/>
              <a:t> PMUs placed on top of Static Map </a:t>
            </a:r>
            <a:r>
              <a:rPr lang="en-US" altLang="en-US" dirty="0" err="1" smtClean="0"/>
              <a:t>map</a:t>
            </a:r>
            <a:r>
              <a:rPr lang="en-US" altLang="en-US" dirty="0" smtClean="0"/>
              <a:t> using Mercator Projection</a:t>
            </a:r>
          </a:p>
          <a:p>
            <a:pPr>
              <a:buFont typeface="Wingdings" pitchFamily="2" charset="2"/>
              <a:buChar char="§"/>
            </a:pPr>
            <a:endParaRPr lang="en-US" alt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459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point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become a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𝑐𝑜𝑟𝑒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 if it has more than a specified number of points (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𝑀𝑖𝑛𝑃𝑡𝑠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within a radius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𝐸𝑝𝑠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(these points are the interior of a cluster). A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𝑏𝑜𝑟𝑑𝑒𝑟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has fewer than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𝑀𝑖𝑛𝑃𝑡𝑠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within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𝐸𝑝𝑠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but is in the neighborhood of a core point. A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𝑛𝑜𝑖𝑠𝑒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𝑝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any point that is not a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𝑐𝑜𝑟𝑒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 or a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𝑏𝑜𝑟𝑑𝑒𝑟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point. In general, an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𝐸𝑝𝑠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- neighborhood of a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𝑏𝑜𝑟𝑑𝑒𝑟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 contains significantly less points than an Eps-neighborhood of a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𝑐𝑜𝑟𝑒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point.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advantages of DBSCAN are that this method is resistant to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𝑛𝑜𝑖𝑠𝑒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and can handle clusters of different sizes and shapes. The limitation lie with right selection of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𝐸𝑝𝑠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i="1" kern="12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𝑀𝑖𝑛𝑃𝑡𝑠</m:t>
                    </m:r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parameters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 point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become a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𝑐𝑜𝑟𝑒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 if it has more than a specified number of points (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𝑀𝑖𝑛𝑃𝑡𝑠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within a radius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𝐸𝑝𝑠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(these points are the interior of a cluster). A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𝑏𝑜𝑟𝑑𝑒𝑟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has fewer than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𝑀𝑖𝑛𝑃𝑡𝑠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within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𝐸𝑝𝑠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but is in the neighborhood of a core point. A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𝑛𝑜𝑖𝑠𝑒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𝑝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is any point that is not a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𝑐𝑜𝑟𝑒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 or a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𝑏𝑜𝑟𝑑𝑒𝑟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point. In general, an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𝐸𝑝𝑠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- neighborhood of a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𝑏𝑜𝑟𝑑𝑒𝑟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 contains significantly less points than an Eps-neighborhood of a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𝑐𝑜𝑟𝑒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point.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The advantages of DBSCAN are that this method is resistant to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𝑛𝑜𝑖𝑠𝑒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 and can handle clusters of different sizes and shapes. The limitation lie with right selection of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𝐸𝑝𝑠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and </a:t>
                </a:r>
                <a:r>
                  <a:rPr lang="en-US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𝑀𝑖𝑛𝑃𝑡𝑠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parameters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endParaRPr lang="en-US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633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620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BFA86AF-E564-40A1-9BBD-F4145B5623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46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19B569-873F-4AB2-8E89-1E09026E3E1B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02" y="688554"/>
            <a:ext cx="7553325" cy="962025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446534" y="6441365"/>
            <a:ext cx="114135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a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cknowledges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 EPSCoR (UND0014140),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Office of RD&amp;C (21418-4010-02294),</a:t>
            </a:r>
            <a:r>
              <a:rPr lang="en-US" sz="14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 UND Graduate School for</a:t>
            </a:r>
            <a:r>
              <a:rPr lang="en-US" sz="14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grant support.</a:t>
            </a:r>
            <a:endParaRPr lang="en-US" sz="14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11" name="Picture 2" descr="https://mlsvc01-prod.s3.amazonaws.com/2c45c6c8101/e9225adf-9908-406a-9fa2-6c1570ec5497.png?ver=1434383718000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824"/>
          <a:stretch/>
        </p:blipFill>
        <p:spPr bwMode="auto">
          <a:xfrm>
            <a:off x="4813939" y="5157890"/>
            <a:ext cx="2504952" cy="115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01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8C50-35A9-42D8-8050-A275C5901754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44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086C1A63-4475-40FD-8F6C-6048E5160DCD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026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6CE98-8F6F-486D-88BB-E8EA7838BE1B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37" y="6326844"/>
            <a:ext cx="4170363" cy="53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614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9F1FE6-B39C-4FC9-BB44-2A5E79A38CF8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086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9A871-43C1-4343-9DBD-E2FDB06B3C3B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44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A0A7B-9761-4E23-92A0-AF39116427FE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374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F2714-4927-442F-8619-92ECA623823C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70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FDBDE-E3AD-4664-AF8E-9EEEA722BE77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461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039B68A-6F91-4436-9F6D-B09CBB44A9FA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903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84E431-ED4E-4E14-9CEA-599EA47E8759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94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8F399592-FEDF-4076-A473-FE58F0EF6ABE}" type="datetime1">
              <a:rPr lang="en-US" smtClean="0"/>
              <a:t>8/5/2015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71229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7" r:id="rId1"/>
    <p:sldLayoutId id="2147484218" r:id="rId2"/>
    <p:sldLayoutId id="2147484219" r:id="rId3"/>
    <p:sldLayoutId id="2147484220" r:id="rId4"/>
    <p:sldLayoutId id="2147484221" r:id="rId5"/>
    <p:sldLayoutId id="2147484222" r:id="rId6"/>
    <p:sldLayoutId id="2147484223" r:id="rId7"/>
    <p:sldLayoutId id="2147484224" r:id="rId8"/>
    <p:sldLayoutId id="2147484225" r:id="rId9"/>
    <p:sldLayoutId id="2147484226" r:id="rId10"/>
    <p:sldLayoutId id="2147484227" r:id="rId1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900" y="1503031"/>
            <a:ext cx="11224101" cy="1475013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/>
            </a:r>
            <a:br>
              <a:rPr lang="en-US" sz="4000" dirty="0"/>
            </a:br>
            <a:r>
              <a:rPr lang="en-US" sz="4000" b="1" dirty="0"/>
              <a:t>Clustering </a:t>
            </a:r>
            <a:r>
              <a:rPr lang="en-US" sz="4000" b="1" dirty="0" smtClean="0"/>
              <a:t>Algorithms FOR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Streaming openPDC Data Sets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52577" y="3139080"/>
            <a:ext cx="6858745" cy="2118720"/>
          </a:xfrm>
        </p:spPr>
        <p:txBody>
          <a:bodyPr>
            <a:normAutofit fontScale="92500"/>
          </a:bodyPr>
          <a:lstStyle/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Anupam Mukherjee &amp; Ranganath Vallakati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Department of Electrical Engineering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University of north Dakota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</a:rPr>
              <a:t>Advisor: Dr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  <a:r>
              <a:rPr lang="en-US" sz="1800" dirty="0" smtClean="0">
                <a:solidFill>
                  <a:schemeClr val="bg1"/>
                </a:solidFill>
              </a:rPr>
              <a:t>Prakash Ranganathan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2015 GPA User’s Forum and Tutorial,  August 4 &amp; 5, 2015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0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Clustering scheme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1" t="674" r="2017" b="4273"/>
          <a:stretch/>
        </p:blipFill>
        <p:spPr bwMode="auto">
          <a:xfrm>
            <a:off x="1663989" y="1715956"/>
            <a:ext cx="8864022" cy="4502790"/>
          </a:xfrm>
          <a:prstGeom prst="rect">
            <a:avLst/>
          </a:prstGeom>
          <a:ln w="15875">
            <a:solidFill>
              <a:sysClr val="windowText" lastClr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81829" y="6211669"/>
            <a:ext cx="4530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Figure </a:t>
            </a:r>
            <a:r>
              <a:rPr lang="en-GB" b="1" dirty="0" smtClean="0"/>
              <a:t>9: </a:t>
            </a:r>
            <a:r>
              <a:rPr lang="en-US" b="1" dirty="0"/>
              <a:t>Smart </a:t>
            </a:r>
            <a:r>
              <a:rPr lang="en-US" b="1" dirty="0" smtClean="0"/>
              <a:t>Grid Data </a:t>
            </a:r>
            <a:r>
              <a:rPr lang="en-US" b="1" dirty="0"/>
              <a:t>Management </a:t>
            </a:r>
            <a:endParaRPr lang="en-US" b="1" dirty="0" smtClean="0"/>
          </a:p>
          <a:p>
            <a:pPr algn="ctr"/>
            <a:r>
              <a:rPr lang="en-US" b="1" dirty="0" smtClean="0"/>
              <a:t>Framework (</a:t>
            </a:r>
            <a:r>
              <a:rPr lang="en-US" b="1" dirty="0"/>
              <a:t>SGDMF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943604" y="2152790"/>
            <a:ext cx="117986" cy="221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2699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Data Visualization</a:t>
            </a:r>
          </a:p>
          <a:p>
            <a:pPr lvl="1"/>
            <a:r>
              <a:rPr lang="en-US" sz="2000" dirty="0" smtClean="0"/>
              <a:t>Box Plot</a:t>
            </a:r>
          </a:p>
          <a:p>
            <a:pPr lvl="1"/>
            <a:r>
              <a:rPr lang="en-US" sz="2000" dirty="0" smtClean="0"/>
              <a:t>Circle Representation</a:t>
            </a:r>
          </a:p>
          <a:p>
            <a:r>
              <a:rPr lang="en-US" sz="2400" dirty="0" smtClean="0"/>
              <a:t>Data Clustering</a:t>
            </a:r>
          </a:p>
          <a:p>
            <a:pPr lvl="1"/>
            <a:r>
              <a:rPr lang="en-US" sz="2000" dirty="0" smtClean="0"/>
              <a:t>DBSCAN Clustering</a:t>
            </a:r>
          </a:p>
          <a:p>
            <a:pPr lvl="1"/>
            <a:r>
              <a:rPr lang="en-US" sz="2000" dirty="0" smtClean="0"/>
              <a:t>k-means Clustering</a:t>
            </a:r>
          </a:p>
          <a:p>
            <a:pPr lvl="1"/>
            <a:r>
              <a:rPr lang="en-US" sz="2000" dirty="0" smtClean="0"/>
              <a:t>Multi-Tier k-means Clustering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11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2492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192" y="634653"/>
            <a:ext cx="11029616" cy="1013800"/>
          </a:xfrm>
        </p:spPr>
        <p:txBody>
          <a:bodyPr/>
          <a:lstStyle/>
          <a:p>
            <a:r>
              <a:rPr lang="en-US" dirty="0" smtClean="0"/>
              <a:t>Data Visualization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12</a:t>
            </a:fld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0317" y="802164"/>
            <a:ext cx="4870491" cy="48549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09260" y="5668064"/>
            <a:ext cx="41326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11: </a:t>
            </a:r>
            <a:r>
              <a:rPr lang="en-US" sz="1600" b="1" dirty="0"/>
              <a:t>Circle </a:t>
            </a:r>
            <a:r>
              <a:rPr lang="en-US" sz="1600" b="1" dirty="0" smtClean="0"/>
              <a:t>Representation of  </a:t>
            </a:r>
            <a:r>
              <a:rPr lang="en-US" sz="1600" b="1" dirty="0"/>
              <a:t>openPDC Voltage </a:t>
            </a:r>
            <a:r>
              <a:rPr lang="en-US" sz="1600" b="1" dirty="0" smtClean="0"/>
              <a:t>Data</a:t>
            </a:r>
            <a:endParaRPr lang="en-US" sz="1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0537" y="802164"/>
            <a:ext cx="2127835" cy="5059199"/>
          </a:xfrm>
          <a:prstGeom prst="rect">
            <a:avLst/>
          </a:prstGeom>
          <a:ln w="15875">
            <a:solidFill>
              <a:schemeClr val="accent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482640" y="6025612"/>
            <a:ext cx="3903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10: Box Whisker Representation of  openPDC Voltage Data</a:t>
            </a:r>
            <a:endParaRPr lang="en-US" sz="1600" b="1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4192" y="1986224"/>
            <a:ext cx="3859266" cy="3701617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As phase angle varies between -π to +π (0 to 360 degrees) and the magnitudes are above 0 for the electric signals, unit circle representation is ideal smart-grid data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"Box Whiskers" is a statistical tool that allows observing a time-series data with minimum and maximum values in the series, standard deviations, mean and median values.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17394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1" y="283645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Test </a:t>
            </a:r>
            <a:r>
              <a:rPr lang="en-US" dirty="0" smtClean="0"/>
              <a:t>Scenario: </a:t>
            </a:r>
            <a:r>
              <a:rPr lang="en-US" dirty="0"/>
              <a:t>Steady-State </a:t>
            </a:r>
            <a:r>
              <a:rPr lang="en-US" dirty="0" smtClean="0"/>
              <a:t>Condition</a:t>
            </a:r>
            <a:endParaRPr lang="en-US" dirty="0"/>
          </a:p>
        </p:txBody>
      </p:sp>
      <p:pic>
        <p:nvPicPr>
          <p:cNvPr id="5" name="Picture 4" descr="U:\Clustering figures\Complete\DBSCAN\DBSCAN normal load data figur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" r="7018" b="3144"/>
          <a:stretch/>
        </p:blipFill>
        <p:spPr bwMode="auto">
          <a:xfrm>
            <a:off x="0" y="1401127"/>
            <a:ext cx="4114800" cy="370769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3"/>
          <a:srcRect r="3477" b="1764"/>
          <a:stretch/>
        </p:blipFill>
        <p:spPr bwMode="auto">
          <a:xfrm>
            <a:off x="4114800" y="1401128"/>
            <a:ext cx="4276165" cy="3707690"/>
          </a:xfrm>
          <a:prstGeom prst="rect">
            <a:avLst/>
          </a:prstGeom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U:\Clustering figures\Complete\%-tier\15minutes_Normal_Data figur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5" b="1629"/>
          <a:stretch/>
        </p:blipFill>
        <p:spPr bwMode="auto">
          <a:xfrm>
            <a:off x="8401050" y="1401127"/>
            <a:ext cx="3790950" cy="3714055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0452" y="5115183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(a)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72055" y="5115183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(b)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96791" y="5110129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(c)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07519" y="5455048"/>
            <a:ext cx="11976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12: Clustering Schemes </a:t>
            </a:r>
            <a:r>
              <a:rPr lang="en-US" b="1" dirty="0"/>
              <a:t>A</a:t>
            </a:r>
            <a:r>
              <a:rPr lang="en-US" b="1" dirty="0" smtClean="0"/>
              <a:t>pplied on openPDC data under steady state condition </a:t>
            </a:r>
          </a:p>
          <a:p>
            <a:pPr algn="ctr"/>
            <a:r>
              <a:rPr lang="en-US" b="1" dirty="0" smtClean="0"/>
              <a:t>(a) DBSCAN, (b) k-means, (c) Multi-Tier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13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1172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86" y="236029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Test </a:t>
            </a:r>
            <a:r>
              <a:rPr lang="en-US" dirty="0" smtClean="0"/>
              <a:t>Scenario: </a:t>
            </a:r>
            <a:r>
              <a:rPr lang="en-US" dirty="0"/>
              <a:t>Heavy load (High </a:t>
            </a:r>
            <a:r>
              <a:rPr lang="en-US" dirty="0" smtClean="0"/>
              <a:t>demand) Condition</a:t>
            </a:r>
            <a:endParaRPr lang="en-US" dirty="0"/>
          </a:p>
        </p:txBody>
      </p:sp>
      <p:pic>
        <p:nvPicPr>
          <p:cNvPr id="5" name="Picture 4" descr="U:\Clustering figures\Complete\DBSCAN\DBSCAN heavy load data figure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r="4363" b="3350"/>
          <a:stretch/>
        </p:blipFill>
        <p:spPr bwMode="auto">
          <a:xfrm>
            <a:off x="-1" y="1375728"/>
            <a:ext cx="4114801" cy="370769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U:\Clustering figures\Complete\K-means normal\15 minutes Heavy load data figur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" r="2875" b="1795"/>
          <a:stretch/>
        </p:blipFill>
        <p:spPr bwMode="auto">
          <a:xfrm>
            <a:off x="4124886" y="1375728"/>
            <a:ext cx="4266080" cy="3707690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U:\Clustering figures\Complete\%-tier\15minutes_heavy Load_Data figure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" r="5196" b="3438"/>
          <a:stretch/>
        </p:blipFill>
        <p:spPr bwMode="auto">
          <a:xfrm>
            <a:off x="8390965" y="1388428"/>
            <a:ext cx="3801035" cy="3694990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35038" y="5027146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(a)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054394" y="5027146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(b)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017922" y="5027146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(c)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54673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13: Clustering Schemes Applied on openPDC data under </a:t>
            </a:r>
            <a:r>
              <a:rPr lang="en-US" b="1" dirty="0"/>
              <a:t>H</a:t>
            </a:r>
            <a:r>
              <a:rPr lang="en-US" b="1" dirty="0" smtClean="0"/>
              <a:t>eavy </a:t>
            </a:r>
            <a:r>
              <a:rPr lang="en-US" b="1" dirty="0"/>
              <a:t>L</a:t>
            </a:r>
            <a:r>
              <a:rPr lang="en-US" b="1" dirty="0" smtClean="0"/>
              <a:t>oad </a:t>
            </a:r>
            <a:r>
              <a:rPr lang="en-US" b="1" dirty="0"/>
              <a:t>C</a:t>
            </a:r>
            <a:r>
              <a:rPr lang="en-US" b="1" dirty="0" smtClean="0"/>
              <a:t>onditions </a:t>
            </a:r>
          </a:p>
          <a:p>
            <a:pPr algn="ctr"/>
            <a:r>
              <a:rPr lang="en-US" b="1" dirty="0" smtClean="0"/>
              <a:t>(a) DBSCAN, (b) k-means, (c) Multi-Tier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14</a:t>
            </a:fld>
            <a:endParaRPr lang="en-US" sz="2000" dirty="0"/>
          </a:p>
        </p:txBody>
      </p:sp>
      <p:sp>
        <p:nvSpPr>
          <p:cNvPr id="4" name="Down Arrow 3"/>
          <p:cNvSpPr/>
          <p:nvPr/>
        </p:nvSpPr>
        <p:spPr>
          <a:xfrm>
            <a:off x="431719" y="2942771"/>
            <a:ext cx="215734" cy="972457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8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194156"/>
            <a:ext cx="11029616" cy="1013800"/>
          </a:xfrm>
        </p:spPr>
        <p:txBody>
          <a:bodyPr/>
          <a:lstStyle/>
          <a:p>
            <a:r>
              <a:rPr lang="en-US" dirty="0"/>
              <a:t>Test </a:t>
            </a:r>
            <a:r>
              <a:rPr lang="en-US" dirty="0" smtClean="0"/>
              <a:t>Scenario: </a:t>
            </a:r>
            <a:r>
              <a:rPr lang="en-US" dirty="0"/>
              <a:t>Light load (Low demand) Condition</a:t>
            </a:r>
          </a:p>
        </p:txBody>
      </p:sp>
      <p:pic>
        <p:nvPicPr>
          <p:cNvPr id="5" name="Picture 4" descr="U:\Clustering figures\Complete\DBSCAN\DBSCAN light load data figures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" t="1281" r="1957" b="1025"/>
          <a:stretch/>
        </p:blipFill>
        <p:spPr bwMode="auto">
          <a:xfrm>
            <a:off x="0" y="1353364"/>
            <a:ext cx="4114801" cy="370769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35038" y="4992195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(a)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054394" y="4992196"/>
            <a:ext cx="4235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(b)</a:t>
            </a:r>
            <a:endParaRPr lang="en-US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17922" y="5006261"/>
            <a:ext cx="3994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(c)</a:t>
            </a:r>
            <a:endParaRPr lang="en-US" sz="1600" b="1" dirty="0"/>
          </a:p>
        </p:txBody>
      </p:sp>
      <p:pic>
        <p:nvPicPr>
          <p:cNvPr id="9" name="Picture 8" descr="U:\Clustering figures\Complete\K-means normal\15 minutes light load data figure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565"/>
          <a:stretch/>
        </p:blipFill>
        <p:spPr bwMode="auto">
          <a:xfrm>
            <a:off x="4133111" y="1350328"/>
            <a:ext cx="4266080" cy="3707690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1199" t="3155" b="1262"/>
          <a:stretch/>
        </p:blipFill>
        <p:spPr bwMode="auto">
          <a:xfrm>
            <a:off x="8399191" y="1355553"/>
            <a:ext cx="3790948" cy="3707690"/>
          </a:xfrm>
          <a:prstGeom prst="rect">
            <a:avLst/>
          </a:prstGeom>
          <a:ln w="158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-1" y="5471815"/>
            <a:ext cx="12190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14: Clustering Schemes </a:t>
            </a:r>
            <a:r>
              <a:rPr lang="en-US" b="1" dirty="0"/>
              <a:t>A</a:t>
            </a:r>
            <a:r>
              <a:rPr lang="en-US" b="1" dirty="0" smtClean="0"/>
              <a:t>pplied on openPDC data under Light </a:t>
            </a:r>
            <a:r>
              <a:rPr lang="en-US" b="1" dirty="0"/>
              <a:t>L</a:t>
            </a:r>
            <a:r>
              <a:rPr lang="en-US" b="1" dirty="0" smtClean="0"/>
              <a:t>oad Conditions </a:t>
            </a:r>
            <a:endParaRPr lang="en-US" b="1" dirty="0"/>
          </a:p>
          <a:p>
            <a:pPr algn="ctr"/>
            <a:r>
              <a:rPr lang="en-US" b="1" dirty="0" smtClean="0"/>
              <a:t>(a) DBSCAN, (b) k-means, (c) Multi-Tier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15</a:t>
            </a:fld>
            <a:endParaRPr lang="en-US" sz="2000" dirty="0"/>
          </a:p>
        </p:txBody>
      </p:sp>
      <p:sp>
        <p:nvSpPr>
          <p:cNvPr id="4" name="Up Arrow 3"/>
          <p:cNvSpPr/>
          <p:nvPr/>
        </p:nvSpPr>
        <p:spPr>
          <a:xfrm>
            <a:off x="443617" y="2627085"/>
            <a:ext cx="253070" cy="105954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1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86" y="247738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Test </a:t>
            </a:r>
            <a:r>
              <a:rPr lang="en-US" dirty="0" smtClean="0"/>
              <a:t>Scenario: SLG </a:t>
            </a:r>
            <a:r>
              <a:rPr lang="en-US" dirty="0"/>
              <a:t>Fault Condition (Short-Circuit</a:t>
            </a:r>
            <a:r>
              <a:rPr lang="en-US" dirty="0" smtClean="0"/>
              <a:t>)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16</a:t>
            </a:fld>
            <a:endParaRPr lang="en-US" sz="2000" dirty="0"/>
          </a:p>
        </p:txBody>
      </p:sp>
      <p:pic>
        <p:nvPicPr>
          <p:cNvPr id="5" name="Picture 4" descr="U:\Clustering figures\Complete\DBSCAN\DBSCAN fault data fig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" t="1626" r="4334" b="2187"/>
          <a:stretch/>
        </p:blipFill>
        <p:spPr bwMode="auto">
          <a:xfrm>
            <a:off x="-1" y="1426528"/>
            <a:ext cx="3984065" cy="3557848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U:\Clustering figures\Complete\K-means normal\15 minutes fault data figure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r="3470" b="1408"/>
          <a:stretch/>
        </p:blipFill>
        <p:spPr bwMode="auto">
          <a:xfrm>
            <a:off x="3984064" y="1426528"/>
            <a:ext cx="4182036" cy="3557848"/>
          </a:xfrm>
          <a:prstGeom prst="rect">
            <a:avLst/>
          </a:prstGeom>
          <a:noFill/>
          <a:ln w="158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067094" y="4984376"/>
            <a:ext cx="452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(b)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030622" y="4984376"/>
            <a:ext cx="425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(c)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47738" y="4984376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(a)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1" r="2149"/>
          <a:stretch/>
        </p:blipFill>
        <p:spPr>
          <a:xfrm>
            <a:off x="8166100" y="1428376"/>
            <a:ext cx="4025900" cy="3556000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7294" y="5436806"/>
            <a:ext cx="1203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15: Clustering Schemes </a:t>
            </a:r>
            <a:r>
              <a:rPr lang="en-US" b="1" dirty="0"/>
              <a:t>A</a:t>
            </a:r>
            <a:r>
              <a:rPr lang="en-US" b="1" dirty="0" smtClean="0"/>
              <a:t>pplied on openPDC data </a:t>
            </a:r>
            <a:r>
              <a:rPr lang="en-US" b="1" dirty="0"/>
              <a:t>U</a:t>
            </a:r>
            <a:r>
              <a:rPr lang="en-US" b="1" dirty="0" smtClean="0"/>
              <a:t>nder SLG </a:t>
            </a:r>
            <a:r>
              <a:rPr lang="en-US" b="1" dirty="0"/>
              <a:t>F</a:t>
            </a:r>
            <a:r>
              <a:rPr lang="en-US" b="1" dirty="0" smtClean="0"/>
              <a:t>ault </a:t>
            </a:r>
            <a:r>
              <a:rPr lang="en-US" b="1" dirty="0"/>
              <a:t>C</a:t>
            </a:r>
            <a:r>
              <a:rPr lang="en-US" b="1" dirty="0" smtClean="0"/>
              <a:t>onditions</a:t>
            </a:r>
          </a:p>
          <a:p>
            <a:pPr algn="ctr"/>
            <a:r>
              <a:rPr lang="en-US" b="1" dirty="0" smtClean="0"/>
              <a:t>(a) DBSCAN, (b) k-means, (c) Multi-Tier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352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281065"/>
            <a:ext cx="11029616" cy="1013800"/>
          </a:xfrm>
        </p:spPr>
        <p:txBody>
          <a:bodyPr/>
          <a:lstStyle/>
          <a:p>
            <a:r>
              <a:rPr lang="en-US" dirty="0" smtClean="0"/>
              <a:t>Distribution of data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192" y="4961387"/>
            <a:ext cx="11029615" cy="1812858"/>
          </a:xfrm>
        </p:spPr>
        <p:txBody>
          <a:bodyPr>
            <a:normAutofit/>
          </a:bodyPr>
          <a:lstStyle/>
          <a:p>
            <a:r>
              <a:rPr lang="en-US" dirty="0"/>
              <a:t>Steady-state condition: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Multi-tier </a:t>
            </a:r>
            <a:r>
              <a:rPr lang="en-US" dirty="0"/>
              <a:t>k-means performs best.</a:t>
            </a:r>
          </a:p>
          <a:p>
            <a:r>
              <a:rPr lang="en-US" dirty="0" smtClean="0"/>
              <a:t>Heavy-load </a:t>
            </a:r>
            <a:r>
              <a:rPr lang="en-US" dirty="0"/>
              <a:t>condition: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DBSCAN</a:t>
            </a:r>
            <a:r>
              <a:rPr lang="en-US" dirty="0"/>
              <a:t> performs best.</a:t>
            </a:r>
          </a:p>
          <a:p>
            <a:r>
              <a:rPr lang="en-US" dirty="0" smtClean="0"/>
              <a:t>Light-load </a:t>
            </a:r>
            <a:r>
              <a:rPr lang="en-US" dirty="0"/>
              <a:t>condition: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DBSCAN</a:t>
            </a:r>
            <a:r>
              <a:rPr lang="en-US" dirty="0"/>
              <a:t> performs best.</a:t>
            </a:r>
          </a:p>
          <a:p>
            <a:r>
              <a:rPr lang="en-US" dirty="0" smtClean="0"/>
              <a:t>Fault </a:t>
            </a:r>
            <a:r>
              <a:rPr lang="en-US" dirty="0"/>
              <a:t>condition: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Multi-tier</a:t>
            </a:r>
            <a:r>
              <a:rPr lang="en-US" dirty="0"/>
              <a:t> performs the best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17</a:t>
            </a:fld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845" y="1460562"/>
            <a:ext cx="4081153" cy="28606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4996"/>
            <a:ext cx="3942609" cy="28887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23409" y="4383099"/>
            <a:ext cx="416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Table </a:t>
            </a:r>
            <a:r>
              <a:rPr lang="en-US" sz="1400" b="1" dirty="0"/>
              <a:t>3</a:t>
            </a:r>
            <a:r>
              <a:rPr lang="en-US" sz="1400" b="1" dirty="0" smtClean="0"/>
              <a:t>: % distribution </a:t>
            </a:r>
            <a:r>
              <a:rPr lang="en-US" sz="1400" b="1" dirty="0"/>
              <a:t>of data points </a:t>
            </a:r>
            <a:r>
              <a:rPr lang="en-US" sz="1400" b="1" dirty="0" smtClean="0"/>
              <a:t>with multi-tier </a:t>
            </a:r>
            <a:r>
              <a:rPr lang="en-US" sz="1400" b="1" dirty="0"/>
              <a:t>k-means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376311"/>
            <a:ext cx="39426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Table 1: % distribution </a:t>
            </a:r>
            <a:r>
              <a:rPr lang="en-US" sz="1400" b="1" dirty="0"/>
              <a:t>of data </a:t>
            </a:r>
            <a:r>
              <a:rPr lang="en-US" sz="1400" b="1" dirty="0" smtClean="0"/>
              <a:t>points with DBSCAN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942256" y="4379705"/>
            <a:ext cx="4168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Table </a:t>
            </a:r>
            <a:r>
              <a:rPr lang="en-US" sz="1400" b="1" dirty="0"/>
              <a:t>2</a:t>
            </a:r>
            <a:r>
              <a:rPr lang="en-US" sz="1400" b="1" dirty="0" smtClean="0"/>
              <a:t>: % distribution </a:t>
            </a:r>
            <a:r>
              <a:rPr lang="en-US" sz="1400" b="1" dirty="0"/>
              <a:t>of data points with </a:t>
            </a:r>
          </a:p>
          <a:p>
            <a:pPr algn="ctr"/>
            <a:r>
              <a:rPr lang="en-US" sz="1400" b="1" dirty="0" smtClean="0"/>
              <a:t>k-means</a:t>
            </a:r>
            <a:endParaRPr lang="en-US" sz="14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07" y="1460562"/>
            <a:ext cx="4168239" cy="288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99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12095"/>
            <a:ext cx="11029615" cy="4009167"/>
          </a:xfrm>
        </p:spPr>
        <p:txBody>
          <a:bodyPr>
            <a:noAutofit/>
          </a:bodyPr>
          <a:lstStyle/>
          <a:p>
            <a:r>
              <a:rPr lang="en-US" sz="2000" dirty="0"/>
              <a:t>An Integrated Software Suite (ISS) has been developed to apply decision-making data-mining algorithms on time-synchronized synchrophasor data. </a:t>
            </a:r>
          </a:p>
          <a:p>
            <a:r>
              <a:rPr lang="en-US" sz="2000" dirty="0"/>
              <a:t>A novel, Multi-Tier variation of the k-means algorithm is presented, and its performance metrics are studied against common clustering techniques to classify and detect bad data, event detection, and alarm service applications. </a:t>
            </a:r>
          </a:p>
          <a:p>
            <a:r>
              <a:rPr lang="en-US" sz="2000" dirty="0" smtClean="0"/>
              <a:t>A comparative analysis has been carried out between the three data clustering algorithms, DBSCAN, k-means and the Multi-Tier k-means.</a:t>
            </a:r>
          </a:p>
          <a:p>
            <a:r>
              <a:rPr lang="en-US" sz="2000" dirty="0" smtClean="0"/>
              <a:t>It </a:t>
            </a:r>
            <a:r>
              <a:rPr lang="en-US" sz="2000" dirty="0"/>
              <a:t>is believed that such a framework will enable the grid’s system operators to utilize novel algorithms in order to enhance situational awareness about the grid. The framework is scalable and suitable for streaming time-series data sets</a:t>
            </a:r>
            <a:r>
              <a:rPr lang="en-US" sz="20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50229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Study application of forecasting algorithms like:</a:t>
            </a:r>
          </a:p>
          <a:p>
            <a:pPr lvl="1"/>
            <a:r>
              <a:rPr lang="en-US" sz="1800" dirty="0" smtClean="0"/>
              <a:t>Time Series Data Analysis</a:t>
            </a:r>
          </a:p>
          <a:p>
            <a:pPr lvl="1"/>
            <a:r>
              <a:rPr lang="en-US" sz="1800" dirty="0" smtClean="0"/>
              <a:t>Linear </a:t>
            </a:r>
            <a:r>
              <a:rPr lang="en-US" sz="1800" dirty="0"/>
              <a:t>Regression</a:t>
            </a:r>
          </a:p>
          <a:p>
            <a:pPr lvl="1"/>
            <a:r>
              <a:rPr lang="en-US" sz="1800" dirty="0"/>
              <a:t>Exponential Smoothing</a:t>
            </a:r>
          </a:p>
          <a:p>
            <a:pPr lvl="1"/>
            <a:r>
              <a:rPr lang="en-US" sz="1800" dirty="0"/>
              <a:t>Holt’s </a:t>
            </a:r>
            <a:r>
              <a:rPr lang="en-US" sz="1800" dirty="0" smtClean="0"/>
              <a:t>Model</a:t>
            </a:r>
          </a:p>
          <a:p>
            <a:r>
              <a:rPr lang="en-US" sz="2000" dirty="0" smtClean="0"/>
              <a:t>Topology based State Estimator</a:t>
            </a:r>
          </a:p>
          <a:p>
            <a:r>
              <a:rPr lang="en-US" sz="2000" dirty="0" smtClean="0"/>
              <a:t>Intrusion Detection and Mitigation Systems</a:t>
            </a:r>
            <a:endParaRPr lang="en-US" sz="20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19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635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904999"/>
            <a:ext cx="8825659" cy="48006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Introduction : Need for Situational Awareness of Smart-grid</a:t>
            </a:r>
          </a:p>
          <a:p>
            <a:r>
              <a:rPr lang="en-US" sz="2400" dirty="0" smtClean="0"/>
              <a:t>Proposed Situational Awareness Framework</a:t>
            </a:r>
          </a:p>
          <a:p>
            <a:r>
              <a:rPr lang="en-US" sz="2400" dirty="0" smtClean="0"/>
              <a:t>Development of User Interface for </a:t>
            </a:r>
            <a:r>
              <a:rPr lang="en-US" sz="2400" dirty="0" err="1" smtClean="0"/>
              <a:t>openPDC</a:t>
            </a:r>
            <a:endParaRPr lang="en-US" sz="2400" dirty="0" smtClean="0"/>
          </a:p>
          <a:p>
            <a:r>
              <a:rPr lang="en-US" sz="2400" dirty="0" smtClean="0"/>
              <a:t>Data Visualization</a:t>
            </a:r>
          </a:p>
          <a:p>
            <a:r>
              <a:rPr lang="en-US" sz="2400" dirty="0" smtClean="0"/>
              <a:t>Data Clustering</a:t>
            </a:r>
          </a:p>
          <a:p>
            <a:pPr lvl="1"/>
            <a:r>
              <a:rPr lang="en-US" sz="2200" dirty="0" smtClean="0"/>
              <a:t>DBSCAN Clustering</a:t>
            </a:r>
          </a:p>
          <a:p>
            <a:pPr lvl="1"/>
            <a:r>
              <a:rPr lang="en-US" sz="2200" dirty="0"/>
              <a:t>k</a:t>
            </a:r>
            <a:r>
              <a:rPr lang="en-US" sz="2200" dirty="0" smtClean="0"/>
              <a:t>-means Clustering</a:t>
            </a:r>
          </a:p>
          <a:p>
            <a:pPr lvl="1"/>
            <a:r>
              <a:rPr lang="en-US" sz="2200" dirty="0" smtClean="0"/>
              <a:t>Multi-Tier k-means Clustering</a:t>
            </a:r>
          </a:p>
          <a:p>
            <a:r>
              <a:rPr lang="en-US" sz="2400" dirty="0" smtClean="0"/>
              <a:t>Results and Discussions</a:t>
            </a:r>
          </a:p>
          <a:p>
            <a:r>
              <a:rPr lang="en-US" sz="2400" dirty="0" smtClean="0"/>
              <a:t>Conclusion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2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03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0446" y="1942318"/>
            <a:ext cx="116743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[1] M. </a:t>
            </a:r>
            <a:r>
              <a:rPr lang="en-US" sz="1400" dirty="0" err="1"/>
              <a:t>Panteli</a:t>
            </a:r>
            <a:r>
              <a:rPr lang="en-US" sz="1400" dirty="0"/>
              <a:t> and D. S. </a:t>
            </a:r>
            <a:r>
              <a:rPr lang="en-US" sz="1400" dirty="0" err="1"/>
              <a:t>Kirschen</a:t>
            </a:r>
            <a:r>
              <a:rPr lang="en-US" sz="1400" dirty="0"/>
              <a:t>, “Situation awareness in power systems: Theory, challenges and applications,” </a:t>
            </a:r>
            <a:r>
              <a:rPr lang="en-US" sz="1400" i="1" dirty="0" err="1"/>
              <a:t>Electr</a:t>
            </a:r>
            <a:r>
              <a:rPr lang="en-US" sz="1400" i="1" dirty="0"/>
              <a:t>. Power Syst. Res.</a:t>
            </a:r>
            <a:r>
              <a:rPr lang="en-US" sz="1400" dirty="0"/>
              <a:t>, vol. </a:t>
            </a:r>
            <a:r>
              <a:rPr lang="en-US" sz="1400" dirty="0" smtClean="0"/>
              <a:t>122</a:t>
            </a:r>
            <a:r>
              <a:rPr lang="en-US" sz="1400" dirty="0"/>
              <a:t>, </a:t>
            </a:r>
            <a:r>
              <a:rPr lang="en-US" sz="1400" dirty="0" smtClean="0"/>
              <a:t> </a:t>
            </a:r>
            <a:r>
              <a:rPr lang="en-US" sz="1400" dirty="0"/>
              <a:t>pp. 140–151, May 2015.</a:t>
            </a:r>
          </a:p>
          <a:p>
            <a:r>
              <a:rPr lang="en-US" sz="1400" dirty="0"/>
              <a:t>[2] A. G. Phadke, “Synchronized phasor measurements in power systems,” </a:t>
            </a:r>
            <a:r>
              <a:rPr lang="en-US" sz="1400" i="1" dirty="0"/>
              <a:t>IEEE </a:t>
            </a:r>
            <a:r>
              <a:rPr lang="en-US" sz="1400" i="1" dirty="0" err="1"/>
              <a:t>Comput</a:t>
            </a:r>
            <a:r>
              <a:rPr lang="en-US" sz="1400" i="1" dirty="0"/>
              <a:t>. Appl. Power</a:t>
            </a:r>
            <a:r>
              <a:rPr lang="en-US" sz="1400" dirty="0"/>
              <a:t>, vol. 6, no. 2, pp. 10–15, Apr. 1993.</a:t>
            </a:r>
          </a:p>
          <a:p>
            <a:r>
              <a:rPr lang="en-US" sz="1400" dirty="0"/>
              <a:t>[3] </a:t>
            </a:r>
            <a:r>
              <a:rPr lang="en-US" sz="1400" dirty="0" smtClean="0"/>
              <a:t>A. </a:t>
            </a:r>
            <a:r>
              <a:rPr lang="en-US" sz="1400" dirty="0" err="1" smtClean="0"/>
              <a:t>J.Phadke</a:t>
            </a:r>
            <a:r>
              <a:rPr lang="en-US" sz="1400" dirty="0"/>
              <a:t>, A.G., Thorp, </a:t>
            </a:r>
            <a:r>
              <a:rPr lang="en-US" sz="1400" i="1" dirty="0"/>
              <a:t>Synchronized Phasor Measurements and Their Applications</a:t>
            </a:r>
            <a:r>
              <a:rPr lang="en-US" sz="1400" dirty="0"/>
              <a:t>. 2008.</a:t>
            </a:r>
          </a:p>
          <a:p>
            <a:r>
              <a:rPr lang="en-US" sz="1400" dirty="0"/>
              <a:t>[4] J. Chen and A. </a:t>
            </a:r>
            <a:r>
              <a:rPr lang="en-US" sz="1400" dirty="0" err="1"/>
              <a:t>Abur</a:t>
            </a:r>
            <a:r>
              <a:rPr lang="en-US" sz="1400" dirty="0"/>
              <a:t>, “Placement of PMUs to Enable Bad Data Detection in State Estimation,” </a:t>
            </a:r>
            <a:r>
              <a:rPr lang="en-US" sz="1400" i="1" dirty="0"/>
              <a:t>IEEE Trans. Power Syst.</a:t>
            </a:r>
            <a:r>
              <a:rPr lang="en-US" sz="1400" dirty="0"/>
              <a:t>, vol. 21, no. 4, pp. </a:t>
            </a:r>
            <a:r>
              <a:rPr lang="en-US" sz="1400" dirty="0" smtClean="0"/>
              <a:t>1608–1615</a:t>
            </a:r>
            <a:r>
              <a:rPr lang="en-US" sz="1400" dirty="0"/>
              <a:t>, Nov. 2006.</a:t>
            </a:r>
          </a:p>
          <a:p>
            <a:r>
              <a:rPr lang="en-US" sz="1400" dirty="0"/>
              <a:t>[5] J. Quintero and V. M. </a:t>
            </a:r>
            <a:r>
              <a:rPr lang="en-US" sz="1400" dirty="0" err="1"/>
              <a:t>Venkatasubramanian</a:t>
            </a:r>
            <a:r>
              <a:rPr lang="en-US" sz="1400" dirty="0"/>
              <a:t>, “Oscillation monitoring system based on wide area synchrophasors in power systems,” in </a:t>
            </a:r>
            <a:r>
              <a:rPr lang="en-US" sz="1400" i="1" dirty="0" smtClean="0"/>
              <a:t>2007, </a:t>
            </a:r>
            <a:r>
              <a:rPr lang="en-US" sz="1400" i="1" dirty="0" err="1" smtClean="0"/>
              <a:t>iREP</a:t>
            </a:r>
            <a:r>
              <a:rPr lang="en-US" sz="1400" i="1" dirty="0" smtClean="0"/>
              <a:t> </a:t>
            </a:r>
            <a:r>
              <a:rPr lang="en-US" sz="1400" i="1" dirty="0"/>
              <a:t>Symposium - </a:t>
            </a:r>
            <a:r>
              <a:rPr lang="en-US" sz="1400" i="1" dirty="0" smtClean="0"/>
              <a:t>	Bulk </a:t>
            </a:r>
            <a:r>
              <a:rPr lang="en-US" sz="1400" i="1" dirty="0"/>
              <a:t>Power System Dynamics and Control - VII. Revitalizing Operational Reliability</a:t>
            </a:r>
            <a:r>
              <a:rPr lang="en-US" sz="1400" dirty="0"/>
              <a:t>, 2007, pp. 1–13.</a:t>
            </a:r>
          </a:p>
          <a:p>
            <a:r>
              <a:rPr lang="en-US" sz="1400" dirty="0"/>
              <a:t>[6] A. Pal, I. Singh, and B. Bhargava, “Stress assessment in power systems and its visualization using synchrophasor based metrics,” in </a:t>
            </a:r>
            <a:r>
              <a:rPr lang="en-US" sz="1400" i="1" dirty="0"/>
              <a:t>2014 </a:t>
            </a:r>
            <a:r>
              <a:rPr lang="en-US" sz="1400" i="1" dirty="0" smtClean="0"/>
              <a:t>North </a:t>
            </a:r>
            <a:r>
              <a:rPr lang="en-US" sz="1400" i="1" dirty="0"/>
              <a:t>American Power </a:t>
            </a:r>
            <a:r>
              <a:rPr lang="en-US" sz="1400" i="1" dirty="0" smtClean="0"/>
              <a:t>	Symposium </a:t>
            </a:r>
            <a:r>
              <a:rPr lang="en-US" sz="1400" i="1" dirty="0"/>
              <a:t>(NAPS)</a:t>
            </a:r>
            <a:r>
              <a:rPr lang="en-US" sz="1400" dirty="0"/>
              <a:t>, 2014, pp. 1–6.</a:t>
            </a:r>
          </a:p>
          <a:p>
            <a:r>
              <a:rPr lang="en-US" sz="1400" dirty="0"/>
              <a:t>[7] A. Pal, J. S. Thorp, T. Khan, and S. S. Young, “Classification Trees for Complex Synchrophasor Data,” </a:t>
            </a:r>
            <a:r>
              <a:rPr lang="en-US" sz="1400" i="1" dirty="0" err="1"/>
              <a:t>Electr</a:t>
            </a:r>
            <a:r>
              <a:rPr lang="en-US" sz="1400" i="1" dirty="0"/>
              <a:t>. Power Components Syst.</a:t>
            </a:r>
            <a:r>
              <a:rPr lang="en-US" sz="1400" dirty="0"/>
              <a:t>, vol. 41</a:t>
            </a:r>
            <a:r>
              <a:rPr lang="en-US" sz="1400" dirty="0" smtClean="0"/>
              <a:t>, </a:t>
            </a:r>
            <a:r>
              <a:rPr lang="en-US" sz="1400" dirty="0"/>
              <a:t>no. 14, pp. 1381–1396, </a:t>
            </a:r>
            <a:r>
              <a:rPr lang="en-US" sz="1400" dirty="0" smtClean="0"/>
              <a:t>	Oct</a:t>
            </a:r>
            <a:r>
              <a:rPr lang="en-US" sz="1400" dirty="0"/>
              <a:t>. 2013.[19]	</a:t>
            </a:r>
          </a:p>
          <a:p>
            <a:r>
              <a:rPr lang="en-US" sz="1400" dirty="0"/>
              <a:t>[8] Z. Li and W. Wu, “Phasor Measurements-Aided Decision Trees for Power System Security Assessment,” in </a:t>
            </a:r>
            <a:r>
              <a:rPr lang="en-US" sz="1400" i="1" dirty="0"/>
              <a:t>2009 Second International </a:t>
            </a:r>
            <a:r>
              <a:rPr lang="en-US" sz="1400" i="1" dirty="0" smtClean="0"/>
              <a:t>Conference </a:t>
            </a:r>
            <a:r>
              <a:rPr lang="en-US" sz="1400" i="1" dirty="0"/>
              <a:t>on Information </a:t>
            </a:r>
            <a:r>
              <a:rPr lang="en-US" sz="1400" i="1" dirty="0" smtClean="0"/>
              <a:t>	and </a:t>
            </a:r>
            <a:r>
              <a:rPr lang="en-US" sz="1400" i="1" dirty="0"/>
              <a:t>Computing Science</a:t>
            </a:r>
            <a:r>
              <a:rPr lang="en-US" sz="1400" dirty="0"/>
              <a:t>, 2009, vol. 1, pp. 358–361.</a:t>
            </a:r>
          </a:p>
          <a:p>
            <a:r>
              <a:rPr lang="en-US" sz="1400" dirty="0"/>
              <a:t>[9] “IEEE Guide for Phasor Data Concentrator Requirements for Power System Protection, Control, and Monitoring,” 2013.</a:t>
            </a:r>
          </a:p>
          <a:p>
            <a:r>
              <a:rPr lang="en-US" sz="1400" dirty="0"/>
              <a:t>[10] S. Ma and J. L. </a:t>
            </a:r>
            <a:r>
              <a:rPr lang="en-US" sz="1400" dirty="0" err="1"/>
              <a:t>Hellerstein</a:t>
            </a:r>
            <a:r>
              <a:rPr lang="en-US" sz="1400" dirty="0"/>
              <a:t>, “Ordering categorical data to improve visualization,” </a:t>
            </a:r>
            <a:r>
              <a:rPr lang="en-US" sz="1400" i="1" dirty="0"/>
              <a:t>Infovis-99</a:t>
            </a:r>
            <a:r>
              <a:rPr lang="en-US" sz="1400" dirty="0"/>
              <a:t>, no. 1, pp. 1–4, 1999.</a:t>
            </a:r>
          </a:p>
          <a:p>
            <a:r>
              <a:rPr lang="en-US" sz="1400" dirty="0"/>
              <a:t>[11] T. J. </a:t>
            </a:r>
            <a:r>
              <a:rPr lang="en-US" sz="1400" dirty="0" err="1"/>
              <a:t>Overbye</a:t>
            </a:r>
            <a:r>
              <a:rPr lang="en-US" sz="1400" dirty="0"/>
              <a:t>, D. A. </a:t>
            </a:r>
            <a:r>
              <a:rPr lang="en-US" sz="1400" dirty="0" err="1"/>
              <a:t>Wiegmann</a:t>
            </a:r>
            <a:r>
              <a:rPr lang="en-US" sz="1400" dirty="0"/>
              <a:t>, and A. M. Rich, “Human factors aspects of power system voltage contour visualizations,” </a:t>
            </a:r>
            <a:r>
              <a:rPr lang="en-US" sz="1400" i="1" dirty="0"/>
              <a:t>IEEE Trans. </a:t>
            </a:r>
            <a:r>
              <a:rPr lang="en-US" sz="1400" i="1" dirty="0" smtClean="0"/>
              <a:t>Power </a:t>
            </a:r>
            <a:r>
              <a:rPr lang="en-US" sz="1400" i="1" dirty="0"/>
              <a:t>Syst.</a:t>
            </a:r>
            <a:r>
              <a:rPr lang="en-US" sz="1400" dirty="0"/>
              <a:t>, vol. 18, no. 1, </a:t>
            </a:r>
            <a:r>
              <a:rPr lang="en-US" sz="1400" dirty="0" smtClean="0"/>
              <a:t>	pp</a:t>
            </a:r>
            <a:r>
              <a:rPr lang="en-US" sz="1400" dirty="0"/>
              <a:t>. 76–82, Feb. 2003.</a:t>
            </a:r>
          </a:p>
          <a:p>
            <a:r>
              <a:rPr lang="en-US" sz="1400" dirty="0"/>
              <a:t>[12] K. R. </a:t>
            </a:r>
            <a:r>
              <a:rPr lang="en-US" sz="1400" dirty="0" err="1"/>
              <a:t>Žalik</a:t>
            </a:r>
            <a:r>
              <a:rPr lang="en-US" sz="1400" dirty="0"/>
              <a:t>, “An efficient k′-means clustering algorithm,” </a:t>
            </a:r>
            <a:r>
              <a:rPr lang="en-US" sz="1400" i="1" dirty="0"/>
              <a:t>Pattern </a:t>
            </a:r>
            <a:r>
              <a:rPr lang="en-US" sz="1400" i="1" dirty="0" err="1"/>
              <a:t>Recognit</a:t>
            </a:r>
            <a:r>
              <a:rPr lang="en-US" sz="1400" i="1" dirty="0"/>
              <a:t>. </a:t>
            </a:r>
            <a:r>
              <a:rPr lang="en-US" sz="1400" i="1" dirty="0" err="1"/>
              <a:t>Lett</a:t>
            </a:r>
            <a:r>
              <a:rPr lang="en-US" sz="1400" i="1" dirty="0"/>
              <a:t>.</a:t>
            </a:r>
            <a:r>
              <a:rPr lang="en-US" sz="1400" dirty="0"/>
              <a:t>, vol. 29, pp. 1385–1391, 2008.</a:t>
            </a:r>
          </a:p>
          <a:p>
            <a:r>
              <a:rPr lang="en-US" sz="1400" dirty="0"/>
              <a:t>[13] R. </a:t>
            </a:r>
            <a:r>
              <a:rPr lang="en-US" sz="1400" dirty="0" err="1"/>
              <a:t>Cordeiro</a:t>
            </a:r>
            <a:r>
              <a:rPr lang="en-US" sz="1400" dirty="0"/>
              <a:t> de </a:t>
            </a:r>
            <a:r>
              <a:rPr lang="en-US" sz="1400" dirty="0" err="1"/>
              <a:t>Amorim</a:t>
            </a:r>
            <a:r>
              <a:rPr lang="en-US" sz="1400" dirty="0"/>
              <a:t> and B. </a:t>
            </a:r>
            <a:r>
              <a:rPr lang="en-US" sz="1400" dirty="0" err="1"/>
              <a:t>Mirkin</a:t>
            </a:r>
            <a:r>
              <a:rPr lang="en-US" sz="1400" dirty="0"/>
              <a:t>, “</a:t>
            </a:r>
            <a:r>
              <a:rPr lang="en-US" sz="1400" dirty="0" err="1"/>
              <a:t>Minkowski</a:t>
            </a:r>
            <a:r>
              <a:rPr lang="en-US" sz="1400" dirty="0"/>
              <a:t> metric, feature weighting and anomalous cluster initializing in K-Means clustering,” </a:t>
            </a:r>
            <a:r>
              <a:rPr lang="en-US" sz="1400" i="1" dirty="0" smtClean="0"/>
              <a:t>Pattern </a:t>
            </a:r>
            <a:r>
              <a:rPr lang="en-US" sz="1400" i="1" dirty="0" err="1"/>
              <a:t>Recognit</a:t>
            </a:r>
            <a:r>
              <a:rPr lang="en-US" sz="1400" i="1" dirty="0"/>
              <a:t>.</a:t>
            </a:r>
            <a:r>
              <a:rPr lang="en-US" sz="1400" dirty="0"/>
              <a:t>, vol. </a:t>
            </a:r>
            <a:r>
              <a:rPr lang="en-US" sz="1400" dirty="0" smtClean="0"/>
              <a:t>	45</a:t>
            </a:r>
            <a:r>
              <a:rPr lang="en-US" sz="1400" dirty="0"/>
              <a:t>, no. 3, pp. 1061–1075, Mar. 2012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20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7339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6" cy="4140766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marL="0" indent="0" algn="ctr">
              <a:buNone/>
            </a:pPr>
            <a:r>
              <a:rPr lang="en-US" sz="2400" dirty="0" smtClean="0"/>
              <a:t>Questions???</a:t>
            </a:r>
            <a:endParaRPr lang="en-US" sz="2400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51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K Means Clustering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22</a:t>
            </a:fld>
            <a:endParaRPr lang="en-US" sz="20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5615440" y="505320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4B2FE-D5D3-4E7F-ABE4-797B2D01C313}" type="slidenum">
              <a:rPr lang="en-US" sz="1800" b="1" smtClean="0"/>
              <a:pPr/>
              <a:t>22</a:t>
            </a:fld>
            <a:endParaRPr lang="en-US" sz="1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431"/>
            <a:ext cx="7283962" cy="56677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5900" y="6194318"/>
            <a:ext cx="7068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: k-means Cluster formation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304241" y="705907"/>
            <a:ext cx="34176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1</a:t>
            </a:r>
            <a:endParaRPr lang="en-US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73500" y="601923"/>
            <a:ext cx="34015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/>
              <a:t>2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37641" y="1542504"/>
            <a:ext cx="34015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3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29695" y="1103296"/>
            <a:ext cx="34176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1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850229" y="552018"/>
            <a:ext cx="34015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/>
              <a:t>2</a:t>
            </a:r>
            <a:endParaRPr 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616700" y="1614711"/>
            <a:ext cx="62549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3</a:t>
            </a:r>
            <a:r>
              <a:rPr lang="en-US" sz="1400" b="1" baseline="30000" dirty="0" smtClean="0"/>
              <a:t>’=</a:t>
            </a:r>
            <a:r>
              <a:rPr lang="en-US" sz="1400" b="1" dirty="0" smtClean="0"/>
              <a:t> C</a:t>
            </a:r>
            <a:r>
              <a:rPr lang="en-US" sz="1400" b="1" baseline="-25000" dirty="0" smtClean="0"/>
              <a:t>3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729695" y="485067"/>
            <a:ext cx="36740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1</a:t>
            </a:r>
            <a:r>
              <a:rPr lang="en-US" sz="1400" b="1" baseline="30000" dirty="0" smtClean="0"/>
              <a:t>’</a:t>
            </a:r>
            <a:endParaRPr lang="en-US" sz="14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45742" y="1140554"/>
            <a:ext cx="37061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/>
              <a:t>2</a:t>
            </a:r>
            <a:r>
              <a:rPr lang="en-US" sz="1400" b="1" baseline="30000" dirty="0" smtClean="0"/>
              <a:t>’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498354" y="2372138"/>
            <a:ext cx="36740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1</a:t>
            </a:r>
            <a:r>
              <a:rPr lang="en-US" sz="1400" b="1" baseline="30000" dirty="0" smtClean="0"/>
              <a:t>’</a:t>
            </a:r>
            <a:endParaRPr lang="en-US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554742" y="2999704"/>
            <a:ext cx="37061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/>
              <a:t>2</a:t>
            </a:r>
            <a:r>
              <a:rPr lang="en-US" sz="1400" b="1" baseline="30000" dirty="0" smtClean="0"/>
              <a:t>’</a:t>
            </a:r>
            <a:endParaRPr 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84128" y="3626238"/>
            <a:ext cx="37061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3</a:t>
            </a:r>
            <a:r>
              <a:rPr lang="en-US" sz="1400" b="1" baseline="30000" dirty="0" smtClean="0"/>
              <a:t>’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784357" y="2218249"/>
            <a:ext cx="673582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1</a:t>
            </a:r>
            <a:r>
              <a:rPr lang="en-US" sz="1400" b="1" baseline="30000" dirty="0" smtClean="0"/>
              <a:t>”=</a:t>
            </a:r>
            <a:r>
              <a:rPr lang="en-US" sz="1400" b="1" dirty="0" smtClean="0"/>
              <a:t> C</a:t>
            </a:r>
            <a:r>
              <a:rPr lang="en-US" sz="1400" b="1" baseline="-25000" dirty="0" smtClean="0"/>
              <a:t>1</a:t>
            </a:r>
            <a:r>
              <a:rPr lang="en-US" sz="1400" b="1" baseline="30000" dirty="0" smtClean="0"/>
              <a:t>’</a:t>
            </a:r>
            <a:endParaRPr 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6197180" y="3637255"/>
            <a:ext cx="67678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/>
              <a:t>2</a:t>
            </a:r>
            <a:r>
              <a:rPr lang="en-US" sz="1400" b="1" baseline="30000" dirty="0" smtClean="0"/>
              <a:t>”=</a:t>
            </a:r>
            <a:r>
              <a:rPr lang="en-US" sz="1400" b="1" dirty="0" smtClean="0"/>
              <a:t> C</a:t>
            </a:r>
            <a:r>
              <a:rPr lang="en-US" sz="1400" b="1" baseline="-25000" dirty="0"/>
              <a:t>2</a:t>
            </a:r>
            <a:r>
              <a:rPr lang="en-US" sz="1400" b="1" baseline="30000" dirty="0" smtClean="0"/>
              <a:t>’</a:t>
            </a:r>
            <a:endParaRPr lang="en-US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57660" y="2977149"/>
            <a:ext cx="37061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/>
              <a:t>2</a:t>
            </a:r>
            <a:r>
              <a:rPr lang="en-US" sz="1400" b="1" baseline="30000" dirty="0" smtClean="0"/>
              <a:t>’</a:t>
            </a:r>
            <a:endParaRPr lang="en-US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955805" y="2314934"/>
            <a:ext cx="39305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2</a:t>
            </a:r>
            <a:r>
              <a:rPr lang="en-US" sz="1400" b="1" baseline="30000" dirty="0" smtClean="0"/>
              <a:t>”</a:t>
            </a:r>
            <a:endParaRPr lang="en-US" sz="1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5729695" y="4056358"/>
            <a:ext cx="729687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1</a:t>
            </a:r>
            <a:r>
              <a:rPr lang="en-US" sz="1400" b="1" baseline="30000" dirty="0" smtClean="0"/>
              <a:t>”’=</a:t>
            </a:r>
            <a:r>
              <a:rPr lang="en-US" sz="1400" b="1" dirty="0" smtClean="0"/>
              <a:t> C</a:t>
            </a:r>
            <a:r>
              <a:rPr lang="en-US" sz="1400" b="1" baseline="-25000" dirty="0" smtClean="0"/>
              <a:t>1</a:t>
            </a:r>
            <a:r>
              <a:rPr lang="en-US" sz="1400" b="1" baseline="30000" dirty="0" smtClean="0"/>
              <a:t>”</a:t>
            </a:r>
            <a:endParaRPr lang="en-US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42518" y="5475364"/>
            <a:ext cx="72808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3</a:t>
            </a:r>
            <a:r>
              <a:rPr lang="en-US" sz="1400" b="1" baseline="30000" dirty="0" smtClean="0"/>
              <a:t>”’=</a:t>
            </a:r>
            <a:r>
              <a:rPr lang="en-US" sz="1400" b="1" dirty="0" smtClean="0"/>
              <a:t> C</a:t>
            </a:r>
            <a:r>
              <a:rPr lang="en-US" sz="1400" b="1" baseline="-25000" dirty="0"/>
              <a:t>3</a:t>
            </a:r>
            <a:r>
              <a:rPr lang="en-US" sz="1400" b="1" baseline="30000" dirty="0" smtClean="0"/>
              <a:t>”</a:t>
            </a:r>
            <a:endParaRPr lang="en-US" sz="14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2579742" y="4056357"/>
            <a:ext cx="393056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 smtClean="0"/>
              <a:t>2</a:t>
            </a:r>
            <a:r>
              <a:rPr lang="en-US" sz="1400" b="1" baseline="30000" dirty="0" smtClean="0"/>
              <a:t>”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1682058" y="4056356"/>
            <a:ext cx="3914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/>
              <a:t>1</a:t>
            </a:r>
            <a:r>
              <a:rPr lang="en-US" sz="1400" b="1" baseline="30000" dirty="0" smtClean="0"/>
              <a:t>”</a:t>
            </a:r>
            <a:endParaRPr lang="en-US" sz="1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2172907" y="5474221"/>
            <a:ext cx="39145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/>
              <a:t>3</a:t>
            </a:r>
            <a:r>
              <a:rPr lang="en-US" sz="1400" b="1" baseline="30000" dirty="0" smtClean="0"/>
              <a:t>”</a:t>
            </a:r>
            <a:endParaRPr lang="en-US" sz="14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6588328" y="4579914"/>
            <a:ext cx="728084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C</a:t>
            </a:r>
            <a:r>
              <a:rPr lang="en-US" sz="1400" b="1" baseline="-25000" dirty="0"/>
              <a:t>2</a:t>
            </a:r>
            <a:r>
              <a:rPr lang="en-US" sz="1400" b="1" baseline="30000" dirty="0" smtClean="0"/>
              <a:t>”’=</a:t>
            </a:r>
            <a:r>
              <a:rPr lang="en-US" sz="1400" b="1" dirty="0" smtClean="0"/>
              <a:t> C</a:t>
            </a:r>
            <a:r>
              <a:rPr lang="en-US" sz="1400" b="1" baseline="-25000" dirty="0" smtClean="0"/>
              <a:t>2</a:t>
            </a:r>
            <a:r>
              <a:rPr lang="en-US" sz="1400" b="1" baseline="30000" dirty="0" smtClean="0"/>
              <a:t>”</a:t>
            </a:r>
            <a:endParaRPr lang="en-US" sz="1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242170" y="3611428"/>
                <a:ext cx="3243067" cy="8396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 smtClean="0"/>
                  <a:t>Distance Metric used: Euclidean</a:t>
                </a:r>
                <a:endParaRPr lang="en-US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2170" y="3611428"/>
                <a:ext cx="3243067" cy="839653"/>
              </a:xfrm>
              <a:prstGeom prst="rect">
                <a:avLst/>
              </a:prstGeom>
              <a:blipFill rotWithShape="0">
                <a:blip r:embed="rId3"/>
                <a:stretch>
                  <a:fillRect l="-940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019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err="1" smtClean="0"/>
              <a:t>Dbscan</a:t>
            </a:r>
            <a:r>
              <a:rPr lang="en-US" dirty="0" smtClean="0"/>
              <a:t> Clustering </a:t>
            </a:r>
            <a:br>
              <a:rPr lang="en-US" dirty="0" smtClean="0"/>
            </a:br>
            <a:r>
              <a:rPr lang="en-US" dirty="0" smtClean="0"/>
              <a:t>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23</a:t>
            </a:fld>
            <a:endParaRPr lang="en-US" sz="2000" dirty="0"/>
          </a:p>
        </p:txBody>
      </p:sp>
      <p:sp>
        <p:nvSpPr>
          <p:cNvPr id="5" name="Slide Number Placeholder 3"/>
          <p:cNvSpPr txBox="1">
            <a:spLocks/>
          </p:cNvSpPr>
          <p:nvPr/>
        </p:nvSpPr>
        <p:spPr>
          <a:xfrm>
            <a:off x="6164100" y="5918037"/>
            <a:ext cx="10525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65" y="258928"/>
            <a:ext cx="7142341" cy="64339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581" y="1504263"/>
            <a:ext cx="4251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C1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722965" y="9226"/>
            <a:ext cx="4235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C2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44141" y="9226"/>
            <a:ext cx="423514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C3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33852" y="872749"/>
            <a:ext cx="62453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Core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7282" y="2849512"/>
            <a:ext cx="4315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B1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0269" y="4084155"/>
            <a:ext cx="4315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b="1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791" y="4553606"/>
            <a:ext cx="4315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B3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242618" y="2946425"/>
            <a:ext cx="4315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B4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42618" y="3518471"/>
            <a:ext cx="4315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B5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677132" y="3973293"/>
            <a:ext cx="837473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Border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5929714" y="6450568"/>
            <a:ext cx="4539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N</a:t>
            </a: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87620" y="6450568"/>
            <a:ext cx="45397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</a:t>
            </a:r>
            <a:r>
              <a:rPr lang="en-US" b="1" dirty="0"/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636841" y="6155698"/>
            <a:ext cx="72327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Noise</a:t>
            </a:r>
            <a:endParaRPr lang="en-US" b="1" dirty="0"/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5958340" y="2576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854B2FE-D5D3-4E7F-ABE4-797B2D01C313}" type="slidenum">
              <a:rPr lang="en-US" sz="1800" b="1" smtClean="0"/>
              <a:pPr/>
              <a:t>23</a:t>
            </a:fld>
            <a:endParaRPr lang="en-US" sz="18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584890" y="3918430"/>
            <a:ext cx="4370549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Inputs for the Algorithm</a:t>
            </a:r>
          </a:p>
          <a:p>
            <a:r>
              <a:rPr lang="en-US" sz="1600" b="1" dirty="0" smtClean="0"/>
              <a:t>X = Dataset</a:t>
            </a:r>
          </a:p>
          <a:p>
            <a:r>
              <a:rPr lang="en-US" sz="1600" b="1" dirty="0" smtClean="0"/>
              <a:t>Eps = Min. distance between two points</a:t>
            </a:r>
          </a:p>
          <a:p>
            <a:r>
              <a:rPr lang="en-US" sz="1600" b="1" dirty="0" smtClean="0"/>
              <a:t>D = Min. number of points required to make core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7670074" y="1873595"/>
                <a:ext cx="3940733" cy="1026435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Distance Metric used: Euclidean</a:t>
                </a:r>
                <a:endParaRPr lang="en-US" sz="20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20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0074" y="1873595"/>
                <a:ext cx="3940733" cy="1026435"/>
              </a:xfrm>
              <a:prstGeom prst="rect">
                <a:avLst/>
              </a:prstGeom>
              <a:blipFill rotWithShape="0">
                <a:blip r:embed="rId3"/>
                <a:stretch>
                  <a:fillRect l="-1546" t="-2959" r="-12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492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Multi-tier k-means </a:t>
            </a:r>
            <a:br>
              <a:rPr lang="en-US" dirty="0" smtClean="0"/>
            </a:br>
            <a:r>
              <a:rPr lang="en-US" dirty="0" smtClean="0"/>
              <a:t>clustering scheme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24</a:t>
            </a:fld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1" y="332173"/>
            <a:ext cx="7350780" cy="6119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8352" y="55174"/>
            <a:ext cx="31771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r>
              <a:rPr lang="en-US" sz="1200" b="1" baseline="-25000" dirty="0" smtClean="0"/>
              <a:t>1</a:t>
            </a:r>
            <a:endParaRPr lang="en-US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85023" y="1134661"/>
            <a:ext cx="31771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r>
              <a:rPr lang="en-US" sz="1200" b="1" baseline="-25000" dirty="0"/>
              <a:t>2</a:t>
            </a:r>
            <a:endParaRPr lang="en-US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85023" y="1411660"/>
            <a:ext cx="31771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r>
              <a:rPr lang="en-US" sz="1200" b="1" baseline="-25000" dirty="0"/>
              <a:t>3</a:t>
            </a:r>
            <a:endParaRPr lang="en-US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3026" y="4767027"/>
            <a:ext cx="31771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r>
              <a:rPr lang="en-US" sz="1200" b="1" baseline="-25000" dirty="0" smtClean="0"/>
              <a:t>1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63800" y="6010415"/>
            <a:ext cx="317716" cy="276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C</a:t>
            </a:r>
            <a:r>
              <a:rPr lang="en-US" sz="1200" b="1" baseline="-25000" dirty="0"/>
              <a:t>2</a:t>
            </a:r>
            <a:endParaRPr lang="en-US" sz="1200" b="1" dirty="0"/>
          </a:p>
        </p:txBody>
      </p:sp>
      <p:sp>
        <p:nvSpPr>
          <p:cNvPr id="11" name="Right Brace 10"/>
          <p:cNvSpPr/>
          <p:nvPr/>
        </p:nvSpPr>
        <p:spPr>
          <a:xfrm>
            <a:off x="7260328" y="2283115"/>
            <a:ext cx="475129" cy="6910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610360" y="2305675"/>
            <a:ext cx="7457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Normal</a:t>
            </a:r>
          </a:p>
          <a:p>
            <a:r>
              <a:rPr lang="en-US" sz="1200" b="1" dirty="0" smtClean="0"/>
              <a:t>Region</a:t>
            </a:r>
            <a:endParaRPr lang="en-US" sz="1200" b="1" dirty="0"/>
          </a:p>
        </p:txBody>
      </p:sp>
      <p:sp>
        <p:nvSpPr>
          <p:cNvPr id="13" name="Right Brace 12"/>
          <p:cNvSpPr/>
          <p:nvPr/>
        </p:nvSpPr>
        <p:spPr>
          <a:xfrm>
            <a:off x="7260327" y="2984672"/>
            <a:ext cx="475129" cy="1279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604396" y="2813938"/>
            <a:ext cx="74251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Border</a:t>
            </a:r>
          </a:p>
          <a:p>
            <a:r>
              <a:rPr lang="en-US" sz="1200" b="1" dirty="0" smtClean="0"/>
              <a:t>Region</a:t>
            </a:r>
            <a:endParaRPr lang="en-US" sz="1200" b="1" dirty="0"/>
          </a:p>
        </p:txBody>
      </p:sp>
      <p:sp>
        <p:nvSpPr>
          <p:cNvPr id="15" name="Right Brace 14"/>
          <p:cNvSpPr/>
          <p:nvPr/>
        </p:nvSpPr>
        <p:spPr>
          <a:xfrm>
            <a:off x="7246470" y="1869828"/>
            <a:ext cx="475129" cy="25498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604394" y="1784583"/>
            <a:ext cx="7425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Noise</a:t>
            </a:r>
          </a:p>
          <a:p>
            <a:r>
              <a:rPr lang="en-US" sz="1200" b="1" dirty="0" smtClean="0"/>
              <a:t>Region</a:t>
            </a:r>
            <a:endParaRPr lang="en-US" sz="1200" b="1" dirty="0"/>
          </a:p>
        </p:txBody>
      </p:sp>
      <p:sp>
        <p:nvSpPr>
          <p:cNvPr id="17" name="Right Brace 16"/>
          <p:cNvSpPr/>
          <p:nvPr/>
        </p:nvSpPr>
        <p:spPr>
          <a:xfrm>
            <a:off x="7260329" y="5243814"/>
            <a:ext cx="475129" cy="691033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604394" y="5233883"/>
            <a:ext cx="745717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Normal</a:t>
            </a:r>
          </a:p>
          <a:p>
            <a:r>
              <a:rPr lang="en-US" sz="1200" b="1" dirty="0" smtClean="0"/>
              <a:t>Region</a:t>
            </a:r>
            <a:endParaRPr lang="en-US" sz="1200" b="1" dirty="0"/>
          </a:p>
        </p:txBody>
      </p:sp>
      <p:sp>
        <p:nvSpPr>
          <p:cNvPr id="19" name="Right Brace 18"/>
          <p:cNvSpPr/>
          <p:nvPr/>
        </p:nvSpPr>
        <p:spPr>
          <a:xfrm>
            <a:off x="7260328" y="5945371"/>
            <a:ext cx="475129" cy="127977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11962" y="5765826"/>
            <a:ext cx="742511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Border</a:t>
            </a:r>
          </a:p>
          <a:p>
            <a:r>
              <a:rPr lang="en-US" sz="1200" b="1" dirty="0" smtClean="0"/>
              <a:t>Region</a:t>
            </a:r>
            <a:endParaRPr lang="en-US" sz="1200" b="1" dirty="0"/>
          </a:p>
        </p:txBody>
      </p:sp>
      <p:sp>
        <p:nvSpPr>
          <p:cNvPr id="21" name="Right Brace 20"/>
          <p:cNvSpPr/>
          <p:nvPr/>
        </p:nvSpPr>
        <p:spPr>
          <a:xfrm>
            <a:off x="7246471" y="4830527"/>
            <a:ext cx="475129" cy="25498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604395" y="4677960"/>
            <a:ext cx="742512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Noise</a:t>
            </a:r>
          </a:p>
          <a:p>
            <a:r>
              <a:rPr lang="en-US" sz="1200" b="1" dirty="0" smtClean="0"/>
              <a:t>Region</a:t>
            </a:r>
            <a:endParaRPr lang="en-US" sz="1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505577" y="2103373"/>
            <a:ext cx="3550181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Inputs for the Algorithm</a:t>
            </a:r>
          </a:p>
          <a:p>
            <a:r>
              <a:rPr lang="en-US" sz="1600" b="1" dirty="0" smtClean="0"/>
              <a:t>X = Dataset</a:t>
            </a:r>
          </a:p>
          <a:p>
            <a:r>
              <a:rPr lang="en-US" sz="1600" b="1" dirty="0" smtClean="0"/>
              <a:t>V = Expected voltage of Transmission  line</a:t>
            </a:r>
          </a:p>
          <a:p>
            <a:r>
              <a:rPr lang="en-US" sz="1600" b="1" dirty="0"/>
              <a:t>S</a:t>
            </a:r>
            <a:r>
              <a:rPr lang="en-US" sz="1600" b="1" dirty="0" smtClean="0"/>
              <a:t> = Allowable range for the line voltage to fluctuate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795961" y="3831058"/>
                <a:ext cx="3259797" cy="839653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/>
                  <a:t>Distance Metric used: Euclidean</a:t>
                </a:r>
                <a:endParaRPr lang="en-US" sz="16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𝑫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= </m:t>
                      </m:r>
                      <m:rad>
                        <m:radPr>
                          <m:degHide m:val="on"/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16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16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95961" y="3831058"/>
                <a:ext cx="3259797" cy="839653"/>
              </a:xfrm>
              <a:prstGeom prst="rect">
                <a:avLst/>
              </a:prstGeom>
              <a:blipFill rotWithShape="0">
                <a:blip r:embed="rId3"/>
                <a:stretch>
                  <a:fillRect l="-1121" t="-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5876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Need for Situational Awareness of Smart Grid</a:t>
            </a:r>
            <a:br>
              <a:rPr lang="en-US" b="1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3</a:t>
            </a:fld>
            <a:endParaRPr lang="en-US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39195"/>
              </p:ext>
            </p:extLst>
          </p:nvPr>
        </p:nvGraphicFramePr>
        <p:xfrm>
          <a:off x="1072055" y="1838788"/>
          <a:ext cx="10021613" cy="393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635"/>
                <a:gridCol w="4073531"/>
                <a:gridCol w="223344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Blackout</a:t>
                      </a:r>
                      <a:r>
                        <a:rPr lang="en-US" baseline="0" dirty="0" smtClean="0"/>
                        <a:t> Events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Affected Areas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Cause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August 14, 2003 – Northeast Blackout. </a:t>
                      </a: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Northeastern and Mid-western United States and Canadian province of Ontario. </a:t>
                      </a:r>
                      <a:r>
                        <a:rPr lang="en-US" sz="1800" b="1" dirty="0" smtClean="0"/>
                        <a:t>People affected</a:t>
                      </a:r>
                      <a:r>
                        <a:rPr lang="en-US" sz="1800" dirty="0" smtClean="0"/>
                        <a:t> – 55 million.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Software bug in the alarm system.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July 31, 2012 – Blackout in India.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22 states and union territories.  </a:t>
                      </a:r>
                    </a:p>
                    <a:p>
                      <a:r>
                        <a:rPr lang="en-US" sz="1800" b="1" dirty="0" smtClean="0"/>
                        <a:t>People affected</a:t>
                      </a:r>
                      <a:r>
                        <a:rPr lang="en-US" sz="1800" dirty="0" smtClean="0"/>
                        <a:t> – 600 million.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Collapse of Northern and Eastern      grids.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/>
                        <a:t>December 22, 2013 – Major ice-storm caused power failure.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Ontario to the maritime province in the far east and Michigan </a:t>
                      </a:r>
                      <a:r>
                        <a:rPr lang="en-US" sz="1800" b="1" dirty="0" smtClean="0"/>
                        <a:t>People affected </a:t>
                      </a:r>
                      <a:r>
                        <a:rPr lang="en-US" sz="1800" dirty="0" smtClean="0"/>
                        <a:t>– 1.1 million.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Ice storm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March 31, 2015 – Black-out, </a:t>
                      </a:r>
                    </a:p>
                    <a:p>
                      <a:r>
                        <a:rPr lang="en-US" sz="2000" dirty="0" smtClean="0"/>
                        <a:t>caused by technical failure, affected about 90% of Turkey.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90% of Turkey. </a:t>
                      </a:r>
                      <a:r>
                        <a:rPr lang="en-US" sz="1800" b="1" dirty="0" smtClean="0"/>
                        <a:t>People affected</a:t>
                      </a:r>
                      <a:r>
                        <a:rPr lang="en-US" sz="1800" dirty="0" smtClean="0"/>
                        <a:t> – 70 million.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Probable cyber attack.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9357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Integrated Software Suite (ISS)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233" t="2015" b="5133"/>
          <a:stretch/>
        </p:blipFill>
        <p:spPr>
          <a:xfrm>
            <a:off x="1237456" y="1855656"/>
            <a:ext cx="9908081" cy="4445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5917" y="6211669"/>
            <a:ext cx="4720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1: Integrated Software </a:t>
            </a:r>
          </a:p>
          <a:p>
            <a:pPr algn="ctr"/>
            <a:r>
              <a:rPr lang="en-US" b="1" dirty="0" smtClean="0"/>
              <a:t>Suite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4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744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847" y="692808"/>
            <a:ext cx="11029616" cy="1013800"/>
          </a:xfrm>
        </p:spPr>
        <p:txBody>
          <a:bodyPr/>
          <a:lstStyle/>
          <a:p>
            <a:r>
              <a:rPr lang="en-US" dirty="0" smtClean="0"/>
              <a:t>Development of user interface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5</a:t>
            </a:fld>
            <a:endParaRPr lang="en-US" sz="20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6" t="7294" r="13028" b="28780"/>
          <a:stretch>
            <a:fillRect/>
          </a:stretch>
        </p:blipFill>
        <p:spPr bwMode="auto">
          <a:xfrm>
            <a:off x="7104062" y="637417"/>
            <a:ext cx="4630738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81000" y="1819320"/>
            <a:ext cx="1135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OpenPDC </a:t>
            </a:r>
            <a:r>
              <a:rPr lang="en-US" dirty="0"/>
              <a:t>functions by receiving data broadcasted by a PMU and concentrating it, enabling archiving, rebroadcasting, and analysis of the phasor </a:t>
            </a:r>
            <a:r>
              <a:rPr lang="en-US" dirty="0" smtClean="0"/>
              <a:t>data.</a:t>
            </a:r>
            <a:r>
              <a:rPr lang="en-US" dirty="0"/>
              <a:t> </a:t>
            </a:r>
            <a:r>
              <a:rPr lang="en-US" dirty="0" smtClean="0"/>
              <a:t> It provides around 30 samples per second.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1950" y="2543284"/>
            <a:ext cx="3721100" cy="155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Functionalities: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E-mail Alarm 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Short Message Service alarm</a:t>
            </a:r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dirty="0"/>
              <a:t>Location based monitoring</a:t>
            </a:r>
          </a:p>
        </p:txBody>
      </p:sp>
      <p:pic>
        <p:nvPicPr>
          <p:cNvPr id="16" name="Picture 15"/>
          <p:cNvPicPr/>
          <p:nvPr/>
        </p:nvPicPr>
        <p:blipFill rotWithShape="1">
          <a:blip r:embed="rId4"/>
          <a:srcRect t="3680" r="3257" b="5291"/>
          <a:stretch/>
        </p:blipFill>
        <p:spPr bwMode="auto">
          <a:xfrm>
            <a:off x="602320" y="4319902"/>
            <a:ext cx="4107064" cy="1594952"/>
          </a:xfrm>
          <a:prstGeom prst="rect">
            <a:avLst/>
          </a:prstGeom>
          <a:ln w="1587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834042" y="5961829"/>
            <a:ext cx="35452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2: Data Processing Layer</a:t>
            </a:r>
            <a:endParaRPr lang="en-US" sz="1600" b="1" dirty="0"/>
          </a:p>
        </p:txBody>
      </p:sp>
      <p:sp>
        <p:nvSpPr>
          <p:cNvPr id="3" name="Rectangle 2"/>
          <p:cNvSpPr/>
          <p:nvPr/>
        </p:nvSpPr>
        <p:spPr>
          <a:xfrm>
            <a:off x="3492241" y="4365039"/>
            <a:ext cx="117986" cy="2217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894439" y="2529429"/>
            <a:ext cx="6096000" cy="285616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  <a:spcAft>
                <a:spcPts val="600"/>
              </a:spcAft>
              <a:buClr>
                <a:srgbClr val="ED8428"/>
              </a:buClr>
              <a:buSzPct val="92000"/>
            </a:pPr>
            <a:r>
              <a:rPr lang="en-US" altLang="en-US" sz="2000" b="1" dirty="0" smtClean="0">
                <a:solidFill>
                  <a:prstClr val="black"/>
                </a:solidFill>
              </a:rPr>
              <a:t>Methodologies</a:t>
            </a:r>
            <a:endParaRPr lang="en-US" altLang="en-US" b="1" dirty="0" smtClean="0">
              <a:solidFill>
                <a:prstClr val="black"/>
              </a:solidFill>
            </a:endParaRP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ED8428"/>
              </a:buClr>
              <a:buSzPct val="92000"/>
              <a:buFont typeface="Wingdings" pitchFamily="2" charset="2"/>
              <a:buChar char="§"/>
            </a:pPr>
            <a:r>
              <a:rPr lang="en-US" altLang="en-US" dirty="0"/>
              <a:t>C# used for all coding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ED8428"/>
              </a:buClr>
              <a:buSzPct val="92000"/>
              <a:buFont typeface="Wingdings" pitchFamily="2" charset="2"/>
              <a:buChar char="§"/>
            </a:pPr>
            <a:r>
              <a:rPr lang="en-US" altLang="en-US" dirty="0"/>
              <a:t>Visual Studio 2012 IDE used for development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rgbClr val="ED8428"/>
              </a:buClr>
              <a:buSzPct val="92000"/>
              <a:buFont typeface="Wingdings" pitchFamily="2" charset="2"/>
              <a:buChar char="§"/>
            </a:pPr>
            <a:r>
              <a:rPr lang="en-US" altLang="en-US" dirty="0"/>
              <a:t>External libraries utilized: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rgbClr val="ED8428"/>
              </a:buClr>
              <a:buSzPct val="92000"/>
              <a:buFont typeface="Wingdings" pitchFamily="2" charset="2"/>
              <a:buChar char="§"/>
            </a:pPr>
            <a:r>
              <a:rPr lang="en-US" altLang="en-US" dirty="0"/>
              <a:t>Grid Solutions Framework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rgbClr val="ED8428"/>
              </a:buClr>
              <a:buSzPct val="92000"/>
              <a:buFont typeface="Wingdings" pitchFamily="2" charset="2"/>
              <a:buChar char="§"/>
            </a:pPr>
            <a:r>
              <a:rPr lang="en-US" altLang="en-US" dirty="0"/>
              <a:t>Google Static Maps API</a:t>
            </a:r>
          </a:p>
          <a:p>
            <a:pPr marL="630000" lvl="1" indent="-306000">
              <a:spcBef>
                <a:spcPct val="20000"/>
              </a:spcBef>
              <a:spcAft>
                <a:spcPts val="600"/>
              </a:spcAft>
              <a:buClr>
                <a:srgbClr val="ED8428"/>
              </a:buClr>
              <a:buSzPct val="92000"/>
              <a:buFont typeface="Wingdings" pitchFamily="2" charset="2"/>
              <a:buChar char="§"/>
            </a:pPr>
            <a:r>
              <a:rPr lang="en-US" altLang="en-US" dirty="0"/>
              <a:t>.NET Framework 4.5</a:t>
            </a:r>
          </a:p>
        </p:txBody>
      </p:sp>
    </p:spTree>
    <p:extLst>
      <p:ext uri="{BB962C8B-B14F-4D97-AF65-F5344CB8AC3E}">
        <p14:creationId xmlns:p14="http://schemas.microsoft.com/office/powerpoint/2010/main" val="288045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Alert Systems developed for </a:t>
            </a:r>
            <a:r>
              <a:rPr lang="en-US" dirty="0" err="1" smtClean="0"/>
              <a:t>openpdc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6</a:t>
            </a:fld>
            <a:endParaRPr lang="en-US" sz="20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73" y="2440603"/>
            <a:ext cx="37687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22579" r="65297" b="37381"/>
          <a:stretch/>
        </p:blipFill>
        <p:spPr bwMode="auto">
          <a:xfrm>
            <a:off x="4570361" y="2440603"/>
            <a:ext cx="304269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723" y="1954598"/>
            <a:ext cx="3934829" cy="36102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398583" y="5668123"/>
            <a:ext cx="5056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</a:t>
            </a:r>
            <a:r>
              <a:rPr lang="en-US" sz="1600" b="1" dirty="0"/>
              <a:t>5</a:t>
            </a:r>
            <a:r>
              <a:rPr lang="en-US" sz="1600" b="1" dirty="0" smtClean="0"/>
              <a:t>: Location Based Monitoring System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739099" y="5668123"/>
            <a:ext cx="26594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4: E-mail Alarm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93593" y="5663749"/>
            <a:ext cx="26594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3: Short Message Service Alarm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1419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DBSCAN Clustering Scheme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1271" y="1829028"/>
                <a:ext cx="11099537" cy="1931400"/>
              </a:xfrm>
            </p:spPr>
            <p:txBody>
              <a:bodyPr>
                <a:normAutofit/>
              </a:bodyPr>
              <a:lstStyle/>
              <a:p>
                <a:r>
                  <a:rPr lang="en-US" sz="2000" dirty="0"/>
                  <a:t>DBSCAN is a density-based clustering algorithm that divides large regions with sufficiently high density into multiple clusters</a:t>
                </a:r>
                <a:r>
                  <a:rPr lang="en-US" sz="2000" dirty="0" smtClean="0"/>
                  <a:t>.</a:t>
                </a:r>
              </a:p>
              <a:p>
                <a:r>
                  <a:rPr lang="en-US" sz="2000" dirty="0"/>
                  <a:t>DBSCAN considers two parameters as input excluding the data. They are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(Eps) and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𝑀𝑖𝑛𝑃𝑡𝑠</m:t>
                    </m:r>
                  </m:oMath>
                </a14:m>
                <a:r>
                  <a:rPr lang="en-US" sz="2000" dirty="0"/>
                  <a:t>. Minpts are the minimum number of points that are required to form a core, and eps is the distance threshold from center of the cluster to its circumference of the cluster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1271" y="1829028"/>
                <a:ext cx="11099537" cy="1931400"/>
              </a:xfrm>
              <a:blipFill rotWithShape="0">
                <a:blip r:embed="rId3"/>
                <a:stretch>
                  <a:fillRect l="-329" r="-549" b="-12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439045" y="5918200"/>
            <a:ext cx="472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6: DBSCAN Cluster Formation</a:t>
            </a:r>
            <a:endParaRPr lang="en-US" b="1" dirty="0"/>
          </a:p>
        </p:txBody>
      </p:sp>
      <p:pic>
        <p:nvPicPr>
          <p:cNvPr id="22" name="Picture 2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210" y="3873500"/>
            <a:ext cx="5011837" cy="2044700"/>
          </a:xfrm>
          <a:prstGeom prst="rect">
            <a:avLst/>
          </a:prstGeom>
          <a:noFill/>
          <a:ln w="190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7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7728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492" y="695847"/>
            <a:ext cx="11029616" cy="1013800"/>
          </a:xfrm>
        </p:spPr>
        <p:txBody>
          <a:bodyPr>
            <a:normAutofit/>
          </a:bodyPr>
          <a:lstStyle/>
          <a:p>
            <a:r>
              <a:rPr lang="en-US" dirty="0"/>
              <a:t>K-means </a:t>
            </a:r>
            <a:r>
              <a:rPr lang="en-US" dirty="0" smtClean="0"/>
              <a:t>Clustering Scheme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526" y="1873737"/>
            <a:ext cx="11117274" cy="1809263"/>
          </a:xfrm>
        </p:spPr>
        <p:txBody>
          <a:bodyPr>
            <a:noAutofit/>
          </a:bodyPr>
          <a:lstStyle/>
          <a:p>
            <a:r>
              <a:rPr lang="en-US" sz="2000" dirty="0"/>
              <a:t>The k-means technique is a well-known and popular algorithm which was first proposed by Lloyd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Here, each cluster is represented by an adaptively changing centroid (also called a cluster center), starting from some initial values</a:t>
            </a:r>
          </a:p>
        </p:txBody>
      </p:sp>
      <p:pic>
        <p:nvPicPr>
          <p:cNvPr id="30" name="Picture 2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464" y="3774017"/>
            <a:ext cx="5409736" cy="2003734"/>
          </a:xfrm>
          <a:prstGeom prst="rect">
            <a:avLst/>
          </a:prstGeom>
          <a:noFill/>
          <a:ln w="15875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32" name="TextBox 31"/>
          <p:cNvSpPr txBox="1"/>
          <p:nvPr/>
        </p:nvSpPr>
        <p:spPr>
          <a:xfrm>
            <a:off x="3596217" y="5868769"/>
            <a:ext cx="4720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</a:t>
            </a:r>
            <a:r>
              <a:rPr lang="en-US" b="1" dirty="0"/>
              <a:t>7</a:t>
            </a:r>
            <a:r>
              <a:rPr lang="en-US" b="1" dirty="0" smtClean="0"/>
              <a:t>: k-means Clustering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8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9763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Multi-tier k-means </a:t>
            </a:r>
            <a:r>
              <a:rPr lang="en-US" dirty="0" smtClean="0"/>
              <a:t>Clustering Scheme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103419" y="6210400"/>
            <a:ext cx="3985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Figure 8: Multi-tier k-means Cluster Formation</a:t>
            </a:r>
            <a:endParaRPr lang="en-US" sz="1600" b="1" dirty="0"/>
          </a:p>
        </p:txBody>
      </p:sp>
      <p:sp>
        <p:nvSpPr>
          <p:cNvPr id="48" name="Rectangle 47"/>
          <p:cNvSpPr/>
          <p:nvPr/>
        </p:nvSpPr>
        <p:spPr>
          <a:xfrm>
            <a:off x="552450" y="1895228"/>
            <a:ext cx="11087099" cy="2970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/>
              <a:t>This paper presents a different version of k-means which we refer as multi-tier k-means clustering tailored for power system data sets. </a:t>
            </a:r>
            <a:endParaRPr lang="en-US" sz="2000" dirty="0" smtClean="0"/>
          </a:p>
          <a:p>
            <a:pPr marL="30600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/>
              <a:t>The proposed approach dynamically forms clusters from 1 to 5 clusters depending on the data thresholds and fault type. </a:t>
            </a:r>
            <a:r>
              <a:rPr lang="en-US" sz="2000" dirty="0" smtClean="0"/>
              <a:t>They are : High Noise, High Border, Good Data, Low Border, and Low Noise points</a:t>
            </a:r>
          </a:p>
          <a:p>
            <a:pPr marL="306000" lvl="0" indent="-306000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000" dirty="0"/>
              <a:t>Capable of clearly distinguish the good, bad and the noisy </a:t>
            </a:r>
            <a:r>
              <a:rPr lang="en-US" sz="2000" dirty="0" smtClean="0"/>
              <a:t>data with the threshold inputs from the operator.</a:t>
            </a:r>
            <a:endParaRPr lang="en-US" sz="2000" dirty="0"/>
          </a:p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</a:pP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51" name="Picture 50"/>
          <p:cNvPicPr/>
          <p:nvPr/>
        </p:nvPicPr>
        <p:blipFill rotWithShape="1">
          <a:blip r:embed="rId3"/>
          <a:srcRect l="2098" t="3463" r="3178" b="5655"/>
          <a:stretch/>
        </p:blipFill>
        <p:spPr bwMode="auto">
          <a:xfrm>
            <a:off x="3221021" y="4241800"/>
            <a:ext cx="5749955" cy="1968600"/>
          </a:xfrm>
          <a:prstGeom prst="rect">
            <a:avLst/>
          </a:prstGeom>
          <a:ln w="158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2000" smtClean="0"/>
              <a:pPr/>
              <a:t>9</a:t>
            </a:fld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161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65359"/>
      </a:accent1>
      <a:accent2>
        <a:srgbClr val="ED8428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3298</TotalTime>
  <Words>1825</Words>
  <Application>Microsoft Office PowerPoint</Application>
  <PresentationFormat>Widescreen</PresentationFormat>
  <Paragraphs>264</Paragraphs>
  <Slides>24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Calibri</vt:lpstr>
      <vt:lpstr>Cambria Math</vt:lpstr>
      <vt:lpstr>Gill Sans MT</vt:lpstr>
      <vt:lpstr>Wingdings</vt:lpstr>
      <vt:lpstr>Wingdings 2</vt:lpstr>
      <vt:lpstr>Dividend</vt:lpstr>
      <vt:lpstr> Clustering Algorithms FOR  Streaming openPDC Data Sets </vt:lpstr>
      <vt:lpstr>Outline of the Presentation</vt:lpstr>
      <vt:lpstr>Need for Situational Awareness of Smart Grid </vt:lpstr>
      <vt:lpstr>Integrated Software Suite (ISS)</vt:lpstr>
      <vt:lpstr>Development of user interface </vt:lpstr>
      <vt:lpstr>Alert Systems developed for openpdc</vt:lpstr>
      <vt:lpstr>DBSCAN Clustering Scheme</vt:lpstr>
      <vt:lpstr>K-means Clustering Scheme</vt:lpstr>
      <vt:lpstr>Multi-tier k-means Clustering Scheme</vt:lpstr>
      <vt:lpstr>Data Clustering scheme</vt:lpstr>
      <vt:lpstr>Results and Discussions</vt:lpstr>
      <vt:lpstr>Data Visualization</vt:lpstr>
      <vt:lpstr>Test Scenario: Steady-State Condition</vt:lpstr>
      <vt:lpstr>Test Scenario: Heavy load (High demand) Condition</vt:lpstr>
      <vt:lpstr>Test Scenario: Light load (Low demand) Condition</vt:lpstr>
      <vt:lpstr>Test Scenario: SLG Fault Condition (Short-Circuit)</vt:lpstr>
      <vt:lpstr>Distribution of data points</vt:lpstr>
      <vt:lpstr>Conclusion</vt:lpstr>
      <vt:lpstr>Future  work</vt:lpstr>
      <vt:lpstr>References:</vt:lpstr>
      <vt:lpstr>Thank you…</vt:lpstr>
      <vt:lpstr>K Means Clustering Scheme</vt:lpstr>
      <vt:lpstr>Dbscan Clustering  scheme</vt:lpstr>
      <vt:lpstr>Multi-tier k-means  clustering scheme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Visualization and Mining of Phasor Data from Optimally Placed Synchrophasors</dc:title>
  <dc:creator>Vallakati, Ranganath</dc:creator>
  <cp:lastModifiedBy>Anupam Mukherjee</cp:lastModifiedBy>
  <cp:revision>205</cp:revision>
  <dcterms:created xsi:type="dcterms:W3CDTF">2015-05-01T15:01:38Z</dcterms:created>
  <dcterms:modified xsi:type="dcterms:W3CDTF">2015-08-05T15:12:52Z</dcterms:modified>
</cp:coreProperties>
</file>