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42"/>
  </p:notesMasterIdLst>
  <p:sldIdLst>
    <p:sldId id="256" r:id="rId2"/>
    <p:sldId id="264" r:id="rId3"/>
    <p:sldId id="257" r:id="rId4"/>
    <p:sldId id="271" r:id="rId5"/>
    <p:sldId id="274" r:id="rId6"/>
    <p:sldId id="275" r:id="rId7"/>
    <p:sldId id="272" r:id="rId8"/>
    <p:sldId id="265" r:id="rId9"/>
    <p:sldId id="269" r:id="rId10"/>
    <p:sldId id="270" r:id="rId11"/>
    <p:sldId id="1005" r:id="rId12"/>
    <p:sldId id="1006" r:id="rId13"/>
    <p:sldId id="266" r:id="rId14"/>
    <p:sldId id="1014" r:id="rId15"/>
    <p:sldId id="1015" r:id="rId16"/>
    <p:sldId id="1016" r:id="rId17"/>
    <p:sldId id="1020" r:id="rId18"/>
    <p:sldId id="1021" r:id="rId19"/>
    <p:sldId id="1022" r:id="rId20"/>
    <p:sldId id="586" r:id="rId21"/>
    <p:sldId id="1023" r:id="rId22"/>
    <p:sldId id="1024" r:id="rId23"/>
    <p:sldId id="1025" r:id="rId24"/>
    <p:sldId id="1026" r:id="rId25"/>
    <p:sldId id="1027" r:id="rId26"/>
    <p:sldId id="1028" r:id="rId27"/>
    <p:sldId id="1029" r:id="rId28"/>
    <p:sldId id="258" r:id="rId29"/>
    <p:sldId id="1048" r:id="rId30"/>
    <p:sldId id="1035" r:id="rId31"/>
    <p:sldId id="1051" r:id="rId32"/>
    <p:sldId id="263" r:id="rId33"/>
    <p:sldId id="1034" r:id="rId34"/>
    <p:sldId id="1052" r:id="rId35"/>
    <p:sldId id="331" r:id="rId36"/>
    <p:sldId id="337" r:id="rId37"/>
    <p:sldId id="1053" r:id="rId38"/>
    <p:sldId id="338" r:id="rId39"/>
    <p:sldId id="259" r:id="rId40"/>
    <p:sldId id="332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3E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6" y="3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4C4A0B-99F2-4452-8C24-9BE334F83C9E}" type="doc">
      <dgm:prSet loTypeId="urn:microsoft.com/office/officeart/2005/8/layout/radial2" loCatId="relationship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618E3672-C007-4421-AC28-167AC556BE52}">
      <dgm:prSet phldrT="[Text]"/>
      <dgm:spPr/>
      <dgm:t>
        <a:bodyPr/>
        <a:lstStyle/>
        <a:p>
          <a:r>
            <a:rPr lang="en-US" dirty="0"/>
            <a:t>Device 1</a:t>
          </a:r>
        </a:p>
      </dgm:t>
    </dgm:pt>
    <dgm:pt modelId="{B0267580-58EB-4634-A85C-BF0364F2E49D}" type="parTrans" cxnId="{D9C3BF84-2925-4D86-9230-3F4260AF8A90}">
      <dgm:prSet/>
      <dgm:spPr>
        <a:ln>
          <a:solidFill>
            <a:srgbClr val="00B050"/>
          </a:solidFill>
        </a:ln>
      </dgm:spPr>
      <dgm:t>
        <a:bodyPr/>
        <a:lstStyle/>
        <a:p>
          <a:endParaRPr lang="en-US"/>
        </a:p>
      </dgm:t>
    </dgm:pt>
    <dgm:pt modelId="{E49DC5C5-39D1-4268-A0C0-8C5AF4EA2B04}" type="sibTrans" cxnId="{D9C3BF84-2925-4D86-9230-3F4260AF8A90}">
      <dgm:prSet/>
      <dgm:spPr/>
      <dgm:t>
        <a:bodyPr/>
        <a:lstStyle/>
        <a:p>
          <a:endParaRPr lang="en-US"/>
        </a:p>
      </dgm:t>
    </dgm:pt>
    <dgm:pt modelId="{D7CC0AD3-1BBF-45BF-82EB-90A8B8AE4452}">
      <dgm:prSet phldrT="[Text]"/>
      <dgm:spPr/>
      <dgm:t>
        <a:bodyPr/>
        <a:lstStyle/>
        <a:p>
          <a:r>
            <a:rPr lang="en-US" dirty="0"/>
            <a:t>Device 2</a:t>
          </a:r>
        </a:p>
      </dgm:t>
    </dgm:pt>
    <dgm:pt modelId="{D2BF3D9E-BED0-410F-9D50-9B62ABB72070}" type="parTrans" cxnId="{E5D540A7-DCDB-4B7F-82CF-12E24F8AFBE9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EE86F4D2-94FB-469B-92B4-0C866228CB14}" type="sibTrans" cxnId="{E5D540A7-DCDB-4B7F-82CF-12E24F8AFBE9}">
      <dgm:prSet/>
      <dgm:spPr/>
      <dgm:t>
        <a:bodyPr/>
        <a:lstStyle/>
        <a:p>
          <a:endParaRPr lang="en-US"/>
        </a:p>
      </dgm:t>
    </dgm:pt>
    <dgm:pt modelId="{09A248B1-6CDB-419A-A105-4ABBEA66BFD8}">
      <dgm:prSet phldrT="[Text]"/>
      <dgm:spPr/>
      <dgm:t>
        <a:bodyPr/>
        <a:lstStyle/>
        <a:p>
          <a:endParaRPr lang="en-US" dirty="0"/>
        </a:p>
      </dgm:t>
    </dgm:pt>
    <dgm:pt modelId="{93AC65FB-4903-4958-A262-0AE0712524D8}" type="parTrans" cxnId="{8B4A3D3F-14B8-47AB-AB18-657C42AAB15A}">
      <dgm:prSet/>
      <dgm:spPr/>
      <dgm:t>
        <a:bodyPr/>
        <a:lstStyle/>
        <a:p>
          <a:endParaRPr lang="en-US"/>
        </a:p>
      </dgm:t>
    </dgm:pt>
    <dgm:pt modelId="{18C3560F-B4B1-4026-BC9C-3EDA82C6EB63}" type="sibTrans" cxnId="{8B4A3D3F-14B8-47AB-AB18-657C42AAB15A}">
      <dgm:prSet/>
      <dgm:spPr/>
      <dgm:t>
        <a:bodyPr/>
        <a:lstStyle/>
        <a:p>
          <a:endParaRPr lang="en-US"/>
        </a:p>
      </dgm:t>
    </dgm:pt>
    <dgm:pt modelId="{09578C4A-3A3F-4FE0-AEC0-272F5AD6EFDE}">
      <dgm:prSet phldrT="[Text]"/>
      <dgm:spPr/>
      <dgm:t>
        <a:bodyPr/>
        <a:lstStyle/>
        <a:p>
          <a:r>
            <a:rPr lang="en-US" dirty="0"/>
            <a:t>Device 3</a:t>
          </a:r>
        </a:p>
      </dgm:t>
    </dgm:pt>
    <dgm:pt modelId="{70A431A1-72D5-4FB4-9A74-12427753AC1A}" type="parTrans" cxnId="{599D49E4-A459-411A-B4CE-3E6533AD6C62}">
      <dgm:prSet/>
      <dgm:spPr>
        <a:ln>
          <a:solidFill>
            <a:srgbClr val="FFFF00"/>
          </a:solidFill>
        </a:ln>
      </dgm:spPr>
      <dgm:t>
        <a:bodyPr/>
        <a:lstStyle/>
        <a:p>
          <a:endParaRPr lang="en-US"/>
        </a:p>
      </dgm:t>
    </dgm:pt>
    <dgm:pt modelId="{54045019-95B6-434D-87A5-03E9E7D16378}" type="sibTrans" cxnId="{599D49E4-A459-411A-B4CE-3E6533AD6C62}">
      <dgm:prSet/>
      <dgm:spPr/>
      <dgm:t>
        <a:bodyPr/>
        <a:lstStyle/>
        <a:p>
          <a:endParaRPr lang="en-US"/>
        </a:p>
      </dgm:t>
    </dgm:pt>
    <dgm:pt modelId="{6CD66AB2-5243-410A-92E0-350E2439E2B4}">
      <dgm:prSet phldrT="[Text]"/>
      <dgm:spPr/>
      <dgm:t>
        <a:bodyPr/>
        <a:lstStyle/>
        <a:p>
          <a:endParaRPr lang="en-US" dirty="0"/>
        </a:p>
      </dgm:t>
    </dgm:pt>
    <dgm:pt modelId="{B194E279-BD30-491C-B23A-1DFB22EF16B2}" type="parTrans" cxnId="{6C46DF5E-7899-44C7-A20B-3F51A1E216D2}">
      <dgm:prSet/>
      <dgm:spPr/>
      <dgm:t>
        <a:bodyPr/>
        <a:lstStyle/>
        <a:p>
          <a:endParaRPr lang="en-US"/>
        </a:p>
      </dgm:t>
    </dgm:pt>
    <dgm:pt modelId="{718DDDFA-E4E9-446D-8CD4-814FCCB73AB1}" type="sibTrans" cxnId="{6C46DF5E-7899-44C7-A20B-3F51A1E216D2}">
      <dgm:prSet/>
      <dgm:spPr/>
      <dgm:t>
        <a:bodyPr/>
        <a:lstStyle/>
        <a:p>
          <a:endParaRPr lang="en-US"/>
        </a:p>
      </dgm:t>
    </dgm:pt>
    <dgm:pt modelId="{CDBA8AA9-CD5A-49A0-BFE1-6307B95AA5DC}" type="pres">
      <dgm:prSet presAssocID="{674C4A0B-99F2-4452-8C24-9BE334F83C9E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E9E56CA-870A-4952-8C46-FA175B361F73}" type="pres">
      <dgm:prSet presAssocID="{674C4A0B-99F2-4452-8C24-9BE334F83C9E}" presName="cycle" presStyleCnt="0"/>
      <dgm:spPr/>
    </dgm:pt>
    <dgm:pt modelId="{DC37AFFC-DF65-4777-B3B0-A5A5F0ECAAE5}" type="pres">
      <dgm:prSet presAssocID="{674C4A0B-99F2-4452-8C24-9BE334F83C9E}" presName="centerShape" presStyleCnt="0"/>
      <dgm:spPr/>
    </dgm:pt>
    <dgm:pt modelId="{3C1903AB-AD4A-4519-AB6C-C2CA5B4C1363}" type="pres">
      <dgm:prSet presAssocID="{674C4A0B-99F2-4452-8C24-9BE334F83C9E}" presName="connSite" presStyleLbl="node1" presStyleIdx="0" presStyleCnt="4"/>
      <dgm:spPr/>
    </dgm:pt>
    <dgm:pt modelId="{EF195474-D4A3-4E36-9E15-39EE319C223A}" type="pres">
      <dgm:prSet presAssocID="{674C4A0B-99F2-4452-8C24-9BE334F83C9E}" presName="visible" presStyleLbl="node1" presStyleIdx="0" presStyleCnt="4" custScaleX="164637" custScaleY="95744" custLinFactNeighborX="-19190" custLinFactNeighborY="-259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27A970D-C71C-41BF-A2F9-B02CE8DE5501}" type="pres">
      <dgm:prSet presAssocID="{B0267580-58EB-4634-A85C-BF0364F2E49D}" presName="Name25" presStyleLbl="parChTrans1D1" presStyleIdx="0" presStyleCnt="3"/>
      <dgm:spPr/>
    </dgm:pt>
    <dgm:pt modelId="{0F94FD6E-3BAF-404E-803D-284236BDC704}" type="pres">
      <dgm:prSet presAssocID="{618E3672-C007-4421-AC28-167AC556BE52}" presName="node" presStyleCnt="0"/>
      <dgm:spPr/>
    </dgm:pt>
    <dgm:pt modelId="{6C70C99C-B7C8-4F97-9FC4-3C25496F73EA}" type="pres">
      <dgm:prSet presAssocID="{618E3672-C007-4421-AC28-167AC556BE52}" presName="parentNode" presStyleLbl="node1" presStyleIdx="1" presStyleCnt="4" custLinFactNeighborX="-8616" custLinFactNeighborY="5194">
        <dgm:presLayoutVars>
          <dgm:chMax val="1"/>
          <dgm:bulletEnabled val="1"/>
        </dgm:presLayoutVars>
      </dgm:prSet>
      <dgm:spPr/>
    </dgm:pt>
    <dgm:pt modelId="{C97E1409-1F41-45D8-9A6C-9051194D71D0}" type="pres">
      <dgm:prSet presAssocID="{618E3672-C007-4421-AC28-167AC556BE52}" presName="childNode" presStyleLbl="revTx" presStyleIdx="0" presStyleCnt="2">
        <dgm:presLayoutVars>
          <dgm:bulletEnabled val="1"/>
        </dgm:presLayoutVars>
      </dgm:prSet>
      <dgm:spPr/>
    </dgm:pt>
    <dgm:pt modelId="{66BAF6AE-3AD0-401C-9FB8-4C746EA8E5FE}" type="pres">
      <dgm:prSet presAssocID="{D2BF3D9E-BED0-410F-9D50-9B62ABB72070}" presName="Name25" presStyleLbl="parChTrans1D1" presStyleIdx="1" presStyleCnt="3"/>
      <dgm:spPr/>
    </dgm:pt>
    <dgm:pt modelId="{8BE34E99-A8E9-4FA2-A050-6273EDEFE02F}" type="pres">
      <dgm:prSet presAssocID="{D7CC0AD3-1BBF-45BF-82EB-90A8B8AE4452}" presName="node" presStyleCnt="0"/>
      <dgm:spPr/>
    </dgm:pt>
    <dgm:pt modelId="{638B143E-76EB-43D3-81BF-8C94F93607E8}" type="pres">
      <dgm:prSet presAssocID="{D7CC0AD3-1BBF-45BF-82EB-90A8B8AE4452}" presName="parentNode" presStyleLbl="node1" presStyleIdx="2" presStyleCnt="4" custLinFactX="94862" custLinFactNeighborX="100000" custLinFactNeighborY="-23592">
        <dgm:presLayoutVars>
          <dgm:chMax val="1"/>
          <dgm:bulletEnabled val="1"/>
        </dgm:presLayoutVars>
      </dgm:prSet>
      <dgm:spPr/>
    </dgm:pt>
    <dgm:pt modelId="{F1EF23CA-5E19-4E34-A266-9F5041D03C7B}" type="pres">
      <dgm:prSet presAssocID="{D7CC0AD3-1BBF-45BF-82EB-90A8B8AE4452}" presName="childNode" presStyleLbl="revTx" presStyleIdx="0" presStyleCnt="2">
        <dgm:presLayoutVars>
          <dgm:bulletEnabled val="1"/>
        </dgm:presLayoutVars>
      </dgm:prSet>
      <dgm:spPr/>
    </dgm:pt>
    <dgm:pt modelId="{49E12B18-1AFC-4493-AE22-A015B880274C}" type="pres">
      <dgm:prSet presAssocID="{70A431A1-72D5-4FB4-9A74-12427753AC1A}" presName="Name25" presStyleLbl="parChTrans1D1" presStyleIdx="2" presStyleCnt="3"/>
      <dgm:spPr/>
    </dgm:pt>
    <dgm:pt modelId="{8FCB58E4-0F9E-4A6A-A584-5374CC400653}" type="pres">
      <dgm:prSet presAssocID="{09578C4A-3A3F-4FE0-AEC0-272F5AD6EFDE}" presName="node" presStyleCnt="0"/>
      <dgm:spPr/>
    </dgm:pt>
    <dgm:pt modelId="{8185C312-4AEB-4A72-807A-86A974B290DE}" type="pres">
      <dgm:prSet presAssocID="{09578C4A-3A3F-4FE0-AEC0-272F5AD6EFDE}" presName="parentNode" presStyleLbl="node1" presStyleIdx="3" presStyleCnt="4" custLinFactX="17415" custLinFactNeighborX="100000" custLinFactNeighborY="-50544">
        <dgm:presLayoutVars>
          <dgm:chMax val="1"/>
          <dgm:bulletEnabled val="1"/>
        </dgm:presLayoutVars>
      </dgm:prSet>
      <dgm:spPr/>
    </dgm:pt>
    <dgm:pt modelId="{4E33D900-D484-4B5D-9FEC-559FA7DA6831}" type="pres">
      <dgm:prSet presAssocID="{09578C4A-3A3F-4FE0-AEC0-272F5AD6EFDE}" presName="childNode" presStyleLbl="revTx" presStyleIdx="1" presStyleCnt="2">
        <dgm:presLayoutVars>
          <dgm:bulletEnabled val="1"/>
        </dgm:presLayoutVars>
      </dgm:prSet>
      <dgm:spPr/>
    </dgm:pt>
  </dgm:ptLst>
  <dgm:cxnLst>
    <dgm:cxn modelId="{AC1FB700-1E65-4D3F-9D73-081130BC0FC1}" type="presOf" srcId="{D7CC0AD3-1BBF-45BF-82EB-90A8B8AE4452}" destId="{638B143E-76EB-43D3-81BF-8C94F93607E8}" srcOrd="0" destOrd="0" presId="urn:microsoft.com/office/officeart/2005/8/layout/radial2"/>
    <dgm:cxn modelId="{7259F10B-F842-4F11-918E-8A687609CC14}" type="presOf" srcId="{09578C4A-3A3F-4FE0-AEC0-272F5AD6EFDE}" destId="{8185C312-4AEB-4A72-807A-86A974B290DE}" srcOrd="0" destOrd="0" presId="urn:microsoft.com/office/officeart/2005/8/layout/radial2"/>
    <dgm:cxn modelId="{3BFB6332-442B-4198-AF3D-DA86B6A12B87}" type="presOf" srcId="{674C4A0B-99F2-4452-8C24-9BE334F83C9E}" destId="{CDBA8AA9-CD5A-49A0-BFE1-6307B95AA5DC}" srcOrd="0" destOrd="0" presId="urn:microsoft.com/office/officeart/2005/8/layout/radial2"/>
    <dgm:cxn modelId="{8B4A3D3F-14B8-47AB-AB18-657C42AAB15A}" srcId="{D7CC0AD3-1BBF-45BF-82EB-90A8B8AE4452}" destId="{09A248B1-6CDB-419A-A105-4ABBEA66BFD8}" srcOrd="0" destOrd="0" parTransId="{93AC65FB-4903-4958-A262-0AE0712524D8}" sibTransId="{18C3560F-B4B1-4026-BC9C-3EDA82C6EB63}"/>
    <dgm:cxn modelId="{6C46DF5E-7899-44C7-A20B-3F51A1E216D2}" srcId="{09578C4A-3A3F-4FE0-AEC0-272F5AD6EFDE}" destId="{6CD66AB2-5243-410A-92E0-350E2439E2B4}" srcOrd="0" destOrd="0" parTransId="{B194E279-BD30-491C-B23A-1DFB22EF16B2}" sibTransId="{718DDDFA-E4E9-446D-8CD4-814FCCB73AB1}"/>
    <dgm:cxn modelId="{C030F641-F89B-4372-B6B3-DF6B12EE1B2B}" type="presOf" srcId="{D2BF3D9E-BED0-410F-9D50-9B62ABB72070}" destId="{66BAF6AE-3AD0-401C-9FB8-4C746EA8E5FE}" srcOrd="0" destOrd="0" presId="urn:microsoft.com/office/officeart/2005/8/layout/radial2"/>
    <dgm:cxn modelId="{20887D46-CCA0-45B1-81EC-A6C4FE7CBADD}" type="presOf" srcId="{B0267580-58EB-4634-A85C-BF0364F2E49D}" destId="{227A970D-C71C-41BF-A2F9-B02CE8DE5501}" srcOrd="0" destOrd="0" presId="urn:microsoft.com/office/officeart/2005/8/layout/radial2"/>
    <dgm:cxn modelId="{794A9869-444F-4FA7-9B80-77FDE20AD4E2}" type="presOf" srcId="{618E3672-C007-4421-AC28-167AC556BE52}" destId="{6C70C99C-B7C8-4F97-9FC4-3C25496F73EA}" srcOrd="0" destOrd="0" presId="urn:microsoft.com/office/officeart/2005/8/layout/radial2"/>
    <dgm:cxn modelId="{D9C3BF84-2925-4D86-9230-3F4260AF8A90}" srcId="{674C4A0B-99F2-4452-8C24-9BE334F83C9E}" destId="{618E3672-C007-4421-AC28-167AC556BE52}" srcOrd="0" destOrd="0" parTransId="{B0267580-58EB-4634-A85C-BF0364F2E49D}" sibTransId="{E49DC5C5-39D1-4268-A0C0-8C5AF4EA2B04}"/>
    <dgm:cxn modelId="{218B3B94-4B2E-4500-A9C3-B4BA44DF0EEE}" type="presOf" srcId="{70A431A1-72D5-4FB4-9A74-12427753AC1A}" destId="{49E12B18-1AFC-4493-AE22-A015B880274C}" srcOrd="0" destOrd="0" presId="urn:microsoft.com/office/officeart/2005/8/layout/radial2"/>
    <dgm:cxn modelId="{E5D540A7-DCDB-4B7F-82CF-12E24F8AFBE9}" srcId="{674C4A0B-99F2-4452-8C24-9BE334F83C9E}" destId="{D7CC0AD3-1BBF-45BF-82EB-90A8B8AE4452}" srcOrd="1" destOrd="0" parTransId="{D2BF3D9E-BED0-410F-9D50-9B62ABB72070}" sibTransId="{EE86F4D2-94FB-469B-92B4-0C866228CB14}"/>
    <dgm:cxn modelId="{FA46C2DB-7AA9-4A10-9ED1-2826F48E055F}" type="presOf" srcId="{6CD66AB2-5243-410A-92E0-350E2439E2B4}" destId="{4E33D900-D484-4B5D-9FEC-559FA7DA6831}" srcOrd="0" destOrd="0" presId="urn:microsoft.com/office/officeart/2005/8/layout/radial2"/>
    <dgm:cxn modelId="{558930DD-29FD-40CE-A6D8-4D816CEE1B14}" type="presOf" srcId="{09A248B1-6CDB-419A-A105-4ABBEA66BFD8}" destId="{F1EF23CA-5E19-4E34-A266-9F5041D03C7B}" srcOrd="0" destOrd="0" presId="urn:microsoft.com/office/officeart/2005/8/layout/radial2"/>
    <dgm:cxn modelId="{599D49E4-A459-411A-B4CE-3E6533AD6C62}" srcId="{674C4A0B-99F2-4452-8C24-9BE334F83C9E}" destId="{09578C4A-3A3F-4FE0-AEC0-272F5AD6EFDE}" srcOrd="2" destOrd="0" parTransId="{70A431A1-72D5-4FB4-9A74-12427753AC1A}" sibTransId="{54045019-95B6-434D-87A5-03E9E7D16378}"/>
    <dgm:cxn modelId="{7E1E9950-0146-472D-BAD5-256C5FBF682D}" type="presParOf" srcId="{CDBA8AA9-CD5A-49A0-BFE1-6307B95AA5DC}" destId="{AE9E56CA-870A-4952-8C46-FA175B361F73}" srcOrd="0" destOrd="0" presId="urn:microsoft.com/office/officeart/2005/8/layout/radial2"/>
    <dgm:cxn modelId="{4667D0BD-C2D9-4734-BB26-6F3AD81A937D}" type="presParOf" srcId="{AE9E56CA-870A-4952-8C46-FA175B361F73}" destId="{DC37AFFC-DF65-4777-B3B0-A5A5F0ECAAE5}" srcOrd="0" destOrd="0" presId="urn:microsoft.com/office/officeart/2005/8/layout/radial2"/>
    <dgm:cxn modelId="{99782FFB-E64B-43C4-BADC-795A015228D9}" type="presParOf" srcId="{DC37AFFC-DF65-4777-B3B0-A5A5F0ECAAE5}" destId="{3C1903AB-AD4A-4519-AB6C-C2CA5B4C1363}" srcOrd="0" destOrd="0" presId="urn:microsoft.com/office/officeart/2005/8/layout/radial2"/>
    <dgm:cxn modelId="{91675C24-9159-4945-BECF-EC408278764E}" type="presParOf" srcId="{DC37AFFC-DF65-4777-B3B0-A5A5F0ECAAE5}" destId="{EF195474-D4A3-4E36-9E15-39EE319C223A}" srcOrd="1" destOrd="0" presId="urn:microsoft.com/office/officeart/2005/8/layout/radial2"/>
    <dgm:cxn modelId="{ECCCA62A-8ABF-4D45-8CFC-29D65863CC34}" type="presParOf" srcId="{AE9E56CA-870A-4952-8C46-FA175B361F73}" destId="{227A970D-C71C-41BF-A2F9-B02CE8DE5501}" srcOrd="1" destOrd="0" presId="urn:microsoft.com/office/officeart/2005/8/layout/radial2"/>
    <dgm:cxn modelId="{5436E474-16F8-4C05-AE48-980B819E62D5}" type="presParOf" srcId="{AE9E56CA-870A-4952-8C46-FA175B361F73}" destId="{0F94FD6E-3BAF-404E-803D-284236BDC704}" srcOrd="2" destOrd="0" presId="urn:microsoft.com/office/officeart/2005/8/layout/radial2"/>
    <dgm:cxn modelId="{B5CB531E-69D1-4B41-98BE-6BF0E870BCBC}" type="presParOf" srcId="{0F94FD6E-3BAF-404E-803D-284236BDC704}" destId="{6C70C99C-B7C8-4F97-9FC4-3C25496F73EA}" srcOrd="0" destOrd="0" presId="urn:microsoft.com/office/officeart/2005/8/layout/radial2"/>
    <dgm:cxn modelId="{6E313A50-D7D6-4090-AA5A-75115715AC09}" type="presParOf" srcId="{0F94FD6E-3BAF-404E-803D-284236BDC704}" destId="{C97E1409-1F41-45D8-9A6C-9051194D71D0}" srcOrd="1" destOrd="0" presId="urn:microsoft.com/office/officeart/2005/8/layout/radial2"/>
    <dgm:cxn modelId="{CB6475D8-FC93-4A58-82DA-B67C51DA6F3B}" type="presParOf" srcId="{AE9E56CA-870A-4952-8C46-FA175B361F73}" destId="{66BAF6AE-3AD0-401C-9FB8-4C746EA8E5FE}" srcOrd="3" destOrd="0" presId="urn:microsoft.com/office/officeart/2005/8/layout/radial2"/>
    <dgm:cxn modelId="{BA7A1EC6-9501-45EA-872D-921009C625FA}" type="presParOf" srcId="{AE9E56CA-870A-4952-8C46-FA175B361F73}" destId="{8BE34E99-A8E9-4FA2-A050-6273EDEFE02F}" srcOrd="4" destOrd="0" presId="urn:microsoft.com/office/officeart/2005/8/layout/radial2"/>
    <dgm:cxn modelId="{8682B29C-7CE8-4DEA-A99B-E409D39A8592}" type="presParOf" srcId="{8BE34E99-A8E9-4FA2-A050-6273EDEFE02F}" destId="{638B143E-76EB-43D3-81BF-8C94F93607E8}" srcOrd="0" destOrd="0" presId="urn:microsoft.com/office/officeart/2005/8/layout/radial2"/>
    <dgm:cxn modelId="{F54C9653-CC1D-4BF9-B6F4-E47F3F0393CC}" type="presParOf" srcId="{8BE34E99-A8E9-4FA2-A050-6273EDEFE02F}" destId="{F1EF23CA-5E19-4E34-A266-9F5041D03C7B}" srcOrd="1" destOrd="0" presId="urn:microsoft.com/office/officeart/2005/8/layout/radial2"/>
    <dgm:cxn modelId="{33E18240-3C99-4817-BC33-DA058A3A952A}" type="presParOf" srcId="{AE9E56CA-870A-4952-8C46-FA175B361F73}" destId="{49E12B18-1AFC-4493-AE22-A015B880274C}" srcOrd="5" destOrd="0" presId="urn:microsoft.com/office/officeart/2005/8/layout/radial2"/>
    <dgm:cxn modelId="{2EF9DDBD-61B4-4DE8-AB1B-F85D4FC6E621}" type="presParOf" srcId="{AE9E56CA-870A-4952-8C46-FA175B361F73}" destId="{8FCB58E4-0F9E-4A6A-A584-5374CC400653}" srcOrd="6" destOrd="0" presId="urn:microsoft.com/office/officeart/2005/8/layout/radial2"/>
    <dgm:cxn modelId="{091322CA-055F-462A-B15D-C4FF7EFF43D8}" type="presParOf" srcId="{8FCB58E4-0F9E-4A6A-A584-5374CC400653}" destId="{8185C312-4AEB-4A72-807A-86A974B290DE}" srcOrd="0" destOrd="0" presId="urn:microsoft.com/office/officeart/2005/8/layout/radial2"/>
    <dgm:cxn modelId="{18D688D2-C2A8-4C1C-AA0E-CA5CF2191AD7}" type="presParOf" srcId="{8FCB58E4-0F9E-4A6A-A584-5374CC400653}" destId="{4E33D900-D484-4B5D-9FEC-559FA7DA6831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E12B18-1AFC-4493-AE22-A015B880274C}">
      <dsp:nvSpPr>
        <dsp:cNvPr id="0" name=""/>
        <dsp:cNvSpPr/>
      </dsp:nvSpPr>
      <dsp:spPr>
        <a:xfrm rot="970631">
          <a:off x="3294734" y="3038666"/>
          <a:ext cx="2185616" cy="51416"/>
        </a:xfrm>
        <a:custGeom>
          <a:avLst/>
          <a:gdLst/>
          <a:ahLst/>
          <a:cxnLst/>
          <a:rect l="0" t="0" r="0" b="0"/>
          <a:pathLst>
            <a:path>
              <a:moveTo>
                <a:pt x="0" y="25708"/>
              </a:moveTo>
              <a:lnTo>
                <a:pt x="2185616" y="25708"/>
              </a:lnTo>
            </a:path>
          </a:pathLst>
        </a:custGeom>
        <a:noFill/>
        <a:ln w="12700" cap="flat" cmpd="sng" algn="ctr">
          <a:solidFill>
            <a:srgbClr val="FFFF00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BAF6AE-3AD0-401C-9FB8-4C746EA8E5FE}">
      <dsp:nvSpPr>
        <dsp:cNvPr id="0" name=""/>
        <dsp:cNvSpPr/>
      </dsp:nvSpPr>
      <dsp:spPr>
        <a:xfrm rot="21375991">
          <a:off x="3334100" y="2313902"/>
          <a:ext cx="3679919" cy="51416"/>
        </a:xfrm>
        <a:custGeom>
          <a:avLst/>
          <a:gdLst/>
          <a:ahLst/>
          <a:cxnLst/>
          <a:rect l="0" t="0" r="0" b="0"/>
          <a:pathLst>
            <a:path>
              <a:moveTo>
                <a:pt x="0" y="25708"/>
              </a:moveTo>
              <a:lnTo>
                <a:pt x="3679919" y="25708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7A970D-C71C-41BF-A2F9-B02CE8DE5501}">
      <dsp:nvSpPr>
        <dsp:cNvPr id="0" name=""/>
        <dsp:cNvSpPr/>
      </dsp:nvSpPr>
      <dsp:spPr>
        <a:xfrm rot="18997670">
          <a:off x="3255101" y="1481537"/>
          <a:ext cx="607149" cy="51416"/>
        </a:xfrm>
        <a:custGeom>
          <a:avLst/>
          <a:gdLst/>
          <a:ahLst/>
          <a:cxnLst/>
          <a:rect l="0" t="0" r="0" b="0"/>
          <a:pathLst>
            <a:path>
              <a:moveTo>
                <a:pt x="0" y="25708"/>
              </a:moveTo>
              <a:lnTo>
                <a:pt x="607149" y="25708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195474-D4A3-4E36-9E15-39EE319C223A}">
      <dsp:nvSpPr>
        <dsp:cNvPr id="0" name=""/>
        <dsp:cNvSpPr/>
      </dsp:nvSpPr>
      <dsp:spPr>
        <a:xfrm>
          <a:off x="39907" y="1295394"/>
          <a:ext cx="3977693" cy="231321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70C99C-B7C8-4F97-9FC4-3C25496F73EA}">
      <dsp:nvSpPr>
        <dsp:cNvPr id="0" name=""/>
        <dsp:cNvSpPr/>
      </dsp:nvSpPr>
      <dsp:spPr>
        <a:xfrm>
          <a:off x="3581407" y="76205"/>
          <a:ext cx="1449623" cy="1449623"/>
        </a:xfrm>
        <a:prstGeom prst="ellipse">
          <a:avLst/>
        </a:prstGeom>
        <a:solidFill>
          <a:schemeClr val="accent3">
            <a:hueOff val="2019711"/>
            <a:satOff val="12180"/>
            <a:lumOff val="-738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Device 1</a:t>
          </a:r>
        </a:p>
      </dsp:txBody>
      <dsp:txXfrm>
        <a:off x="3793699" y="288497"/>
        <a:ext cx="1025039" cy="1025039"/>
      </dsp:txXfrm>
    </dsp:sp>
    <dsp:sp modelId="{638B143E-76EB-43D3-81BF-8C94F93607E8}">
      <dsp:nvSpPr>
        <dsp:cNvPr id="0" name=""/>
        <dsp:cNvSpPr/>
      </dsp:nvSpPr>
      <dsp:spPr>
        <a:xfrm>
          <a:off x="7008576" y="1447793"/>
          <a:ext cx="1449623" cy="1449623"/>
        </a:xfrm>
        <a:prstGeom prst="ellipse">
          <a:avLst/>
        </a:prstGeom>
        <a:solidFill>
          <a:schemeClr val="accent3">
            <a:hueOff val="4039423"/>
            <a:satOff val="24360"/>
            <a:lumOff val="-1477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Device 2</a:t>
          </a:r>
        </a:p>
      </dsp:txBody>
      <dsp:txXfrm>
        <a:off x="7220868" y="1660085"/>
        <a:ext cx="1025039" cy="1025039"/>
      </dsp:txXfrm>
    </dsp:sp>
    <dsp:sp modelId="{F1EF23CA-5E19-4E34-A266-9F5041D03C7B}">
      <dsp:nvSpPr>
        <dsp:cNvPr id="0" name=""/>
        <dsp:cNvSpPr/>
      </dsp:nvSpPr>
      <dsp:spPr>
        <a:xfrm>
          <a:off x="8603162" y="1447793"/>
          <a:ext cx="2174434" cy="1449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6500" kern="1200" dirty="0"/>
        </a:p>
      </dsp:txBody>
      <dsp:txXfrm>
        <a:off x="8603162" y="1447793"/>
        <a:ext cx="2174434" cy="1449623"/>
      </dsp:txXfrm>
    </dsp:sp>
    <dsp:sp modelId="{8185C312-4AEB-4A72-807A-86A974B290DE}">
      <dsp:nvSpPr>
        <dsp:cNvPr id="0" name=""/>
        <dsp:cNvSpPr/>
      </dsp:nvSpPr>
      <dsp:spPr>
        <a:xfrm>
          <a:off x="5408381" y="2845967"/>
          <a:ext cx="1449623" cy="1449623"/>
        </a:xfrm>
        <a:prstGeom prst="ellipse">
          <a:avLst/>
        </a:prstGeom>
        <a:solidFill>
          <a:schemeClr val="accent3">
            <a:hueOff val="6059134"/>
            <a:satOff val="36540"/>
            <a:lumOff val="-221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Device 3</a:t>
          </a:r>
        </a:p>
      </dsp:txBody>
      <dsp:txXfrm>
        <a:off x="5620673" y="3058259"/>
        <a:ext cx="1025039" cy="1025039"/>
      </dsp:txXfrm>
    </dsp:sp>
    <dsp:sp modelId="{4E33D900-D484-4B5D-9FEC-559FA7DA6831}">
      <dsp:nvSpPr>
        <dsp:cNvPr id="0" name=""/>
        <dsp:cNvSpPr/>
      </dsp:nvSpPr>
      <dsp:spPr>
        <a:xfrm>
          <a:off x="7002967" y="2845967"/>
          <a:ext cx="2174434" cy="1449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6500" kern="1200" dirty="0"/>
        </a:p>
      </dsp:txBody>
      <dsp:txXfrm>
        <a:off x="7002967" y="2845967"/>
        <a:ext cx="2174434" cy="1449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E48AE9-8300-44FB-BA65-DA3B69CA4D97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CD160-A5DB-45F7-9866-51518C908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10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F0525-434C-4C79-941F-903B002EBD6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96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10000"/>
            <a:ext cx="12192000" cy="1268730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Rectangle 8"/>
          <p:cNvSpPr/>
          <p:nvPr/>
        </p:nvSpPr>
        <p:spPr>
          <a:xfrm>
            <a:off x="0" y="5029200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0529" y="3836341"/>
            <a:ext cx="11247487" cy="1192859"/>
          </a:xfrm>
        </p:spPr>
        <p:txBody>
          <a:bodyPr anchor="ctr">
            <a:normAutofit/>
          </a:bodyPr>
          <a:lstStyle>
            <a:lvl1pPr algn="l">
              <a:defRPr lang="en-US" sz="4800" b="1" i="0" kern="1200" baseline="0" dirty="0">
                <a:solidFill>
                  <a:srgbClr val="4FB33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0530" y="2072225"/>
            <a:ext cx="4546059" cy="1429733"/>
          </a:xfrm>
        </p:spPr>
        <p:txBody>
          <a:bodyPr>
            <a:normAutofit/>
          </a:bodyPr>
          <a:lstStyle>
            <a:lvl1pPr marL="0" indent="0" algn="l">
              <a:buNone/>
              <a:defRPr lang="en-US" sz="2800" b="1" i="0" kern="1200" baseline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272" y="198611"/>
            <a:ext cx="5142494" cy="363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843432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(no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209040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5322B175-D8B9-48A6-B435-D4FA271C1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430432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(with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BA1DE4DD-E23B-4E87-A2ED-0B78F5915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15B17A8-B3C5-0AF8-62B6-C28EEAB7F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703393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965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628" y="308603"/>
            <a:ext cx="3932237" cy="134090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3352" y="308603"/>
            <a:ext cx="6901235" cy="58103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6628" y="1721224"/>
            <a:ext cx="3932237" cy="439777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546628" y="1649506"/>
            <a:ext cx="3932237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648EA29C-F6E3-477C-A52C-6BC1E7CC8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524D0-ED2B-176C-B673-67285DCE4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8386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628" y="328705"/>
            <a:ext cx="3932237" cy="132976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61635" y="318059"/>
            <a:ext cx="7017952" cy="580094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086" y="1716741"/>
            <a:ext cx="3932237" cy="440225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546628" y="1649506"/>
            <a:ext cx="3932237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EF267FB4-F5DE-4068-AC40-05AA79C57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0EFCF2-0225-239F-0878-4950F0CA1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8821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CD84B4FE-9DD9-4E58-A2E8-3EB9C705E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9A6B563-58B9-F2A1-3B5D-91F474959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423673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B0941E91-7656-4FCB-8D8C-41088D7308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F67237C-04E9-CBBB-3DDD-2F7A55D20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477199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4998186"/>
      </p:ext>
    </p:extLst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454" y="1029869"/>
            <a:ext cx="4538500" cy="514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546628" y="93244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553453" y="625892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980A46F-B4CB-9117-B9AF-34C924569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818927"/>
      </p:ext>
    </p:extLst>
  </p:cSld>
  <p:clrMapOvr>
    <a:masterClrMapping/>
  </p:clrMapOvr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41086" y="1022139"/>
            <a:ext cx="4538500" cy="514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546628" y="93244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553453" y="625892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374D44C-584A-EA38-98D1-5FDD46F59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27103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3453" y="1114425"/>
            <a:ext cx="11026133" cy="49636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216183" y="6444476"/>
            <a:ext cx="514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209040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EBB88BF-F2A0-42DD-A2B0-5946198779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05FDAAF-28CF-A105-BC77-866D6CBBB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9900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(with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8950AAB-7BDB-8F0B-0CC9-69A3979FB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273147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216183" y="6444476"/>
            <a:ext cx="514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3810000"/>
            <a:ext cx="12192000" cy="1268730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/>
          <p:cNvSpPr/>
          <p:nvPr/>
        </p:nvSpPr>
        <p:spPr>
          <a:xfrm>
            <a:off x="0" y="5029200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610529" y="3836341"/>
            <a:ext cx="11247487" cy="1192859"/>
          </a:xfrm>
        </p:spPr>
        <p:txBody>
          <a:bodyPr anchor="ctr">
            <a:normAutofit/>
          </a:bodyPr>
          <a:lstStyle>
            <a:lvl1pPr algn="l">
              <a:defRPr lang="en-US" sz="4800" b="1" i="0" kern="1200" baseline="0" dirty="0">
                <a:solidFill>
                  <a:srgbClr val="4FB33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10530" y="2072225"/>
            <a:ext cx="8144364" cy="1429733"/>
          </a:xfrm>
        </p:spPr>
        <p:txBody>
          <a:bodyPr anchor="b">
            <a:normAutofit/>
          </a:bodyPr>
          <a:lstStyle>
            <a:lvl1pPr marL="0" indent="0" algn="l">
              <a:buNone/>
              <a:defRPr lang="en-US" sz="2800" b="1" i="0" kern="1200" baseline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AFFDB4FF-1040-4FDD-870D-88EC922ED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0578A6-E46E-8013-8135-19679E5EA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90032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453" y="1029869"/>
            <a:ext cx="5466347" cy="514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3929" y="1029869"/>
            <a:ext cx="5465657" cy="514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209040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6C365DBA-DC68-4355-81F0-DC0AD046F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FDCC60-C208-F630-E43A-CED8CF0C3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853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454" y="1029869"/>
            <a:ext cx="4538500" cy="514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-116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120515" y="97744"/>
            <a:ext cx="1195097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1B912E6-9EC7-4FA3-9FE4-D279BA6E70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7226F1C-B034-5788-FF9F-742690A66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11727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41086" y="1022139"/>
            <a:ext cx="4538500" cy="514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195097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BDE7ACF5-B3BB-4354-BAF6-EC5627F88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0C61FF5-9194-1750-269C-EACCF38AE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74490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993869"/>
            <a:ext cx="5387975" cy="416720"/>
          </a:xfrm>
        </p:spPr>
        <p:txBody>
          <a:bodyPr anchor="b">
            <a:noAutofit/>
          </a:bodyPr>
          <a:lstStyle>
            <a:lvl1pPr marL="0" indent="0">
              <a:buNone/>
              <a:defRPr sz="2600" b="1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470781"/>
            <a:ext cx="5387975" cy="45895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995644"/>
            <a:ext cx="5486400" cy="414945"/>
          </a:xfrm>
        </p:spPr>
        <p:txBody>
          <a:bodyPr anchor="b">
            <a:noAutofit/>
          </a:bodyPr>
          <a:lstStyle>
            <a:lvl1pPr marL="0" indent="0">
              <a:buNone/>
              <a:defRPr sz="2600" b="1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470781"/>
            <a:ext cx="5486400" cy="45895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195097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5" name="Picture 14" descr="A picture containing drawing&#10;&#10;Description automatically generated">
            <a:extLst>
              <a:ext uri="{FF2B5EF4-FFF2-40B4-BE49-F238E27FC236}">
                <a16:creationId xmlns:a16="http://schemas.microsoft.com/office/drawing/2014/main" id="{D10C4D36-A726-4906-8048-C1A88E8ED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BFAC27A-D18F-2EFD-B3E3-3258B4DE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647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d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-2163" y="241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993869"/>
            <a:ext cx="5387975" cy="446460"/>
          </a:xfrm>
        </p:spPr>
        <p:txBody>
          <a:bodyPr anchor="b">
            <a:noAutofit/>
          </a:bodyPr>
          <a:lstStyle>
            <a:lvl1pPr marL="0" indent="0">
              <a:buNone/>
              <a:defRPr sz="2600" b="1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481319"/>
            <a:ext cx="5387975" cy="19850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995644"/>
            <a:ext cx="5486400" cy="444685"/>
          </a:xfrm>
        </p:spPr>
        <p:txBody>
          <a:bodyPr anchor="b">
            <a:noAutofit/>
          </a:bodyPr>
          <a:lstStyle>
            <a:lvl1pPr marL="0" indent="0">
              <a:buNone/>
              <a:defRPr sz="2600" b="1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481319"/>
            <a:ext cx="5486400" cy="19850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09600" y="6172200"/>
            <a:ext cx="10972800" cy="0"/>
          </a:xfrm>
          <a:prstGeom prst="line">
            <a:avLst/>
          </a:prstGeom>
          <a:ln w="952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609600" y="3683531"/>
            <a:ext cx="5387975" cy="446460"/>
          </a:xfrm>
        </p:spPr>
        <p:txBody>
          <a:bodyPr anchor="b">
            <a:noAutofit/>
          </a:bodyPr>
          <a:lstStyle>
            <a:lvl1pPr marL="0" indent="0">
              <a:buNone/>
              <a:defRPr sz="2600" b="1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3"/>
          </p:nvPr>
        </p:nvSpPr>
        <p:spPr>
          <a:xfrm>
            <a:off x="609600" y="4176957"/>
            <a:ext cx="5387975" cy="19850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096000" y="3685306"/>
            <a:ext cx="5486400" cy="444685"/>
          </a:xfrm>
        </p:spPr>
        <p:txBody>
          <a:bodyPr anchor="b">
            <a:noAutofit/>
          </a:bodyPr>
          <a:lstStyle>
            <a:lvl1pPr marL="0" indent="0">
              <a:buNone/>
              <a:defRPr sz="2600" b="1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5"/>
          <p:cNvSpPr>
            <a:spLocks noGrp="1"/>
          </p:cNvSpPr>
          <p:nvPr>
            <p:ph sz="quarter" idx="15"/>
          </p:nvPr>
        </p:nvSpPr>
        <p:spPr>
          <a:xfrm>
            <a:off x="6096000" y="4176957"/>
            <a:ext cx="5486400" cy="19850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97276" y="96740"/>
            <a:ext cx="11993123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7" name="Picture 26" descr="A picture containing drawing&#10;&#10;Description automatically generated">
            <a:extLst>
              <a:ext uri="{FF2B5EF4-FFF2-40B4-BE49-F238E27FC236}">
                <a16:creationId xmlns:a16="http://schemas.microsoft.com/office/drawing/2014/main" id="{E12B82E3-38DD-464B-89EA-420AC5391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D1DC3B1-26C4-1E98-4E18-C09E42DF4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181047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209040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33D249A3-AEB2-45AE-86C1-CA06378EB8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659F48C-02A9-9D18-4811-6FC5F8F3C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7591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6628" y="0"/>
            <a:ext cx="11032958" cy="597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3453" y="1114425"/>
            <a:ext cx="11026133" cy="5047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F3252C-D9E4-9646-BE47-D6BA204EA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90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lang="en-US" sz="3200" b="1" kern="1200" baseline="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anose="020B0604020202020204" pitchFamily="34" charset="0"/>
          <a:ea typeface="+mj-ea"/>
          <a:cs typeface="Arial" pitchFamily="34" charset="0"/>
        </a:defRPr>
      </a:lvl1pPr>
    </p:titleStyle>
    <p:bodyStyle>
      <a:lvl1pPr marL="341313" indent="-341313" algn="l" defTabSz="914400" rtl="0" eaLnBrk="1" latinLnBrk="0" hangingPunct="1">
        <a:lnSpc>
          <a:spcPct val="90000"/>
        </a:lnSpc>
        <a:spcBef>
          <a:spcPts val="1000"/>
        </a:spcBef>
        <a:buSzPct val="80000"/>
        <a:buFontTx/>
        <a:buBlip>
          <a:blip r:embed="rId22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914400" rtl="0" eaLnBrk="1" latinLnBrk="0" hangingPunct="1">
        <a:lnSpc>
          <a:spcPct val="90000"/>
        </a:lnSpc>
        <a:spcBef>
          <a:spcPts val="500"/>
        </a:spcBef>
        <a:buClr>
          <a:srgbClr val="007900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54075" indent="-2270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87438" indent="-233363" algn="l" defTabSz="914400" rtl="0" eaLnBrk="1" latinLnBrk="0" hangingPunct="1">
        <a:lnSpc>
          <a:spcPct val="90000"/>
        </a:lnSpc>
        <a:spcBef>
          <a:spcPts val="500"/>
        </a:spcBef>
        <a:buClr>
          <a:srgbClr val="007900"/>
        </a:buClr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1255713" indent="-168275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›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napdb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www.youtube.com/watch?v=1cRWVMw5U-c&amp;t=610s" TargetMode="External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sz="4800" dirty="0"/>
              <a:t>Understanding PDC's </a:t>
            </a:r>
            <a:r>
              <a:rPr lang="en-US" sz="4800" dirty="0"/>
              <a:t>/</a:t>
            </a:r>
            <a:r>
              <a:rPr sz="4800" dirty="0"/>
              <a:t> </a:t>
            </a:r>
            <a:r>
              <a:rPr sz="4800" dirty="0" err="1"/>
              <a:t>openHistorian</a:t>
            </a:r>
            <a:endParaRPr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4528" y="731520"/>
            <a:ext cx="5574792" cy="2889503"/>
          </a:xfrm>
        </p:spPr>
        <p:txBody>
          <a:bodyPr>
            <a:normAutofit/>
          </a:bodyPr>
          <a:lstStyle/>
          <a:p>
            <a:r>
              <a:rPr sz="5400" dirty="0"/>
              <a:t>PDCs and </a:t>
            </a:r>
            <a:r>
              <a:rPr sz="5400" dirty="0" err="1"/>
              <a:t>openHistorian</a:t>
            </a:r>
            <a:br>
              <a:rPr sz="4400" dirty="0"/>
            </a:br>
            <a:r>
              <a:rPr sz="4400" dirty="0"/>
              <a:t> </a:t>
            </a:r>
            <a:br>
              <a:rPr sz="4400" dirty="0"/>
            </a:br>
            <a:r>
              <a:rPr sz="4400" dirty="0"/>
              <a:t>	</a:t>
            </a:r>
            <a:r>
              <a:rPr sz="4000" dirty="0"/>
              <a:t>Overview / Details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DDAF58-25A7-7E5F-8A32-2696C2E5AD9B}"/>
              </a:ext>
            </a:extLst>
          </p:cNvPr>
          <p:cNvSpPr txBox="1"/>
          <p:nvPr/>
        </p:nvSpPr>
        <p:spPr>
          <a:xfrm>
            <a:off x="161363" y="5230208"/>
            <a:ext cx="928975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WAMS-MCC Software Training Meeting </a:t>
            </a:r>
            <a:b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J. Ritchie Carroll</a:t>
            </a:r>
            <a:endParaRPr lang="en-US" sz="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 3, 2024</a:t>
            </a:r>
          </a:p>
        </p:txBody>
      </p:sp>
      <p:pic>
        <p:nvPicPr>
          <p:cNvPr id="5" name="Picture 4" descr="openPDC - GPA Product Discussions">
            <a:extLst>
              <a:ext uri="{FF2B5EF4-FFF2-40B4-BE49-F238E27FC236}">
                <a16:creationId xmlns:a16="http://schemas.microsoft.com/office/drawing/2014/main" id="{0F17676A-9292-B29C-E174-D85E543152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39"/>
          <a:stretch/>
        </p:blipFill>
        <p:spPr bwMode="auto">
          <a:xfrm>
            <a:off x="10131452" y="5844316"/>
            <a:ext cx="1739768" cy="78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0A202CA6-455A-3F98-7ED4-38D8204339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4073243"/>
              </p:ext>
            </p:extLst>
          </p:nvPr>
        </p:nvGraphicFramePr>
        <p:xfrm>
          <a:off x="1826896" y="1876429"/>
          <a:ext cx="84582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14AB422-833B-685F-E5DF-675B2E01B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 Adapter: Time Alignment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F863E5-2EC2-9136-A9DF-0593EB354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2024 Grid Protection Alliance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816D0-1166-FCA6-FA5D-1AF409DBC8C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651F54-D775-4895-BCB0-AD77DC94EF0A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Curved Left Arrow 6">
            <a:extLst>
              <a:ext uri="{FF2B5EF4-FFF2-40B4-BE49-F238E27FC236}">
                <a16:creationId xmlns:a16="http://schemas.microsoft.com/office/drawing/2014/main" id="{7275F026-BB8C-5049-1DEF-AB4E0A174AB7}"/>
              </a:ext>
            </a:extLst>
          </p:cNvPr>
          <p:cNvSpPr/>
          <p:nvPr/>
        </p:nvSpPr>
        <p:spPr>
          <a:xfrm rot="19246326">
            <a:off x="7211952" y="806213"/>
            <a:ext cx="2496557" cy="4665897"/>
          </a:xfrm>
          <a:prstGeom prst="curvedLeftArrow">
            <a:avLst>
              <a:gd name="adj1" fmla="val 25000"/>
              <a:gd name="adj2" fmla="val 41512"/>
              <a:gd name="adj3" fmla="val 26817"/>
            </a:avLst>
          </a:prstGeom>
          <a:gradFill flip="none" rotWithShape="0"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Line Callout 1 4">
            <a:extLst>
              <a:ext uri="{FF2B5EF4-FFF2-40B4-BE49-F238E27FC236}">
                <a16:creationId xmlns:a16="http://schemas.microsoft.com/office/drawing/2014/main" id="{DF22DCC6-9CFE-528E-B879-3F931E79DBBC}"/>
              </a:ext>
            </a:extLst>
          </p:cNvPr>
          <p:cNvSpPr/>
          <p:nvPr/>
        </p:nvSpPr>
        <p:spPr>
          <a:xfrm>
            <a:off x="3579496" y="1952629"/>
            <a:ext cx="1371600" cy="600071"/>
          </a:xfrm>
          <a:prstGeom prst="borderCallout1">
            <a:avLst>
              <a:gd name="adj1" fmla="val 48555"/>
              <a:gd name="adj2" fmla="val 99902"/>
              <a:gd name="adj3" fmla="val 71754"/>
              <a:gd name="adj4" fmla="val 13374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Near by</a:t>
            </a:r>
          </a:p>
        </p:txBody>
      </p:sp>
      <p:sp>
        <p:nvSpPr>
          <p:cNvPr id="9" name="Line Callout 1 5">
            <a:extLst>
              <a:ext uri="{FF2B5EF4-FFF2-40B4-BE49-F238E27FC236}">
                <a16:creationId xmlns:a16="http://schemas.microsoft.com/office/drawing/2014/main" id="{3D0D3C8C-D28A-301E-8FF0-D2E32D89B18E}"/>
              </a:ext>
            </a:extLst>
          </p:cNvPr>
          <p:cNvSpPr/>
          <p:nvPr/>
        </p:nvSpPr>
        <p:spPr>
          <a:xfrm>
            <a:off x="7313296" y="3058641"/>
            <a:ext cx="1371600" cy="570388"/>
          </a:xfrm>
          <a:prstGeom prst="borderCallout1">
            <a:avLst>
              <a:gd name="adj1" fmla="val 46248"/>
              <a:gd name="adj2" fmla="val 100678"/>
              <a:gd name="adj3" fmla="val 74063"/>
              <a:gd name="adj4" fmla="val 12501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Far</a:t>
            </a:r>
          </a:p>
        </p:txBody>
      </p:sp>
      <p:sp>
        <p:nvSpPr>
          <p:cNvPr id="10" name="Wave 9">
            <a:extLst>
              <a:ext uri="{FF2B5EF4-FFF2-40B4-BE49-F238E27FC236}">
                <a16:creationId xmlns:a16="http://schemas.microsoft.com/office/drawing/2014/main" id="{6121465A-B3EF-36FC-9B46-998E80FD2226}"/>
              </a:ext>
            </a:extLst>
          </p:cNvPr>
          <p:cNvSpPr/>
          <p:nvPr/>
        </p:nvSpPr>
        <p:spPr>
          <a:xfrm>
            <a:off x="8161020" y="1447800"/>
            <a:ext cx="2124076" cy="1222211"/>
          </a:xfrm>
          <a:prstGeom prst="wave">
            <a:avLst>
              <a:gd name="adj1" fmla="val 12887"/>
              <a:gd name="adj2" fmla="val -12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Synchronized</a:t>
            </a:r>
          </a:p>
          <a:p>
            <a:pPr algn="ctr"/>
            <a:r>
              <a:rPr lang="en-US" sz="2000" b="1" dirty="0"/>
              <a:t>Measurements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A213C5A-299D-B845-AC2C-FF0CD0BCB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625702">
            <a:off x="9171587" y="143337"/>
            <a:ext cx="1629065" cy="165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6A0C6DA-587F-7E00-332F-5179207C0462}"/>
              </a:ext>
            </a:extLst>
          </p:cNvPr>
          <p:cNvSpPr txBox="1"/>
          <p:nvPr/>
        </p:nvSpPr>
        <p:spPr>
          <a:xfrm rot="21327910">
            <a:off x="6185063" y="4173484"/>
            <a:ext cx="2225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Max Lag 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6EB68E-CC09-3661-600F-638576C1EBB7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822228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70310-96F3-428D-9AAB-9925C0286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Included</a:t>
            </a:r>
            <a:r>
              <a:rPr lang="en-US" dirty="0"/>
              <a:t>: Computational Adapters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421D1-A522-C02B-7D66-09ABEC19F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2024 Grid Protection Alliance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CD23D1A2-BA29-F965-2040-79AB264AF72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651F54-D775-4895-BCB0-AD77DC94EF0A}" type="slidenum">
              <a:rPr lang="en-US" smtClean="0"/>
              <a:t>11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AAC455-747F-4ACD-9CB4-A4CE90151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20" y="1394550"/>
            <a:ext cx="11252199" cy="47547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68CCA0B-89FA-63F1-9868-8709E30AEE86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307653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E961F-ED2E-4A51-9E62-1DA11FE96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Included</a:t>
            </a:r>
            <a:r>
              <a:rPr lang="en-US" dirty="0"/>
              <a:t>: Dynamic Calculator Adapters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44BFE-ADC7-6657-5F67-A44EF629E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2024 Grid Protection Alliance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9C66928A-EF17-5E63-A875-FFC72D4708F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651F54-D775-4895-BCB0-AD77DC94EF0A}" type="slidenum">
              <a:rPr lang="en-US" smtClean="0"/>
              <a:t>12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888F2F-DAEA-4B74-BAED-78D42FD85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73" y="2994593"/>
            <a:ext cx="11473241" cy="155461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276C30-F590-748B-0BF7-C91CDD1ED26A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703953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1B118-2844-61E8-5519-1174D9D00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Components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173D07-51FC-D5B2-1B05-5F6F5BF95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2024 Grid Protection Alliance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E8E9A-D2DA-7FBC-8E93-42F4721E41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651F54-D775-4895-BCB0-AD77DC94EF0A}" type="slidenum">
              <a:rPr lang="en-US" smtClean="0"/>
              <a:t>13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F09AB3-D747-44E6-67E4-CFB3D9A22E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300" y="1284194"/>
            <a:ext cx="8331200" cy="495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8246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B42E7-5F4D-4EA3-1D36-953CC6ED2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/>
              <a:t>openHistorian</a:t>
            </a:r>
            <a:r>
              <a:rPr lang="en-US" b="1" i="1" dirty="0"/>
              <a:t>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EFDA13-BD9A-3F0A-C0EE-2799734C7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3249"/>
            <a:ext cx="10833100" cy="4643714"/>
          </a:xfrm>
        </p:spPr>
        <p:txBody>
          <a:bodyPr/>
          <a:lstStyle/>
          <a:p>
            <a:r>
              <a:rPr lang="en-US" dirty="0"/>
              <a:t>Overview of openHistorian and its role in data archiving and analysis.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19198F-330C-C7B9-1507-1FC1DC4E1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901898-E7E9-229F-D04E-E6767B84386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F1753FD-2A30-5FF5-E7EA-2837986356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29" t="7157" r="3944" b="5758"/>
          <a:stretch/>
        </p:blipFill>
        <p:spPr>
          <a:xfrm>
            <a:off x="5253645" y="2162608"/>
            <a:ext cx="5965802" cy="401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64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ABB50-0391-D8E8-A5E6-F26D7EDA8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69228"/>
            <a:ext cx="11308080" cy="566837"/>
          </a:xfrm>
        </p:spPr>
        <p:txBody>
          <a:bodyPr>
            <a:normAutofit/>
          </a:bodyPr>
          <a:lstStyle/>
          <a:p>
            <a:r>
              <a:rPr lang="en-US" dirty="0"/>
              <a:t>Primary Function: Data Archiving / Extraction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9549F-1F76-8849-EDAF-8C4B843D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AA30E5-2135-F135-38C5-2C4EBF0E490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4C1F68-3FED-A4A0-B158-6C94E97D58A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5450" y="2043113"/>
            <a:ext cx="8801100" cy="36099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94977C5-A733-C28D-F5D8-16901D87E171}"/>
              </a:ext>
            </a:extLst>
          </p:cNvPr>
          <p:cNvSpPr/>
          <p:nvPr/>
        </p:nvSpPr>
        <p:spPr>
          <a:xfrm>
            <a:off x="3962400" y="5233987"/>
            <a:ext cx="2057400" cy="838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Phasor Data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Sharing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43E044F-C046-E324-A412-37BE825F1BA5}"/>
              </a:ext>
            </a:extLst>
          </p:cNvPr>
          <p:cNvCxnSpPr>
            <a:cxnSpLocks/>
          </p:cNvCxnSpPr>
          <p:nvPr/>
        </p:nvCxnSpPr>
        <p:spPr>
          <a:xfrm flipH="1">
            <a:off x="7946858" y="2274649"/>
            <a:ext cx="1028700" cy="1154351"/>
          </a:xfrm>
          <a:prstGeom prst="straightConnector1">
            <a:avLst/>
          </a:prstGeom>
          <a:ln w="57150">
            <a:solidFill>
              <a:srgbClr val="4A246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F3B496F-AACC-5B82-952A-9141495A3FAF}"/>
              </a:ext>
            </a:extLst>
          </p:cNvPr>
          <p:cNvSpPr txBox="1"/>
          <p:nvPr/>
        </p:nvSpPr>
        <p:spPr>
          <a:xfrm>
            <a:off x="7838574" y="1443652"/>
            <a:ext cx="26744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4A246B"/>
                </a:solidFill>
              </a:rPr>
              <a:t>Historian has a Data Archive Role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9DE212-7E5F-1560-FB09-9F4B02BE2EB8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  <p:pic>
        <p:nvPicPr>
          <p:cNvPr id="14" name="Picture 13" descr="A green circle with white arrow pointing down&#10;&#10;Description automatically generated">
            <a:extLst>
              <a:ext uri="{FF2B5EF4-FFF2-40B4-BE49-F238E27FC236}">
                <a16:creationId xmlns:a16="http://schemas.microsoft.com/office/drawing/2014/main" id="{EA7D1CB2-91DC-0D34-F4BA-CA9778A4FF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536" y="1548132"/>
            <a:ext cx="566837" cy="56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5559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DD654-F908-8E15-3DB2-21EC60EB1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Engine: </a:t>
            </a:r>
            <a:r>
              <a:rPr lang="en-US" dirty="0" err="1"/>
              <a:t>SNAPdb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467CF1-6CFA-EECA-6838-5CA890D9B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01B974-4958-DACA-1719-AEE844C59A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34AE327-3D0A-AC75-16F4-7C732B7A7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0707" y="2051050"/>
            <a:ext cx="3270584" cy="2239285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S</a:t>
            </a:r>
            <a:r>
              <a:rPr lang="en-US" sz="3200" dirty="0"/>
              <a:t>erialized</a:t>
            </a:r>
          </a:p>
          <a:p>
            <a:r>
              <a:rPr lang="en-US" sz="3200" b="1" dirty="0">
                <a:solidFill>
                  <a:srgbClr val="0070C0"/>
                </a:solidFill>
              </a:rPr>
              <a:t>N</a:t>
            </a:r>
            <a:r>
              <a:rPr lang="en-US" sz="3200" dirty="0"/>
              <a:t>oSQL</a:t>
            </a:r>
          </a:p>
          <a:p>
            <a:r>
              <a:rPr lang="en-US" sz="3200" b="1" dirty="0">
                <a:solidFill>
                  <a:srgbClr val="0070C0"/>
                </a:solidFill>
              </a:rPr>
              <a:t>A</a:t>
            </a:r>
            <a:r>
              <a:rPr lang="en-US" sz="3200" dirty="0"/>
              <a:t>CID Compliant</a:t>
            </a:r>
          </a:p>
          <a:p>
            <a:r>
              <a:rPr lang="en-US" sz="3200" b="1" dirty="0">
                <a:solidFill>
                  <a:srgbClr val="0070C0"/>
                </a:solidFill>
              </a:rPr>
              <a:t>P</a:t>
            </a:r>
            <a:r>
              <a:rPr lang="en-US" sz="3200" dirty="0"/>
              <a:t>erformant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DABE53-9E35-711D-437A-C9E4EC36EA27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  <p:pic>
        <p:nvPicPr>
          <p:cNvPr id="1026" name="Picture 2" descr="@snapdb">
            <a:extLst>
              <a:ext uri="{FF2B5EF4-FFF2-40B4-BE49-F238E27FC236}">
                <a16:creationId xmlns:a16="http://schemas.microsoft.com/office/drawing/2014/main" id="{D73B8F41-3F19-A893-42FE-13433C0E5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9141" y="205740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2DEC593-DFEF-B94C-258B-415BFB3F7311}"/>
              </a:ext>
            </a:extLst>
          </p:cNvPr>
          <p:cNvSpPr txBox="1"/>
          <p:nvPr/>
        </p:nvSpPr>
        <p:spPr>
          <a:xfrm>
            <a:off x="3292642" y="5413225"/>
            <a:ext cx="56067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hlinkClick r:id="rId3"/>
              </a:rPr>
              <a:t>https://github.com/snapdb</a:t>
            </a:r>
            <a:endParaRPr lang="en-US" sz="36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50A2CD-00D6-5334-E8C3-C2397A0D64E1}"/>
              </a:ext>
            </a:extLst>
          </p:cNvPr>
          <p:cNvSpPr txBox="1"/>
          <p:nvPr/>
        </p:nvSpPr>
        <p:spPr>
          <a:xfrm>
            <a:off x="3081841" y="5100230"/>
            <a:ext cx="6028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Latest code in development for .NET Core available on GitHub:</a:t>
            </a:r>
          </a:p>
        </p:txBody>
      </p:sp>
    </p:spTree>
    <p:extLst>
      <p:ext uri="{BB962C8B-B14F-4D97-AF65-F5344CB8AC3E}">
        <p14:creationId xmlns:p14="http://schemas.microsoft.com/office/powerpoint/2010/main" val="2759749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BC12E-5161-9265-EA72-7BF3B1728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ACID?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C14D51-846D-4866-C1C4-944BE9B24D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205" y="1438835"/>
            <a:ext cx="9775658" cy="4738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/>
              <a:t>SNAPdb</a:t>
            </a:r>
            <a:r>
              <a:rPr lang="en-US" sz="3200" dirty="0"/>
              <a:t> Implements ACID to protect data integrity:</a:t>
            </a:r>
            <a:br>
              <a:rPr lang="en-US" sz="3200" dirty="0"/>
            </a:br>
            <a:endParaRPr lang="en-US" sz="800" dirty="0"/>
          </a:p>
          <a:p>
            <a:pPr lvl="1"/>
            <a:r>
              <a:rPr lang="en-US" sz="2800" u="sng" dirty="0"/>
              <a:t>Atomicity</a:t>
            </a:r>
            <a:r>
              <a:rPr lang="en-US" sz="2800" dirty="0"/>
              <a:t> - requires that database modifications must follow an "all or nothing" rule. Each transaction is said to be atomic</a:t>
            </a:r>
          </a:p>
          <a:p>
            <a:pPr lvl="1"/>
            <a:r>
              <a:rPr lang="en-US" sz="2800" u="sng" dirty="0"/>
              <a:t>Consistency</a:t>
            </a:r>
            <a:r>
              <a:rPr lang="en-US" sz="2800" dirty="0"/>
              <a:t> - ensures that any transaction the database performs will take it from one consistent state to another</a:t>
            </a:r>
          </a:p>
          <a:p>
            <a:pPr lvl="1"/>
            <a:r>
              <a:rPr lang="en-US" sz="2800" u="sng" dirty="0"/>
              <a:t>Isolation</a:t>
            </a:r>
            <a:r>
              <a:rPr lang="en-US" sz="2800" dirty="0"/>
              <a:t> - refers to the requirement that no transaction should be able to interfere with another transaction at all</a:t>
            </a:r>
          </a:p>
          <a:p>
            <a:pPr lvl="1"/>
            <a:r>
              <a:rPr lang="en-US" sz="2800" u="sng" dirty="0"/>
              <a:t>Durability</a:t>
            </a:r>
            <a:r>
              <a:rPr lang="en-US" sz="2800" dirty="0"/>
              <a:t> - that once a transaction has been committed, it will remain so</a:t>
            </a:r>
          </a:p>
          <a:p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11AF7B-54B0-B8DB-8BB2-E6337037D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5A5F9B-D130-838F-5B47-B0673427CAC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BEF89-FE0E-D788-921B-2B584F10A075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832348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A7053-81DC-ACA6-7EDB-6B9D23998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F1B79-A2D9-D1AC-7D4C-3C61C668EB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3296" y="1438835"/>
            <a:ext cx="7792453" cy="473812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API allows adapters to be developed for data inputs</a:t>
            </a:r>
          </a:p>
          <a:p>
            <a:r>
              <a:rPr lang="en-US" dirty="0"/>
              <a:t>Recent data served with very low latency from memory</a:t>
            </a:r>
          </a:p>
          <a:p>
            <a:r>
              <a:rPr lang="en-US" dirty="0"/>
              <a:t>High performance data storage with lossless data compression</a:t>
            </a:r>
          </a:p>
          <a:p>
            <a:r>
              <a:rPr lang="en-US" dirty="0"/>
              <a:t>Tools provided for historical data extraction </a:t>
            </a:r>
          </a:p>
          <a:p>
            <a:r>
              <a:rPr lang="en-US" dirty="0"/>
              <a:t>Both publish / subscribe and web services interfaces</a:t>
            </a:r>
          </a:p>
          <a:p>
            <a:r>
              <a:rPr lang="en-US" dirty="0"/>
              <a:t>Companion tools allow users to view and export data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67EB66-DEF9-EC92-8E80-9BDB604E7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FED4B6-5BBD-A10B-F5BD-26F1A0B2662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8AC36-D965-9244-B8F0-A23D88341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533" y="1963580"/>
            <a:ext cx="2923352" cy="3228975"/>
          </a:xfrm>
          <a:prstGeom prst="rect">
            <a:avLst/>
          </a:prstGeom>
          <a:effectLst>
            <a:outerShdw blurRad="241300" sx="105000" sy="105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4DB51F-189F-E801-38AE-6A5FEE7836A1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2038029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047B5-F5BE-5A7F-DA06-E6982D5A0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openHistorian is Adapter Based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228DC5-4486-03F7-B4E0-22E1187AF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2B39C-02D5-AB88-A70A-9B16000FDBB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pic>
        <p:nvPicPr>
          <p:cNvPr id="6" name="Picture 26" descr="openPDC Data Flow">
            <a:extLst>
              <a:ext uri="{FF2B5EF4-FFF2-40B4-BE49-F238E27FC236}">
                <a16:creationId xmlns:a16="http://schemas.microsoft.com/office/drawing/2014/main" id="{2F28B6E5-673C-B2A7-5B6A-06D106CF6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5300" y="1335556"/>
            <a:ext cx="8216900" cy="4876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713A8A-EAD1-BC85-DD7D-DA0A34E88591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563689-9ED7-AF6C-9848-9198B9FA896C}"/>
              </a:ext>
            </a:extLst>
          </p:cNvPr>
          <p:cNvSpPr/>
          <p:nvPr/>
        </p:nvSpPr>
        <p:spPr>
          <a:xfrm>
            <a:off x="5095374" y="5474368"/>
            <a:ext cx="884321" cy="4572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E3D307-8400-3B20-7796-2DF761A7F992}"/>
              </a:ext>
            </a:extLst>
          </p:cNvPr>
          <p:cNvSpPr/>
          <p:nvPr/>
        </p:nvSpPr>
        <p:spPr>
          <a:xfrm>
            <a:off x="5901489" y="5330510"/>
            <a:ext cx="1221206" cy="60105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43ACA2-17EB-F4F0-C40B-08380F82B9BD}"/>
              </a:ext>
            </a:extLst>
          </p:cNvPr>
          <p:cNvSpPr/>
          <p:nvPr/>
        </p:nvSpPr>
        <p:spPr>
          <a:xfrm>
            <a:off x="6450931" y="5693316"/>
            <a:ext cx="884321" cy="4572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E5A59BF-8F61-84E7-7136-6BCCD1F409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7759"/>
          <a:stretch/>
        </p:blipFill>
        <p:spPr>
          <a:xfrm>
            <a:off x="4916127" y="5535037"/>
            <a:ext cx="2419125" cy="42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44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58A3F4D-7616-C397-4A97-8CCC018E4A9E}"/>
              </a:ext>
            </a:extLst>
          </p:cNvPr>
          <p:cNvSpPr/>
          <p:nvPr/>
        </p:nvSpPr>
        <p:spPr>
          <a:xfrm>
            <a:off x="378691" y="3754852"/>
            <a:ext cx="11536218" cy="150552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1C7E5DE-1494-0881-9FA0-60377FA8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455" y="1431635"/>
            <a:ext cx="11026133" cy="4646435"/>
          </a:xfrm>
        </p:spPr>
        <p:txBody>
          <a:bodyPr>
            <a:normAutofit/>
          </a:bodyPr>
          <a:lstStyle/>
          <a:p>
            <a:r>
              <a:rPr lang="en-US" sz="2800" b="1" dirty="0"/>
              <a:t>TRANSPORT</a:t>
            </a:r>
            <a:r>
              <a:rPr lang="en-US" sz="2800" dirty="0"/>
              <a:t>: TCP / UDP (Internet Protocols)</a:t>
            </a:r>
          </a:p>
          <a:p>
            <a:pPr lvl="1"/>
            <a:r>
              <a:rPr lang="en-US" sz="2400" dirty="0"/>
              <a:t>Foundational Base Layer</a:t>
            </a:r>
          </a:p>
          <a:p>
            <a:pPr lvl="1"/>
            <a:endParaRPr lang="en-US" sz="2400" dirty="0"/>
          </a:p>
          <a:p>
            <a:r>
              <a:rPr lang="en-US" sz="2800" b="1" dirty="0"/>
              <a:t>DATA</a:t>
            </a:r>
            <a:r>
              <a:rPr lang="en-US" sz="2800" dirty="0"/>
              <a:t>: IEEE C37.118 / IEEE 2664/STTP (Synchrophasor Protocols)</a:t>
            </a:r>
          </a:p>
          <a:p>
            <a:pPr lvl="1"/>
            <a:r>
              <a:rPr lang="en-US" sz="2400" dirty="0"/>
              <a:t>Data Transfer Layer</a:t>
            </a:r>
          </a:p>
          <a:p>
            <a:pPr lvl="1"/>
            <a:endParaRPr lang="en-US" sz="2400" dirty="0"/>
          </a:p>
          <a:p>
            <a:r>
              <a:rPr lang="en-US" sz="2800" b="1" dirty="0"/>
              <a:t>APPLICATION</a:t>
            </a:r>
            <a:r>
              <a:rPr lang="en-US" sz="2800" dirty="0"/>
              <a:t>: PDC functions / Archiving Functions (</a:t>
            </a:r>
            <a:r>
              <a:rPr lang="en-US" sz="2800" dirty="0" err="1"/>
              <a:t>openHistorian</a:t>
            </a:r>
            <a:r>
              <a:rPr lang="en-US" sz="2800" dirty="0"/>
              <a:t> Tools)</a:t>
            </a:r>
          </a:p>
          <a:p>
            <a:pPr lvl="1"/>
            <a:r>
              <a:rPr lang="en-US" sz="2400" dirty="0"/>
              <a:t>User Operation Layer</a:t>
            </a:r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4A7BD1-91DB-4432-5A83-10808B678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in the Stack?</a:t>
            </a:r>
          </a:p>
        </p:txBody>
      </p:sp>
    </p:spTree>
    <p:extLst>
      <p:ext uri="{BB962C8B-B14F-4D97-AF65-F5344CB8AC3E}">
        <p14:creationId xmlns:p14="http://schemas.microsoft.com/office/powerpoint/2010/main" val="34634576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Straight Connector 90"/>
          <p:cNvCxnSpPr>
            <a:cxnSpLocks/>
          </p:cNvCxnSpPr>
          <p:nvPr/>
        </p:nvCxnSpPr>
        <p:spPr>
          <a:xfrm>
            <a:off x="1789954" y="4232299"/>
            <a:ext cx="621602" cy="0"/>
          </a:xfrm>
          <a:prstGeom prst="line">
            <a:avLst/>
          </a:prstGeom>
          <a:ln>
            <a:solidFill>
              <a:srgbClr val="C00000"/>
            </a:solidFill>
            <a:headEnd type="triangle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860801" y="1070333"/>
            <a:ext cx="2052202" cy="298978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</a:gradFill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394" y="1963474"/>
            <a:ext cx="216762" cy="229571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439806" y="2164651"/>
            <a:ext cx="1600200" cy="499956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STTP</a:t>
            </a:r>
            <a:b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Pub/Sub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437564" y="1531087"/>
            <a:ext cx="1600200" cy="49995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Protocol</a:t>
            </a:r>
            <a:b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Parsers</a:t>
            </a:r>
          </a:p>
        </p:txBody>
      </p:sp>
      <p:cxnSp>
        <p:nvCxnSpPr>
          <p:cNvPr id="29" name="Straight Connector 28"/>
          <p:cNvCxnSpPr>
            <a:cxnSpLocks/>
          </p:cNvCxnSpPr>
          <p:nvPr/>
        </p:nvCxnSpPr>
        <p:spPr>
          <a:xfrm flipV="1">
            <a:off x="1949764" y="1780275"/>
            <a:ext cx="490689" cy="12808"/>
          </a:xfrm>
          <a:prstGeom prst="line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  <a:stCxn id="27" idx="3"/>
          </p:cNvCxnSpPr>
          <p:nvPr/>
        </p:nvCxnSpPr>
        <p:spPr>
          <a:xfrm>
            <a:off x="4037764" y="1781065"/>
            <a:ext cx="823037" cy="0"/>
          </a:xfrm>
          <a:prstGeom prst="line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4" idx="3"/>
          </p:cNvCxnSpPr>
          <p:nvPr/>
        </p:nvCxnSpPr>
        <p:spPr>
          <a:xfrm flipV="1">
            <a:off x="4040006" y="2414627"/>
            <a:ext cx="849598" cy="2"/>
          </a:xfrm>
          <a:prstGeom prst="line">
            <a:avLst/>
          </a:prstGeom>
          <a:ln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</p:cNvCxnSpPr>
          <p:nvPr/>
        </p:nvCxnSpPr>
        <p:spPr>
          <a:xfrm>
            <a:off x="1811807" y="2401936"/>
            <a:ext cx="631788" cy="2628"/>
          </a:xfrm>
          <a:prstGeom prst="line">
            <a:avLst/>
          </a:prstGeom>
          <a:ln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7" name="Picture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630" y="4223766"/>
            <a:ext cx="688019" cy="688019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5414058" y="4955522"/>
            <a:ext cx="10951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Configuration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7424662" y="2093506"/>
            <a:ext cx="1486739" cy="2082185"/>
            <a:chOff x="6441415" y="1541994"/>
            <a:chExt cx="1486739" cy="2082185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1415" y="1541994"/>
              <a:ext cx="716357" cy="716357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5261" y="2007073"/>
              <a:ext cx="716357" cy="716357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107" y="2466930"/>
              <a:ext cx="716357" cy="716357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1797" y="2907822"/>
              <a:ext cx="716357" cy="716357"/>
            </a:xfrm>
            <a:prstGeom prst="rect">
              <a:avLst/>
            </a:prstGeom>
          </p:spPr>
        </p:pic>
      </p:grpSp>
      <p:sp>
        <p:nvSpPr>
          <p:cNvPr id="56" name="Rectangle 55"/>
          <p:cNvSpPr/>
          <p:nvPr/>
        </p:nvSpPr>
        <p:spPr>
          <a:xfrm>
            <a:off x="6124648" y="5220721"/>
            <a:ext cx="1699480" cy="463149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Administrator's</a:t>
            </a:r>
            <a:b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Console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757424" y="5358614"/>
            <a:ext cx="2206753" cy="86699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Historian</a:t>
            </a:r>
            <a:b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Insight</a:t>
            </a:r>
            <a:b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Excel Plug-In</a:t>
            </a:r>
          </a:p>
        </p:txBody>
      </p:sp>
      <p:sp>
        <p:nvSpPr>
          <p:cNvPr id="57" name="Rectangle 56"/>
          <p:cNvSpPr/>
          <p:nvPr/>
        </p:nvSpPr>
        <p:spPr>
          <a:xfrm>
            <a:off x="6129819" y="5729894"/>
            <a:ext cx="1689138" cy="50445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Historian</a:t>
            </a:r>
            <a:b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Manager</a:t>
            </a:r>
          </a:p>
        </p:txBody>
      </p:sp>
      <p:cxnSp>
        <p:nvCxnSpPr>
          <p:cNvPr id="61" name="Straight Connector 60"/>
          <p:cNvCxnSpPr>
            <a:cxnSpLocks/>
          </p:cNvCxnSpPr>
          <p:nvPr/>
        </p:nvCxnSpPr>
        <p:spPr>
          <a:xfrm flipV="1">
            <a:off x="5663612" y="1481854"/>
            <a:ext cx="1775979" cy="16922"/>
          </a:xfrm>
          <a:prstGeom prst="line">
            <a:avLst/>
          </a:prstGeom>
          <a:ln w="28575"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cxnSpLocks/>
          </p:cNvCxnSpPr>
          <p:nvPr/>
        </p:nvCxnSpPr>
        <p:spPr>
          <a:xfrm flipV="1">
            <a:off x="5160896" y="3067050"/>
            <a:ext cx="1925704" cy="8204"/>
          </a:xfrm>
          <a:prstGeom prst="line">
            <a:avLst/>
          </a:prstGeom>
          <a:ln w="381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>
            <a:cxnSpLocks/>
          </p:cNvCxnSpPr>
          <p:nvPr/>
        </p:nvCxnSpPr>
        <p:spPr>
          <a:xfrm flipH="1">
            <a:off x="6353614" y="2208680"/>
            <a:ext cx="8817" cy="571484"/>
          </a:xfrm>
          <a:prstGeom prst="line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2" name="Picture 8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02599">
            <a:off x="7909049" y="1456792"/>
            <a:ext cx="813568" cy="813568"/>
          </a:xfrm>
          <a:prstGeom prst="rect">
            <a:avLst/>
          </a:prstGeom>
        </p:spPr>
      </p:pic>
      <p:sp>
        <p:nvSpPr>
          <p:cNvPr id="83" name="Rectangle 82"/>
          <p:cNvSpPr/>
          <p:nvPr/>
        </p:nvSpPr>
        <p:spPr>
          <a:xfrm>
            <a:off x="2132613" y="3981834"/>
            <a:ext cx="1483463" cy="499956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</a:t>
            </a:r>
            <a:b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Adapters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9" name="Picture 8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768" y="4207503"/>
            <a:ext cx="704003" cy="704003"/>
          </a:xfrm>
          <a:prstGeom prst="rect">
            <a:avLst/>
          </a:prstGeom>
        </p:spPr>
      </p:pic>
      <p:sp>
        <p:nvSpPr>
          <p:cNvPr id="96" name="Rectangle 95"/>
          <p:cNvSpPr/>
          <p:nvPr/>
        </p:nvSpPr>
        <p:spPr>
          <a:xfrm>
            <a:off x="9229290" y="2820774"/>
            <a:ext cx="945297" cy="499956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.d2 File Reader</a:t>
            </a:r>
          </a:p>
        </p:txBody>
      </p:sp>
      <p:sp>
        <p:nvSpPr>
          <p:cNvPr id="97" name="Rectangle 96"/>
          <p:cNvSpPr/>
          <p:nvPr/>
        </p:nvSpPr>
        <p:spPr>
          <a:xfrm>
            <a:off x="9238570" y="3623334"/>
            <a:ext cx="936017" cy="463149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Bulk Data</a:t>
            </a:r>
            <a:b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Extraction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7086601" y="1684130"/>
            <a:ext cx="378791" cy="1391124"/>
            <a:chOff x="5562600" y="1684130"/>
            <a:chExt cx="378791" cy="1391124"/>
          </a:xfrm>
        </p:grpSpPr>
        <p:cxnSp>
          <p:nvCxnSpPr>
            <p:cNvPr id="103" name="Straight Connector 102"/>
            <p:cNvCxnSpPr/>
            <p:nvPr/>
          </p:nvCxnSpPr>
          <p:spPr>
            <a:xfrm flipH="1">
              <a:off x="5562600" y="1684130"/>
              <a:ext cx="37879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5562600" y="1684130"/>
              <a:ext cx="0" cy="13911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Oval 106"/>
          <p:cNvSpPr/>
          <p:nvPr/>
        </p:nvSpPr>
        <p:spPr>
          <a:xfrm>
            <a:off x="7046856" y="3031345"/>
            <a:ext cx="66114" cy="66114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763675" y="1776353"/>
            <a:ext cx="8627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periodically</a:t>
            </a:r>
          </a:p>
        </p:txBody>
      </p:sp>
      <p:sp>
        <p:nvSpPr>
          <p:cNvPr id="59" name="Rectangle 58"/>
          <p:cNvSpPr/>
          <p:nvPr/>
        </p:nvSpPr>
        <p:spPr>
          <a:xfrm>
            <a:off x="5956809" y="2782647"/>
            <a:ext cx="804672" cy="8514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</a:t>
            </a:r>
            <a:b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Cache</a:t>
            </a:r>
          </a:p>
        </p:txBody>
      </p:sp>
      <p:sp>
        <p:nvSpPr>
          <p:cNvPr id="65" name="Rectangle 64"/>
          <p:cNvSpPr/>
          <p:nvPr/>
        </p:nvSpPr>
        <p:spPr>
          <a:xfrm>
            <a:off x="5958201" y="1349232"/>
            <a:ext cx="799643" cy="8514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</a:t>
            </a:r>
            <a:b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Cache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43989" y="1963474"/>
            <a:ext cx="216762" cy="22957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09853" y="720524"/>
            <a:ext cx="1345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Intermediate Files</a:t>
            </a:r>
          </a:p>
        </p:txBody>
      </p:sp>
      <p:cxnSp>
        <p:nvCxnSpPr>
          <p:cNvPr id="66" name="Straight Connector 65"/>
          <p:cNvCxnSpPr>
            <a:cxnSpLocks/>
          </p:cNvCxnSpPr>
          <p:nvPr/>
        </p:nvCxnSpPr>
        <p:spPr>
          <a:xfrm flipV="1">
            <a:off x="5160897" y="1945192"/>
            <a:ext cx="297719" cy="2716"/>
          </a:xfrm>
          <a:prstGeom prst="line">
            <a:avLst/>
          </a:prstGeom>
          <a:ln w="38100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 rot="16200000">
            <a:off x="5110496" y="2905173"/>
            <a:ext cx="990078" cy="45719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SERVER</a:t>
            </a:r>
          </a:p>
        </p:txBody>
      </p:sp>
      <p:cxnSp>
        <p:nvCxnSpPr>
          <p:cNvPr id="68" name="Straight Connector 67"/>
          <p:cNvCxnSpPr>
            <a:cxnSpLocks/>
          </p:cNvCxnSpPr>
          <p:nvPr/>
        </p:nvCxnSpPr>
        <p:spPr>
          <a:xfrm>
            <a:off x="5922678" y="4096413"/>
            <a:ext cx="0" cy="31010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cxnSpLocks/>
          </p:cNvCxnSpPr>
          <p:nvPr/>
        </p:nvCxnSpPr>
        <p:spPr>
          <a:xfrm>
            <a:off x="1946876" y="1597827"/>
            <a:ext cx="492930" cy="0"/>
          </a:xfrm>
          <a:prstGeom prst="line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cxnSpLocks/>
          </p:cNvCxnSpPr>
          <p:nvPr/>
        </p:nvCxnSpPr>
        <p:spPr>
          <a:xfrm>
            <a:off x="1946876" y="1963474"/>
            <a:ext cx="492930" cy="0"/>
          </a:xfrm>
          <a:prstGeom prst="line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69" idx="3"/>
          </p:cNvCxnSpPr>
          <p:nvPr/>
        </p:nvCxnSpPr>
        <p:spPr>
          <a:xfrm flipV="1">
            <a:off x="3616076" y="3504512"/>
            <a:ext cx="530283" cy="93734"/>
          </a:xfrm>
          <a:prstGeom prst="line">
            <a:avLst/>
          </a:prstGeom>
          <a:ln>
            <a:solidFill>
              <a:srgbClr val="C00000"/>
            </a:solidFill>
            <a:headEnd type="triangle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cxnSpLocks/>
          </p:cNvCxnSpPr>
          <p:nvPr/>
        </p:nvCxnSpPr>
        <p:spPr>
          <a:xfrm>
            <a:off x="1811782" y="3591678"/>
            <a:ext cx="621602" cy="0"/>
          </a:xfrm>
          <a:prstGeom prst="line">
            <a:avLst/>
          </a:prstGeom>
          <a:ln>
            <a:solidFill>
              <a:srgbClr val="C00000"/>
            </a:solidFill>
            <a:headEnd type="triangle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 rot="16200000">
            <a:off x="3989350" y="2366963"/>
            <a:ext cx="2290954" cy="24265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SNAPdb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SDK</a:t>
            </a:r>
          </a:p>
        </p:txBody>
      </p:sp>
      <p:cxnSp>
        <p:nvCxnSpPr>
          <p:cNvPr id="99" name="Straight Connector 98"/>
          <p:cNvCxnSpPr>
            <a:stCxn id="97" idx="0"/>
          </p:cNvCxnSpPr>
          <p:nvPr/>
        </p:nvCxnSpPr>
        <p:spPr>
          <a:xfrm flipH="1" flipV="1">
            <a:off x="9701938" y="3325999"/>
            <a:ext cx="4641" cy="297335"/>
          </a:xfrm>
          <a:prstGeom prst="line">
            <a:avLst/>
          </a:prstGeom>
          <a:ln>
            <a:solidFill>
              <a:srgbClr val="C00000"/>
            </a:solidFill>
            <a:headEnd type="triangle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8" name="Picture 4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391" y="1182483"/>
            <a:ext cx="634897" cy="634897"/>
          </a:xfrm>
          <a:prstGeom prst="rect">
            <a:avLst/>
          </a:prstGeom>
        </p:spPr>
      </p:pic>
      <p:sp>
        <p:nvSpPr>
          <p:cNvPr id="69" name="Rectangle 68"/>
          <p:cNvSpPr/>
          <p:nvPr/>
        </p:nvSpPr>
        <p:spPr>
          <a:xfrm>
            <a:off x="2132613" y="3348268"/>
            <a:ext cx="1483463" cy="499956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 Services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306" y="3702741"/>
            <a:ext cx="1969031" cy="304332"/>
          </a:xfrm>
          <a:prstGeom prst="rect">
            <a:avLst/>
          </a:prstGeom>
        </p:spPr>
      </p:pic>
      <p:cxnSp>
        <p:nvCxnSpPr>
          <p:cNvPr id="72" name="Straight Connector 71"/>
          <p:cNvCxnSpPr>
            <a:cxnSpLocks/>
          </p:cNvCxnSpPr>
          <p:nvPr/>
        </p:nvCxnSpPr>
        <p:spPr>
          <a:xfrm>
            <a:off x="1752600" y="2971388"/>
            <a:ext cx="2391770" cy="413"/>
          </a:xfrm>
          <a:prstGeom prst="line">
            <a:avLst/>
          </a:prstGeom>
          <a:ln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Rectangle 73"/>
          <p:cNvSpPr/>
          <p:nvPr/>
        </p:nvSpPr>
        <p:spPr>
          <a:xfrm rot="16200000">
            <a:off x="3550277" y="3339949"/>
            <a:ext cx="1748988" cy="5608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  <a:headEnd type="triangle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open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Historian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API</a:t>
            </a:r>
          </a:p>
        </p:txBody>
      </p:sp>
      <p:sp>
        <p:nvSpPr>
          <p:cNvPr id="10" name="Rectangle 9"/>
          <p:cNvSpPr/>
          <p:nvPr/>
        </p:nvSpPr>
        <p:spPr>
          <a:xfrm rot="16200000">
            <a:off x="4993253" y="1727130"/>
            <a:ext cx="1215330" cy="45719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ARCHIVER</a:t>
            </a:r>
          </a:p>
        </p:txBody>
      </p:sp>
      <p:cxnSp>
        <p:nvCxnSpPr>
          <p:cNvPr id="78" name="Straight Connector 77"/>
          <p:cNvCxnSpPr>
            <a:cxnSpLocks/>
          </p:cNvCxnSpPr>
          <p:nvPr/>
        </p:nvCxnSpPr>
        <p:spPr>
          <a:xfrm flipV="1">
            <a:off x="3627174" y="3946951"/>
            <a:ext cx="517197" cy="317455"/>
          </a:xfrm>
          <a:prstGeom prst="line">
            <a:avLst/>
          </a:prstGeom>
          <a:ln>
            <a:solidFill>
              <a:srgbClr val="C00000"/>
            </a:solidFill>
            <a:headEnd type="triangle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298022" y="1115722"/>
            <a:ext cx="11689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Output Adapter</a:t>
            </a:r>
          </a:p>
        </p:txBody>
      </p:sp>
      <p:cxnSp>
        <p:nvCxnSpPr>
          <p:cNvPr id="79" name="Straight Connector 78"/>
          <p:cNvCxnSpPr>
            <a:cxnSpLocks/>
          </p:cNvCxnSpPr>
          <p:nvPr/>
        </p:nvCxnSpPr>
        <p:spPr>
          <a:xfrm>
            <a:off x="4691519" y="3006923"/>
            <a:ext cx="321983" cy="11519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6" name="Group 45"/>
          <p:cNvGrpSpPr/>
          <p:nvPr/>
        </p:nvGrpSpPr>
        <p:grpSpPr>
          <a:xfrm>
            <a:off x="2152400" y="4652181"/>
            <a:ext cx="2552772" cy="338554"/>
            <a:chOff x="628400" y="4652181"/>
            <a:chExt cx="2552772" cy="338554"/>
          </a:xfrm>
        </p:grpSpPr>
        <p:sp>
          <p:nvSpPr>
            <p:cNvPr id="101" name="TextBox 100"/>
            <p:cNvSpPr txBox="1"/>
            <p:nvPr/>
          </p:nvSpPr>
          <p:spPr>
            <a:xfrm>
              <a:off x="1249348" y="4652181"/>
              <a:ext cx="11544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Interfaces</a:t>
              </a:r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628400" y="4667397"/>
              <a:ext cx="255277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628400" y="4980903"/>
              <a:ext cx="255277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TextBox 101"/>
          <p:cNvSpPr txBox="1"/>
          <p:nvPr/>
        </p:nvSpPr>
        <p:spPr>
          <a:xfrm>
            <a:off x="7522813" y="4624275"/>
            <a:ext cx="1684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KVP Data Store</a:t>
            </a:r>
          </a:p>
        </p:txBody>
      </p:sp>
      <p:cxnSp>
        <p:nvCxnSpPr>
          <p:cNvPr id="104" name="Straight Connector 103"/>
          <p:cNvCxnSpPr>
            <a:cxnSpLocks/>
          </p:cNvCxnSpPr>
          <p:nvPr/>
        </p:nvCxnSpPr>
        <p:spPr>
          <a:xfrm>
            <a:off x="7088709" y="4630935"/>
            <a:ext cx="255277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>
            <a:cxnSpLocks/>
          </p:cNvCxnSpPr>
          <p:nvPr/>
        </p:nvCxnSpPr>
        <p:spPr>
          <a:xfrm>
            <a:off x="7088709" y="4944441"/>
            <a:ext cx="255277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itle 50">
            <a:extLst>
              <a:ext uri="{FF2B5EF4-FFF2-40B4-BE49-F238E27FC236}">
                <a16:creationId xmlns:a16="http://schemas.microsoft.com/office/drawing/2014/main" id="{CE4A7D4F-5C94-4644-0EA5-8028EBEA1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Components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28FB9BB-8A4E-3BD6-50EF-EB85B9E042A9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F71EEB8A-4352-4562-456F-F64BFC910BF2}"/>
              </a:ext>
            </a:extLst>
          </p:cNvPr>
          <p:cNvCxnSpPr>
            <a:cxnSpLocks/>
          </p:cNvCxnSpPr>
          <p:nvPr/>
        </p:nvCxnSpPr>
        <p:spPr>
          <a:xfrm flipH="1">
            <a:off x="6311900" y="453828"/>
            <a:ext cx="2336811" cy="67647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1CF4F169-FF24-BC5A-1607-DB8E128F565D}"/>
              </a:ext>
            </a:extLst>
          </p:cNvPr>
          <p:cNvSpPr txBox="1"/>
          <p:nvPr/>
        </p:nvSpPr>
        <p:spPr>
          <a:xfrm>
            <a:off x="8356435" y="63977"/>
            <a:ext cx="38467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openHistorian implements </a:t>
            </a:r>
            <a:r>
              <a:rPr lang="en-US" sz="2000" dirty="0" err="1">
                <a:solidFill>
                  <a:schemeClr val="bg1"/>
                </a:solidFill>
              </a:rPr>
              <a:t>SNAPdb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as an Output Adapter</a:t>
            </a:r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59400FCD-FBB2-2DB8-FE21-872AAC397161}"/>
              </a:ext>
            </a:extLst>
          </p:cNvPr>
          <p:cNvSpPr/>
          <p:nvPr/>
        </p:nvSpPr>
        <p:spPr>
          <a:xfrm>
            <a:off x="7058744" y="1660241"/>
            <a:ext cx="66114" cy="66114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365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683689-48BC-D0EE-663D-B395CF07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A1F838-5EAF-9FCB-BA64-34A80C83F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SNAPdb</a:t>
            </a:r>
            <a:r>
              <a:rPr lang="en-US" dirty="0"/>
              <a:t> Data Structure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B7AB67-38D9-D203-3487-9B75404F2D5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BC2D27-2A56-4A17-175B-96C98942BA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5850" y="908511"/>
            <a:ext cx="838200" cy="8382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ABDBD07-9770-F2E8-5768-E46F3ADD57CE}"/>
              </a:ext>
            </a:extLst>
          </p:cNvPr>
          <p:cNvSpPr txBox="1">
            <a:spLocks/>
          </p:cNvSpPr>
          <p:nvPr/>
        </p:nvSpPr>
        <p:spPr>
          <a:xfrm>
            <a:off x="1221205" y="1438835"/>
            <a:ext cx="9775658" cy="473812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err="1"/>
              <a:t>B+Tree</a:t>
            </a:r>
            <a:r>
              <a:rPr lang="en-US" sz="3200" dirty="0"/>
              <a:t> based file structure that supports out of sequence insertion</a:t>
            </a:r>
          </a:p>
          <a:p>
            <a:r>
              <a:rPr lang="en-US" sz="3200" dirty="0"/>
              <a:t>Time support to +/- 100 nanoseconds (ticks)</a:t>
            </a:r>
            <a:br>
              <a:rPr lang="en-US" sz="3200" dirty="0"/>
            </a:br>
            <a:r>
              <a:rPr lang="en-US" sz="2400" dirty="0"/>
              <a:t>(with extended time precision fields available)</a:t>
            </a:r>
          </a:p>
          <a:p>
            <a:r>
              <a:rPr lang="en-US" sz="3200" dirty="0"/>
              <a:t>Data can be of any type that can fit in 192-bits</a:t>
            </a:r>
            <a:br>
              <a:rPr lang="en-US" sz="3200" dirty="0"/>
            </a:br>
            <a:r>
              <a:rPr lang="en-US" sz="2400" dirty="0"/>
              <a:t>(for example, float32, float64, complex32, complex64, int32, int64, uint32, uint64, char and string16)</a:t>
            </a:r>
          </a:p>
          <a:p>
            <a:r>
              <a:rPr lang="en-US" sz="3200" dirty="0"/>
              <a:t>Data stored sequentially in compressed 4K structures </a:t>
            </a:r>
          </a:p>
          <a:p>
            <a:r>
              <a:rPr lang="en-US" sz="3200" dirty="0"/>
              <a:t>Tested and optimized for phasor data </a:t>
            </a:r>
          </a:p>
          <a:p>
            <a:endParaRPr lang="en-US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8F397A-6776-6E38-A12A-DA17628BCFD1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40699701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B98B9D-D6BA-FB94-1FE4-183278258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9B291C-0788-B5EA-95E5-CFF397727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Key-Value Pair Structure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421CBF-D007-70D4-96A5-498CA13ED56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sp>
        <p:nvSpPr>
          <p:cNvPr id="5" name="Content Placeholder 27">
            <a:extLst>
              <a:ext uri="{FF2B5EF4-FFF2-40B4-BE49-F238E27FC236}">
                <a16:creationId xmlns:a16="http://schemas.microsoft.com/office/drawing/2014/main" id="{3859D7E5-3B62-BE65-9AA2-A0B2DC6851D7}"/>
              </a:ext>
            </a:extLst>
          </p:cNvPr>
          <p:cNvSpPr txBox="1">
            <a:spLocks/>
          </p:cNvSpPr>
          <p:nvPr/>
        </p:nvSpPr>
        <p:spPr>
          <a:xfrm>
            <a:off x="1569912" y="1412904"/>
            <a:ext cx="9104437" cy="129252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Key is an identifier, e.g., join of </a:t>
            </a:r>
            <a:r>
              <a:rPr lang="en-US" dirty="0" err="1"/>
              <a:t>PointID</a:t>
            </a:r>
            <a:r>
              <a:rPr lang="en-US" dirty="0"/>
              <a:t> and Time</a:t>
            </a:r>
          </a:p>
          <a:p>
            <a:r>
              <a:rPr lang="en-US" dirty="0"/>
              <a:t>Value is data, for openHistorian, up to 192-bits*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   </a:t>
            </a:r>
            <a:br>
              <a:rPr lang="en-US" sz="2000" dirty="0"/>
            </a:br>
            <a:r>
              <a:rPr lang="en-US" sz="2000" dirty="0"/>
              <a:t>  Default KVP structure for the openHistorian:</a:t>
            </a:r>
            <a:endParaRPr lang="en-US" sz="1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72E342-ED18-BE5C-C68C-3341B4415274}"/>
              </a:ext>
            </a:extLst>
          </p:cNvPr>
          <p:cNvSpPr/>
          <p:nvPr/>
        </p:nvSpPr>
        <p:spPr>
          <a:xfrm>
            <a:off x="4579821" y="3071934"/>
            <a:ext cx="2749082" cy="229396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Value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652F71-B200-31F7-16C0-421946DAC7AF}"/>
              </a:ext>
            </a:extLst>
          </p:cNvPr>
          <p:cNvSpPr/>
          <p:nvPr/>
        </p:nvSpPr>
        <p:spPr>
          <a:xfrm>
            <a:off x="2752491" y="3465072"/>
            <a:ext cx="914400" cy="4572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035B4B-65F5-3604-8956-C6933FAC9209}"/>
              </a:ext>
            </a:extLst>
          </p:cNvPr>
          <p:cNvSpPr/>
          <p:nvPr/>
        </p:nvSpPr>
        <p:spPr>
          <a:xfrm>
            <a:off x="4587172" y="3465072"/>
            <a:ext cx="1827997" cy="4572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823FC1-3F65-C1C4-93B2-FE08631A74A9}"/>
              </a:ext>
            </a:extLst>
          </p:cNvPr>
          <p:cNvSpPr/>
          <p:nvPr/>
        </p:nvSpPr>
        <p:spPr>
          <a:xfrm>
            <a:off x="3669832" y="3465072"/>
            <a:ext cx="914400" cy="4572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B5623C-B29C-4DC1-38F6-3128C82A7CBC}"/>
              </a:ext>
            </a:extLst>
          </p:cNvPr>
          <p:cNvSpPr/>
          <p:nvPr/>
        </p:nvSpPr>
        <p:spPr>
          <a:xfrm>
            <a:off x="6421855" y="3465072"/>
            <a:ext cx="914400" cy="4572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91736A-5F4D-6650-D504-773CDB368837}"/>
              </a:ext>
            </a:extLst>
          </p:cNvPr>
          <p:cNvSpPr/>
          <p:nvPr/>
        </p:nvSpPr>
        <p:spPr>
          <a:xfrm>
            <a:off x="1835150" y="3465072"/>
            <a:ext cx="914400" cy="4572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C3BC8C-EE88-967D-E4CE-0C464316C276}"/>
              </a:ext>
            </a:extLst>
          </p:cNvPr>
          <p:cNvSpPr/>
          <p:nvPr/>
        </p:nvSpPr>
        <p:spPr>
          <a:xfrm>
            <a:off x="1835150" y="3071934"/>
            <a:ext cx="2740660" cy="229396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Key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EF146B-CDF5-CCBF-7D9A-36A674AC3E77}"/>
              </a:ext>
            </a:extLst>
          </p:cNvPr>
          <p:cNvSpPr txBox="1"/>
          <p:nvPr/>
        </p:nvSpPr>
        <p:spPr>
          <a:xfrm>
            <a:off x="1936323" y="3908091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64 bits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BFBE0D-CC67-1E3B-C06B-CE4C2B98A7FF}"/>
              </a:ext>
            </a:extLst>
          </p:cNvPr>
          <p:cNvSpPr txBox="1"/>
          <p:nvPr/>
        </p:nvSpPr>
        <p:spPr>
          <a:xfrm>
            <a:off x="2843211" y="3908091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64 bits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3259B8-0014-A72B-755F-E1C260B72D21}"/>
              </a:ext>
            </a:extLst>
          </p:cNvPr>
          <p:cNvSpPr txBox="1"/>
          <p:nvPr/>
        </p:nvSpPr>
        <p:spPr>
          <a:xfrm>
            <a:off x="3750099" y="3908091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64 bits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264553-8AE5-78EC-D3C3-D554277A3592}"/>
              </a:ext>
            </a:extLst>
          </p:cNvPr>
          <p:cNvSpPr txBox="1"/>
          <p:nvPr/>
        </p:nvSpPr>
        <p:spPr>
          <a:xfrm>
            <a:off x="4779066" y="3908091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64 bits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88F1769-0CBA-522A-7038-CA0507134C35}"/>
              </a:ext>
            </a:extLst>
          </p:cNvPr>
          <p:cNvSpPr txBox="1"/>
          <p:nvPr/>
        </p:nvSpPr>
        <p:spPr>
          <a:xfrm>
            <a:off x="5661892" y="3908091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64 bits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F427A2-8A74-8ACF-67DC-454C1CD1A82C}"/>
              </a:ext>
            </a:extLst>
          </p:cNvPr>
          <p:cNvSpPr txBox="1"/>
          <p:nvPr/>
        </p:nvSpPr>
        <p:spPr>
          <a:xfrm>
            <a:off x="6626207" y="3908091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64 bits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D15D38-ADB2-6068-4BAC-82FBEBAB5B08}"/>
              </a:ext>
            </a:extLst>
          </p:cNvPr>
          <p:cNvSpPr txBox="1"/>
          <p:nvPr/>
        </p:nvSpPr>
        <p:spPr>
          <a:xfrm>
            <a:off x="2759600" y="3539782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Point ID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F5626F6-FFD2-540A-DB88-3E11B66F1D34}"/>
              </a:ext>
            </a:extLst>
          </p:cNvPr>
          <p:cNvSpPr txBox="1"/>
          <p:nvPr/>
        </p:nvSpPr>
        <p:spPr>
          <a:xfrm>
            <a:off x="1972483" y="3539783"/>
            <a:ext cx="737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Ticks**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29AD35C-645C-26E0-9CAB-2E9B8028C33E}"/>
              </a:ext>
            </a:extLst>
          </p:cNvPr>
          <p:cNvCxnSpPr>
            <a:stCxn id="9" idx="0"/>
            <a:endCxn id="9" idx="2"/>
          </p:cNvCxnSpPr>
          <p:nvPr/>
        </p:nvCxnSpPr>
        <p:spPr>
          <a:xfrm>
            <a:off x="4127032" y="3465072"/>
            <a:ext cx="0" cy="457200"/>
          </a:xfrm>
          <a:prstGeom prst="line">
            <a:avLst/>
          </a:prstGeom>
          <a:ln w="1905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291690C-EFB1-39EF-1D8B-D89C6936941D}"/>
              </a:ext>
            </a:extLst>
          </p:cNvPr>
          <p:cNvSpPr txBox="1"/>
          <p:nvPr/>
        </p:nvSpPr>
        <p:spPr>
          <a:xfrm>
            <a:off x="3634788" y="3511262"/>
            <a:ext cx="564577" cy="342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sz="1200" dirty="0"/>
              <a:t>Ext</a:t>
            </a:r>
            <a:br>
              <a:rPr lang="en-US" sz="1200" dirty="0"/>
            </a:br>
            <a:r>
              <a:rPr lang="en-US" sz="1200" dirty="0"/>
              <a:t>Prec</a:t>
            </a:r>
            <a:r>
              <a:rPr lang="en-US" dirty="0"/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B3F9C6B-06C5-2940-0AEE-28A38B7D4F9E}"/>
              </a:ext>
            </a:extLst>
          </p:cNvPr>
          <p:cNvSpPr txBox="1"/>
          <p:nvPr/>
        </p:nvSpPr>
        <p:spPr>
          <a:xfrm>
            <a:off x="4086972" y="3484672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Time</a:t>
            </a:r>
            <a:br>
              <a:rPr lang="en-US" sz="1200" dirty="0"/>
            </a:br>
            <a:r>
              <a:rPr lang="en-US" sz="1200" dirty="0"/>
              <a:t>Flags</a:t>
            </a:r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5923F4B-E111-4026-186C-26459EE4769E}"/>
              </a:ext>
            </a:extLst>
          </p:cNvPr>
          <p:cNvCxnSpPr/>
          <p:nvPr/>
        </p:nvCxnSpPr>
        <p:spPr>
          <a:xfrm>
            <a:off x="5501170" y="3465072"/>
            <a:ext cx="0" cy="457200"/>
          </a:xfrm>
          <a:prstGeom prst="line">
            <a:avLst/>
          </a:prstGeom>
          <a:ln w="1905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5E8976D-016A-EEFE-0E42-CA8F6D562394}"/>
              </a:ext>
            </a:extLst>
          </p:cNvPr>
          <p:cNvSpPr txBox="1"/>
          <p:nvPr/>
        </p:nvSpPr>
        <p:spPr>
          <a:xfrm>
            <a:off x="6593427" y="3471728"/>
            <a:ext cx="662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Quality</a:t>
            </a:r>
            <a:br>
              <a:rPr lang="en-US" sz="1200" dirty="0"/>
            </a:br>
            <a:r>
              <a:rPr lang="en-US" sz="1200" dirty="0"/>
              <a:t>Flags</a:t>
            </a:r>
            <a:endParaRPr lang="en-US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B5EE293-6FC8-D8E4-9C9E-4836937EA584}"/>
              </a:ext>
            </a:extLst>
          </p:cNvPr>
          <p:cNvCxnSpPr/>
          <p:nvPr/>
        </p:nvCxnSpPr>
        <p:spPr>
          <a:xfrm flipV="1">
            <a:off x="4701512" y="3732172"/>
            <a:ext cx="1600563" cy="6209"/>
          </a:xfrm>
          <a:prstGeom prst="line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6DC1E19E-CFAB-9588-205F-DEB510A90902}"/>
              </a:ext>
            </a:extLst>
          </p:cNvPr>
          <p:cNvSpPr txBox="1"/>
          <p:nvPr/>
        </p:nvSpPr>
        <p:spPr>
          <a:xfrm>
            <a:off x="5172475" y="3441007"/>
            <a:ext cx="637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DATA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E83BCF-CAA5-4EA4-4B49-1FAB26EFC5E7}"/>
              </a:ext>
            </a:extLst>
          </p:cNvPr>
          <p:cNvSpPr txBox="1"/>
          <p:nvPr/>
        </p:nvSpPr>
        <p:spPr>
          <a:xfrm>
            <a:off x="1743474" y="4372099"/>
            <a:ext cx="73433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 192-bits is used by the openHistorian as the size of values and keys – this is not a restriction of the </a:t>
            </a:r>
            <a:r>
              <a:rPr lang="en-US" sz="1400" dirty="0" err="1"/>
              <a:t>SNAPdb</a:t>
            </a:r>
            <a:r>
              <a:rPr lang="en-US" sz="1400" dirty="0"/>
              <a:t>. </a:t>
            </a:r>
            <a:r>
              <a:rPr lang="en-US" sz="1400" dirty="0" err="1"/>
              <a:t>SNAPdb</a:t>
            </a:r>
            <a:r>
              <a:rPr lang="en-US" sz="1400" dirty="0"/>
              <a:t> can work with any Key / Value structure definition.</a:t>
            </a:r>
          </a:p>
          <a:p>
            <a:endParaRPr lang="en-US" sz="1400" dirty="0"/>
          </a:p>
          <a:p>
            <a:r>
              <a:rPr lang="en-US" sz="1400" dirty="0"/>
              <a:t>**1 Tick = 100 nanoseconds</a:t>
            </a:r>
          </a:p>
          <a:p>
            <a:r>
              <a:rPr lang="en-US" sz="1400" dirty="0"/>
              <a:t>Time Flags = duplicate entry counter (for DST), leap second, etc.</a:t>
            </a:r>
          </a:p>
          <a:p>
            <a:endParaRPr lang="en-US" sz="1400" dirty="0"/>
          </a:p>
          <a:p>
            <a:r>
              <a:rPr lang="en-US" sz="1400" dirty="0"/>
              <a:t>The 64-bit PointID is used internally and not normally referenced at the user level.  Rather a GUID is assigned through configuration as well as primary and alias Tags.</a:t>
            </a:r>
          </a:p>
          <a:p>
            <a:endParaRPr lang="en-US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459162F-430E-3C2E-B853-A0FEFF4436B5}"/>
              </a:ext>
            </a:extLst>
          </p:cNvPr>
          <p:cNvSpPr txBox="1"/>
          <p:nvPr/>
        </p:nvSpPr>
        <p:spPr>
          <a:xfrm>
            <a:off x="7914045" y="3359259"/>
            <a:ext cx="1428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 Bytes V1</a:t>
            </a:r>
          </a:p>
          <a:p>
            <a:r>
              <a:rPr lang="en-US" dirty="0"/>
              <a:t>48 Bytes V2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3FD82AB-BDB1-2231-3667-EDAEFC5C8BE6}"/>
              </a:ext>
            </a:extLst>
          </p:cNvPr>
          <p:cNvSpPr txBox="1"/>
          <p:nvPr/>
        </p:nvSpPr>
        <p:spPr>
          <a:xfrm>
            <a:off x="8027056" y="3967490"/>
            <a:ext cx="11447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(</a:t>
            </a:r>
            <a:r>
              <a:rPr lang="en-US" sz="1100" dirty="0" err="1"/>
              <a:t>unencoded</a:t>
            </a:r>
            <a:r>
              <a:rPr lang="en-US" sz="1100" dirty="0"/>
              <a:t>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DC5BA28-8EF3-C6D8-6C48-2BCB82863B3B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598550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CB1F27-8CA1-F4D1-B0E9-3271EF4F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584B80-319F-5098-F53B-8A2627C80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B+ Tree Overview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8D4964-32C0-E171-6F70-DE323918AC1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A413F970-7717-1B96-BAD3-02DA771E52A6}"/>
              </a:ext>
            </a:extLst>
          </p:cNvPr>
          <p:cNvSpPr txBox="1">
            <a:spLocks/>
          </p:cNvSpPr>
          <p:nvPr/>
        </p:nvSpPr>
        <p:spPr>
          <a:xfrm>
            <a:off x="1600200" y="1617099"/>
            <a:ext cx="7086600" cy="444976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Tree grows from the</a:t>
            </a:r>
            <a:br>
              <a:rPr lang="en-US" dirty="0"/>
            </a:br>
            <a:r>
              <a:rPr lang="en-US" dirty="0"/>
              <a:t>bottom up</a:t>
            </a:r>
          </a:p>
          <a:p>
            <a:r>
              <a:rPr lang="en-US" dirty="0"/>
              <a:t>Leaf-nodes contain</a:t>
            </a:r>
            <a:br>
              <a:rPr lang="en-US" dirty="0"/>
            </a:br>
            <a:r>
              <a:rPr lang="en-US" dirty="0"/>
              <a:t>blocks of sequential data</a:t>
            </a:r>
          </a:p>
          <a:p>
            <a:r>
              <a:rPr lang="en-US" dirty="0"/>
              <a:t>Nodes are doubly </a:t>
            </a:r>
            <a:br>
              <a:rPr lang="en-US" dirty="0"/>
            </a:br>
            <a:r>
              <a:rPr lang="en-US" dirty="0"/>
              <a:t>linked and point to</a:t>
            </a:r>
            <a:br>
              <a:rPr lang="en-US" dirty="0"/>
            </a:br>
            <a:r>
              <a:rPr lang="en-US" dirty="0"/>
              <a:t>previous and next node</a:t>
            </a:r>
          </a:p>
          <a:p>
            <a:r>
              <a:rPr lang="en-US" dirty="0"/>
              <a:t>Tree indices are unsigned 32-bit integers which require internal-nodes to support large trees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219B0A-D17D-DB6E-71BE-72CF87EED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500" y="1413580"/>
            <a:ext cx="5784850" cy="31742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41DF6D1-C42A-396C-E25D-E9A442916C9B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3458022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394490-41A2-8EC4-0BD1-AF0A24E80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B78C16-C78E-C68B-3FE5-CB2CE1BB2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SNAPdb</a:t>
            </a:r>
            <a:r>
              <a:rPr lang="en-US" dirty="0"/>
              <a:t> B+ Tree Specifics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356470-6F85-96D5-E31A-E361BE7B2F6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7FA2234-695E-5FED-7BF5-74169A7C9AC0}"/>
              </a:ext>
            </a:extLst>
          </p:cNvPr>
          <p:cNvSpPr txBox="1">
            <a:spLocks/>
          </p:cNvSpPr>
          <p:nvPr/>
        </p:nvSpPr>
        <p:spPr>
          <a:xfrm>
            <a:off x="1790700" y="1708380"/>
            <a:ext cx="8375650" cy="40002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The leaf node of data is </a:t>
            </a:r>
            <a:r>
              <a:rPr lang="en-US" sz="3200" b="1" i="1" dirty="0"/>
              <a:t>encoded</a:t>
            </a:r>
            <a:r>
              <a:rPr lang="en-US" sz="3200" dirty="0"/>
              <a:t> and decoded dynamically to optimize memory and storage</a:t>
            </a:r>
          </a:p>
          <a:p>
            <a:r>
              <a:rPr lang="en-US" sz="3200" dirty="0"/>
              <a:t>Implementation operates </a:t>
            </a:r>
            <a:r>
              <a:rPr lang="en-US" sz="3200" b="1" i="1" dirty="0"/>
              <a:t>directly from disk</a:t>
            </a:r>
            <a:r>
              <a:rPr lang="en-US" sz="3200" b="1" dirty="0"/>
              <a:t> </a:t>
            </a:r>
            <a:r>
              <a:rPr lang="en-US" sz="3200" dirty="0"/>
              <a:t>without requiring an in-memory data structure</a:t>
            </a:r>
          </a:p>
          <a:p>
            <a:r>
              <a:rPr lang="en-US" sz="3200" dirty="0"/>
              <a:t>The data encoding process is used to implement </a:t>
            </a:r>
            <a:r>
              <a:rPr lang="en-US" sz="3200" b="1" i="1" dirty="0"/>
              <a:t>lossless data compression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234819-BF13-57A0-B98C-2F34A7DE15AD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5894609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818F0F-6577-0DA9-0980-9F18CD151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95B9194-C2F8-C5B3-227B-10EC8D2F0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.D2 File Format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F544A9-2C13-07B3-153A-53D53710A14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C3C520-A7BF-3F84-1EAB-7B9E3F5B73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5850" y="908511"/>
            <a:ext cx="838200" cy="8382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72E554F-10A5-4857-02AB-176C02FF7CB6}"/>
              </a:ext>
            </a:extLst>
          </p:cNvPr>
          <p:cNvSpPr/>
          <p:nvPr/>
        </p:nvSpPr>
        <p:spPr>
          <a:xfrm>
            <a:off x="2273300" y="4515101"/>
            <a:ext cx="1447800" cy="291565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</a:rPr>
              <a:t>Version #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FF3553-7942-F9C7-187E-9F9322445658}"/>
              </a:ext>
            </a:extLst>
          </p:cNvPr>
          <p:cNvSpPr/>
          <p:nvPr/>
        </p:nvSpPr>
        <p:spPr>
          <a:xfrm>
            <a:off x="3822700" y="4515100"/>
            <a:ext cx="1447800" cy="291565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</a:rPr>
              <a:t>Node Level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E65E59-2787-73B4-703B-563B7A07755D}"/>
              </a:ext>
            </a:extLst>
          </p:cNvPr>
          <p:cNvSpPr txBox="1"/>
          <p:nvPr/>
        </p:nvSpPr>
        <p:spPr>
          <a:xfrm>
            <a:off x="2239612" y="4044667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Node Structure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1FC114-537F-6D67-ED62-B75819756529}"/>
              </a:ext>
            </a:extLst>
          </p:cNvPr>
          <p:cNvSpPr/>
          <p:nvPr/>
        </p:nvSpPr>
        <p:spPr>
          <a:xfrm>
            <a:off x="5372100" y="4515100"/>
            <a:ext cx="1447800" cy="291565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</a:rPr>
              <a:t>Record Count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7DDE6D1-25C5-1F06-50BB-FDB1BA88F815}"/>
              </a:ext>
            </a:extLst>
          </p:cNvPr>
          <p:cNvSpPr/>
          <p:nvPr/>
        </p:nvSpPr>
        <p:spPr>
          <a:xfrm>
            <a:off x="6921500" y="4515099"/>
            <a:ext cx="1447800" cy="291565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</a:rPr>
              <a:t>Bytes Used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1926C1-27A7-993D-A687-37CB1FC5BB3B}"/>
              </a:ext>
            </a:extLst>
          </p:cNvPr>
          <p:cNvSpPr txBox="1"/>
          <p:nvPr/>
        </p:nvSpPr>
        <p:spPr>
          <a:xfrm>
            <a:off x="3238886" y="4852463"/>
            <a:ext cx="5838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 Byte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43B808-631A-8D07-30F9-34FB328542D0}"/>
              </a:ext>
            </a:extLst>
          </p:cNvPr>
          <p:cNvSpPr txBox="1"/>
          <p:nvPr/>
        </p:nvSpPr>
        <p:spPr>
          <a:xfrm>
            <a:off x="4788286" y="4852463"/>
            <a:ext cx="5838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 Byte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2E5AF8-FE1B-86C8-BCCE-1B5012DF374B}"/>
              </a:ext>
            </a:extLst>
          </p:cNvPr>
          <p:cNvSpPr txBox="1"/>
          <p:nvPr/>
        </p:nvSpPr>
        <p:spPr>
          <a:xfrm>
            <a:off x="6267154" y="4852463"/>
            <a:ext cx="654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2 Bytes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50D520-49C3-58CB-7E5C-6DA4E6A67D57}"/>
              </a:ext>
            </a:extLst>
          </p:cNvPr>
          <p:cNvSpPr txBox="1"/>
          <p:nvPr/>
        </p:nvSpPr>
        <p:spPr>
          <a:xfrm>
            <a:off x="7816554" y="4852463"/>
            <a:ext cx="654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2 Bytes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E9FECBC-4252-E85C-3D9D-C011FDD10487}"/>
              </a:ext>
            </a:extLst>
          </p:cNvPr>
          <p:cNvSpPr/>
          <p:nvPr/>
        </p:nvSpPr>
        <p:spPr>
          <a:xfrm>
            <a:off x="8470900" y="4515098"/>
            <a:ext cx="1447800" cy="291565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</a:rPr>
              <a:t>Left Sibling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33E5F9-27AD-9A12-9D3E-10EBDE201A81}"/>
              </a:ext>
            </a:extLst>
          </p:cNvPr>
          <p:cNvSpPr txBox="1"/>
          <p:nvPr/>
        </p:nvSpPr>
        <p:spPr>
          <a:xfrm>
            <a:off x="9365954" y="4852463"/>
            <a:ext cx="654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4 Bytes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9ADFF7-4823-9BC4-5620-CCF5B77882FA}"/>
              </a:ext>
            </a:extLst>
          </p:cNvPr>
          <p:cNvSpPr/>
          <p:nvPr/>
        </p:nvSpPr>
        <p:spPr>
          <a:xfrm>
            <a:off x="2273300" y="5229368"/>
            <a:ext cx="1447800" cy="291565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</a:rPr>
              <a:t>Right Sibling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A1BA4D7-BC89-1D80-284F-8A7DA6FB486E}"/>
              </a:ext>
            </a:extLst>
          </p:cNvPr>
          <p:cNvSpPr/>
          <p:nvPr/>
        </p:nvSpPr>
        <p:spPr>
          <a:xfrm>
            <a:off x="3822700" y="5229367"/>
            <a:ext cx="1447800" cy="291565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</a:rPr>
              <a:t>Lower Key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3100A7A-77BB-0FFA-7E7E-20AD903FEBDE}"/>
              </a:ext>
            </a:extLst>
          </p:cNvPr>
          <p:cNvSpPr/>
          <p:nvPr/>
        </p:nvSpPr>
        <p:spPr>
          <a:xfrm>
            <a:off x="5372100" y="5229367"/>
            <a:ext cx="1447800" cy="291565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</a:rPr>
              <a:t>Upper Key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8B6D10-EEF6-537B-0EFB-BE47080510E2}"/>
              </a:ext>
            </a:extLst>
          </p:cNvPr>
          <p:cNvSpPr/>
          <p:nvPr/>
        </p:nvSpPr>
        <p:spPr>
          <a:xfrm>
            <a:off x="6921500" y="5229366"/>
            <a:ext cx="1447800" cy="291565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</a:rPr>
              <a:t>Data Block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7233262-14F2-32EF-8387-3FF1BA57E8CD}"/>
              </a:ext>
            </a:extLst>
          </p:cNvPr>
          <p:cNvSpPr txBox="1"/>
          <p:nvPr/>
        </p:nvSpPr>
        <p:spPr>
          <a:xfrm>
            <a:off x="3187700" y="5566730"/>
            <a:ext cx="654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4 Bytes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37914B-70F6-DEC5-C0E8-CAC84E63D7A6}"/>
              </a:ext>
            </a:extLst>
          </p:cNvPr>
          <p:cNvSpPr txBox="1"/>
          <p:nvPr/>
        </p:nvSpPr>
        <p:spPr>
          <a:xfrm>
            <a:off x="4635500" y="5566730"/>
            <a:ext cx="7328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24 Bytes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72EC53D-8729-8B6C-6224-1A059796F402}"/>
              </a:ext>
            </a:extLst>
          </p:cNvPr>
          <p:cNvSpPr txBox="1"/>
          <p:nvPr/>
        </p:nvSpPr>
        <p:spPr>
          <a:xfrm>
            <a:off x="6188607" y="5566730"/>
            <a:ext cx="7328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24 Bytes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2BD53D3-2BBA-46F4-732F-37D15E1EC41C}"/>
              </a:ext>
            </a:extLst>
          </p:cNvPr>
          <p:cNvSpPr txBox="1"/>
          <p:nvPr/>
        </p:nvSpPr>
        <p:spPr>
          <a:xfrm>
            <a:off x="7454900" y="5566730"/>
            <a:ext cx="8178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4096 Bytes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58377E9-FCD6-6889-60EB-19ACA1ADDFA0}"/>
              </a:ext>
            </a:extLst>
          </p:cNvPr>
          <p:cNvSpPr/>
          <p:nvPr/>
        </p:nvSpPr>
        <p:spPr>
          <a:xfrm>
            <a:off x="8470900" y="5229365"/>
            <a:ext cx="1447800" cy="291565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</a:rPr>
              <a:t>Footer Block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2484B08-A03B-90AF-B34D-2DCD20269D44}"/>
              </a:ext>
            </a:extLst>
          </p:cNvPr>
          <p:cNvSpPr txBox="1"/>
          <p:nvPr/>
        </p:nvSpPr>
        <p:spPr>
          <a:xfrm>
            <a:off x="9283700" y="5566730"/>
            <a:ext cx="7328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32 Bytes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E76F4B0-C149-96CD-901D-EF6D23B5B1C9}"/>
              </a:ext>
            </a:extLst>
          </p:cNvPr>
          <p:cNvSpPr txBox="1"/>
          <p:nvPr/>
        </p:nvSpPr>
        <p:spPr>
          <a:xfrm>
            <a:off x="1524204" y="1948676"/>
            <a:ext cx="97216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The .D2 file contains a table of contents, a </a:t>
            </a:r>
            <a:r>
              <a:rPr lang="en-US" sz="3600" dirty="0" err="1"/>
              <a:t>B+Tree</a:t>
            </a:r>
            <a:r>
              <a:rPr lang="en-US" sz="3600" dirty="0"/>
              <a:t> header and nodes: a root node, internal nodes and leaf nodes: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8940513-8C7B-5A4C-D0E6-6ECD586F668A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5545907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C1C0C8-FEBD-A250-0DD2-0E004D24D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318FC4-8C31-9C50-4397-99F94ECC7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.D2 File Layout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986336-FABA-BF63-4429-5336668D0E1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FB1E53-6BB5-93BF-0452-52BD038C6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1436780"/>
            <a:ext cx="6972300" cy="4810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3008D8-5D06-61AE-4A34-A85D4CB5B844}"/>
              </a:ext>
            </a:extLst>
          </p:cNvPr>
          <p:cNvSpPr txBox="1"/>
          <p:nvPr/>
        </p:nvSpPr>
        <p:spPr>
          <a:xfrm>
            <a:off x="8985250" y="3241816"/>
            <a:ext cx="3060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Data Block (in blue) is a </a:t>
            </a:r>
            <a:r>
              <a:rPr lang="en-US" sz="2400" dirty="0" err="1"/>
              <a:t>B+Tree</a:t>
            </a:r>
            <a:r>
              <a:rPr lang="en-US" sz="2400" dirty="0"/>
              <a:t> Collection of 4K Leaf Nodes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C053275-12C4-CF01-2D03-7CB7026184FF}"/>
              </a:ext>
            </a:extLst>
          </p:cNvPr>
          <p:cNvCxnSpPr>
            <a:cxnSpLocks/>
            <a:stCxn id="6" idx="1"/>
          </p:cNvCxnSpPr>
          <p:nvPr/>
        </p:nvCxnSpPr>
        <p:spPr>
          <a:xfrm flipH="1" flipV="1">
            <a:off x="8026400" y="3841980"/>
            <a:ext cx="958850" cy="1"/>
          </a:xfrm>
          <a:prstGeom prst="straightConnector1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CE26B56-8FB6-377D-256F-962D5FB60FDB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55CAEA8-7A44-94C6-B6E1-D9BC1F8D64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5850" y="908511"/>
            <a:ext cx="8382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0629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AE1F02-31C5-40C3-996A-AEAA52D4F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CAF5A3C-0E08-EFFC-6D91-5BFDCC76F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.D2 File Creation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CC4F1F-D7BA-3FFA-4096-4D3980CFDF9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6B7E30-230B-F322-129A-CEF07FFCD9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5850" y="908511"/>
            <a:ext cx="838200" cy="8382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8CC3949-419C-6F4E-A384-6B38C668A367}"/>
              </a:ext>
            </a:extLst>
          </p:cNvPr>
          <p:cNvSpPr txBox="1">
            <a:spLocks/>
          </p:cNvSpPr>
          <p:nvPr/>
        </p:nvSpPr>
        <p:spPr>
          <a:xfrm>
            <a:off x="2250558" y="1638386"/>
            <a:ext cx="7848600" cy="4572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Real-time </a:t>
            </a:r>
            <a:r>
              <a:rPr lang="en-US" dirty="0"/>
              <a:t>–</a:t>
            </a:r>
            <a:r>
              <a:rPr lang="en-US" b="1" dirty="0"/>
              <a:t> </a:t>
            </a:r>
            <a:r>
              <a:rPr lang="en-US" dirty="0"/>
              <a:t>Recent data cache (in memory)</a:t>
            </a:r>
            <a:br>
              <a:rPr lang="en-US" dirty="0"/>
            </a:br>
            <a:endParaRPr lang="en-US" sz="1200" dirty="0"/>
          </a:p>
          <a:p>
            <a:r>
              <a:rPr lang="en-US" b="1" dirty="0"/>
              <a:t>Stage 1 </a:t>
            </a:r>
            <a:r>
              <a:rPr lang="en-US" dirty="0"/>
              <a:t>– Flushes real-time cache to disk </a:t>
            </a:r>
            <a:br>
              <a:rPr lang="en-US" dirty="0"/>
            </a:br>
            <a:r>
              <a:rPr lang="en-US" dirty="0"/>
              <a:t>	</a:t>
            </a:r>
            <a:r>
              <a:rPr lang="en-US" sz="2000" dirty="0"/>
              <a:t>(10 second default) </a:t>
            </a:r>
          </a:p>
          <a:p>
            <a:r>
              <a:rPr lang="en-US" b="1" dirty="0"/>
              <a:t>Stage 2</a:t>
            </a:r>
            <a:r>
              <a:rPr lang="en-US" dirty="0"/>
              <a:t> – Consolidates Stage 1 files </a:t>
            </a:r>
            <a:br>
              <a:rPr lang="en-US" dirty="0"/>
            </a:br>
            <a:r>
              <a:rPr lang="en-US" dirty="0"/>
              <a:t>	</a:t>
            </a:r>
            <a:r>
              <a:rPr lang="en-US" sz="2000" dirty="0"/>
              <a:t>(created based on either size or time constraints)</a:t>
            </a:r>
            <a:br>
              <a:rPr lang="en-US" sz="2000" dirty="0"/>
            </a:br>
            <a:br>
              <a:rPr lang="en-US" sz="2000" dirty="0"/>
            </a:br>
            <a:br>
              <a:rPr lang="en-US" sz="2000" dirty="0"/>
            </a:br>
            <a:endParaRPr lang="en-US" sz="2000" dirty="0"/>
          </a:p>
          <a:p>
            <a:r>
              <a:rPr lang="en-US" b="1" dirty="0"/>
              <a:t>Stage 3 </a:t>
            </a:r>
            <a:r>
              <a:rPr lang="en-US" dirty="0"/>
              <a:t>– Create final .d2 archive file</a:t>
            </a:r>
            <a:br>
              <a:rPr lang="en-US" dirty="0"/>
            </a:br>
            <a:r>
              <a:rPr lang="en-US" dirty="0"/>
              <a:t>	</a:t>
            </a:r>
            <a:r>
              <a:rPr lang="en-US" sz="2000" dirty="0"/>
              <a:t>(created based on size constraints)</a:t>
            </a:r>
            <a:endParaRPr lang="en-US" sz="1600" i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7113FF-8C68-8997-33D8-56DF423DD01E}"/>
              </a:ext>
            </a:extLst>
          </p:cNvPr>
          <p:cNvSpPr/>
          <p:nvPr/>
        </p:nvSpPr>
        <p:spPr>
          <a:xfrm>
            <a:off x="1734066" y="1435474"/>
            <a:ext cx="457200" cy="2757163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724B86-3B56-D713-F56F-AFC20BF850EA}"/>
              </a:ext>
            </a:extLst>
          </p:cNvPr>
          <p:cNvSpPr txBox="1"/>
          <p:nvPr/>
        </p:nvSpPr>
        <p:spPr>
          <a:xfrm rot="16200000">
            <a:off x="765422" y="2612234"/>
            <a:ext cx="2413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Temporary Archive Files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5FC291-509E-8457-810A-1986F2B1440F}"/>
              </a:ext>
            </a:extLst>
          </p:cNvPr>
          <p:cNvSpPr/>
          <p:nvPr/>
        </p:nvSpPr>
        <p:spPr>
          <a:xfrm>
            <a:off x="1739900" y="4561911"/>
            <a:ext cx="457200" cy="1343675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9F05B9-D91D-429F-5A2F-A310CF3F00EB}"/>
              </a:ext>
            </a:extLst>
          </p:cNvPr>
          <p:cNvSpPr txBox="1"/>
          <p:nvPr/>
        </p:nvSpPr>
        <p:spPr>
          <a:xfrm rot="16200000">
            <a:off x="1277864" y="5049082"/>
            <a:ext cx="1381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Final Archive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BC312C-D7D4-9116-EA71-13988ACC8C53}"/>
              </a:ext>
            </a:extLst>
          </p:cNvPr>
          <p:cNvSpPr txBox="1"/>
          <p:nvPr/>
        </p:nvSpPr>
        <p:spPr>
          <a:xfrm>
            <a:off x="1734066" y="4072444"/>
            <a:ext cx="865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_________________________________________________________________________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E81CCDC-0230-D765-7EBD-D81429FF1E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841" y="2368502"/>
            <a:ext cx="756180" cy="7561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0F3C3D6-0C19-45A1-73C0-EC1A551ECD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753" y="4863426"/>
            <a:ext cx="716357" cy="71635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C136654-869E-75A4-DE93-6304F3BA12CE}"/>
              </a:ext>
            </a:extLst>
          </p:cNvPr>
          <p:cNvSpPr txBox="1"/>
          <p:nvPr/>
        </p:nvSpPr>
        <p:spPr>
          <a:xfrm>
            <a:off x="4429579" y="5775537"/>
            <a:ext cx="2846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/>
              <a:t>Recommended size 2GB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6074F3-F32E-B00A-36E6-4E12E81E5965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955705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72E12-9A2D-B30C-E075-D120D20D3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System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1FC5EA-14BF-B5FE-E9F7-1AD2AC4275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Setting up openHistorian for optimal performance</a:t>
            </a:r>
            <a:r>
              <a:rPr lang="pt-BR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602A2B-1D5E-1BF0-0A6B-8534023C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53BF6-CC27-8E21-7BBB-190E59D61B9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7984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3C275-3D27-CE99-C20E-9A1CBFF82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7CF7A2-C0F4-06E5-584B-ED955D279B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937" y="1517895"/>
            <a:ext cx="5016843" cy="4295958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Adapter Explorer</a:t>
            </a:r>
          </a:p>
          <a:p>
            <a:r>
              <a:rPr lang="en-US" dirty="0"/>
              <a:t>APP PDC Importer</a:t>
            </a:r>
          </a:p>
          <a:p>
            <a:r>
              <a:rPr lang="en-US" i="1" dirty="0">
                <a:solidFill>
                  <a:srgbClr val="0070C0"/>
                </a:solidFill>
              </a:rPr>
              <a:t>Archive Comparison Utility*</a:t>
            </a:r>
          </a:p>
          <a:p>
            <a:r>
              <a:rPr lang="en-US" i="1" dirty="0">
                <a:solidFill>
                  <a:srgbClr val="0070C0"/>
                </a:solidFill>
              </a:rPr>
              <a:t>Archive Upgrade Utility*</a:t>
            </a:r>
          </a:p>
          <a:p>
            <a:r>
              <a:rPr lang="en-US" dirty="0"/>
              <a:t>Bulk Calculation State Manager</a:t>
            </a:r>
          </a:p>
          <a:p>
            <a:r>
              <a:rPr lang="en-US" dirty="0"/>
              <a:t>Configuration Encryption Utility</a:t>
            </a:r>
          </a:p>
          <a:p>
            <a:r>
              <a:rPr lang="en-US" dirty="0"/>
              <a:t>XML Configuration Editor</a:t>
            </a:r>
          </a:p>
          <a:p>
            <a:r>
              <a:rPr lang="en-US" dirty="0"/>
              <a:t>CSV Output Stream Creation Tool</a:t>
            </a:r>
          </a:p>
          <a:p>
            <a:r>
              <a:rPr lang="en-US" dirty="0"/>
              <a:t>CSV SQL Configuration Data Manager (</a:t>
            </a:r>
            <a:r>
              <a:rPr lang="en-US" sz="2600" dirty="0"/>
              <a:t>Import / Export / Update</a:t>
            </a:r>
            <a:r>
              <a:rPr lang="en-US" dirty="0"/>
              <a:t>)</a:t>
            </a:r>
          </a:p>
          <a:p>
            <a:r>
              <a:rPr lang="en-US" dirty="0"/>
              <a:t>Data Migration Utility</a:t>
            </a:r>
          </a:p>
          <a:p>
            <a:r>
              <a:rPr lang="en-US" dirty="0"/>
              <a:t>DNP3 Configuration Generator</a:t>
            </a:r>
          </a:p>
          <a:p>
            <a:r>
              <a:rPr lang="en-US" dirty="0"/>
              <a:t>Data Extraction Utility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7A3009-9CC8-60FF-59DB-E5820F2E5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CE05F0-9CA2-D81D-D413-2F3A24CEA1D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CDEBBC-C267-1A94-684E-08B589E5426B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System Configuration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AE68A8-0A36-C45F-8371-EAE3E4A17B07}"/>
              </a:ext>
            </a:extLst>
          </p:cNvPr>
          <p:cNvSpPr txBox="1">
            <a:spLocks/>
          </p:cNvSpPr>
          <p:nvPr/>
        </p:nvSpPr>
        <p:spPr>
          <a:xfrm>
            <a:off x="5717059" y="1517895"/>
            <a:ext cx="6676767" cy="439334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Historian Playback Utility</a:t>
            </a:r>
          </a:p>
          <a:p>
            <a:r>
              <a:rPr lang="en-US" dirty="0"/>
              <a:t>Statistic Archive Historian Trend / View Tool</a:t>
            </a:r>
          </a:p>
          <a:p>
            <a:r>
              <a:rPr lang="en-US" dirty="0"/>
              <a:t>Log File Viewer</a:t>
            </a:r>
          </a:p>
          <a:p>
            <a:r>
              <a:rPr lang="en-US" dirty="0" err="1"/>
              <a:t>Macrodyne</a:t>
            </a:r>
            <a:r>
              <a:rPr lang="en-US" dirty="0"/>
              <a:t> Device Controller</a:t>
            </a:r>
          </a:p>
          <a:p>
            <a:r>
              <a:rPr lang="en-US" dirty="0"/>
              <a:t>No Internet Configuration Utility</a:t>
            </a:r>
          </a:p>
          <a:p>
            <a:r>
              <a:rPr lang="en-US" dirty="0"/>
              <a:t>openHistorian (Service)</a:t>
            </a:r>
          </a:p>
          <a:p>
            <a:r>
              <a:rPr lang="en-US" dirty="0"/>
              <a:t>openHistorian Console</a:t>
            </a:r>
          </a:p>
          <a:p>
            <a:r>
              <a:rPr lang="en-US" dirty="0"/>
              <a:t>openHistorian Manger</a:t>
            </a:r>
          </a:p>
          <a:p>
            <a:r>
              <a:rPr lang="en-US" i="1" dirty="0" err="1">
                <a:solidFill>
                  <a:srgbClr val="0070C0"/>
                </a:solidFill>
              </a:rPr>
              <a:t>openVision</a:t>
            </a:r>
            <a:r>
              <a:rPr lang="en-US" i="1" dirty="0">
                <a:solidFill>
                  <a:srgbClr val="0070C0"/>
                </a:solidFill>
              </a:rPr>
              <a:t> Tool*</a:t>
            </a:r>
          </a:p>
          <a:p>
            <a:r>
              <a:rPr lang="en-US" dirty="0"/>
              <a:t>SEL PDC Importer</a:t>
            </a:r>
          </a:p>
          <a:p>
            <a:r>
              <a:rPr lang="en-US" dirty="0"/>
              <a:t>Statistics Report Generation Tool</a:t>
            </a:r>
          </a:p>
          <a:p>
            <a:r>
              <a:rPr lang="en-US" i="1" dirty="0">
                <a:solidFill>
                  <a:srgbClr val="0070C0"/>
                </a:solidFill>
              </a:rPr>
              <a:t>Update COMTRADE Counters Web Utility*</a:t>
            </a:r>
          </a:p>
          <a:p>
            <a:r>
              <a:rPr lang="en-US" dirty="0"/>
              <a:t>Update Tag Name Expression Utility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7E9845-66AD-0AE3-3C3E-B3FAA24913C3}"/>
              </a:ext>
            </a:extLst>
          </p:cNvPr>
          <p:cNvSpPr txBox="1"/>
          <p:nvPr/>
        </p:nvSpPr>
        <p:spPr>
          <a:xfrm>
            <a:off x="9055442" y="5918870"/>
            <a:ext cx="3613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0070C0"/>
                </a:solidFill>
              </a:rPr>
              <a:t>* Tool unique to openHistorian</a:t>
            </a:r>
          </a:p>
        </p:txBody>
      </p:sp>
    </p:spTree>
    <p:extLst>
      <p:ext uri="{BB962C8B-B14F-4D97-AF65-F5344CB8AC3E}">
        <p14:creationId xmlns:p14="http://schemas.microsoft.com/office/powerpoint/2010/main" val="2864748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EFDA13-BD9A-3F0A-C0EE-2799734C7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3249"/>
            <a:ext cx="10833100" cy="4643714"/>
          </a:xfrm>
        </p:spPr>
        <p:txBody>
          <a:bodyPr/>
          <a:lstStyle/>
          <a:p>
            <a:r>
              <a:rPr lang="en-US" dirty="0"/>
              <a:t>Brief overview of a PDC and its importance in power systems.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6B42E7-5F4D-4EA3-1D36-953CC6ED2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PDC’s Introduction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901898-E7E9-229F-D04E-E6767B843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2024 Grid Protection Alliance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19198F-330C-C7B9-1507-1FC1DC4E162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651F54-D775-4895-BCB0-AD77DC94EF0A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1F94FD0-6B6B-15E7-DF12-93145658A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2" y="2667001"/>
            <a:ext cx="6447698" cy="2703559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D2835A2E-7A83-E1DD-0C86-D4BF1481F4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4241"/>
          <a:stretch/>
        </p:blipFill>
        <p:spPr bwMode="auto">
          <a:xfrm>
            <a:off x="4464825" y="4699000"/>
            <a:ext cx="7516355" cy="130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76200" dir="25200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24193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3B771-9DAC-1805-5E1C-FB023AA18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Interfaces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D62DFC-2BE1-058C-293A-D7423D6AD8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Desktop Manager for:</a:t>
            </a:r>
          </a:p>
          <a:p>
            <a:pPr lvl="1"/>
            <a:r>
              <a:rPr lang="en-US" dirty="0"/>
              <a:t>Adding new devices</a:t>
            </a:r>
          </a:p>
          <a:p>
            <a:pPr lvl="1"/>
            <a:r>
              <a:rPr lang="en-US" dirty="0"/>
              <a:t>Managing custom adapters</a:t>
            </a:r>
          </a:p>
          <a:p>
            <a:pPr lvl="1"/>
            <a:r>
              <a:rPr lang="en-US" dirty="0"/>
              <a:t>General system configuration</a:t>
            </a:r>
          </a:p>
          <a:p>
            <a:pPr lvl="1"/>
            <a:r>
              <a:rPr lang="en-US" dirty="0"/>
              <a:t>Common monitoring</a:t>
            </a:r>
          </a:p>
          <a:p>
            <a:pPr lvl="1"/>
            <a:endParaRPr lang="en-US" dirty="0"/>
          </a:p>
          <a:p>
            <a:r>
              <a:rPr lang="en-US" dirty="0"/>
              <a:t>Use Web UI for:</a:t>
            </a:r>
          </a:p>
          <a:p>
            <a:pPr lvl="1"/>
            <a:r>
              <a:rPr lang="en-US" dirty="0"/>
              <a:t>Association of currents to voltages</a:t>
            </a:r>
          </a:p>
          <a:p>
            <a:pPr lvl="1"/>
            <a:r>
              <a:rPr lang="en-US" dirty="0"/>
              <a:t>Application of dynamic calculations (tag templates)</a:t>
            </a:r>
          </a:p>
          <a:p>
            <a:pPr lvl="1"/>
            <a:r>
              <a:rPr lang="en-US" dirty="0"/>
              <a:t>User / Group management</a:t>
            </a:r>
          </a:p>
          <a:p>
            <a:pPr lvl="1"/>
            <a:r>
              <a:rPr lang="en-US" dirty="0"/>
              <a:t>Data trending and export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A59A44-5669-99D2-3230-F8C5AEDCB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6FA54-92FD-F8BC-5F42-807FBA13E17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D2DFA1-90FF-2F14-B9CF-6CC93D82FE32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Desktop vs. Web UI</a:t>
            </a:r>
          </a:p>
        </p:txBody>
      </p:sp>
    </p:spTree>
    <p:extLst>
      <p:ext uri="{BB962C8B-B14F-4D97-AF65-F5344CB8AC3E}">
        <p14:creationId xmlns:p14="http://schemas.microsoft.com/office/powerpoint/2010/main" val="39305107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08794C5-D4C0-EC9E-0D7A-1B3300FD1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835" y="2781299"/>
            <a:ext cx="3813381" cy="335756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1C25DA-71D5-6EC7-695C-4492B050C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453"/>
            <a:ext cx="12192000" cy="69194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Console Access: Diagnostics / Config Verification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C6044-7111-7BEF-81FA-93F0D597C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8835"/>
            <a:ext cx="10858500" cy="4738128"/>
          </a:xfrm>
        </p:spPr>
        <p:txBody>
          <a:bodyPr/>
          <a:lstStyle/>
          <a:p>
            <a:r>
              <a:rPr lang="en-US" dirty="0"/>
              <a:t>Access Options</a:t>
            </a:r>
          </a:p>
          <a:p>
            <a:pPr lvl="1"/>
            <a:r>
              <a:rPr lang="en-US" dirty="0"/>
              <a:t>Application: “C:\Program Files\openHistorian\openHistorianConsole.exe”</a:t>
            </a:r>
          </a:p>
          <a:p>
            <a:pPr lvl="1"/>
            <a:r>
              <a:rPr lang="en-US" dirty="0"/>
              <a:t>Desktop Manager</a:t>
            </a:r>
          </a:p>
          <a:p>
            <a:pPr lvl="1"/>
            <a:r>
              <a:rPr lang="en-US" dirty="0"/>
              <a:t>Web UI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EEA53B-F9C8-2B3C-C993-08B9B441F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9151B-9F05-2FCB-B88C-F347FA463F3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58F2E5-CC6A-4B13-7A13-3A36895E970A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Console App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9D32555-FCD6-85D2-D517-BA231C551B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15" y="3314699"/>
            <a:ext cx="4302889" cy="26990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EC184D0-004E-9F24-D8AE-E6B5DBC6B3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9866" y="2688429"/>
            <a:ext cx="4175620" cy="3543301"/>
          </a:xfrm>
          <a:prstGeom prst="rect">
            <a:avLst/>
          </a:prstGeom>
        </p:spPr>
      </p:pic>
      <p:pic>
        <p:nvPicPr>
          <p:cNvPr id="6" name="Picture 5" descr="A close-up of a gear&#10;&#10;Description automatically generated">
            <a:extLst>
              <a:ext uri="{FF2B5EF4-FFF2-40B4-BE49-F238E27FC236}">
                <a16:creationId xmlns:a16="http://schemas.microsoft.com/office/drawing/2014/main" id="{18A1D919-3B2B-75D1-9893-D7E713536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0416" y="852677"/>
            <a:ext cx="1488672" cy="148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0940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ED8BE-7AD5-AB97-95B4-D5893E6C3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Historical Data Retrieval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01AEC-ADE2-6B2F-8489-20C3F51B7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Accessing and downloading historical data for analysis.</a:t>
            </a:r>
            <a:endParaRPr lang="pt-B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05E9E8-0568-42ED-DB52-49954AFEE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BE6FBB-D4B8-D569-8171-ECD32EF689B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pic>
        <p:nvPicPr>
          <p:cNvPr id="2050" name="Picture 2" descr="data retrieval Vector Icons free download in SVG, PNG Format">
            <a:extLst>
              <a:ext uri="{FF2B5EF4-FFF2-40B4-BE49-F238E27FC236}">
                <a16:creationId xmlns:a16="http://schemas.microsoft.com/office/drawing/2014/main" id="{7422B55D-F0B4-C56E-559B-16F60C6D33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1" y="3374513"/>
            <a:ext cx="2665412" cy="266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4913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515C7-C557-AC8B-A801-F62904024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UI Data Extraction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B8F2A8-2285-622B-AA59-AFA206E33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7CD2A-12B4-1A1D-8AAB-0B4D3A810D6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5E1DA7-EE1C-5EE3-9764-08C81A208B4E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Historical Data Retrieval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30F23D-2E2E-01A7-3323-A740C771A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7100" y="1535724"/>
            <a:ext cx="7677150" cy="444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640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B3988-42D0-B694-BA56-CB5C2E01B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Extraction Utility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B2B261-87A1-735D-7347-22D961CBA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651F54-D775-4895-BCB0-AD77DC94EF0A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66A640-D777-F3D2-5168-31E97EFBA90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Grid Protection Alliance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0E5D5B-76FA-2075-9D48-B339F1985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341" y="1511299"/>
            <a:ext cx="7793463" cy="44787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0EA20F-B190-2D83-2C04-6358656D59BE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Historical Data Retrieval </a:t>
            </a:r>
          </a:p>
        </p:txBody>
      </p:sp>
    </p:spTree>
    <p:extLst>
      <p:ext uri="{BB962C8B-B14F-4D97-AF65-F5344CB8AC3E}">
        <p14:creationId xmlns:p14="http://schemas.microsoft.com/office/powerpoint/2010/main" val="14113457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FDA453-32A7-4269-86E6-CDB2F8E6E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93" y="278279"/>
            <a:ext cx="11076113" cy="360233"/>
          </a:xfrm>
        </p:spPr>
        <p:txBody>
          <a:bodyPr>
            <a:normAutofit fontScale="90000"/>
          </a:bodyPr>
          <a:lstStyle/>
          <a:p>
            <a:r>
              <a:rPr lang="en-US" dirty="0"/>
              <a:t>openHistorian includes Grafana (https://grafana.com/)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1047A1-CB44-4868-8E27-27334C4CDE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393" y="1342081"/>
            <a:ext cx="4281920" cy="455424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Open source</a:t>
            </a:r>
          </a:p>
          <a:p>
            <a:r>
              <a:rPr lang="en-US" dirty="0"/>
              <a:t>Rapidly expanding library of graphical widgets</a:t>
            </a:r>
          </a:p>
          <a:p>
            <a:r>
              <a:rPr lang="en-US" dirty="0"/>
              <a:t>Tutorials on-line (YouTube)</a:t>
            </a:r>
          </a:p>
          <a:p>
            <a:r>
              <a:rPr lang="en-US" dirty="0"/>
              <a:t>Displays easily shared and modified</a:t>
            </a:r>
          </a:p>
          <a:p>
            <a:r>
              <a:rPr lang="en-US" dirty="0"/>
              <a:t>Extensible</a:t>
            </a:r>
          </a:p>
          <a:p>
            <a:r>
              <a:rPr lang="en-US" dirty="0"/>
              <a:t>Data integrated across multiple domains</a:t>
            </a:r>
          </a:p>
          <a:p>
            <a:r>
              <a:rPr lang="en-US" dirty="0"/>
              <a:t>GPA published plug-ins for openHistorian and PI</a:t>
            </a:r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EC5423-49A2-468B-816C-E7EC5974C853}"/>
              </a:ext>
            </a:extLst>
          </p:cNvPr>
          <p:cNvSpPr txBox="1"/>
          <p:nvPr/>
        </p:nvSpPr>
        <p:spPr>
          <a:xfrm>
            <a:off x="1878401" y="912015"/>
            <a:ext cx="8886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rgbClr val="009900"/>
                </a:solidFill>
              </a:rPr>
              <a:t>The open platform for beautiful analytics and monitoring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474F67-CDAC-461A-9516-C53759F79267}"/>
              </a:ext>
            </a:extLst>
          </p:cNvPr>
          <p:cNvSpPr/>
          <p:nvPr/>
        </p:nvSpPr>
        <p:spPr>
          <a:xfrm>
            <a:off x="10551992" y="1000418"/>
            <a:ext cx="1003514" cy="2166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Version 5.2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4994D2-8E76-4D55-B206-61534D6CA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1894" y="1688068"/>
            <a:ext cx="6273478" cy="2768130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255262F-226B-4D08-B2F9-901E58F387E4}"/>
              </a:ext>
            </a:extLst>
          </p:cNvPr>
          <p:cNvGrpSpPr/>
          <p:nvPr/>
        </p:nvGrpSpPr>
        <p:grpSpPr>
          <a:xfrm>
            <a:off x="5629346" y="4688139"/>
            <a:ext cx="5648602" cy="1398336"/>
            <a:chOff x="5629346" y="4688139"/>
            <a:chExt cx="5648602" cy="139833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016AF28-C380-43A0-9C67-323610536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25320" y="4692054"/>
              <a:ext cx="2552628" cy="1394421"/>
            </a:xfrm>
            <a:prstGeom prst="rect">
              <a:avLst/>
            </a:prstGeom>
            <a:ln w="25400">
              <a:solidFill>
                <a:schemeClr val="accent1"/>
              </a:solidFill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1D5AB83-CDFD-4445-BB97-A9A972BF4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29346" y="4688139"/>
              <a:ext cx="2552628" cy="1370856"/>
            </a:xfrm>
            <a:prstGeom prst="rect">
              <a:avLst/>
            </a:prstGeom>
            <a:ln w="25400">
              <a:solidFill>
                <a:schemeClr val="accent1"/>
              </a:solidFill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8C15030-8540-4EDA-8481-97A24239A8CD}"/>
              </a:ext>
            </a:extLst>
          </p:cNvPr>
          <p:cNvSpPr txBox="1"/>
          <p:nvPr/>
        </p:nvSpPr>
        <p:spPr>
          <a:xfrm>
            <a:off x="9650833" y="1380291"/>
            <a:ext cx="20730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onsolas" panose="020B0609020204030204" pitchFamily="49" charset="0"/>
              </a:rPr>
              <a:t>https://grafana.com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3DA2C16-BEE2-4A9F-A7B1-9F44F7253E7E}"/>
              </a:ext>
            </a:extLst>
          </p:cNvPr>
          <p:cNvCxnSpPr>
            <a:cxnSpLocks/>
          </p:cNvCxnSpPr>
          <p:nvPr/>
        </p:nvCxnSpPr>
        <p:spPr>
          <a:xfrm>
            <a:off x="4616823" y="5154547"/>
            <a:ext cx="69215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6EB12D5-5D52-43BD-877C-2BA31DE1226F}"/>
              </a:ext>
            </a:extLst>
          </p:cNvPr>
          <p:cNvSpPr txBox="1"/>
          <p:nvPr/>
        </p:nvSpPr>
        <p:spPr>
          <a:xfrm>
            <a:off x="752908" y="5664121"/>
            <a:ext cx="4008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5"/>
              </a:rPr>
              <a:t>https://www.youtube.com/watch?v=1cRWVMw5U-c&amp;t=610s</a:t>
            </a:r>
            <a:endParaRPr lang="en-US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8F3CA8-500B-4259-8663-261B02C64C97}"/>
              </a:ext>
            </a:extLst>
          </p:cNvPr>
          <p:cNvSpPr txBox="1"/>
          <p:nvPr/>
        </p:nvSpPr>
        <p:spPr>
          <a:xfrm>
            <a:off x="2195385" y="5865874"/>
            <a:ext cx="1123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( for a demo)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499AFAE4-2A17-49E6-BCE3-7280DE915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openHistorian Visualizations / Grafana Overview - October 2018</a:t>
            </a:r>
          </a:p>
        </p:txBody>
      </p:sp>
    </p:spTree>
    <p:extLst>
      <p:ext uri="{BB962C8B-B14F-4D97-AF65-F5344CB8AC3E}">
        <p14:creationId xmlns:p14="http://schemas.microsoft.com/office/powerpoint/2010/main" val="43659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16BFE-E549-4FF1-A592-473EFF363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Display Plugins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B2BE9-22C7-4971-A019-773951B11B2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Clock</a:t>
            </a:r>
          </a:p>
          <a:p>
            <a:r>
              <a:rPr lang="en-US" dirty="0"/>
              <a:t>Pie charts</a:t>
            </a:r>
          </a:p>
          <a:p>
            <a:r>
              <a:rPr lang="en-US" dirty="0"/>
              <a:t>Alert List</a:t>
            </a:r>
          </a:p>
          <a:p>
            <a:r>
              <a:rPr lang="en-US" dirty="0"/>
              <a:t>Lists of links (to other dashboards)</a:t>
            </a:r>
          </a:p>
          <a:p>
            <a:r>
              <a:rPr lang="en-US" dirty="0"/>
              <a:t>Graphs – line, bar, area, etc.</a:t>
            </a:r>
          </a:p>
          <a:p>
            <a:r>
              <a:rPr lang="en-US" dirty="0"/>
              <a:t>Heatmap</a:t>
            </a:r>
          </a:p>
          <a:p>
            <a:r>
              <a:rPr lang="en-US" dirty="0"/>
              <a:t>Single stat</a:t>
            </a:r>
          </a:p>
          <a:p>
            <a:r>
              <a:rPr lang="en-US" dirty="0"/>
              <a:t>Tables</a:t>
            </a:r>
          </a:p>
          <a:p>
            <a:r>
              <a:rPr lang="en-US" dirty="0"/>
              <a:t>Markdown Text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B7118E-B6C6-4689-8A9A-D30201C66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4572" y="1029869"/>
            <a:ext cx="1782856" cy="7846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E5881E-77C4-4A40-AE81-8E4BFDBB5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6017" y="1308007"/>
            <a:ext cx="1731267" cy="1636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1C0046-E3E7-4D23-8BD1-E17A7B3AB2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7783" y="1911895"/>
            <a:ext cx="2460252" cy="12150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68E437D-E93A-4B99-9466-A4BC2A91B9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7657" y="2793921"/>
            <a:ext cx="5070942" cy="16342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52B64A-09F5-4374-AEBD-7BF94476C5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4769" y="3320467"/>
            <a:ext cx="5417484" cy="22896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1C1FAA6-F7CE-4896-916A-97DD5B1558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9588" y="3957326"/>
            <a:ext cx="1818282" cy="7543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DEFC20-64D8-4D03-BCB4-8817C9EE38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0088" y="4215503"/>
            <a:ext cx="5819775" cy="1796083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61B678F4-D3FF-4692-981B-0F69F5DB3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openHistorian Visualizations / Grafana Overview - October 2018</a:t>
            </a:r>
          </a:p>
        </p:txBody>
      </p:sp>
    </p:spTree>
    <p:extLst>
      <p:ext uri="{BB962C8B-B14F-4D97-AF65-F5344CB8AC3E}">
        <p14:creationId xmlns:p14="http://schemas.microsoft.com/office/powerpoint/2010/main" val="376972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C5861A-22D1-DD47-EF11-3B9950E43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Status Dashboard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A02146-F94C-CB1A-B7B0-F92480AEE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Grid Protection Alliance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0B37A3-2D73-AE5F-5145-56B212B6F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656" y="1250255"/>
            <a:ext cx="8527312" cy="4788286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12345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4CAF604-1D31-4154-A53A-28016DF9E2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0232" y="1064539"/>
            <a:ext cx="5307755" cy="3238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B24092-AA1C-456E-A099-59493A5AC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Contributed Display Plugins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E97B1-20A7-4107-A8AB-193B482F68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Gauges</a:t>
            </a:r>
          </a:p>
          <a:p>
            <a:r>
              <a:rPr lang="en-US" dirty="0"/>
              <a:t>Traffic Lights</a:t>
            </a:r>
          </a:p>
          <a:p>
            <a:r>
              <a:rPr lang="en-US" dirty="0"/>
              <a:t>Annotated Diagrams</a:t>
            </a:r>
          </a:p>
          <a:p>
            <a:r>
              <a:rPr lang="en-US" dirty="0"/>
              <a:t>State vs. Time Panel</a:t>
            </a:r>
          </a:p>
          <a:p>
            <a:r>
              <a:rPr lang="en-US" dirty="0"/>
              <a:t>Geo-Loop Heat Maps</a:t>
            </a:r>
          </a:p>
          <a:p>
            <a:r>
              <a:rPr lang="en-US" dirty="0"/>
              <a:t>User Interaction</a:t>
            </a:r>
          </a:p>
          <a:p>
            <a:r>
              <a:rPr lang="en-US" dirty="0"/>
              <a:t>Plot.ly</a:t>
            </a:r>
          </a:p>
          <a:p>
            <a:r>
              <a:rPr lang="en-US" dirty="0"/>
              <a:t>Radar Charts</a:t>
            </a:r>
          </a:p>
          <a:p>
            <a:r>
              <a:rPr lang="en-US" dirty="0"/>
              <a:t>Data overlay on pics</a:t>
            </a:r>
          </a:p>
          <a:p>
            <a:r>
              <a:rPr lang="en-US" dirty="0"/>
              <a:t>Status Dot (SSAM)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A5113F-1E2D-49B7-A1E4-5CFE24F99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413" y="1111834"/>
            <a:ext cx="1596550" cy="16232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5BABA1-817A-4DA3-82FF-07E418F799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0077" y="1410847"/>
            <a:ext cx="5649298" cy="26644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3E5D16-8F78-4797-997C-036D6E97A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7413" y="4266359"/>
            <a:ext cx="5113292" cy="6701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A5AAF9-11C3-4B70-A680-B831ED87A4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8367" y="1810045"/>
            <a:ext cx="5619750" cy="33813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E4AEB8-C58B-4177-A97C-4F8E8D9856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6211" y="3201262"/>
            <a:ext cx="3267075" cy="28003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BEC829C0-369D-47FB-B617-37845B5A19F1}"/>
              </a:ext>
            </a:extLst>
          </p:cNvPr>
          <p:cNvGrpSpPr/>
          <p:nvPr/>
        </p:nvGrpSpPr>
        <p:grpSpPr>
          <a:xfrm>
            <a:off x="4774736" y="1331645"/>
            <a:ext cx="6487012" cy="3949469"/>
            <a:chOff x="4774736" y="1331645"/>
            <a:chExt cx="6487012" cy="394946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E04CB0C-56B6-4DB1-B7DD-E479281F852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774736" y="1331645"/>
              <a:ext cx="6487012" cy="1518406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3F85033-3550-4AD0-AFDB-C31241C031A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898283" y="3104294"/>
              <a:ext cx="5707422" cy="2176820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DD224C3D-905C-4207-B6F2-7EC643FFD5D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8689" y="1788865"/>
            <a:ext cx="3400425" cy="32385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63C958B-2EF1-470A-A57C-8FEE5118EFC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74736" y="1376657"/>
            <a:ext cx="6181725" cy="42481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96CF6B4-0764-4763-8AD6-37176464F04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22542" y="2348870"/>
            <a:ext cx="7391400" cy="2800350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7EA9A89E-CFB0-42BD-9924-2ABC19F62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openHistorian Visualizations / Grafana Overview - October 2018</a:t>
            </a:r>
          </a:p>
        </p:txBody>
      </p:sp>
    </p:spTree>
    <p:extLst>
      <p:ext uri="{BB962C8B-B14F-4D97-AF65-F5344CB8AC3E}">
        <p14:creationId xmlns:p14="http://schemas.microsoft.com/office/powerpoint/2010/main" val="7321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6CEF2-F1B9-4620-9178-9E3000740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System Monitor Dashboard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C9D8DE-1210-4543-A179-BA05CB7CDF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120" y="874363"/>
            <a:ext cx="7913695" cy="5188980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076B481-B3CC-4E3C-AA2B-9C7B036A8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openHistorian Visualizations / Grafana Overview - October 2018</a:t>
            </a:r>
          </a:p>
        </p:txBody>
      </p:sp>
    </p:spTree>
    <p:extLst>
      <p:ext uri="{BB962C8B-B14F-4D97-AF65-F5344CB8AC3E}">
        <p14:creationId xmlns:p14="http://schemas.microsoft.com/office/powerpoint/2010/main" val="4107772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ABB50-0391-D8E8-A5E6-F26D7EDA8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69228"/>
            <a:ext cx="11308080" cy="716585"/>
          </a:xfrm>
        </p:spPr>
        <p:txBody>
          <a:bodyPr>
            <a:normAutofit/>
          </a:bodyPr>
          <a:lstStyle/>
          <a:p>
            <a:r>
              <a:rPr lang="en-US" dirty="0"/>
              <a:t>Primary Function: Data Routing / Distribution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AA30E5-2135-F135-38C5-2C4EBF0E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Grid Protection Alliance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9549F-1F76-8849-EDAF-8C4B843DBB4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651F54-D775-4895-BCB0-AD77DC94EF0A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4C1F68-3FED-A4A0-B158-6C94E97D58A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5450" y="2043113"/>
            <a:ext cx="8801100" cy="36099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94977C5-A733-C28D-F5D8-16901D87E171}"/>
              </a:ext>
            </a:extLst>
          </p:cNvPr>
          <p:cNvSpPr/>
          <p:nvPr/>
        </p:nvSpPr>
        <p:spPr>
          <a:xfrm>
            <a:off x="3962400" y="5233987"/>
            <a:ext cx="2057400" cy="838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Phasor Data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Sharing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43E044F-C046-E324-A412-37BE825F1BA5}"/>
              </a:ext>
            </a:extLst>
          </p:cNvPr>
          <p:cNvCxnSpPr>
            <a:cxnSpLocks/>
          </p:cNvCxnSpPr>
          <p:nvPr/>
        </p:nvCxnSpPr>
        <p:spPr>
          <a:xfrm>
            <a:off x="4283242" y="2507930"/>
            <a:ext cx="523262" cy="831168"/>
          </a:xfrm>
          <a:prstGeom prst="straightConnector1">
            <a:avLst/>
          </a:prstGeom>
          <a:ln w="57150">
            <a:solidFill>
              <a:srgbClr val="4A246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F3B496F-AACC-5B82-952A-9141495A3FAF}"/>
              </a:ext>
            </a:extLst>
          </p:cNvPr>
          <p:cNvSpPr txBox="1"/>
          <p:nvPr/>
        </p:nvSpPr>
        <p:spPr>
          <a:xfrm>
            <a:off x="2753530" y="1676933"/>
            <a:ext cx="26744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4A246B"/>
                </a:solidFill>
              </a:rPr>
              <a:t>PDC has a Data Distribution Role</a:t>
            </a:r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351B5407-F697-05C8-BD0B-93542F837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632" y="1779087"/>
            <a:ext cx="625595" cy="62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E9DE212-7E5F-1560-FB09-9F4B02BE2EB8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7770224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F957861-4B45-4136-933F-6113F6417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NOC Dashboard Example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410CE1-B3C8-4B93-A51F-264DBA302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" y="1518994"/>
            <a:ext cx="10858500" cy="3820011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00E6C-F4F8-4CC8-857C-614A55CBC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8746833" cy="365125"/>
          </a:xfr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openHistorian Visualizations / Grafana Overview - October 2018</a:t>
            </a:r>
          </a:p>
        </p:txBody>
      </p:sp>
    </p:spTree>
    <p:extLst>
      <p:ext uri="{BB962C8B-B14F-4D97-AF65-F5344CB8AC3E}">
        <p14:creationId xmlns:p14="http://schemas.microsoft.com/office/powerpoint/2010/main" val="1425247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40A813-0109-8900-1D54-85C7AD9C9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1"/>
            <a:ext cx="8879983" cy="4343400"/>
          </a:xfrm>
        </p:spPr>
        <p:txBody>
          <a:bodyPr>
            <a:normAutofit/>
          </a:bodyPr>
          <a:lstStyle/>
          <a:p>
            <a:r>
              <a:rPr lang="en-US" sz="3200" dirty="0"/>
              <a:t>Numeric quantities that have been acquired at a source device are often known as points, signals, events, or time-series values. For the openPDC, these are known as </a:t>
            </a:r>
            <a:r>
              <a:rPr lang="en-US" sz="3200" b="1" i="1" dirty="0"/>
              <a:t>measurements</a:t>
            </a:r>
            <a:r>
              <a:rPr lang="en-US" sz="3200" dirty="0"/>
              <a:t>:</a:t>
            </a:r>
          </a:p>
          <a:p>
            <a:pPr marL="622300" lvl="2" indent="0">
              <a:buNone/>
            </a:pPr>
            <a:r>
              <a:rPr lang="en-US" sz="2400" dirty="0"/>
              <a:t>Examples include: temperature, voltage, vibration, location, luminosity and phasors</a:t>
            </a:r>
          </a:p>
          <a:p>
            <a:r>
              <a:rPr lang="en-US" sz="3200" dirty="0"/>
              <a:t>The openPDC is “</a:t>
            </a:r>
            <a:r>
              <a:rPr lang="en-US" sz="3200" b="1" dirty="0"/>
              <a:t>Measurement Centric</a:t>
            </a:r>
            <a:r>
              <a:rPr lang="en-US" sz="3200" dirty="0"/>
              <a:t>”</a:t>
            </a:r>
          </a:p>
          <a:p>
            <a:r>
              <a:rPr lang="en-US" sz="3200" dirty="0"/>
              <a:t>Other PDCs typically manage data a “</a:t>
            </a:r>
            <a:r>
              <a:rPr lang="en-US" sz="3200" b="1" dirty="0"/>
              <a:t>Frame</a:t>
            </a:r>
            <a:r>
              <a:rPr lang="en-US" sz="3200" dirty="0"/>
              <a:t>” level, i.e., a timestamp followed by associated values</a:t>
            </a:r>
          </a:p>
          <a:p>
            <a:pPr>
              <a:buNone/>
            </a:pPr>
            <a:endParaRPr lang="en-US" sz="3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32389D-8050-8321-2964-A27938C9B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Focus on Measurements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79FE0-5D36-8013-4171-30552E923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Grid Protection Alliance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D6C1F4-1CC9-87D3-92A8-09F928C0390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651F54-D775-4895-BCB0-AD77DC94EF0A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38BA57-E228-8703-002A-817E1A65E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795095" y="2224643"/>
            <a:ext cx="3882177" cy="2911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19878B1-118E-4C0A-80D9-57ACEC8AF6C9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782015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9111DA0F-9E5C-7213-A808-9C9E17B34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583" y="1261334"/>
            <a:ext cx="10515600" cy="503682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Most time-series processing engines operate on archived </a:t>
            </a:r>
            <a:r>
              <a:rPr lang="en-US" b="1" i="1" dirty="0"/>
              <a:t>static</a:t>
            </a:r>
            <a:r>
              <a:rPr lang="en-US" dirty="0"/>
              <a:t> data</a:t>
            </a:r>
          </a:p>
          <a:p>
            <a:r>
              <a:rPr lang="en-US" dirty="0"/>
              <a:t>PDC’s operate on </a:t>
            </a:r>
            <a:r>
              <a:rPr lang="en-US" b="1" i="1" dirty="0"/>
              <a:t>moving</a:t>
            </a:r>
            <a:r>
              <a:rPr lang="en-US" dirty="0"/>
              <a:t> time-series data, as it streams by, acting as a streaming data processing engine: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openPDC</a:t>
            </a:r>
            <a:r>
              <a:rPr lang="en-US" dirty="0"/>
              <a:t> has an extensible adapter architecture for processing streaming data distinguishes it from other commercial PDCs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ED2D24-7F56-DC8B-7A81-FBBBF98BD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Streaming Data Processing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0FEC7-D5BE-14A6-2825-0F6553D77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Grid Protection Alliance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644AE8-F19C-D3E3-A66B-F5754FF3F19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651F54-D775-4895-BCB0-AD77DC94EF0A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2" descr="What Is Stream Processing? A Layman's Overview - Hazelcast">
            <a:extLst>
              <a:ext uri="{FF2B5EF4-FFF2-40B4-BE49-F238E27FC236}">
                <a16:creationId xmlns:a16="http://schemas.microsoft.com/office/drawing/2014/main" id="{051724E0-25D9-7284-18CA-AD467DD61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044" y="2614973"/>
            <a:ext cx="5724892" cy="277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87F39C-463B-59E2-BD97-598F7401868D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068809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A3D7659C-FE24-5FBE-E874-3CB8CD92D8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453" y="1403985"/>
            <a:ext cx="10907027" cy="4669155"/>
          </a:xfrm>
        </p:spPr>
        <p:txBody>
          <a:bodyPr>
            <a:normAutofit lnSpcReduction="10000"/>
          </a:bodyPr>
          <a:lstStyle/>
          <a:p>
            <a:r>
              <a:rPr lang="en-US" b="1" i="1" dirty="0"/>
              <a:t>Traditional</a:t>
            </a:r>
          </a:p>
          <a:p>
            <a:pPr lvl="1"/>
            <a:r>
              <a:rPr lang="en-US" dirty="0"/>
              <a:t>IEEE C37.118-2005  </a:t>
            </a:r>
            <a:r>
              <a:rPr lang="en-US" dirty="0">
                <a:solidFill>
                  <a:srgbClr val="FF0000"/>
                </a:solidFill>
                <a:sym typeface="Wingdings" panose="05000000000000000000" pitchFamily="2" charset="2"/>
              </a:rPr>
              <a:t> </a:t>
            </a:r>
            <a:r>
              <a:rPr lang="en-US" b="1" i="1" dirty="0">
                <a:solidFill>
                  <a:srgbClr val="FF0000"/>
                </a:solidFill>
                <a:sym typeface="Wingdings" panose="05000000000000000000" pitchFamily="2" charset="2"/>
              </a:rPr>
              <a:t>#1 in popularity</a:t>
            </a:r>
            <a:endParaRPr lang="en-US" b="1" i="1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IEEE C37.118.2-2011</a:t>
            </a:r>
          </a:p>
          <a:p>
            <a:pPr lvl="1"/>
            <a:r>
              <a:rPr lang="en-US" dirty="0"/>
              <a:t>IEC 61850-90-5</a:t>
            </a:r>
          </a:p>
          <a:p>
            <a:pPr lvl="1"/>
            <a:r>
              <a:rPr lang="en-US" dirty="0"/>
              <a:t>BPA PDCstream</a:t>
            </a:r>
          </a:p>
          <a:p>
            <a:pPr lvl="1"/>
            <a:r>
              <a:rPr lang="en-US" dirty="0"/>
              <a:t>IEEE 1344-1995</a:t>
            </a:r>
          </a:p>
          <a:p>
            <a:pPr lvl="1"/>
            <a:r>
              <a:rPr lang="en-US" dirty="0"/>
              <a:t>SEL Fast Message</a:t>
            </a:r>
          </a:p>
          <a:p>
            <a:pPr lvl="1"/>
            <a:r>
              <a:rPr lang="en-US" dirty="0"/>
              <a:t>Macrodyne Protocol</a:t>
            </a:r>
          </a:p>
          <a:p>
            <a:pPr lvl="1"/>
            <a:r>
              <a:rPr lang="en-US" dirty="0"/>
              <a:t>F-NET (UTK) Protocol</a:t>
            </a:r>
          </a:p>
          <a:p>
            <a:r>
              <a:rPr lang="en-US" b="1" i="1" dirty="0"/>
              <a:t>New</a:t>
            </a:r>
          </a:p>
          <a:p>
            <a:pPr lvl="1"/>
            <a:r>
              <a:rPr lang="en-US" dirty="0"/>
              <a:t>Streaming Telemetry Transport Protocol (STTP) / IEEE 2664-2024</a:t>
            </a:r>
          </a:p>
          <a:p>
            <a:pPr lvl="1"/>
            <a:r>
              <a:rPr lang="en-US" dirty="0"/>
              <a:t>Predecessor: Gateway Exchange Protocol (GEP)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C371A2-6FB2-CBDA-F35E-F6355B3FF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Supported Protocols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D1D04B-1BE8-2313-4B37-598C6ED08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2024 Grid Protection Alliance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A64440-B1D3-81C3-26C8-FBCC0669164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651F54-D775-4895-BCB0-AD77DC94EF0A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C699921F-15D4-82CD-1B48-9E93289022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262" y="1292208"/>
            <a:ext cx="2059010" cy="733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Fig. 2. PMU data packet organization.">
            <a:extLst>
              <a:ext uri="{FF2B5EF4-FFF2-40B4-BE49-F238E27FC236}">
                <a16:creationId xmlns:a16="http://schemas.microsoft.com/office/drawing/2014/main" id="{3142AE30-23CA-2463-2E54-772EB46E79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0"/>
          <a:stretch/>
        </p:blipFill>
        <p:spPr bwMode="auto">
          <a:xfrm>
            <a:off x="4686299" y="2865271"/>
            <a:ext cx="5772689" cy="147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39B2001-D74F-16F3-FC7B-CF3BD8BBBA77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076722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047B5-F5BE-5A7F-DA06-E6982D5A0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Adapter Based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2B39C-02D5-AB88-A70A-9B16000FD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2024 Grid Protection Alliance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228DC5-4486-03F7-B4E0-22E1187AF2F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651F54-D775-4895-BCB0-AD77DC94EF0A}" type="slidenum">
              <a:rPr lang="en-US" smtClean="0"/>
              <a:t>8</a:t>
            </a:fld>
            <a:endParaRPr lang="en-US" dirty="0"/>
          </a:p>
        </p:txBody>
      </p:sp>
      <p:pic>
        <p:nvPicPr>
          <p:cNvPr id="6" name="Picture 26" descr="openPDC Data Flow">
            <a:extLst>
              <a:ext uri="{FF2B5EF4-FFF2-40B4-BE49-F238E27FC236}">
                <a16:creationId xmlns:a16="http://schemas.microsoft.com/office/drawing/2014/main" id="{2F28B6E5-673C-B2A7-5B6A-06D106CF6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5300" y="1335556"/>
            <a:ext cx="8216900" cy="4876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713A8A-EAD1-BC85-DD7D-DA0A34E88591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02FED8-E552-00DB-92C3-D0130C406C02}"/>
              </a:ext>
            </a:extLst>
          </p:cNvPr>
          <p:cNvSpPr/>
          <p:nvPr/>
        </p:nvSpPr>
        <p:spPr>
          <a:xfrm>
            <a:off x="5027918" y="5376448"/>
            <a:ext cx="2202757" cy="69004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791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6AD0245-DC2B-D9EA-7A37-70F770453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6527074" cy="4698274"/>
          </a:xfrm>
        </p:spPr>
        <p:txBody>
          <a:bodyPr>
            <a:normAutofit/>
          </a:bodyPr>
          <a:lstStyle/>
          <a:p>
            <a:r>
              <a:rPr lang="en-GB" sz="2800" u="sng" dirty="0"/>
              <a:t>Inputs</a:t>
            </a:r>
            <a:r>
              <a:rPr lang="en-GB" sz="2800" dirty="0"/>
              <a:t> </a:t>
            </a:r>
          </a:p>
          <a:p>
            <a:pPr lvl="1"/>
            <a:r>
              <a:rPr lang="en-GB" sz="2400" dirty="0"/>
              <a:t>Accommodates multiple inputs from PMUs and PDCs</a:t>
            </a:r>
          </a:p>
          <a:p>
            <a:pPr lvl="1"/>
            <a:r>
              <a:rPr lang="en-GB" sz="2400" dirty="0"/>
              <a:t>Parses the inputs, gracefully handing input anomalies</a:t>
            </a:r>
          </a:p>
          <a:p>
            <a:r>
              <a:rPr lang="en-GB" sz="2800" u="sng" dirty="0"/>
              <a:t>Actions</a:t>
            </a:r>
          </a:p>
          <a:p>
            <a:pPr lvl="1"/>
            <a:r>
              <a:rPr lang="en-GB" sz="2400" dirty="0"/>
              <a:t>Aligns the data based on time-stamp during a configurable waiting period</a:t>
            </a:r>
          </a:p>
          <a:p>
            <a:r>
              <a:rPr lang="en-GB" sz="2800" u="sng" dirty="0"/>
              <a:t>Outputs</a:t>
            </a:r>
          </a:p>
          <a:p>
            <a:pPr lvl="1"/>
            <a:r>
              <a:rPr lang="en-GB" sz="2400" dirty="0"/>
              <a:t>Produces a real-time stream of output data, e.g., to an archive</a:t>
            </a:r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2E4064-7AA2-8D56-06F0-B6F0CFED3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Adapter Type Functions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A4B0C4-64BE-7FC1-309E-28DA5D16D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2024 Grid Protection Alliance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5863A4-29B9-D02D-9B4C-60881A17622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651F54-D775-4895-BCB0-AD77DC94EF0A}" type="slidenum">
              <a:rPr lang="en-US" smtClean="0"/>
              <a:t>9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8B4CE3-A0B4-6133-960C-CBD0FF75F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471" y="1650125"/>
            <a:ext cx="5443165" cy="408882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B16AF9C-A19A-9AF8-3E88-CEDA4F0020A2}"/>
              </a:ext>
            </a:extLst>
          </p:cNvPr>
          <p:cNvSpPr txBox="1"/>
          <p:nvPr/>
        </p:nvSpPr>
        <p:spPr>
          <a:xfrm rot="16200000">
            <a:off x="-2255296" y="3541069"/>
            <a:ext cx="4968243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356519764"/>
      </p:ext>
    </p:extLst>
  </p:cSld>
  <p:clrMapOvr>
    <a:masterClrMapping/>
  </p:clrMapOvr>
</p:sld>
</file>

<file path=ppt/theme/theme1.xml><?xml version="1.0" encoding="utf-8"?>
<a:theme xmlns:a="http://schemas.openxmlformats.org/drawingml/2006/main" name="Training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aining Theme" id="{FC144D74-3EB6-4D37-8C76-7247E65E9417}" vid="{599D6EFD-7124-44DD-BF2E-44E442644C3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 Theme</Template>
  <TotalTime>11826</TotalTime>
  <Words>1748</Words>
  <Application>Microsoft Office PowerPoint</Application>
  <PresentationFormat>Widescreen</PresentationFormat>
  <Paragraphs>376</Paragraphs>
  <Slides>40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7" baseType="lpstr">
      <vt:lpstr>Arial</vt:lpstr>
      <vt:lpstr>Calibri</vt:lpstr>
      <vt:lpstr>Calibri Light</vt:lpstr>
      <vt:lpstr>Consolas</vt:lpstr>
      <vt:lpstr>Helvetica</vt:lpstr>
      <vt:lpstr>Wingdings</vt:lpstr>
      <vt:lpstr>Training Theme</vt:lpstr>
      <vt:lpstr>Understanding PDC's / openHistorian</vt:lpstr>
      <vt:lpstr>Where in the Stack?</vt:lpstr>
      <vt:lpstr>PDC’s Introduction</vt:lpstr>
      <vt:lpstr>Primary Function: Data Routing / Distribution</vt:lpstr>
      <vt:lpstr>Focus on Measurements</vt:lpstr>
      <vt:lpstr>Streaming Data Processing</vt:lpstr>
      <vt:lpstr>Supported Protocols</vt:lpstr>
      <vt:lpstr>Adapter Based</vt:lpstr>
      <vt:lpstr>Adapter Type Functions</vt:lpstr>
      <vt:lpstr>Action Adapter: Time Alignment</vt:lpstr>
      <vt:lpstr>Included: Computational Adapters</vt:lpstr>
      <vt:lpstr>Included: Dynamic Calculator Adapters</vt:lpstr>
      <vt:lpstr>Primary Components</vt:lpstr>
      <vt:lpstr>openHistorian Introduction</vt:lpstr>
      <vt:lpstr>Primary Function: Data Archiving / Extraction</vt:lpstr>
      <vt:lpstr>Core Engine: SNAPdb</vt:lpstr>
      <vt:lpstr>What is ACID?</vt:lpstr>
      <vt:lpstr>Components</vt:lpstr>
      <vt:lpstr>openHistorian is Adapter Based</vt:lpstr>
      <vt:lpstr>System Components</vt:lpstr>
      <vt:lpstr>SNAPdb Data Structure</vt:lpstr>
      <vt:lpstr>Key-Value Pair Structure</vt:lpstr>
      <vt:lpstr>B+ Tree Overview</vt:lpstr>
      <vt:lpstr>SNAPdb B+ Tree Specifics</vt:lpstr>
      <vt:lpstr>.D2 File Format</vt:lpstr>
      <vt:lpstr>.D2 File Layout</vt:lpstr>
      <vt:lpstr>.D2 File Creation</vt:lpstr>
      <vt:lpstr>System Configuration</vt:lpstr>
      <vt:lpstr>Tools</vt:lpstr>
      <vt:lpstr>User Interfaces</vt:lpstr>
      <vt:lpstr>Console Access: Diagnostics / Config Verification</vt:lpstr>
      <vt:lpstr>Historical Data Retrieval </vt:lpstr>
      <vt:lpstr>Web UI Data Extraction</vt:lpstr>
      <vt:lpstr>Data Extraction Utility</vt:lpstr>
      <vt:lpstr>openHistorian includes Grafana (https://grafana.com/)</vt:lpstr>
      <vt:lpstr>Standard Display Plugins</vt:lpstr>
      <vt:lpstr>System Status Dashboard</vt:lpstr>
      <vt:lpstr>Contributed Display Plugins</vt:lpstr>
      <vt:lpstr>System Monitor Dashboard</vt:lpstr>
      <vt:lpstr>NOC Dashboard Example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Fall 2022 PQ Dashboard User’s Forum</dc:title>
  <dc:creator>Erika Wills</dc:creator>
  <cp:lastModifiedBy>Ritchie Carroll</cp:lastModifiedBy>
  <cp:revision>54</cp:revision>
  <dcterms:created xsi:type="dcterms:W3CDTF">2022-09-15T19:16:33Z</dcterms:created>
  <dcterms:modified xsi:type="dcterms:W3CDTF">2024-12-03T15:12:57Z</dcterms:modified>
</cp:coreProperties>
</file>