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0" r:id="rId1"/>
  </p:sldMasterIdLst>
  <p:notesMasterIdLst>
    <p:notesMasterId r:id="rId21"/>
  </p:notesMasterIdLst>
  <p:handoutMasterIdLst>
    <p:handoutMasterId r:id="rId22"/>
  </p:handoutMasterIdLst>
  <p:sldIdLst>
    <p:sldId id="258" r:id="rId2"/>
    <p:sldId id="923" r:id="rId3"/>
    <p:sldId id="924" r:id="rId4"/>
    <p:sldId id="925" r:id="rId5"/>
    <p:sldId id="926" r:id="rId6"/>
    <p:sldId id="927" r:id="rId7"/>
    <p:sldId id="318" r:id="rId8"/>
    <p:sldId id="311" r:id="rId9"/>
    <p:sldId id="264" r:id="rId10"/>
    <p:sldId id="292" r:id="rId11"/>
    <p:sldId id="313" r:id="rId12"/>
    <p:sldId id="308" r:id="rId13"/>
    <p:sldId id="321" r:id="rId14"/>
    <p:sldId id="306" r:id="rId15"/>
    <p:sldId id="305" r:id="rId16"/>
    <p:sldId id="919" r:id="rId17"/>
    <p:sldId id="920" r:id="rId18"/>
    <p:sldId id="921" r:id="rId19"/>
    <p:sldId id="922" r:id="rId20"/>
  </p:sldIdLst>
  <p:sldSz cx="12192000" cy="6858000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E06B6FD-BAE5-5F8A-C162-B818CBE559F7}" name="J. Ritchie Carroll" initials="JRC" userId="S::rcarroll@gridprotectionalliance.org::bf8cf28e-eb61-4992-b2f7-4eeec8b3ec1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99"/>
    <a:srgbClr val="006699"/>
    <a:srgbClr val="00568D"/>
    <a:srgbClr val="549E39"/>
    <a:srgbClr val="F4833C"/>
    <a:srgbClr val="007900"/>
    <a:srgbClr val="1563FF"/>
    <a:srgbClr val="377AFF"/>
    <a:srgbClr val="003192"/>
    <a:srgbClr val="6838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41" autoAdjust="0"/>
    <p:restoredTop sz="85349" autoAdjust="0"/>
  </p:normalViewPr>
  <p:slideViewPr>
    <p:cSldViewPr snapToGrid="0">
      <p:cViewPr varScale="1">
        <p:scale>
          <a:sx n="108" d="100"/>
          <a:sy n="108" d="100"/>
        </p:scale>
        <p:origin x="58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5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768E0B-5176-4569-8C53-E9832C40140A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0B7A099-E1FA-45E1-9362-9047BA1262E6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 2</a:t>
          </a:r>
        </a:p>
      </dgm:t>
    </dgm:pt>
    <dgm:pt modelId="{99E16178-0F11-42E3-8A99-6DC4F41FB348}" type="parTrans" cxnId="{888BB7A6-EFCE-461A-A316-CBEA3B14195F}">
      <dgm:prSet/>
      <dgm:spPr/>
      <dgm:t>
        <a:bodyPr/>
        <a:lstStyle/>
        <a:p>
          <a:endParaRPr lang="en-US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3EDF4C-9398-4F0B-9229-0C67FC2380F3}" type="sibTrans" cxnId="{888BB7A6-EFCE-461A-A316-CBEA3B14195F}">
      <dgm:prSet phldrT="[Text]" custT="1"/>
      <dgm:spPr>
        <a:solidFill>
          <a:srgbClr val="FFFF00"/>
        </a:solidFill>
      </dgm:spPr>
      <dgm:t>
        <a:bodyPr/>
        <a:lstStyle/>
        <a:p>
          <a:r>
            <a:rPr lang="en-US" sz="7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 1</a:t>
          </a:r>
        </a:p>
      </dgm:t>
    </dgm:pt>
    <dgm:pt modelId="{D1D7DA88-F038-41DF-A356-D46D64120287}">
      <dgm:prSet phldrT="[Text]" custT="1"/>
      <dgm:spPr/>
      <dgm:t>
        <a:bodyPr/>
        <a:lstStyle/>
        <a:p>
          <a:r>
            <a:rPr lang="en-US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gm:t>
    </dgm:pt>
    <dgm:pt modelId="{7DDCA2DA-76A3-4A06-8B1C-3C874C4DCCCB}" type="parTrans" cxnId="{CD17F1D1-BD00-44C1-84C9-3116B6FC51D3}">
      <dgm:prSet/>
      <dgm:spPr/>
      <dgm:t>
        <a:bodyPr/>
        <a:lstStyle/>
        <a:p>
          <a:endParaRPr lang="en-US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F0CF4E-7D4F-47E9-BABB-18D412CD404F}" type="sibTrans" cxnId="{CD17F1D1-BD00-44C1-84C9-3116B6FC51D3}">
      <dgm:prSet/>
      <dgm:spPr/>
      <dgm:t>
        <a:bodyPr/>
        <a:lstStyle/>
        <a:p>
          <a:endParaRPr lang="en-US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66054B-2659-4956-B77E-E79A5E84F24A}">
      <dgm:prSet phldrT="[Text]" custT="1"/>
      <dgm:spPr/>
      <dgm:t>
        <a:bodyPr/>
        <a:lstStyle/>
        <a:p>
          <a:r>
            <a:rPr lang="en-US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 3</a:t>
          </a:r>
        </a:p>
      </dgm:t>
    </dgm:pt>
    <dgm:pt modelId="{12E11194-5A71-41BF-BD05-297DDB12EC7F}" type="parTrans" cxnId="{7910EAC7-656E-4498-A2B8-FF396CF1F4E1}">
      <dgm:prSet/>
      <dgm:spPr/>
      <dgm:t>
        <a:bodyPr/>
        <a:lstStyle/>
        <a:p>
          <a:endParaRPr lang="en-US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60AAD8-05B6-4DA9-A5E0-54B1F5AE6B91}" type="sibTrans" cxnId="{7910EAC7-656E-4498-A2B8-FF396CF1F4E1}">
      <dgm:prSet custT="1"/>
      <dgm:spPr/>
      <dgm:t>
        <a:bodyPr/>
        <a:lstStyle/>
        <a:p>
          <a:endParaRPr lang="en-US" sz="7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en-US" sz="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 4</a:t>
          </a:r>
        </a:p>
      </dgm:t>
    </dgm:pt>
    <dgm:pt modelId="{FC74F152-F89D-4032-9E0B-5E38D30AC23E}">
      <dgm:prSet phldrT="[Text]" custT="1"/>
      <dgm:spPr/>
      <dgm:t>
        <a:bodyPr/>
        <a:lstStyle/>
        <a:p>
          <a:pPr algn="ctr"/>
          <a:r>
            <a: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All Source</a:t>
          </a:r>
          <a:br>
            <a: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Measurements</a:t>
          </a:r>
        </a:p>
      </dgm:t>
    </dgm:pt>
    <dgm:pt modelId="{678008A4-FB08-47B8-88FD-8B310462B3D6}" type="parTrans" cxnId="{441026D0-D844-4E7F-B124-7F42F0D9A6B3}">
      <dgm:prSet/>
      <dgm:spPr/>
      <dgm:t>
        <a:bodyPr/>
        <a:lstStyle/>
        <a:p>
          <a:endParaRPr lang="en-US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40757DF-14B1-4433-ADE0-10C2024A053E}" type="sibTrans" cxnId="{441026D0-D844-4E7F-B124-7F42F0D9A6B3}">
      <dgm:prSet/>
      <dgm:spPr/>
      <dgm:t>
        <a:bodyPr/>
        <a:lstStyle/>
        <a:p>
          <a:endParaRPr lang="en-US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5722FF-391F-4A41-A7DF-BBA0AC28A66F}">
      <dgm:prSet phldrT="[Text]" custT="1"/>
      <dgm:spPr>
        <a:solidFill>
          <a:srgbClr val="FFFF00"/>
        </a:solidFill>
      </dgm:spPr>
      <dgm:t>
        <a:bodyPr/>
        <a:lstStyle/>
        <a:p>
          <a:r>
            <a:rPr lang="en-US" sz="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 6</a:t>
          </a:r>
        </a:p>
      </dgm:t>
    </dgm:pt>
    <dgm:pt modelId="{DC9FC75A-C97A-4D29-AB10-D57C7C65063B}" type="parTrans" cxnId="{91A295DD-83B8-444A-9EF4-4C557EA8297A}">
      <dgm:prSet/>
      <dgm:spPr/>
      <dgm:t>
        <a:bodyPr/>
        <a:lstStyle/>
        <a:p>
          <a:endParaRPr lang="en-US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1F7AE2-BDB8-4815-BD7C-79CB0AF60674}" type="sibTrans" cxnId="{91A295DD-83B8-444A-9EF4-4C557EA8297A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7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 5</a:t>
          </a:r>
          <a:endParaRPr lang="en-US" sz="7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871293E-2428-4FDB-B98C-CAEB6726B194}">
      <dgm:prSet phldrT="[Text]" custT="1"/>
      <dgm:spPr/>
      <dgm:t>
        <a:bodyPr/>
        <a:lstStyle/>
        <a:p>
          <a:r>
            <a:rPr lang="en-US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gm:t>
    </dgm:pt>
    <dgm:pt modelId="{330F6BA6-00C1-4D9A-9572-3DE9418EDD2C}" type="parTrans" cxnId="{1AA15A24-3DC7-4663-9C6A-D713FFE28AF6}">
      <dgm:prSet/>
      <dgm:spPr/>
      <dgm:t>
        <a:bodyPr/>
        <a:lstStyle/>
        <a:p>
          <a:endParaRPr lang="en-US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415844-0281-413A-8938-E7863B51D12A}" type="sibTrans" cxnId="{1AA15A24-3DC7-4663-9C6A-D713FFE28AF6}">
      <dgm:prSet/>
      <dgm:spPr/>
      <dgm:t>
        <a:bodyPr/>
        <a:lstStyle/>
        <a:p>
          <a:endParaRPr lang="en-US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D2E2EF-0F54-42C5-B95B-1B10E169F129}" type="pres">
      <dgm:prSet presAssocID="{62768E0B-5176-4569-8C53-E9832C40140A}" presName="Name0" presStyleCnt="0">
        <dgm:presLayoutVars>
          <dgm:chMax/>
          <dgm:chPref/>
          <dgm:dir/>
          <dgm:animLvl val="lvl"/>
        </dgm:presLayoutVars>
      </dgm:prSet>
      <dgm:spPr/>
    </dgm:pt>
    <dgm:pt modelId="{34ED7CE7-5C16-4A9F-B9BC-E098D1C65C9F}" type="pres">
      <dgm:prSet presAssocID="{40B7A099-E1FA-45E1-9362-9047BA1262E6}" presName="composite" presStyleCnt="0"/>
      <dgm:spPr/>
    </dgm:pt>
    <dgm:pt modelId="{3945A9BC-634C-4766-84FA-189E2B4FF9A0}" type="pres">
      <dgm:prSet presAssocID="{40B7A099-E1FA-45E1-9362-9047BA1262E6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18702B4D-2B8D-403D-A27C-B147F5A69ACF}" type="pres">
      <dgm:prSet presAssocID="{40B7A099-E1FA-45E1-9362-9047BA1262E6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BDE1F538-D956-4AA6-998E-49CA6D1922C0}" type="pres">
      <dgm:prSet presAssocID="{40B7A099-E1FA-45E1-9362-9047BA1262E6}" presName="BalanceSpacing" presStyleCnt="0"/>
      <dgm:spPr/>
    </dgm:pt>
    <dgm:pt modelId="{47E27D96-0AF3-42BF-9598-9FCA4EC866AA}" type="pres">
      <dgm:prSet presAssocID="{40B7A099-E1FA-45E1-9362-9047BA1262E6}" presName="BalanceSpacing1" presStyleCnt="0"/>
      <dgm:spPr/>
    </dgm:pt>
    <dgm:pt modelId="{9C4BECD0-449A-4C4C-9729-E66169C894D5}" type="pres">
      <dgm:prSet presAssocID="{0C3EDF4C-9398-4F0B-9229-0C67FC2380F3}" presName="Accent1Text" presStyleLbl="node1" presStyleIdx="1" presStyleCnt="6"/>
      <dgm:spPr/>
    </dgm:pt>
    <dgm:pt modelId="{03C8CECD-B038-4CDB-8E00-933518DBBDCC}" type="pres">
      <dgm:prSet presAssocID="{0C3EDF4C-9398-4F0B-9229-0C67FC2380F3}" presName="spaceBetweenRectangles" presStyleCnt="0"/>
      <dgm:spPr/>
    </dgm:pt>
    <dgm:pt modelId="{1ED7AE70-426B-4A0C-BEAA-F3BC85616DC3}" type="pres">
      <dgm:prSet presAssocID="{6766054B-2659-4956-B77E-E79A5E84F24A}" presName="composite" presStyleCnt="0"/>
      <dgm:spPr/>
    </dgm:pt>
    <dgm:pt modelId="{9FB95E56-49E1-4169-99EA-34FD81A02450}" type="pres">
      <dgm:prSet presAssocID="{6766054B-2659-4956-B77E-E79A5E84F24A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48496103-3132-4A8D-AB37-368478A4A9E5}" type="pres">
      <dgm:prSet presAssocID="{6766054B-2659-4956-B77E-E79A5E84F24A}" presName="Childtext1" presStyleLbl="revTx" presStyleIdx="1" presStyleCnt="3" custScaleX="112239">
        <dgm:presLayoutVars>
          <dgm:chMax val="0"/>
          <dgm:chPref val="0"/>
          <dgm:bulletEnabled val="1"/>
        </dgm:presLayoutVars>
      </dgm:prSet>
      <dgm:spPr/>
    </dgm:pt>
    <dgm:pt modelId="{AAACE330-CE30-472B-AE99-F0DF472AEBEA}" type="pres">
      <dgm:prSet presAssocID="{6766054B-2659-4956-B77E-E79A5E84F24A}" presName="BalanceSpacing" presStyleCnt="0"/>
      <dgm:spPr/>
    </dgm:pt>
    <dgm:pt modelId="{C2F00B42-7D48-4408-A086-176D01CA1F3B}" type="pres">
      <dgm:prSet presAssocID="{6766054B-2659-4956-B77E-E79A5E84F24A}" presName="BalanceSpacing1" presStyleCnt="0"/>
      <dgm:spPr/>
    </dgm:pt>
    <dgm:pt modelId="{51CEB693-948B-4A37-8210-75C7842F8799}" type="pres">
      <dgm:prSet presAssocID="{9660AAD8-05B6-4DA9-A5E0-54B1F5AE6B91}" presName="Accent1Text" presStyleLbl="node1" presStyleIdx="3" presStyleCnt="6"/>
      <dgm:spPr/>
    </dgm:pt>
    <dgm:pt modelId="{F15AA569-407A-478F-ACFB-56E3EADBA3A5}" type="pres">
      <dgm:prSet presAssocID="{9660AAD8-05B6-4DA9-A5E0-54B1F5AE6B91}" presName="spaceBetweenRectangles" presStyleCnt="0"/>
      <dgm:spPr/>
    </dgm:pt>
    <dgm:pt modelId="{F2240662-8446-480B-9A0C-2D5C931DF6C5}" type="pres">
      <dgm:prSet presAssocID="{2C5722FF-391F-4A41-A7DF-BBA0AC28A66F}" presName="composite" presStyleCnt="0"/>
      <dgm:spPr/>
    </dgm:pt>
    <dgm:pt modelId="{B7E9977F-7C44-4267-92B1-E77A430C190E}" type="pres">
      <dgm:prSet presAssocID="{2C5722FF-391F-4A41-A7DF-BBA0AC28A66F}" presName="Parent1" presStyleLbl="node1" presStyleIdx="4" presStyleCnt="6" custLinFactNeighborY="0">
        <dgm:presLayoutVars>
          <dgm:chMax val="1"/>
          <dgm:chPref val="1"/>
          <dgm:bulletEnabled val="1"/>
        </dgm:presLayoutVars>
      </dgm:prSet>
      <dgm:spPr/>
    </dgm:pt>
    <dgm:pt modelId="{1B256C7E-5ADD-4789-905E-6FBE2F55C54D}" type="pres">
      <dgm:prSet presAssocID="{2C5722FF-391F-4A41-A7DF-BBA0AC28A66F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682B9F1D-6CF4-41E3-8F39-5FC37C4178A2}" type="pres">
      <dgm:prSet presAssocID="{2C5722FF-391F-4A41-A7DF-BBA0AC28A66F}" presName="BalanceSpacing" presStyleCnt="0"/>
      <dgm:spPr/>
    </dgm:pt>
    <dgm:pt modelId="{8C8CD594-C9B5-4B2A-B033-D5B40737140A}" type="pres">
      <dgm:prSet presAssocID="{2C5722FF-391F-4A41-A7DF-BBA0AC28A66F}" presName="BalanceSpacing1" presStyleCnt="0"/>
      <dgm:spPr/>
    </dgm:pt>
    <dgm:pt modelId="{5A3C3267-FFCC-4081-AFE0-F61345C08FDD}" type="pres">
      <dgm:prSet presAssocID="{3C1F7AE2-BDB8-4815-BD7C-79CB0AF60674}" presName="Accent1Text" presStyleLbl="node1" presStyleIdx="5" presStyleCnt="6" custLinFactNeighborX="3866" custLinFactNeighborY="-841"/>
      <dgm:spPr/>
    </dgm:pt>
  </dgm:ptLst>
  <dgm:cxnLst>
    <dgm:cxn modelId="{DD53CB0B-16E2-40C5-9655-E6C6A3266E99}" type="presOf" srcId="{6766054B-2659-4956-B77E-E79A5E84F24A}" destId="{9FB95E56-49E1-4169-99EA-34FD81A02450}" srcOrd="0" destOrd="0" presId="urn:microsoft.com/office/officeart/2008/layout/AlternatingHexagons"/>
    <dgm:cxn modelId="{1871EF14-99D3-475F-BA51-749F6DB5739E}" type="presOf" srcId="{0C3EDF4C-9398-4F0B-9229-0C67FC2380F3}" destId="{9C4BECD0-449A-4C4C-9729-E66169C894D5}" srcOrd="0" destOrd="0" presId="urn:microsoft.com/office/officeart/2008/layout/AlternatingHexagons"/>
    <dgm:cxn modelId="{1AA15A24-3DC7-4663-9C6A-D713FFE28AF6}" srcId="{2C5722FF-391F-4A41-A7DF-BBA0AC28A66F}" destId="{D871293E-2428-4FDB-B98C-CAEB6726B194}" srcOrd="0" destOrd="0" parTransId="{330F6BA6-00C1-4D9A-9572-3DE9418EDD2C}" sibTransId="{AC415844-0281-413A-8938-E7863B51D12A}"/>
    <dgm:cxn modelId="{B3F43D2E-F7DE-4EB3-A940-26A3D9C5BACA}" type="presOf" srcId="{40B7A099-E1FA-45E1-9362-9047BA1262E6}" destId="{3945A9BC-634C-4766-84FA-189E2B4FF9A0}" srcOrd="0" destOrd="0" presId="urn:microsoft.com/office/officeart/2008/layout/AlternatingHexagons"/>
    <dgm:cxn modelId="{6EC8314E-C6A0-424B-AD47-22FC7604CE2D}" type="presOf" srcId="{FC74F152-F89D-4032-9E0B-5E38D30AC23E}" destId="{48496103-3132-4A8D-AB37-368478A4A9E5}" srcOrd="0" destOrd="0" presId="urn:microsoft.com/office/officeart/2008/layout/AlternatingHexagons"/>
    <dgm:cxn modelId="{B11742A5-137A-425D-A727-55FA434BEFA5}" type="presOf" srcId="{2C5722FF-391F-4A41-A7DF-BBA0AC28A66F}" destId="{B7E9977F-7C44-4267-92B1-E77A430C190E}" srcOrd="0" destOrd="0" presId="urn:microsoft.com/office/officeart/2008/layout/AlternatingHexagons"/>
    <dgm:cxn modelId="{888BB7A6-EFCE-461A-A316-CBEA3B14195F}" srcId="{62768E0B-5176-4569-8C53-E9832C40140A}" destId="{40B7A099-E1FA-45E1-9362-9047BA1262E6}" srcOrd="0" destOrd="0" parTransId="{99E16178-0F11-42E3-8A99-6DC4F41FB348}" sibTransId="{0C3EDF4C-9398-4F0B-9229-0C67FC2380F3}"/>
    <dgm:cxn modelId="{36D3D3A6-6CD4-4ADF-9908-0789515F0BFD}" type="presOf" srcId="{62768E0B-5176-4569-8C53-E9832C40140A}" destId="{AED2E2EF-0F54-42C5-B95B-1B10E169F129}" srcOrd="0" destOrd="0" presId="urn:microsoft.com/office/officeart/2008/layout/AlternatingHexagons"/>
    <dgm:cxn modelId="{7910EAC7-656E-4498-A2B8-FF396CF1F4E1}" srcId="{62768E0B-5176-4569-8C53-E9832C40140A}" destId="{6766054B-2659-4956-B77E-E79A5E84F24A}" srcOrd="1" destOrd="0" parTransId="{12E11194-5A71-41BF-BD05-297DDB12EC7F}" sibTransId="{9660AAD8-05B6-4DA9-A5E0-54B1F5AE6B91}"/>
    <dgm:cxn modelId="{441026D0-D844-4E7F-B124-7F42F0D9A6B3}" srcId="{6766054B-2659-4956-B77E-E79A5E84F24A}" destId="{FC74F152-F89D-4032-9E0B-5E38D30AC23E}" srcOrd="0" destOrd="0" parTransId="{678008A4-FB08-47B8-88FD-8B310462B3D6}" sibTransId="{640757DF-14B1-4433-ADE0-10C2024A053E}"/>
    <dgm:cxn modelId="{CD17F1D1-BD00-44C1-84C9-3116B6FC51D3}" srcId="{40B7A099-E1FA-45E1-9362-9047BA1262E6}" destId="{D1D7DA88-F038-41DF-A356-D46D64120287}" srcOrd="0" destOrd="0" parTransId="{7DDCA2DA-76A3-4A06-8B1C-3C874C4DCCCB}" sibTransId="{D3F0CF4E-7D4F-47E9-BABB-18D412CD404F}"/>
    <dgm:cxn modelId="{91A295DD-83B8-444A-9EF4-4C557EA8297A}" srcId="{62768E0B-5176-4569-8C53-E9832C40140A}" destId="{2C5722FF-391F-4A41-A7DF-BBA0AC28A66F}" srcOrd="2" destOrd="0" parTransId="{DC9FC75A-C97A-4D29-AB10-D57C7C65063B}" sibTransId="{3C1F7AE2-BDB8-4815-BD7C-79CB0AF60674}"/>
    <dgm:cxn modelId="{623D2BE7-3CBE-484A-85ED-324DF031040A}" type="presOf" srcId="{9660AAD8-05B6-4DA9-A5E0-54B1F5AE6B91}" destId="{51CEB693-948B-4A37-8210-75C7842F8799}" srcOrd="0" destOrd="0" presId="urn:microsoft.com/office/officeart/2008/layout/AlternatingHexagons"/>
    <dgm:cxn modelId="{5368D0ED-82CC-4129-BEF6-4D1C2DF2746F}" type="presOf" srcId="{D871293E-2428-4FDB-B98C-CAEB6726B194}" destId="{1B256C7E-5ADD-4789-905E-6FBE2F55C54D}" srcOrd="0" destOrd="0" presId="urn:microsoft.com/office/officeart/2008/layout/AlternatingHexagons"/>
    <dgm:cxn modelId="{602039F1-8A07-4054-8618-467BB2601C8D}" type="presOf" srcId="{D1D7DA88-F038-41DF-A356-D46D64120287}" destId="{18702B4D-2B8D-403D-A27C-B147F5A69ACF}" srcOrd="0" destOrd="0" presId="urn:microsoft.com/office/officeart/2008/layout/AlternatingHexagons"/>
    <dgm:cxn modelId="{4D518CF2-8F3E-4938-A2B6-E9C29DD6FF31}" type="presOf" srcId="{3C1F7AE2-BDB8-4815-BD7C-79CB0AF60674}" destId="{5A3C3267-FFCC-4081-AFE0-F61345C08FDD}" srcOrd="0" destOrd="0" presId="urn:microsoft.com/office/officeart/2008/layout/AlternatingHexagons"/>
    <dgm:cxn modelId="{B4BC3D9C-F051-4F97-990C-1B97540DF3AC}" type="presParOf" srcId="{AED2E2EF-0F54-42C5-B95B-1B10E169F129}" destId="{34ED7CE7-5C16-4A9F-B9BC-E098D1C65C9F}" srcOrd="0" destOrd="0" presId="urn:microsoft.com/office/officeart/2008/layout/AlternatingHexagons"/>
    <dgm:cxn modelId="{BB253AC2-0189-47F2-8D44-746D181E064E}" type="presParOf" srcId="{34ED7CE7-5C16-4A9F-B9BC-E098D1C65C9F}" destId="{3945A9BC-634C-4766-84FA-189E2B4FF9A0}" srcOrd="0" destOrd="0" presId="urn:microsoft.com/office/officeart/2008/layout/AlternatingHexagons"/>
    <dgm:cxn modelId="{7584FF04-7373-46A8-972B-64D23246CBED}" type="presParOf" srcId="{34ED7CE7-5C16-4A9F-B9BC-E098D1C65C9F}" destId="{18702B4D-2B8D-403D-A27C-B147F5A69ACF}" srcOrd="1" destOrd="0" presId="urn:microsoft.com/office/officeart/2008/layout/AlternatingHexagons"/>
    <dgm:cxn modelId="{78B354FA-E81C-4556-89F1-0DBCA79C269A}" type="presParOf" srcId="{34ED7CE7-5C16-4A9F-B9BC-E098D1C65C9F}" destId="{BDE1F538-D956-4AA6-998E-49CA6D1922C0}" srcOrd="2" destOrd="0" presId="urn:microsoft.com/office/officeart/2008/layout/AlternatingHexagons"/>
    <dgm:cxn modelId="{67F9CDB2-95BE-4F4D-B9C0-41F8173B839A}" type="presParOf" srcId="{34ED7CE7-5C16-4A9F-B9BC-E098D1C65C9F}" destId="{47E27D96-0AF3-42BF-9598-9FCA4EC866AA}" srcOrd="3" destOrd="0" presId="urn:microsoft.com/office/officeart/2008/layout/AlternatingHexagons"/>
    <dgm:cxn modelId="{D1528527-DF47-4F3C-A42C-E8C9988F7C66}" type="presParOf" srcId="{34ED7CE7-5C16-4A9F-B9BC-E098D1C65C9F}" destId="{9C4BECD0-449A-4C4C-9729-E66169C894D5}" srcOrd="4" destOrd="0" presId="urn:microsoft.com/office/officeart/2008/layout/AlternatingHexagons"/>
    <dgm:cxn modelId="{14329281-030C-48D1-B08E-58BB58AA48C9}" type="presParOf" srcId="{AED2E2EF-0F54-42C5-B95B-1B10E169F129}" destId="{03C8CECD-B038-4CDB-8E00-933518DBBDCC}" srcOrd="1" destOrd="0" presId="urn:microsoft.com/office/officeart/2008/layout/AlternatingHexagons"/>
    <dgm:cxn modelId="{14329620-EE3C-4F28-83BE-0BE60181DB48}" type="presParOf" srcId="{AED2E2EF-0F54-42C5-B95B-1B10E169F129}" destId="{1ED7AE70-426B-4A0C-BEAA-F3BC85616DC3}" srcOrd="2" destOrd="0" presId="urn:microsoft.com/office/officeart/2008/layout/AlternatingHexagons"/>
    <dgm:cxn modelId="{90BE917B-2687-4105-A50B-C39627AEB968}" type="presParOf" srcId="{1ED7AE70-426B-4A0C-BEAA-F3BC85616DC3}" destId="{9FB95E56-49E1-4169-99EA-34FD81A02450}" srcOrd="0" destOrd="0" presId="urn:microsoft.com/office/officeart/2008/layout/AlternatingHexagons"/>
    <dgm:cxn modelId="{14C03E54-6028-4C18-8C32-717B6E783406}" type="presParOf" srcId="{1ED7AE70-426B-4A0C-BEAA-F3BC85616DC3}" destId="{48496103-3132-4A8D-AB37-368478A4A9E5}" srcOrd="1" destOrd="0" presId="urn:microsoft.com/office/officeart/2008/layout/AlternatingHexagons"/>
    <dgm:cxn modelId="{BC858591-1AF7-45ED-819D-424F7728C874}" type="presParOf" srcId="{1ED7AE70-426B-4A0C-BEAA-F3BC85616DC3}" destId="{AAACE330-CE30-472B-AE99-F0DF472AEBEA}" srcOrd="2" destOrd="0" presId="urn:microsoft.com/office/officeart/2008/layout/AlternatingHexagons"/>
    <dgm:cxn modelId="{D80DB60C-CBEE-450F-8BDB-D5FA1EDB2DC8}" type="presParOf" srcId="{1ED7AE70-426B-4A0C-BEAA-F3BC85616DC3}" destId="{C2F00B42-7D48-4408-A086-176D01CA1F3B}" srcOrd="3" destOrd="0" presId="urn:microsoft.com/office/officeart/2008/layout/AlternatingHexagons"/>
    <dgm:cxn modelId="{77FD251C-29FE-4A16-8DE4-CE75C23BBCBC}" type="presParOf" srcId="{1ED7AE70-426B-4A0C-BEAA-F3BC85616DC3}" destId="{51CEB693-948B-4A37-8210-75C7842F8799}" srcOrd="4" destOrd="0" presId="urn:microsoft.com/office/officeart/2008/layout/AlternatingHexagons"/>
    <dgm:cxn modelId="{23A08820-9DB8-4808-9171-43305BEFC920}" type="presParOf" srcId="{AED2E2EF-0F54-42C5-B95B-1B10E169F129}" destId="{F15AA569-407A-478F-ACFB-56E3EADBA3A5}" srcOrd="3" destOrd="0" presId="urn:microsoft.com/office/officeart/2008/layout/AlternatingHexagons"/>
    <dgm:cxn modelId="{14CC5DE8-26D1-4955-BBF0-A7E0F57A9908}" type="presParOf" srcId="{AED2E2EF-0F54-42C5-B95B-1B10E169F129}" destId="{F2240662-8446-480B-9A0C-2D5C931DF6C5}" srcOrd="4" destOrd="0" presId="urn:microsoft.com/office/officeart/2008/layout/AlternatingHexagons"/>
    <dgm:cxn modelId="{089F17B6-2EF4-4B48-AEB0-7075EE8744B6}" type="presParOf" srcId="{F2240662-8446-480B-9A0C-2D5C931DF6C5}" destId="{B7E9977F-7C44-4267-92B1-E77A430C190E}" srcOrd="0" destOrd="0" presId="urn:microsoft.com/office/officeart/2008/layout/AlternatingHexagons"/>
    <dgm:cxn modelId="{C84FCF30-6141-4B73-A51F-2F4929D9ED69}" type="presParOf" srcId="{F2240662-8446-480B-9A0C-2D5C931DF6C5}" destId="{1B256C7E-5ADD-4789-905E-6FBE2F55C54D}" srcOrd="1" destOrd="0" presId="urn:microsoft.com/office/officeart/2008/layout/AlternatingHexagons"/>
    <dgm:cxn modelId="{1405E544-6E4F-4D34-9DD5-F0E387B1FDA1}" type="presParOf" srcId="{F2240662-8446-480B-9A0C-2D5C931DF6C5}" destId="{682B9F1D-6CF4-41E3-8F39-5FC37C4178A2}" srcOrd="2" destOrd="0" presId="urn:microsoft.com/office/officeart/2008/layout/AlternatingHexagons"/>
    <dgm:cxn modelId="{D2B60764-4826-4F4E-BB09-77B2B06B459A}" type="presParOf" srcId="{F2240662-8446-480B-9A0C-2D5C931DF6C5}" destId="{8C8CD594-C9B5-4B2A-B033-D5B40737140A}" srcOrd="3" destOrd="0" presId="urn:microsoft.com/office/officeart/2008/layout/AlternatingHexagons"/>
    <dgm:cxn modelId="{408F7BC6-EB98-4F84-BCDA-160933E480EC}" type="presParOf" srcId="{F2240662-8446-480B-9A0C-2D5C931DF6C5}" destId="{5A3C3267-FFCC-4081-AFE0-F61345C08FDD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45A9BC-634C-4766-84FA-189E2B4FF9A0}">
      <dsp:nvSpPr>
        <dsp:cNvPr id="0" name=""/>
        <dsp:cNvSpPr/>
      </dsp:nvSpPr>
      <dsp:spPr>
        <a:xfrm rot="5400000">
          <a:off x="1335700" y="1140449"/>
          <a:ext cx="876237" cy="762326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 2</a:t>
          </a:r>
        </a:p>
      </dsp:txBody>
      <dsp:txXfrm rot="-5400000">
        <a:off x="1511451" y="1220041"/>
        <a:ext cx="524734" cy="603143"/>
      </dsp:txXfrm>
    </dsp:sp>
    <dsp:sp modelId="{18702B4D-2B8D-403D-A27C-B147F5A69ACF}">
      <dsp:nvSpPr>
        <dsp:cNvPr id="0" name=""/>
        <dsp:cNvSpPr/>
      </dsp:nvSpPr>
      <dsp:spPr>
        <a:xfrm>
          <a:off x="2178114" y="1258741"/>
          <a:ext cx="977880" cy="5257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sp:txBody>
      <dsp:txXfrm>
        <a:off x="2178114" y="1258741"/>
        <a:ext cx="977880" cy="525742"/>
      </dsp:txXfrm>
    </dsp:sp>
    <dsp:sp modelId="{9C4BECD0-449A-4C4C-9729-E66169C894D5}">
      <dsp:nvSpPr>
        <dsp:cNvPr id="0" name=""/>
        <dsp:cNvSpPr/>
      </dsp:nvSpPr>
      <dsp:spPr>
        <a:xfrm rot="5400000">
          <a:off x="512387" y="1140449"/>
          <a:ext cx="876237" cy="762326"/>
        </a:xfrm>
        <a:prstGeom prst="hexagon">
          <a:avLst>
            <a:gd name="adj" fmla="val 25000"/>
            <a:gd name="vf" fmla="val 11547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 1</a:t>
          </a:r>
        </a:p>
      </dsp:txBody>
      <dsp:txXfrm rot="-5400000">
        <a:off x="688138" y="1220041"/>
        <a:ext cx="524734" cy="603143"/>
      </dsp:txXfrm>
    </dsp:sp>
    <dsp:sp modelId="{9FB95E56-49E1-4169-99EA-34FD81A02450}">
      <dsp:nvSpPr>
        <dsp:cNvPr id="0" name=""/>
        <dsp:cNvSpPr/>
      </dsp:nvSpPr>
      <dsp:spPr>
        <a:xfrm rot="5400000">
          <a:off x="951422" y="1884199"/>
          <a:ext cx="876237" cy="762326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 3</a:t>
          </a:r>
        </a:p>
      </dsp:txBody>
      <dsp:txXfrm rot="-5400000">
        <a:off x="1127173" y="1963791"/>
        <a:ext cx="524734" cy="603143"/>
      </dsp:txXfrm>
    </dsp:sp>
    <dsp:sp modelId="{48496103-3132-4A8D-AB37-368478A4A9E5}">
      <dsp:nvSpPr>
        <dsp:cNvPr id="0" name=""/>
        <dsp:cNvSpPr/>
      </dsp:nvSpPr>
      <dsp:spPr>
        <a:xfrm>
          <a:off x="-27413" y="2002491"/>
          <a:ext cx="1062158" cy="5257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All Source</a:t>
          </a:r>
          <a:br>
            <a:rPr lang="en-US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Measurements</a:t>
          </a:r>
        </a:p>
      </dsp:txBody>
      <dsp:txXfrm>
        <a:off x="-27413" y="2002491"/>
        <a:ext cx="1062158" cy="525742"/>
      </dsp:txXfrm>
    </dsp:sp>
    <dsp:sp modelId="{51CEB693-948B-4A37-8210-75C7842F8799}">
      <dsp:nvSpPr>
        <dsp:cNvPr id="0" name=""/>
        <dsp:cNvSpPr/>
      </dsp:nvSpPr>
      <dsp:spPr>
        <a:xfrm rot="5400000">
          <a:off x="1774734" y="1884199"/>
          <a:ext cx="876237" cy="762326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 4</a:t>
          </a:r>
        </a:p>
      </dsp:txBody>
      <dsp:txXfrm rot="-5400000">
        <a:off x="1950485" y="1963791"/>
        <a:ext cx="524734" cy="603143"/>
      </dsp:txXfrm>
    </dsp:sp>
    <dsp:sp modelId="{B7E9977F-7C44-4267-92B1-E77A430C190E}">
      <dsp:nvSpPr>
        <dsp:cNvPr id="0" name=""/>
        <dsp:cNvSpPr/>
      </dsp:nvSpPr>
      <dsp:spPr>
        <a:xfrm rot="5400000">
          <a:off x="1335700" y="2627949"/>
          <a:ext cx="876237" cy="762326"/>
        </a:xfrm>
        <a:prstGeom prst="hexagon">
          <a:avLst>
            <a:gd name="adj" fmla="val 25000"/>
            <a:gd name="vf" fmla="val 11547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 6</a:t>
          </a:r>
        </a:p>
      </dsp:txBody>
      <dsp:txXfrm rot="-5400000">
        <a:off x="1511451" y="2707541"/>
        <a:ext cx="524734" cy="603143"/>
      </dsp:txXfrm>
    </dsp:sp>
    <dsp:sp modelId="{1B256C7E-5ADD-4789-905E-6FBE2F55C54D}">
      <dsp:nvSpPr>
        <dsp:cNvPr id="0" name=""/>
        <dsp:cNvSpPr/>
      </dsp:nvSpPr>
      <dsp:spPr>
        <a:xfrm>
          <a:off x="2178114" y="2746241"/>
          <a:ext cx="977880" cy="5257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sp:txBody>
      <dsp:txXfrm>
        <a:off x="2178114" y="2746241"/>
        <a:ext cx="977880" cy="525742"/>
      </dsp:txXfrm>
    </dsp:sp>
    <dsp:sp modelId="{5A3C3267-FFCC-4081-AFE0-F61345C08FDD}">
      <dsp:nvSpPr>
        <dsp:cNvPr id="0" name=""/>
        <dsp:cNvSpPr/>
      </dsp:nvSpPr>
      <dsp:spPr>
        <a:xfrm rot="5400000">
          <a:off x="541859" y="2620580"/>
          <a:ext cx="876237" cy="762326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Measurement 5</a:t>
          </a:r>
          <a:endParaRPr lang="en-US" sz="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17610" y="2700172"/>
        <a:ext cx="524734" cy="6031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937D934-E5F7-45B2-88CC-6FCBCF24BAEC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297180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8"/>
            <a:ext cx="297180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094ED41-5CE1-4DAD-8E74-AF6E0A671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175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8FFF4D5-4D42-4504-96A1-AE6BC3A8746D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3"/>
            <a:ext cx="548640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297180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8"/>
            <a:ext cx="297180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35F4231-5A4F-4B6F-A50B-8E816D1CAB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91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5F4231-5A4F-4B6F-A50B-8E816D1CAB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458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490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293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Less data loss (no data loss with the preferred TCP)</a:t>
            </a:r>
          </a:p>
          <a:p>
            <a:endParaRPr lang="en-US" dirty="0"/>
          </a:p>
          <a:p>
            <a:r>
              <a:rPr lang="en-US" dirty="0"/>
              <a:t>Lower bandwidth requirements with TCP – lower than C37.118 UDP – using simple compression.   That’s the bar by the green arrow.   (BTW one of the goals of STTP is to improve upon this lossless compression – we hope significantly)</a:t>
            </a:r>
          </a:p>
          <a:p>
            <a:endParaRPr lang="en-US" dirty="0"/>
          </a:p>
          <a:p>
            <a:r>
              <a:rPr lang="en-US" dirty="0"/>
              <a:t>The curious thing about the data loss chart is that there is data loss with C37.118 even using TCP – why? (lagtime)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519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390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474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Data throughput is managed by interleaving published data over the socket</a:t>
            </a:r>
          </a:p>
          <a:p>
            <a:pPr marL="171450" indent="-171450">
              <a:buFontTx/>
              <a:buChar char="-"/>
            </a:pP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Interleaving is accomplished by placing non-contiguous data points into packets for publication</a:t>
            </a:r>
          </a:p>
          <a:p>
            <a:pPr marL="171450" indent="-171450">
              <a:buFontTx/>
              <a:buChar char="-"/>
            </a:pP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This interleaving is not only applied to data, but also metadata, to ensure that no one source of data will “consume the pipe”</a:t>
            </a:r>
          </a:p>
          <a:p>
            <a:pPr marL="171450" indent="-171450">
              <a:buFontTx/>
              <a:buChar char="-"/>
            </a:pP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Optionally STTP provides a simple level of publisher routing priority to provide some precedence for subscriber indicated data importance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9348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646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F4231-5A4F-4B6F-A50B-8E816D1CABF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340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810000"/>
            <a:ext cx="12192000" cy="1268730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5029200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0529" y="3836341"/>
            <a:ext cx="11247487" cy="1192859"/>
          </a:xfrm>
        </p:spPr>
        <p:txBody>
          <a:bodyPr anchor="ctr">
            <a:normAutofit/>
          </a:bodyPr>
          <a:lstStyle>
            <a:lvl1pPr algn="l">
              <a:defRPr lang="en-US" sz="4800" b="1" i="0" kern="1200" baseline="0" dirty="0">
                <a:solidFill>
                  <a:srgbClr val="4FB33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0530" y="2072225"/>
            <a:ext cx="4546059" cy="1429733"/>
          </a:xfrm>
        </p:spPr>
        <p:txBody>
          <a:bodyPr>
            <a:normAutofit/>
          </a:bodyPr>
          <a:lstStyle>
            <a:lvl1pPr marL="0" indent="0" algn="l">
              <a:buNone/>
              <a:defRPr lang="en-US" sz="2800" b="1" i="0" kern="1200" baseline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272" y="198611"/>
            <a:ext cx="5142494" cy="363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136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no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209040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5322B175-D8B9-48A6-B435-D4FA271C1B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75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with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BA1DE4DD-E23B-4E87-A2ED-0B78F59156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15B17A8-B3C5-0AF8-62B6-C28EEAB7F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782269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828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628" y="308603"/>
            <a:ext cx="3932237" cy="134090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3352" y="308603"/>
            <a:ext cx="6901235" cy="58103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6628" y="1721224"/>
            <a:ext cx="3932237" cy="439777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 userDrawn="1"/>
        </p:nvCxnSpPr>
        <p:spPr>
          <a:xfrm>
            <a:off x="546628" y="1649506"/>
            <a:ext cx="3932237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648EA29C-F6E3-477C-A52C-6BC1E7CC8B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524D0-ED2B-176C-B673-67285DCE4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2336215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628" y="328705"/>
            <a:ext cx="3932237" cy="132976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61635" y="318059"/>
            <a:ext cx="7017952" cy="580094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086" y="1716741"/>
            <a:ext cx="3932237" cy="440225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1" name="Straight Connector 10"/>
          <p:cNvCxnSpPr>
            <a:cxnSpLocks/>
          </p:cNvCxnSpPr>
          <p:nvPr userDrawn="1"/>
        </p:nvCxnSpPr>
        <p:spPr>
          <a:xfrm>
            <a:off x="546628" y="1649506"/>
            <a:ext cx="3932237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267FB4-F5DE-4068-AC40-05AA79C574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0EFCF2-0225-239F-0878-4950F0CA1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16061496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CD84B4FE-9DD9-4E58-A2E8-3EB9C705EF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9A6B563-58B9-F2A1-3B5D-91F474959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1706963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B0941E91-7656-4FCB-8D8C-41088D7308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F67237C-04E9-CBBB-3DDD-2F7A55D20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NASPI Meeting – April 2023</a:t>
            </a:r>
          </a:p>
        </p:txBody>
      </p:sp>
    </p:spTree>
    <p:extLst>
      <p:ext uri="{BB962C8B-B14F-4D97-AF65-F5344CB8AC3E}">
        <p14:creationId xmlns:p14="http://schemas.microsoft.com/office/powerpoint/2010/main" val="949810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40845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454" y="1029869"/>
            <a:ext cx="4538500" cy="51470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 userDrawn="1"/>
        </p:nvCxnSpPr>
        <p:spPr>
          <a:xfrm>
            <a:off x="546628" y="93244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553453" y="625892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980A46F-B4CB-9117-B9AF-34C924569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27326922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41086" y="1022139"/>
            <a:ext cx="4538500" cy="51470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 userDrawn="1"/>
        </p:nvCxnSpPr>
        <p:spPr>
          <a:xfrm>
            <a:off x="546628" y="93244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 userDrawn="1"/>
        </p:nvCxnSpPr>
        <p:spPr>
          <a:xfrm>
            <a:off x="553453" y="6258927"/>
            <a:ext cx="11032958" cy="0"/>
          </a:xfrm>
          <a:prstGeom prst="line">
            <a:avLst/>
          </a:prstGeom>
          <a:ln w="19050">
            <a:solidFill>
              <a:srgbClr val="008000"/>
            </a:solidFill>
          </a:ln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374D44C-584A-EA38-98D1-5FDD46F59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1696183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453" y="1114425"/>
            <a:ext cx="11026133" cy="496364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16183" y="6444476"/>
            <a:ext cx="514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209040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EBB88BF-F2A0-42DD-A2B0-594619877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05FDAAF-28CF-A105-BC77-866D6CBBB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SGSMA Meeting – May 2024</a:t>
            </a:r>
          </a:p>
        </p:txBody>
      </p:sp>
    </p:spTree>
    <p:extLst>
      <p:ext uri="{BB962C8B-B14F-4D97-AF65-F5344CB8AC3E}">
        <p14:creationId xmlns:p14="http://schemas.microsoft.com/office/powerpoint/2010/main" val="1617985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(with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6" y="6292628"/>
            <a:ext cx="1066800" cy="496062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8950AAB-7BDB-8F0B-0CC9-69A3979FB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1314545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11216183" y="6444476"/>
            <a:ext cx="514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3810000"/>
            <a:ext cx="12192000" cy="1268730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5029200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610529" y="3836341"/>
            <a:ext cx="11247487" cy="1192859"/>
          </a:xfrm>
        </p:spPr>
        <p:txBody>
          <a:bodyPr anchor="ctr">
            <a:normAutofit/>
          </a:bodyPr>
          <a:lstStyle>
            <a:lvl1pPr algn="l">
              <a:defRPr lang="en-US" sz="4800" b="1" i="0" kern="1200" baseline="0" dirty="0">
                <a:solidFill>
                  <a:srgbClr val="4FB33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0530" y="2072225"/>
            <a:ext cx="8144364" cy="1429733"/>
          </a:xfrm>
        </p:spPr>
        <p:txBody>
          <a:bodyPr anchor="b">
            <a:normAutofit/>
          </a:bodyPr>
          <a:lstStyle>
            <a:lvl1pPr marL="0" indent="0" algn="l">
              <a:buNone/>
              <a:defRPr lang="en-US" sz="2800" b="1" i="0" kern="1200" baseline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AFFDB4FF-1040-4FDD-870D-88EC922ED8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0578A6-E46E-8013-8135-19679E5EA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SGSMA Meeting – May 2024</a:t>
            </a:r>
          </a:p>
        </p:txBody>
      </p:sp>
    </p:spTree>
    <p:extLst>
      <p:ext uri="{BB962C8B-B14F-4D97-AF65-F5344CB8AC3E}">
        <p14:creationId xmlns:p14="http://schemas.microsoft.com/office/powerpoint/2010/main" val="1212892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453" y="1029869"/>
            <a:ext cx="5466347" cy="51470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3929" y="1029869"/>
            <a:ext cx="5465657" cy="514709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3" name="Title 1"/>
          <p:cNvSpPr>
            <a:spLocks noGrp="1"/>
          </p:cNvSpPr>
          <p:nvPr userDrawn="1">
            <p:ph type="title"/>
          </p:nvPr>
        </p:nvSpPr>
        <p:spPr>
          <a:xfrm>
            <a:off x="101600" y="106873"/>
            <a:ext cx="1209040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6C365DBA-DC68-4355-81F0-DC0AD046F7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FDCC60-C208-F630-E43A-CED8CF0C3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SGSMA Meeting – May 2024</a:t>
            </a:r>
          </a:p>
        </p:txBody>
      </p:sp>
    </p:spTree>
    <p:extLst>
      <p:ext uri="{BB962C8B-B14F-4D97-AF65-F5344CB8AC3E}">
        <p14:creationId xmlns:p14="http://schemas.microsoft.com/office/powerpoint/2010/main" val="845151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454" y="1029869"/>
            <a:ext cx="4538500" cy="51470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0" y="-116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120515" y="97744"/>
            <a:ext cx="1195097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1B912E6-9EC7-4FA3-9FE4-D279BA6E70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7226F1C-B034-5788-FF9F-742690A66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4003644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41086" y="1022139"/>
            <a:ext cx="4538500" cy="51470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195097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BDE7ACF5-B3BB-4354-BAF6-EC5627F886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0C61FF5-9194-1750-269C-EACCF38AE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46481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993869"/>
            <a:ext cx="5387975" cy="416720"/>
          </a:xfrm>
        </p:spPr>
        <p:txBody>
          <a:bodyPr anchor="b">
            <a:noAutofit/>
          </a:bodyPr>
          <a:lstStyle>
            <a:lvl1pPr marL="0" indent="0">
              <a:buNone/>
              <a:defRPr sz="2600" b="1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470781"/>
            <a:ext cx="5387975" cy="458955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995644"/>
            <a:ext cx="5486400" cy="414945"/>
          </a:xfrm>
        </p:spPr>
        <p:txBody>
          <a:bodyPr anchor="b">
            <a:noAutofit/>
          </a:bodyPr>
          <a:lstStyle>
            <a:lvl1pPr marL="0" indent="0">
              <a:buNone/>
              <a:defRPr sz="2600" b="1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470781"/>
            <a:ext cx="5486400" cy="458955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Rectangle 25"/>
          <p:cNvSpPr/>
          <p:nvPr userDrawn="1"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195097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5" name="Picture 14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0C4D36-A726-4906-8048-C1A88E8ED0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BFAC27A-D18F-2EFD-B3E3-3258B4DE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174304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-2163" y="241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993869"/>
            <a:ext cx="5387975" cy="446460"/>
          </a:xfrm>
        </p:spPr>
        <p:txBody>
          <a:bodyPr anchor="b">
            <a:noAutofit/>
          </a:bodyPr>
          <a:lstStyle>
            <a:lvl1pPr marL="0" indent="0">
              <a:buNone/>
              <a:defRPr sz="2600" b="1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481319"/>
            <a:ext cx="5387975" cy="1985041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995644"/>
            <a:ext cx="5486400" cy="444685"/>
          </a:xfrm>
        </p:spPr>
        <p:txBody>
          <a:bodyPr anchor="b">
            <a:noAutofit/>
          </a:bodyPr>
          <a:lstStyle>
            <a:lvl1pPr marL="0" indent="0">
              <a:buNone/>
              <a:defRPr sz="2600" b="1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481319"/>
            <a:ext cx="5486400" cy="1985041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09600" y="6172200"/>
            <a:ext cx="10972800" cy="0"/>
          </a:xfrm>
          <a:prstGeom prst="line">
            <a:avLst/>
          </a:prstGeom>
          <a:ln w="952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609600" y="3683531"/>
            <a:ext cx="5387975" cy="446460"/>
          </a:xfrm>
        </p:spPr>
        <p:txBody>
          <a:bodyPr anchor="b">
            <a:noAutofit/>
          </a:bodyPr>
          <a:lstStyle>
            <a:lvl1pPr marL="0" indent="0">
              <a:buNone/>
              <a:defRPr sz="2600" b="1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3"/>
          </p:nvPr>
        </p:nvSpPr>
        <p:spPr>
          <a:xfrm>
            <a:off x="609600" y="4176957"/>
            <a:ext cx="5387975" cy="19850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096000" y="3685306"/>
            <a:ext cx="5486400" cy="444685"/>
          </a:xfrm>
        </p:spPr>
        <p:txBody>
          <a:bodyPr anchor="b">
            <a:noAutofit/>
          </a:bodyPr>
          <a:lstStyle>
            <a:lvl1pPr marL="0" indent="0">
              <a:buNone/>
              <a:defRPr sz="2600" b="1">
                <a:solidFill>
                  <a:srgbClr val="00B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5"/>
          <p:cNvSpPr>
            <a:spLocks noGrp="1"/>
          </p:cNvSpPr>
          <p:nvPr>
            <p:ph sz="quarter" idx="15"/>
          </p:nvPr>
        </p:nvSpPr>
        <p:spPr>
          <a:xfrm>
            <a:off x="6096000" y="4176957"/>
            <a:ext cx="5486400" cy="19850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97276" y="96740"/>
            <a:ext cx="11993123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7" name="Picture 26" descr="A picture containing drawing&#10;&#10;Description automatically generated">
            <a:extLst>
              <a:ext uri="{FF2B5EF4-FFF2-40B4-BE49-F238E27FC236}">
                <a16:creationId xmlns:a16="http://schemas.microsoft.com/office/drawing/2014/main" id="{E12B82E3-38DD-464B-89EA-420AC5391A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D1DC3B1-26C4-1E98-4E18-C09E42DF4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1670887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11059886" y="6486980"/>
            <a:ext cx="685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0913" algn="r"/>
              </a:tabLst>
              <a:defRPr/>
            </a:pPr>
            <a:r>
              <a:rPr lang="en-US" sz="1200" baseline="0" dirty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fld id="{D86EF3BE-F1C3-4B71-BB2D-0253AFF29FF2}" type="slidenum">
              <a:rPr lang="en-US" sz="1200" smtClean="0">
                <a:solidFill>
                  <a:schemeClr val="bg2">
                    <a:lumMod val="1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570913" algn="r"/>
                </a:tabLst>
                <a:defRPr/>
              </a:pPr>
              <a:t>‹#›</a:t>
            </a:fld>
            <a:endParaRPr lang="en-US" sz="1800" dirty="0">
              <a:solidFill>
                <a:schemeClr val="bg2">
                  <a:lumMod val="1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0" y="0"/>
            <a:ext cx="12192000" cy="713874"/>
          </a:xfrm>
          <a:prstGeom prst="rect">
            <a:avLst/>
          </a:prstGeom>
          <a:solidFill>
            <a:srgbClr val="2E2E2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0" y="713874"/>
            <a:ext cx="12192000" cy="49530"/>
          </a:xfrm>
          <a:prstGeom prst="rect">
            <a:avLst/>
          </a:prstGeom>
          <a:solidFill>
            <a:srgbClr val="4FB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01600" y="106873"/>
            <a:ext cx="12090400" cy="533400"/>
          </a:xfrm>
        </p:spPr>
        <p:txBody>
          <a:bodyPr>
            <a:normAutofit/>
          </a:bodyPr>
          <a:lstStyle>
            <a:lvl1pPr>
              <a:defRPr lang="en-US" sz="32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33D249A3-AEB2-45AE-86C1-CA06378EB8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1" y="6272541"/>
            <a:ext cx="968922" cy="448934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659F48C-02A9-9D18-4811-6FC5F8F3C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97891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6628" y="0"/>
            <a:ext cx="11032958" cy="597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3453" y="1114425"/>
            <a:ext cx="11026133" cy="5047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F3252C-D9E4-9646-BE47-D6BA204EA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767474"/>
                </a:solidFill>
              </a:defRPr>
            </a:lvl1pPr>
          </a:lstStyle>
          <a:p>
            <a:r>
              <a:rPr lang="en-US"/>
              <a:t>NASPI Meeting – April 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85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686" r:id="rId18"/>
    <p:sldLayoutId id="2147483687" r:id="rId19"/>
    <p:sldLayoutId id="2147483688" r:id="rId20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lang="en-US" sz="3200" b="1" kern="1200" baseline="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anose="020B0604020202020204" pitchFamily="34" charset="0"/>
          <a:ea typeface="+mj-ea"/>
          <a:cs typeface="Arial" pitchFamily="34" charset="0"/>
        </a:defRPr>
      </a:lvl1pPr>
    </p:titleStyle>
    <p:bodyStyle>
      <a:lvl1pPr marL="341313" indent="-341313" algn="l" defTabSz="914400" rtl="0" eaLnBrk="1" latinLnBrk="0" hangingPunct="1">
        <a:lnSpc>
          <a:spcPct val="90000"/>
        </a:lnSpc>
        <a:spcBef>
          <a:spcPts val="1000"/>
        </a:spcBef>
        <a:buSzPct val="80000"/>
        <a:buFontTx/>
        <a:buBlip>
          <a:blip r:embed="rId22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914400" rtl="0" eaLnBrk="1" latinLnBrk="0" hangingPunct="1">
        <a:lnSpc>
          <a:spcPct val="90000"/>
        </a:lnSpc>
        <a:spcBef>
          <a:spcPts val="500"/>
        </a:spcBef>
        <a:buClr>
          <a:srgbClr val="007900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54075" indent="-22701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87438" indent="-233363" algn="l" defTabSz="914400" rtl="0" eaLnBrk="1" latinLnBrk="0" hangingPunct="1">
        <a:lnSpc>
          <a:spcPct val="90000"/>
        </a:lnSpc>
        <a:spcBef>
          <a:spcPts val="500"/>
        </a:spcBef>
        <a:buClr>
          <a:srgbClr val="007900"/>
        </a:buClr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1255713" indent="-168275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›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27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26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sttp.info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1980" y="3836341"/>
            <a:ext cx="11211791" cy="1192859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Synchronized Measurement Communications at Scale</a:t>
            </a:r>
            <a:endParaRPr lang="en-US" dirty="0"/>
          </a:p>
        </p:txBody>
      </p:sp>
      <p:pic>
        <p:nvPicPr>
          <p:cNvPr id="1028" name="Picture 4" descr="openPDC - GPA Product Discussion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39"/>
          <a:stretch/>
        </p:blipFill>
        <p:spPr bwMode="auto">
          <a:xfrm>
            <a:off x="10131452" y="5844316"/>
            <a:ext cx="1739768" cy="78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358E6F-354A-7F53-B6B5-FDF995947D7F}"/>
              </a:ext>
            </a:extLst>
          </p:cNvPr>
          <p:cNvSpPr txBox="1"/>
          <p:nvPr/>
        </p:nvSpPr>
        <p:spPr>
          <a:xfrm>
            <a:off x="161363" y="5230208"/>
            <a:ext cx="928975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WAMS-MCC Software Training Meeting </a:t>
            </a:r>
            <a:b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J. Ritchie Carroll</a:t>
            </a:r>
            <a:endParaRPr lang="en-US" sz="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 3, 2024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EBABA3-8558-C7E8-E508-CA90CA58AD6D}"/>
              </a:ext>
            </a:extLst>
          </p:cNvPr>
          <p:cNvSpPr txBox="1"/>
          <p:nvPr/>
        </p:nvSpPr>
        <p:spPr>
          <a:xfrm>
            <a:off x="199280" y="303341"/>
            <a:ext cx="29244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kern="900" cap="small" spc="10" dirty="0">
                <a:solidFill>
                  <a:srgbClr val="003192"/>
                </a:solidFill>
                <a:latin typeface="Franklin Gothic Demi" panose="020B0703020102020204" pitchFamily="34" charset="0"/>
              </a:rPr>
              <a:t>S</a:t>
            </a:r>
            <a:r>
              <a:rPr lang="en-US" sz="3600" kern="900" cap="small" spc="10" dirty="0">
                <a:solidFill>
                  <a:srgbClr val="1563FF"/>
                </a:solidFill>
                <a:latin typeface="Verdana Pro SemiBold" panose="020B0704030504040204" pitchFamily="34" charset="0"/>
              </a:rPr>
              <a:t>treaming</a:t>
            </a:r>
            <a:r>
              <a:rPr lang="en-US" sz="3600" kern="900" cap="small" spc="10" dirty="0">
                <a:solidFill>
                  <a:srgbClr val="003192"/>
                </a:solidFill>
                <a:latin typeface="Verdana Pro SemiBold" panose="020B0704030504040204" pitchFamily="34" charset="0"/>
              </a:rPr>
              <a:t> </a:t>
            </a:r>
            <a:r>
              <a:rPr lang="en-US" sz="4000" kern="900" cap="small" spc="10" dirty="0">
                <a:solidFill>
                  <a:srgbClr val="003192"/>
                </a:solidFill>
                <a:latin typeface="Franklin Gothic Demi" panose="020B0703020102020204" pitchFamily="34" charset="0"/>
              </a:rPr>
              <a:t>T</a:t>
            </a:r>
            <a:r>
              <a:rPr lang="en-US" sz="3600" kern="900" cap="small" spc="10" dirty="0">
                <a:solidFill>
                  <a:srgbClr val="1563FF"/>
                </a:solidFill>
                <a:latin typeface="Verdana Pro SemiBold" panose="020B0704030504040204" pitchFamily="34" charset="0"/>
              </a:rPr>
              <a:t>elemetry</a:t>
            </a:r>
            <a:r>
              <a:rPr lang="en-US" sz="3600" kern="900" cap="small" spc="10" dirty="0">
                <a:solidFill>
                  <a:srgbClr val="003192"/>
                </a:solidFill>
                <a:latin typeface="Verdana Pro SemiBold" panose="020B0704030504040204" pitchFamily="34" charset="0"/>
              </a:rPr>
              <a:t> </a:t>
            </a:r>
            <a:r>
              <a:rPr lang="en-US" sz="4000" kern="900" cap="small" spc="10" dirty="0">
                <a:solidFill>
                  <a:srgbClr val="003192"/>
                </a:solidFill>
                <a:latin typeface="Franklin Gothic Demi" panose="020B0703020102020204" pitchFamily="34" charset="0"/>
              </a:rPr>
              <a:t>T</a:t>
            </a:r>
            <a:r>
              <a:rPr lang="en-US" sz="3600" kern="900" cap="small" spc="10" dirty="0">
                <a:solidFill>
                  <a:srgbClr val="1563FF"/>
                </a:solidFill>
                <a:latin typeface="Verdana Pro SemiBold" panose="020B0704030504040204" pitchFamily="34" charset="0"/>
              </a:rPr>
              <a:t>ransport</a:t>
            </a:r>
            <a:r>
              <a:rPr lang="en-US" sz="3600" kern="900" cap="small" spc="10" dirty="0">
                <a:solidFill>
                  <a:srgbClr val="003192"/>
                </a:solidFill>
                <a:latin typeface="Verdana Pro SemiBold" panose="020B0704030504040204" pitchFamily="34" charset="0"/>
              </a:rPr>
              <a:t> </a:t>
            </a:r>
            <a:r>
              <a:rPr lang="en-US" sz="4000" kern="900" cap="small" spc="10" dirty="0">
                <a:solidFill>
                  <a:srgbClr val="003192"/>
                </a:solidFill>
                <a:latin typeface="Franklin Gothic Demi" panose="020B0703020102020204" pitchFamily="34" charset="0"/>
              </a:rPr>
              <a:t>P</a:t>
            </a:r>
            <a:r>
              <a:rPr lang="en-US" sz="3600" kern="900" cap="small" spc="10" dirty="0">
                <a:solidFill>
                  <a:srgbClr val="1563FF"/>
                </a:solidFill>
                <a:latin typeface="Verdana Pro SemiBold" panose="020B0704030504040204" pitchFamily="34" charset="0"/>
              </a:rPr>
              <a:t>rotocol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45B02D1-699F-4468-9A65-16C549A10FC7}"/>
              </a:ext>
            </a:extLst>
          </p:cNvPr>
          <p:cNvSpPr>
            <a:spLocks noGrp="1"/>
          </p:cNvSpPr>
          <p:nvPr/>
        </p:nvSpPr>
        <p:spPr>
          <a:xfrm>
            <a:off x="1191726" y="2857886"/>
            <a:ext cx="1869888" cy="7694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br>
              <a:rPr lang="en-US" sz="1600" dirty="0"/>
            </a:br>
            <a:r>
              <a:rPr lang="en-US" sz="4400" b="1" dirty="0">
                <a:solidFill>
                  <a:srgbClr val="0067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2664</a:t>
            </a:r>
            <a:endParaRPr lang="en-US" sz="3200" b="1" dirty="0">
              <a:solidFill>
                <a:srgbClr val="0067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 descr="IEEE - Advancing Technology for Humanity">
            <a:extLst>
              <a:ext uri="{FF2B5EF4-FFF2-40B4-BE49-F238E27FC236}">
                <a16:creationId xmlns:a16="http://schemas.microsoft.com/office/drawing/2014/main" id="{BA195EE8-8057-916B-8155-C5B2435088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763" b="42994"/>
          <a:stretch/>
        </p:blipFill>
        <p:spPr bwMode="auto">
          <a:xfrm>
            <a:off x="99219" y="2944084"/>
            <a:ext cx="1253317" cy="57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29DAB9-189E-EE0A-C662-71284D7856BA}"/>
              </a:ext>
            </a:extLst>
          </p:cNvPr>
          <p:cNvSpPr txBox="1"/>
          <p:nvPr/>
        </p:nvSpPr>
        <p:spPr>
          <a:xfrm>
            <a:off x="2689936" y="1304337"/>
            <a:ext cx="3613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67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IEEE C37.118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8B6192-8043-2AE0-A769-380F5D2B29C8}"/>
              </a:ext>
            </a:extLst>
          </p:cNvPr>
          <p:cNvSpPr txBox="1"/>
          <p:nvPr/>
        </p:nvSpPr>
        <p:spPr>
          <a:xfrm>
            <a:off x="2444318" y="5844316"/>
            <a:ext cx="7303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Synchrophasor Protocols</a:t>
            </a:r>
          </a:p>
        </p:txBody>
      </p:sp>
    </p:spTree>
    <p:extLst>
      <p:ext uri="{BB962C8B-B14F-4D97-AF65-F5344CB8AC3E}">
        <p14:creationId xmlns:p14="http://schemas.microsoft.com/office/powerpoint/2010/main" val="3365718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4DFC011-C0FB-4852-92D4-E81555A59C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6461" y="1027402"/>
            <a:ext cx="7792103" cy="4256574"/>
          </a:xfrm>
        </p:spPr>
        <p:txBody>
          <a:bodyPr>
            <a:normAutofit/>
          </a:bodyPr>
          <a:lstStyle/>
          <a:p>
            <a:r>
              <a:rPr lang="en-US" sz="3200" dirty="0"/>
              <a:t>IP based connections use TCP for commands and optionally UDP for data transmission:</a:t>
            </a:r>
          </a:p>
          <a:p>
            <a:pPr lvl="1"/>
            <a:r>
              <a:rPr lang="en-US" sz="3200" b="1" dirty="0"/>
              <a:t>TCP</a:t>
            </a:r>
            <a:r>
              <a:rPr lang="en-US" sz="2800" dirty="0"/>
              <a:t> provides reliable communications allowing for high-yield stateful compression</a:t>
            </a:r>
          </a:p>
          <a:p>
            <a:pPr lvl="1"/>
            <a:r>
              <a:rPr lang="en-US" sz="3200" b="1" dirty="0"/>
              <a:t>UDP</a:t>
            </a:r>
            <a:r>
              <a:rPr lang="en-US" sz="2800" dirty="0"/>
              <a:t> can be used for data transmission with the potential for UDP data loss and with less compression than TCP*</a:t>
            </a:r>
          </a:p>
          <a:p>
            <a:pPr marL="341313" lvl="1" indent="0">
              <a:buNone/>
            </a:pPr>
            <a:endParaRPr lang="en-US" sz="28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B41C13E-9645-4649-A72C-8033D4D8F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Difference: Lossless Compression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D310A2FC-506B-44EC-B487-C672F7E6EB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52" y="2195701"/>
            <a:ext cx="2400300" cy="23431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3B37A56-F2EC-4BC6-8605-9E81DF1F78DB}"/>
              </a:ext>
            </a:extLst>
          </p:cNvPr>
          <p:cNvSpPr txBox="1"/>
          <p:nvPr/>
        </p:nvSpPr>
        <p:spPr>
          <a:xfrm>
            <a:off x="1658203" y="5659821"/>
            <a:ext cx="1019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 Methods to implement STTP in Unicast/Multicast only configurations will be documented for use cases where a “no command” based STTP may represent a preferred option over Unicast/Multicast IEEE C37.118.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720DDAB-183E-42DE-921C-B977D56ADD16}"/>
              </a:ext>
            </a:extLst>
          </p:cNvPr>
          <p:cNvGrpSpPr/>
          <p:nvPr/>
        </p:nvGrpSpPr>
        <p:grpSpPr>
          <a:xfrm>
            <a:off x="3639921" y="787352"/>
            <a:ext cx="6791704" cy="5634404"/>
            <a:chOff x="3839346" y="918834"/>
            <a:chExt cx="6068454" cy="476723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93F3A19-DD5C-4088-8ADF-714D5D0BC1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043" t="1689" r="4625" b="1000"/>
            <a:stretch/>
          </p:blipFill>
          <p:spPr>
            <a:xfrm>
              <a:off x="3839346" y="918834"/>
              <a:ext cx="6068454" cy="476723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55FB657-6050-4871-95B7-106B13E9B7B9}"/>
                </a:ext>
              </a:extLst>
            </p:cNvPr>
            <p:cNvSpPr txBox="1"/>
            <p:nvPr/>
          </p:nvSpPr>
          <p:spPr>
            <a:xfrm>
              <a:off x="6966735" y="1950975"/>
              <a:ext cx="1693806" cy="77436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 Lower Bandwidth </a:t>
              </a:r>
              <a:br>
                <a:rPr lang="en-US" b="1" dirty="0">
                  <a:solidFill>
                    <a:schemeClr val="bg1"/>
                  </a:solidFill>
                </a:rPr>
              </a:br>
              <a:r>
                <a:rPr lang="en-US" b="1" dirty="0">
                  <a:solidFill>
                    <a:schemeClr val="bg1"/>
                  </a:solidFill>
                </a:rPr>
                <a:t>with Lossless TCP</a:t>
              </a:r>
            </a:p>
            <a:p>
              <a:r>
                <a:rPr lang="en-US" b="1" dirty="0">
                  <a:solidFill>
                    <a:schemeClr val="bg1"/>
                  </a:solidFill>
                </a:rPr>
                <a:t>      Compression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E0D3E09-E1B9-7895-FE23-03DCFD25910E}"/>
              </a:ext>
            </a:extLst>
          </p:cNvPr>
          <p:cNvSpPr txBox="1"/>
          <p:nvPr/>
        </p:nvSpPr>
        <p:spPr>
          <a:xfrm>
            <a:off x="7567295" y="6145443"/>
            <a:ext cx="787908" cy="276312"/>
          </a:xfrm>
          <a:prstGeom prst="rect">
            <a:avLst/>
          </a:prstGeom>
          <a:solidFill>
            <a:srgbClr val="F4833C"/>
          </a:solidFill>
        </p:spPr>
        <p:txBody>
          <a:bodyPr wrap="none" tIns="274320" bIns="274320" rtlCol="0" anchor="ctr" anchorCtr="0">
            <a:noAutofit/>
          </a:bodyPr>
          <a:lstStyle/>
          <a:p>
            <a:r>
              <a:rPr lang="en-US" sz="2400" dirty="0"/>
              <a:t>STTP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2B3A44E-8AAD-9FF5-D912-5946FBFAF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383864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3CA54-D99C-4E9D-BA4D-1760EEE42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Difference: Scalability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67884B4-03BF-4594-8002-BC2AB8691422}"/>
              </a:ext>
            </a:extLst>
          </p:cNvPr>
          <p:cNvGrpSpPr/>
          <p:nvPr/>
        </p:nvGrpSpPr>
        <p:grpSpPr>
          <a:xfrm>
            <a:off x="-64546" y="968274"/>
            <a:ext cx="12256546" cy="5006808"/>
            <a:chOff x="-64546" y="968274"/>
            <a:chExt cx="12256546" cy="500680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3C0261D-DE22-4B49-B700-CC28BB59B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968274"/>
              <a:ext cx="12192000" cy="500680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F0422C5-F2F0-4298-8F9F-50A6A8140FB5}"/>
                </a:ext>
              </a:extLst>
            </p:cNvPr>
            <p:cNvSpPr txBox="1"/>
            <p:nvPr/>
          </p:nvSpPr>
          <p:spPr>
            <a:xfrm>
              <a:off x="8173469" y="3263914"/>
              <a:ext cx="293126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STTP handles from</a:t>
              </a:r>
              <a:br>
                <a:rPr lang="en-US" sz="2000" dirty="0"/>
              </a:br>
              <a:r>
                <a:rPr lang="en-US" sz="2000" dirty="0"/>
                <a:t> 3 to 5 million points per second per connection</a:t>
              </a:r>
              <a:br>
                <a:rPr lang="en-US" sz="2000" dirty="0"/>
              </a:br>
              <a:r>
                <a:rPr lang="en-US" sz="2000" dirty="0"/>
                <a:t>on common hardware.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2A79EC9-40E3-4E25-AE83-97DB2A2C92AD}"/>
                </a:ext>
              </a:extLst>
            </p:cNvPr>
            <p:cNvSpPr txBox="1"/>
            <p:nvPr/>
          </p:nvSpPr>
          <p:spPr>
            <a:xfrm>
              <a:off x="-64546" y="1391208"/>
              <a:ext cx="293126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Existing protocols</a:t>
              </a:r>
            </a:p>
            <a:p>
              <a:pPr algn="ctr"/>
              <a:r>
                <a:rPr lang="en-US" dirty="0"/>
                <a:t>have 65K frame</a:t>
              </a:r>
              <a:br>
                <a:rPr lang="en-US" dirty="0"/>
              </a:br>
              <a:r>
                <a:rPr lang="en-US" dirty="0"/>
                <a:t>size limit setting</a:t>
              </a:r>
              <a:br>
                <a:rPr lang="en-US" dirty="0"/>
              </a:br>
              <a:r>
                <a:rPr lang="en-US" dirty="0"/>
                <a:t>max throughput</a:t>
              </a:r>
              <a:br>
                <a:rPr lang="en-US" dirty="0"/>
              </a:br>
              <a:r>
                <a:rPr lang="en-US" dirty="0"/>
                <a:t>to ~200 K pts/sec</a:t>
              </a:r>
            </a:p>
            <a:p>
              <a:pPr algn="ctr"/>
              <a:r>
                <a:rPr lang="en-US" dirty="0"/>
                <a:t>per stream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46F4FDC-9CF2-4BE2-9AC9-8F701D7AD2DB}"/>
              </a:ext>
            </a:extLst>
          </p:cNvPr>
          <p:cNvGrpSpPr/>
          <p:nvPr/>
        </p:nvGrpSpPr>
        <p:grpSpPr>
          <a:xfrm>
            <a:off x="645901" y="894258"/>
            <a:ext cx="10158223" cy="5208107"/>
            <a:chOff x="645901" y="894258"/>
            <a:chExt cx="10158223" cy="520810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3BC82B9-81F7-433E-B296-8A402696C2D0}"/>
                </a:ext>
              </a:extLst>
            </p:cNvPr>
            <p:cNvSpPr txBox="1"/>
            <p:nvPr/>
          </p:nvSpPr>
          <p:spPr>
            <a:xfrm>
              <a:off x="6925421" y="2378800"/>
              <a:ext cx="387870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Increased data loss and latency.  Purpose-built / allocated networks typically required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37E2FBC-869D-45B7-AF2C-CFBEBE562631}"/>
                </a:ext>
              </a:extLst>
            </p:cNvPr>
            <p:cNvSpPr txBox="1"/>
            <p:nvPr/>
          </p:nvSpPr>
          <p:spPr>
            <a:xfrm>
              <a:off x="6925419" y="4465842"/>
              <a:ext cx="36867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Issues, if any, are easy to resolve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937250E-F80F-497C-A6BB-4D89C49B2D98}"/>
                </a:ext>
              </a:extLst>
            </p:cNvPr>
            <p:cNvSpPr txBox="1"/>
            <p:nvPr/>
          </p:nvSpPr>
          <p:spPr>
            <a:xfrm>
              <a:off x="6925419" y="3422321"/>
              <a:ext cx="362125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Data loss and latency issues begin to appear.</a:t>
              </a:r>
              <a:br>
                <a:rPr 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Network tuning may be required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F01B2A9-BEE9-4D31-B0F0-CF097FAE2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901" y="894258"/>
              <a:ext cx="6388221" cy="5208107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A88CB55-B7CD-4C40-AC79-C47AC4023936}"/>
                </a:ext>
              </a:extLst>
            </p:cNvPr>
            <p:cNvSpPr txBox="1"/>
            <p:nvPr/>
          </p:nvSpPr>
          <p:spPr>
            <a:xfrm>
              <a:off x="6925420" y="1391179"/>
              <a:ext cx="387870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IEEE C37.118 V1 &amp; V2 configuration frame size max out (65K).  A second stream must be created</a:t>
              </a:r>
            </a:p>
          </p:txBody>
        </p:sp>
      </p:grp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36BD7D-4E0A-4D28-A7E8-44A6FE0577C4}"/>
              </a:ext>
            </a:extLst>
          </p:cNvPr>
          <p:cNvSpPr/>
          <p:nvPr/>
        </p:nvSpPr>
        <p:spPr>
          <a:xfrm rot="20220127">
            <a:off x="678391" y="2804820"/>
            <a:ext cx="10619980" cy="429859"/>
          </a:xfrm>
          <a:prstGeom prst="rightArrow">
            <a:avLst>
              <a:gd name="adj1" fmla="val 62846"/>
              <a:gd name="adj2" fmla="val 88246"/>
            </a:avLst>
          </a:prstGeom>
          <a:gradFill>
            <a:gsLst>
              <a:gs pos="100000">
                <a:srgbClr val="9FE64F"/>
              </a:gs>
              <a:gs pos="55000">
                <a:srgbClr val="7DCD54"/>
              </a:gs>
              <a:gs pos="18000">
                <a:srgbClr val="4FB33D"/>
              </a:gs>
            </a:gsLst>
            <a:lin ang="189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STTP Scales to Hardware Limits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5326401-6010-27C0-D1D9-7E56B4316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332618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53000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" y="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9" presetClass="path" presetSubtype="0" accel="53000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6 L -0.39336 0.272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74" y="1361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extLst>
              <a:ext uri="{FF2B5EF4-FFF2-40B4-BE49-F238E27FC236}">
                <a16:creationId xmlns:a16="http://schemas.microsoft.com/office/drawing/2014/main" id="{2D6F183E-E2C7-42B6-97FC-A7B6D54ABF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314" y="3685883"/>
            <a:ext cx="2520258" cy="32659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674E49C9-2B2E-4414-B574-1C3305449BE2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424" y="1446164"/>
            <a:ext cx="1219860" cy="4924334"/>
          </a:xfrm>
          <a:prstGeom prst="rect">
            <a:avLst/>
          </a:prstGeom>
          <a:effectLst/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EB47CF55-7E39-4E93-8968-C4FB525ED51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318" y="1379997"/>
            <a:ext cx="1219860" cy="4924334"/>
          </a:xfrm>
          <a:prstGeom prst="rect">
            <a:avLst/>
          </a:prstGeom>
          <a:effectLst/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FE54983-D496-4E4E-800B-2A013FE78BF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07" y="1375220"/>
            <a:ext cx="1219860" cy="492433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A15ACC-96FB-408A-821B-F7DFE1C9F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Difference: Publish / Subscribe Model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620DF50-EF6B-4071-B70D-7788077DE4D2}"/>
              </a:ext>
            </a:extLst>
          </p:cNvPr>
          <p:cNvSpPr/>
          <p:nvPr/>
        </p:nvSpPr>
        <p:spPr>
          <a:xfrm>
            <a:off x="5168606" y="2292405"/>
            <a:ext cx="529130" cy="529557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A8E07CAF-A019-41B9-9839-D94751ED2810}"/>
              </a:ext>
            </a:extLst>
          </p:cNvPr>
          <p:cNvSpPr/>
          <p:nvPr/>
        </p:nvSpPr>
        <p:spPr>
          <a:xfrm>
            <a:off x="2001195" y="1330325"/>
            <a:ext cx="3101039" cy="680549"/>
          </a:xfrm>
          <a:custGeom>
            <a:avLst/>
            <a:gdLst>
              <a:gd name="connsiteX0" fmla="*/ 0 w 3101039"/>
              <a:gd name="connsiteY0" fmla="*/ 0 h 680549"/>
              <a:gd name="connsiteX1" fmla="*/ 3101039 w 3101039"/>
              <a:gd name="connsiteY1" fmla="*/ 0 h 680549"/>
              <a:gd name="connsiteX2" fmla="*/ 3101039 w 3101039"/>
              <a:gd name="connsiteY2" fmla="*/ 680549 h 680549"/>
              <a:gd name="connsiteX3" fmla="*/ 0 w 3101039"/>
              <a:gd name="connsiteY3" fmla="*/ 680549 h 680549"/>
              <a:gd name="connsiteX4" fmla="*/ 0 w 3101039"/>
              <a:gd name="connsiteY4" fmla="*/ 0 h 680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039" h="680549">
                <a:moveTo>
                  <a:pt x="0" y="0"/>
                </a:moveTo>
                <a:lnTo>
                  <a:pt x="3101039" y="0"/>
                </a:lnTo>
                <a:lnTo>
                  <a:pt x="3101039" y="680549"/>
                </a:lnTo>
                <a:lnTo>
                  <a:pt x="0" y="68054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b" anchorCtr="0">
            <a:noAutofit/>
          </a:bodyPr>
          <a:lstStyle/>
          <a:p>
            <a:pPr marL="0" lvl="0" indent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500" kern="1200" dirty="0"/>
              <a:t>A-Data (Priority 1)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AFA0E8D-AD27-4F72-BF3B-B2E38B6FD887}"/>
              </a:ext>
            </a:extLst>
          </p:cNvPr>
          <p:cNvSpPr/>
          <p:nvPr/>
        </p:nvSpPr>
        <p:spPr>
          <a:xfrm>
            <a:off x="4619195" y="3596066"/>
            <a:ext cx="529130" cy="529557"/>
          </a:xfrm>
          <a:prstGeom prst="ellipse">
            <a:avLst/>
          </a:prstGeom>
          <a:solidFill>
            <a:srgbClr val="FFC000"/>
          </a:solidFill>
          <a:ln>
            <a:solidFill>
              <a:srgbClr val="CC66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7CAD7A32-E664-4055-9D53-52BD3E9BC3C8}"/>
              </a:ext>
            </a:extLst>
          </p:cNvPr>
          <p:cNvSpPr/>
          <p:nvPr/>
        </p:nvSpPr>
        <p:spPr>
          <a:xfrm>
            <a:off x="2001195" y="3051279"/>
            <a:ext cx="2345137" cy="680549"/>
          </a:xfrm>
          <a:custGeom>
            <a:avLst/>
            <a:gdLst>
              <a:gd name="connsiteX0" fmla="*/ 0 w 2345137"/>
              <a:gd name="connsiteY0" fmla="*/ 0 h 680549"/>
              <a:gd name="connsiteX1" fmla="*/ 2345137 w 2345137"/>
              <a:gd name="connsiteY1" fmla="*/ 0 h 680549"/>
              <a:gd name="connsiteX2" fmla="*/ 2345137 w 2345137"/>
              <a:gd name="connsiteY2" fmla="*/ 680549 h 680549"/>
              <a:gd name="connsiteX3" fmla="*/ 0 w 2345137"/>
              <a:gd name="connsiteY3" fmla="*/ 680549 h 680549"/>
              <a:gd name="connsiteX4" fmla="*/ 0 w 2345137"/>
              <a:gd name="connsiteY4" fmla="*/ 0 h 680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5137" h="680549">
                <a:moveTo>
                  <a:pt x="0" y="0"/>
                </a:moveTo>
                <a:lnTo>
                  <a:pt x="2345137" y="0"/>
                </a:lnTo>
                <a:lnTo>
                  <a:pt x="2345137" y="680549"/>
                </a:lnTo>
                <a:lnTo>
                  <a:pt x="0" y="68054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b" anchorCtr="0">
            <a:noAutofit/>
          </a:bodyPr>
          <a:lstStyle/>
          <a:p>
            <a:pPr marL="0" lvl="0" indent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500" kern="1200" dirty="0"/>
              <a:t>B-Data (Priority 2)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4157485A-FE0F-47FD-880E-63E2C26AA78A}"/>
              </a:ext>
            </a:extLst>
          </p:cNvPr>
          <p:cNvSpPr/>
          <p:nvPr/>
        </p:nvSpPr>
        <p:spPr>
          <a:xfrm>
            <a:off x="5168606" y="4877970"/>
            <a:ext cx="529130" cy="529557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926FC11-E1D3-419B-B01F-42F615082A7C}"/>
              </a:ext>
            </a:extLst>
          </p:cNvPr>
          <p:cNvGrpSpPr/>
          <p:nvPr/>
        </p:nvGrpSpPr>
        <p:grpSpPr>
          <a:xfrm>
            <a:off x="4095595" y="2039546"/>
            <a:ext cx="1062132" cy="3637763"/>
            <a:chOff x="4095595" y="2039546"/>
            <a:chExt cx="1062132" cy="3637763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7710717-E13E-40F7-BC5F-BB8EA2B372E6}"/>
                </a:ext>
              </a:extLst>
            </p:cNvPr>
            <p:cNvSpPr/>
            <p:nvPr/>
          </p:nvSpPr>
          <p:spPr>
            <a:xfrm>
              <a:off x="4892617" y="2039546"/>
              <a:ext cx="264565" cy="264561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B99A4B2-2D71-4683-8BE7-2BD3EADF5985}"/>
                </a:ext>
              </a:extLst>
            </p:cNvPr>
            <p:cNvSpPr/>
            <p:nvPr/>
          </p:nvSpPr>
          <p:spPr>
            <a:xfrm>
              <a:off x="4095595" y="3728347"/>
              <a:ext cx="264565" cy="264561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367438C-75A1-4914-93FF-33AE96878BEE}"/>
                </a:ext>
              </a:extLst>
            </p:cNvPr>
            <p:cNvSpPr/>
            <p:nvPr/>
          </p:nvSpPr>
          <p:spPr>
            <a:xfrm>
              <a:off x="4893162" y="5412748"/>
              <a:ext cx="264565" cy="264561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C79B9A6-F13A-4269-B645-3D048270D132}"/>
              </a:ext>
            </a:extLst>
          </p:cNvPr>
          <p:cNvGrpSpPr/>
          <p:nvPr/>
        </p:nvGrpSpPr>
        <p:grpSpPr>
          <a:xfrm>
            <a:off x="3572455" y="2039546"/>
            <a:ext cx="1027051" cy="3637763"/>
            <a:chOff x="3572455" y="2039546"/>
            <a:chExt cx="1027051" cy="3637763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2351EBAD-C806-4CEA-8E9A-7FD608DACEED}"/>
                </a:ext>
              </a:extLst>
            </p:cNvPr>
            <p:cNvSpPr/>
            <p:nvPr/>
          </p:nvSpPr>
          <p:spPr>
            <a:xfrm>
              <a:off x="4334941" y="2039546"/>
              <a:ext cx="264565" cy="264561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31CA8EFE-A6C5-480E-9510-B9A8C795F593}"/>
                </a:ext>
              </a:extLst>
            </p:cNvPr>
            <p:cNvSpPr/>
            <p:nvPr/>
          </p:nvSpPr>
          <p:spPr>
            <a:xfrm>
              <a:off x="3572455" y="3728347"/>
              <a:ext cx="264565" cy="264561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76342EF-B92B-49E1-9B0D-B46D1E96C42B}"/>
                </a:ext>
              </a:extLst>
            </p:cNvPr>
            <p:cNvSpPr/>
            <p:nvPr/>
          </p:nvSpPr>
          <p:spPr>
            <a:xfrm>
              <a:off x="4334220" y="5412748"/>
              <a:ext cx="264565" cy="264561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0AC787F-32E7-4A58-979C-9E0E78E8ABCB}"/>
              </a:ext>
            </a:extLst>
          </p:cNvPr>
          <p:cNvGrpSpPr/>
          <p:nvPr/>
        </p:nvGrpSpPr>
        <p:grpSpPr>
          <a:xfrm>
            <a:off x="3049316" y="2039546"/>
            <a:ext cx="992513" cy="3637763"/>
            <a:chOff x="3049316" y="2039546"/>
            <a:chExt cx="992513" cy="3637763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85AC8E2-C934-454F-8B97-153310AF127C}"/>
                </a:ext>
              </a:extLst>
            </p:cNvPr>
            <p:cNvSpPr/>
            <p:nvPr/>
          </p:nvSpPr>
          <p:spPr>
            <a:xfrm>
              <a:off x="3777264" y="2039546"/>
              <a:ext cx="264565" cy="264561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75D78EA-4CA7-487F-BB2C-5E992FF33F09}"/>
                </a:ext>
              </a:extLst>
            </p:cNvPr>
            <p:cNvSpPr/>
            <p:nvPr/>
          </p:nvSpPr>
          <p:spPr>
            <a:xfrm>
              <a:off x="3049316" y="3728347"/>
              <a:ext cx="264565" cy="264561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A9A128C9-4479-4876-9890-8AC43EB0947E}"/>
                </a:ext>
              </a:extLst>
            </p:cNvPr>
            <p:cNvSpPr/>
            <p:nvPr/>
          </p:nvSpPr>
          <p:spPr>
            <a:xfrm>
              <a:off x="3775278" y="5412748"/>
              <a:ext cx="264565" cy="264561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FE6636C-9C46-43CA-8CC2-EA749842D493}"/>
              </a:ext>
            </a:extLst>
          </p:cNvPr>
          <p:cNvGrpSpPr/>
          <p:nvPr/>
        </p:nvGrpSpPr>
        <p:grpSpPr>
          <a:xfrm>
            <a:off x="2526177" y="2039546"/>
            <a:ext cx="957975" cy="3637763"/>
            <a:chOff x="2526177" y="2039546"/>
            <a:chExt cx="957975" cy="3637763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59B01DC-D4B6-4FEF-863F-833BA4E59F30}"/>
                </a:ext>
              </a:extLst>
            </p:cNvPr>
            <p:cNvSpPr/>
            <p:nvPr/>
          </p:nvSpPr>
          <p:spPr>
            <a:xfrm>
              <a:off x="3219587" y="2039546"/>
              <a:ext cx="264565" cy="264561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65288BF4-5318-48EF-A87B-63AE3F3FE342}"/>
                </a:ext>
              </a:extLst>
            </p:cNvPr>
            <p:cNvSpPr/>
            <p:nvPr/>
          </p:nvSpPr>
          <p:spPr>
            <a:xfrm>
              <a:off x="2526177" y="3728347"/>
              <a:ext cx="264565" cy="264561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BEE49DE8-0D2D-4560-901E-D8D7843AA570}"/>
                </a:ext>
              </a:extLst>
            </p:cNvPr>
            <p:cNvSpPr/>
            <p:nvPr/>
          </p:nvSpPr>
          <p:spPr>
            <a:xfrm>
              <a:off x="3216336" y="5412748"/>
              <a:ext cx="264565" cy="264561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95C40C9-2E80-4D78-9921-0A672AA1B211}"/>
              </a:ext>
            </a:extLst>
          </p:cNvPr>
          <p:cNvGrpSpPr/>
          <p:nvPr/>
        </p:nvGrpSpPr>
        <p:grpSpPr>
          <a:xfrm>
            <a:off x="2003038" y="2039546"/>
            <a:ext cx="923437" cy="3637763"/>
            <a:chOff x="2003038" y="2039546"/>
            <a:chExt cx="923437" cy="3637763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3948BCA-7A0A-4F1A-B655-92F800E2BB87}"/>
                </a:ext>
              </a:extLst>
            </p:cNvPr>
            <p:cNvSpPr/>
            <p:nvPr/>
          </p:nvSpPr>
          <p:spPr>
            <a:xfrm>
              <a:off x="2661910" y="2039546"/>
              <a:ext cx="264565" cy="264561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39F04D7-33E0-416A-89E6-97CA658DB6DB}"/>
                </a:ext>
              </a:extLst>
            </p:cNvPr>
            <p:cNvSpPr/>
            <p:nvPr/>
          </p:nvSpPr>
          <p:spPr>
            <a:xfrm>
              <a:off x="2003038" y="3728347"/>
              <a:ext cx="264565" cy="264561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D9A325F-122B-4A33-81A7-DA94115E6776}"/>
                </a:ext>
              </a:extLst>
            </p:cNvPr>
            <p:cNvSpPr/>
            <p:nvPr/>
          </p:nvSpPr>
          <p:spPr>
            <a:xfrm>
              <a:off x="2657394" y="5412748"/>
              <a:ext cx="264565" cy="264561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DCA812DC-7BC5-494E-B3D1-834DE26C2275}"/>
              </a:ext>
            </a:extLst>
          </p:cNvPr>
          <p:cNvSpPr/>
          <p:nvPr/>
        </p:nvSpPr>
        <p:spPr>
          <a:xfrm>
            <a:off x="2001195" y="4733941"/>
            <a:ext cx="3101039" cy="680549"/>
          </a:xfrm>
          <a:custGeom>
            <a:avLst/>
            <a:gdLst>
              <a:gd name="connsiteX0" fmla="*/ 0 w 3101039"/>
              <a:gd name="connsiteY0" fmla="*/ 0 h 680549"/>
              <a:gd name="connsiteX1" fmla="*/ 3101039 w 3101039"/>
              <a:gd name="connsiteY1" fmla="*/ 0 h 680549"/>
              <a:gd name="connsiteX2" fmla="*/ 3101039 w 3101039"/>
              <a:gd name="connsiteY2" fmla="*/ 680549 h 680549"/>
              <a:gd name="connsiteX3" fmla="*/ 0 w 3101039"/>
              <a:gd name="connsiteY3" fmla="*/ 680549 h 680549"/>
              <a:gd name="connsiteX4" fmla="*/ 0 w 3101039"/>
              <a:gd name="connsiteY4" fmla="*/ 0 h 680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039" h="680549">
                <a:moveTo>
                  <a:pt x="0" y="0"/>
                </a:moveTo>
                <a:lnTo>
                  <a:pt x="3101039" y="0"/>
                </a:lnTo>
                <a:lnTo>
                  <a:pt x="3101039" y="680549"/>
                </a:lnTo>
                <a:lnTo>
                  <a:pt x="0" y="68054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b" anchorCtr="0">
            <a:noAutofit/>
          </a:bodyPr>
          <a:lstStyle/>
          <a:p>
            <a:pPr marL="0" lvl="0" indent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500" kern="1200" dirty="0"/>
              <a:t>Metadata</a:t>
            </a:r>
          </a:p>
        </p:txBody>
      </p:sp>
      <p:sp>
        <p:nvSpPr>
          <p:cNvPr id="7" name="Callout: Line 6">
            <a:extLst>
              <a:ext uri="{FF2B5EF4-FFF2-40B4-BE49-F238E27FC236}">
                <a16:creationId xmlns:a16="http://schemas.microsoft.com/office/drawing/2014/main" id="{EB6922A2-4DCB-4C7D-8DFC-D80DC5E414B8}"/>
              </a:ext>
            </a:extLst>
          </p:cNvPr>
          <p:cNvSpPr/>
          <p:nvPr/>
        </p:nvSpPr>
        <p:spPr>
          <a:xfrm>
            <a:off x="396875" y="1364199"/>
            <a:ext cx="1241571" cy="613728"/>
          </a:xfrm>
          <a:prstGeom prst="borderCallout1">
            <a:avLst>
              <a:gd name="adj1" fmla="val 98176"/>
              <a:gd name="adj2" fmla="val 99812"/>
              <a:gd name="adj3" fmla="val 126631"/>
              <a:gd name="adj4" fmla="val 1389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Individual Data Point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5F1657-AB7E-4A38-9D3E-09775D56940E}"/>
              </a:ext>
            </a:extLst>
          </p:cNvPr>
          <p:cNvSpPr txBox="1"/>
          <p:nvPr/>
        </p:nvSpPr>
        <p:spPr>
          <a:xfrm rot="16200000">
            <a:off x="-495839" y="3537408"/>
            <a:ext cx="17796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</a:rPr>
              <a:t>Publisher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F5216F-AC67-4984-977D-C753A41139EA}"/>
              </a:ext>
            </a:extLst>
          </p:cNvPr>
          <p:cNvSpPr txBox="1"/>
          <p:nvPr/>
        </p:nvSpPr>
        <p:spPr>
          <a:xfrm rot="5400000">
            <a:off x="10819062" y="3537408"/>
            <a:ext cx="1970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</a:rPr>
              <a:t>Subscriber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F6F99858-B1BD-44E6-9362-F6B3ECBE95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2827" y="3245911"/>
            <a:ext cx="1219860" cy="121986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03C320-B684-4597-9D86-80117F6B4485}"/>
              </a:ext>
            </a:extLst>
          </p:cNvPr>
          <p:cNvSpPr/>
          <p:nvPr/>
        </p:nvSpPr>
        <p:spPr>
          <a:xfrm>
            <a:off x="8579728" y="4246000"/>
            <a:ext cx="1510889" cy="995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The STTP data is interleaved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0C90CB8-6B05-4CEF-AFB7-D71D87653F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198" y="2564774"/>
            <a:ext cx="2705100" cy="2705100"/>
          </a:xfrm>
          <a:prstGeom prst="rect">
            <a:avLst/>
          </a:prstGeom>
        </p:spPr>
      </p:pic>
      <p:sp>
        <p:nvSpPr>
          <p:cNvPr id="5" name="Callout: Line 4">
            <a:extLst>
              <a:ext uri="{FF2B5EF4-FFF2-40B4-BE49-F238E27FC236}">
                <a16:creationId xmlns:a16="http://schemas.microsoft.com/office/drawing/2014/main" id="{7E3D7D4D-2E33-4D8E-B9F9-7B0AF1F2146B}"/>
              </a:ext>
            </a:extLst>
          </p:cNvPr>
          <p:cNvSpPr/>
          <p:nvPr/>
        </p:nvSpPr>
        <p:spPr>
          <a:xfrm>
            <a:off x="6831961" y="1397812"/>
            <a:ext cx="2065796" cy="1045324"/>
          </a:xfrm>
          <a:prstGeom prst="borderCallout1">
            <a:avLst>
              <a:gd name="adj1" fmla="val 49485"/>
              <a:gd name="adj2" fmla="val 432"/>
              <a:gd name="adj3" fmla="val 165156"/>
              <a:gd name="adj4" fmla="val -293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Only data intended for subscriber will be published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610CA2-DDB4-45FD-B131-829328B24F1C}"/>
              </a:ext>
            </a:extLst>
          </p:cNvPr>
          <p:cNvSpPr txBox="1"/>
          <p:nvPr/>
        </p:nvSpPr>
        <p:spPr>
          <a:xfrm>
            <a:off x="5422076" y="3310625"/>
            <a:ext cx="24769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ROUTING</a:t>
            </a:r>
            <a:b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PROCESSOR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06D9C0E-6684-49C0-B62A-8BCDDB9EE62B}"/>
              </a:ext>
            </a:extLst>
          </p:cNvPr>
          <p:cNvSpPr/>
          <p:nvPr/>
        </p:nvSpPr>
        <p:spPr>
          <a:xfrm>
            <a:off x="2090326" y="5412748"/>
            <a:ext cx="264565" cy="264561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5A529BB6-BC63-4D03-8414-E535A4DE8DCB}"/>
              </a:ext>
            </a:extLst>
          </p:cNvPr>
          <p:cNvSpPr/>
          <p:nvPr/>
        </p:nvSpPr>
        <p:spPr>
          <a:xfrm>
            <a:off x="2090326" y="2039546"/>
            <a:ext cx="264565" cy="264561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45E137AD-5733-4405-AF62-6B6C444910C4}"/>
              </a:ext>
            </a:extLst>
          </p:cNvPr>
          <p:cNvSpPr/>
          <p:nvPr/>
        </p:nvSpPr>
        <p:spPr>
          <a:xfrm>
            <a:off x="1522609" y="3728347"/>
            <a:ext cx="264565" cy="264561"/>
          </a:xfrm>
          <a:prstGeom prst="ellipse">
            <a:avLst/>
          </a:prstGeom>
          <a:solidFill>
            <a:srgbClr val="FFC000"/>
          </a:solidFill>
          <a:ln>
            <a:solidFill>
              <a:srgbClr val="CC66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77BBCCCC-2ECE-47CE-66D8-0FC4C9A4A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239257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7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25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8EF2AFE-7632-46FD-A165-EE8CA7A8DBE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7968" y="1296986"/>
          <a:ext cx="3157537" cy="4530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AC9C55C3-4535-47BE-A878-DB5FA9094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106873"/>
            <a:ext cx="12090400" cy="533400"/>
          </a:xfrm>
        </p:spPr>
        <p:txBody>
          <a:bodyPr/>
          <a:lstStyle/>
          <a:p>
            <a:r>
              <a:rPr lang="en-US"/>
              <a:t>Difference: Publisher Data Access Control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402D026-0E9D-460D-9400-22EEC1EC1006}"/>
              </a:ext>
            </a:extLst>
          </p:cNvPr>
          <p:cNvGrpSpPr/>
          <p:nvPr/>
        </p:nvGrpSpPr>
        <p:grpSpPr>
          <a:xfrm>
            <a:off x="2111099" y="1752337"/>
            <a:ext cx="3620021" cy="3620021"/>
            <a:chOff x="2367325" y="1688301"/>
            <a:chExt cx="3620021" cy="3620021"/>
          </a:xfrm>
        </p:grpSpPr>
        <p:pic>
          <p:nvPicPr>
            <p:cNvPr id="9" name="Graphic 8" descr="Man">
              <a:extLst>
                <a:ext uri="{FF2B5EF4-FFF2-40B4-BE49-F238E27FC236}">
                  <a16:creationId xmlns:a16="http://schemas.microsoft.com/office/drawing/2014/main" id="{B2021656-D883-4B88-BD4C-F6C4872E5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367325" y="1688301"/>
              <a:ext cx="3620021" cy="3620021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BD4EA09-8142-4C26-B7DE-7375CDEF4BF4}"/>
                </a:ext>
              </a:extLst>
            </p:cNvPr>
            <p:cNvSpPr txBox="1"/>
            <p:nvPr/>
          </p:nvSpPr>
          <p:spPr>
            <a:xfrm>
              <a:off x="3580245" y="2528815"/>
              <a:ext cx="11941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STTP</a:t>
              </a:r>
              <a:br>
                <a: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Publisher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FEA62C7-A1EA-4EA9-B656-32BA389E3191}"/>
              </a:ext>
            </a:extLst>
          </p:cNvPr>
          <p:cNvGrpSpPr/>
          <p:nvPr/>
        </p:nvGrpSpPr>
        <p:grpSpPr>
          <a:xfrm>
            <a:off x="8748044" y="889397"/>
            <a:ext cx="2573972" cy="2409781"/>
            <a:chOff x="2367325" y="1688301"/>
            <a:chExt cx="3620021" cy="3620021"/>
          </a:xfrm>
        </p:grpSpPr>
        <p:pic>
          <p:nvPicPr>
            <p:cNvPr id="16" name="Graphic 15" descr="Man">
              <a:extLst>
                <a:ext uri="{FF2B5EF4-FFF2-40B4-BE49-F238E27FC236}">
                  <a16:creationId xmlns:a16="http://schemas.microsoft.com/office/drawing/2014/main" id="{700061C2-B850-4B2B-BD68-4D71DDB658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367325" y="1688301"/>
              <a:ext cx="3620021" cy="3620021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B75073E-635B-4704-ABF2-C14F6BDE1257}"/>
                </a:ext>
              </a:extLst>
            </p:cNvPr>
            <p:cNvSpPr txBox="1"/>
            <p:nvPr/>
          </p:nvSpPr>
          <p:spPr>
            <a:xfrm>
              <a:off x="3322951" y="2440194"/>
              <a:ext cx="1701337" cy="1248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STTP</a:t>
              </a:r>
              <a:br>
                <a: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Subscriber</a:t>
              </a:r>
              <a:br>
                <a: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DEBBB6E-928F-4470-ABD9-072D038D7DC7}"/>
              </a:ext>
            </a:extLst>
          </p:cNvPr>
          <p:cNvGrpSpPr/>
          <p:nvPr/>
        </p:nvGrpSpPr>
        <p:grpSpPr>
          <a:xfrm>
            <a:off x="8745401" y="3897124"/>
            <a:ext cx="2573972" cy="2409781"/>
            <a:chOff x="2367325" y="1688301"/>
            <a:chExt cx="3620021" cy="3620021"/>
          </a:xfrm>
        </p:grpSpPr>
        <p:pic>
          <p:nvPicPr>
            <p:cNvPr id="19" name="Graphic 18" descr="Man">
              <a:extLst>
                <a:ext uri="{FF2B5EF4-FFF2-40B4-BE49-F238E27FC236}">
                  <a16:creationId xmlns:a16="http://schemas.microsoft.com/office/drawing/2014/main" id="{D8BE2C07-62C9-4074-8B95-E6EB3C695F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367325" y="1688301"/>
              <a:ext cx="3620021" cy="3620021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1482B8F-C7B3-4357-92E6-E6B2D9157842}"/>
                </a:ext>
              </a:extLst>
            </p:cNvPr>
            <p:cNvSpPr txBox="1"/>
            <p:nvPr/>
          </p:nvSpPr>
          <p:spPr>
            <a:xfrm>
              <a:off x="3322951" y="2440194"/>
              <a:ext cx="1701337" cy="1248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STTP</a:t>
              </a:r>
              <a:br>
                <a: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Subscriber</a:t>
              </a:r>
              <a:br>
                <a: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</a:p>
          </p:txBody>
        </p:sp>
      </p:grp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BC28ECC7-7180-4AA6-B9F9-E88768FE0A7A}"/>
              </a:ext>
            </a:extLst>
          </p:cNvPr>
          <p:cNvSpPr/>
          <p:nvPr/>
        </p:nvSpPr>
        <p:spPr>
          <a:xfrm rot="20693013">
            <a:off x="4836625" y="2528186"/>
            <a:ext cx="4630994" cy="429859"/>
          </a:xfrm>
          <a:prstGeom prst="rightArrow">
            <a:avLst>
              <a:gd name="adj1" fmla="val 62846"/>
              <a:gd name="adj2" fmla="val 88246"/>
            </a:avLst>
          </a:prstGeom>
          <a:gradFill flip="none" rotWithShape="1">
            <a:gsLst>
              <a:gs pos="100000">
                <a:srgbClr val="46CCF6"/>
              </a:gs>
              <a:gs pos="10000">
                <a:srgbClr val="4FB33D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 or Blue Measurements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20DBF377-0D47-4EC0-87A7-FC15161061F3}"/>
              </a:ext>
            </a:extLst>
          </p:cNvPr>
          <p:cNvSpPr/>
          <p:nvPr/>
        </p:nvSpPr>
        <p:spPr>
          <a:xfrm rot="929774">
            <a:off x="4838269" y="4351238"/>
            <a:ext cx="4568833" cy="429859"/>
          </a:xfrm>
          <a:prstGeom prst="rightArrow">
            <a:avLst>
              <a:gd name="adj1" fmla="val 62846"/>
              <a:gd name="adj2" fmla="val 88246"/>
            </a:avLst>
          </a:prstGeom>
          <a:gradFill flip="none" rotWithShape="1">
            <a:gsLst>
              <a:gs pos="100000">
                <a:srgbClr val="FFFF00"/>
              </a:gs>
              <a:gs pos="10000">
                <a:srgbClr val="4FB33D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 or Yellow Measurements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AD9C937-D5A9-C1A7-B5E9-CAA7C25C8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2722940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DAEFAA7-1384-4ECE-8167-FC99E367F2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9672" y="1398305"/>
            <a:ext cx="7546693" cy="4420841"/>
          </a:xfrm>
        </p:spPr>
        <p:txBody>
          <a:bodyPr>
            <a:normAutofit/>
          </a:bodyPr>
          <a:lstStyle/>
          <a:p>
            <a:r>
              <a:rPr lang="en-US" sz="3200" dirty="0"/>
              <a:t>Security at IP Layer</a:t>
            </a:r>
          </a:p>
          <a:p>
            <a:pPr marL="0" indent="0">
              <a:buNone/>
            </a:pPr>
            <a:endParaRPr lang="en-US" sz="1050" dirty="0"/>
          </a:p>
          <a:p>
            <a:pPr lvl="1"/>
            <a:r>
              <a:rPr lang="en-US" sz="2800" b="1" i="1" dirty="0"/>
              <a:t>TCP</a:t>
            </a:r>
            <a:r>
              <a:rPr lang="en-US" sz="2800" dirty="0"/>
              <a:t>: </a:t>
            </a:r>
            <a:r>
              <a:rPr lang="en-US" dirty="0"/>
              <a:t>Primary security is added at the socket using industry standard Transport Layer Security (TLS or SSL). X.509 certificates are used to authenticate connections and provide encryption through public key infrastructure.</a:t>
            </a:r>
            <a:br>
              <a:rPr lang="en-US" dirty="0"/>
            </a:br>
            <a:endParaRPr lang="en-US" dirty="0"/>
          </a:p>
          <a:p>
            <a:pPr lvl="1"/>
            <a:r>
              <a:rPr lang="en-US" sz="2800" b="1" i="1" dirty="0"/>
              <a:t>UDP </a:t>
            </a:r>
            <a:r>
              <a:rPr lang="en-US" dirty="0"/>
              <a:t>(optional)</a:t>
            </a:r>
            <a:r>
              <a:rPr lang="en-US" sz="2800" dirty="0"/>
              <a:t>: </a:t>
            </a:r>
            <a:r>
              <a:rPr lang="en-US" dirty="0"/>
              <a:t>When existing command channel is secured with TLS, UDP uses AES symmetric encryption with keys exchanged over the TLS secure channel.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26E283E-BAA2-4776-A6DC-18BFA1A97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STTP Difference: IP Level Security</a:t>
            </a:r>
          </a:p>
        </p:txBody>
      </p:sp>
      <p:pic>
        <p:nvPicPr>
          <p:cNvPr id="5" name="Content Placeholder 10">
            <a:extLst>
              <a:ext uri="{FF2B5EF4-FFF2-40B4-BE49-F238E27FC236}">
                <a16:creationId xmlns:a16="http://schemas.microsoft.com/office/drawing/2014/main" id="{35668EEA-594E-4C3A-AF72-BF05C9860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52" y="2195701"/>
            <a:ext cx="2400300" cy="2343150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24A0EA2-8267-6137-6187-0D6C09963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3783665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3B7E6A-05F0-4C80-9AA1-78DF1C485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STTP Difference: Configurable Connection Origin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DAF8895E-3F29-4F2E-9A9B-184B2DE04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937" y="898418"/>
            <a:ext cx="11577330" cy="1235182"/>
          </a:xfrm>
        </p:spPr>
        <p:txBody>
          <a:bodyPr>
            <a:normAutofit/>
          </a:bodyPr>
          <a:lstStyle/>
          <a:p>
            <a:r>
              <a:rPr lang="en-US" dirty="0"/>
              <a:t>Publisher and Subscriber operations are “</a:t>
            </a:r>
            <a:r>
              <a:rPr lang="en-US" i="1" dirty="0"/>
              <a:t>functions</a:t>
            </a:r>
            <a:r>
              <a:rPr lang="en-US" dirty="0"/>
              <a:t>” in STTP – not “</a:t>
            </a:r>
            <a:r>
              <a:rPr lang="en-US" i="1" dirty="0"/>
              <a:t>objects</a:t>
            </a:r>
            <a:r>
              <a:rPr lang="en-US" dirty="0"/>
              <a:t>”</a:t>
            </a:r>
          </a:p>
          <a:p>
            <a:r>
              <a:rPr lang="en-US" dirty="0"/>
              <a:t>As such, a publisher “</a:t>
            </a:r>
            <a:r>
              <a:rPr lang="en-US" i="1" dirty="0"/>
              <a:t>sends</a:t>
            </a:r>
            <a:r>
              <a:rPr lang="en-US" dirty="0"/>
              <a:t>” data and a subscriber “</a:t>
            </a:r>
            <a:r>
              <a:rPr lang="en-US" i="1" dirty="0"/>
              <a:t>receives</a:t>
            </a:r>
            <a:r>
              <a:rPr lang="en-US" dirty="0"/>
              <a:t>” data – always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24940B-A017-4904-A3A2-18EA24A519D5}"/>
              </a:ext>
            </a:extLst>
          </p:cNvPr>
          <p:cNvSpPr txBox="1"/>
          <p:nvPr/>
        </p:nvSpPr>
        <p:spPr>
          <a:xfrm>
            <a:off x="3957099" y="1907850"/>
            <a:ext cx="73168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</a:rPr>
              <a:t>Crossing Security Zone with Reverse Connection</a:t>
            </a:r>
          </a:p>
        </p:txBody>
      </p:sp>
      <p:pic>
        <p:nvPicPr>
          <p:cNvPr id="15" name="Content Placeholder 10">
            <a:extLst>
              <a:ext uri="{FF2B5EF4-FFF2-40B4-BE49-F238E27FC236}">
                <a16:creationId xmlns:a16="http://schemas.microsoft.com/office/drawing/2014/main" id="{208BB6EE-3B9B-4956-9547-8224AB92DC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52" y="2635534"/>
            <a:ext cx="2400300" cy="23431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5A1589-DD9E-45AA-9F14-C1334C1DE1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660" y="2546134"/>
            <a:ext cx="7701754" cy="3633202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047A381-BE50-27DE-9F05-B0F8E98B6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2824185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E88EB7-E840-6F4A-BA79-AD47603B6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IEEE Standard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F44DCF-16D7-4E49-8521-0ECB71FF2CA8}"/>
              </a:ext>
            </a:extLst>
          </p:cNvPr>
          <p:cNvSpPr>
            <a:spLocks noGrp="1"/>
          </p:cNvSpPr>
          <p:nvPr/>
        </p:nvSpPr>
        <p:spPr>
          <a:xfrm>
            <a:off x="6449132" y="3147963"/>
            <a:ext cx="5115639" cy="2190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Publish / Subscribe Model</a:t>
            </a:r>
          </a:p>
          <a:p>
            <a:r>
              <a:rPr lang="en-US" dirty="0"/>
              <a:t>Publisher Data Access Control</a:t>
            </a:r>
          </a:p>
          <a:p>
            <a:r>
              <a:rPr lang="en-US" dirty="0"/>
              <a:t>IP Level Security</a:t>
            </a:r>
          </a:p>
          <a:p>
            <a:r>
              <a:rPr lang="en-US" dirty="0"/>
              <a:t>Configurable Connection Origin</a:t>
            </a:r>
          </a:p>
          <a:p>
            <a:endParaRPr lang="en-US" dirty="0"/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B45B02D1-699F-4468-9A65-16C549A10FC7}"/>
              </a:ext>
            </a:extLst>
          </p:cNvPr>
          <p:cNvSpPr>
            <a:spLocks noGrp="1"/>
          </p:cNvSpPr>
          <p:nvPr/>
        </p:nvSpPr>
        <p:spPr>
          <a:xfrm>
            <a:off x="6611737" y="925596"/>
            <a:ext cx="4389055" cy="9696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br>
              <a:rPr lang="en-US" sz="2000" dirty="0"/>
            </a:br>
            <a:r>
              <a:rPr lang="en-US" sz="5400" b="1" dirty="0">
                <a:solidFill>
                  <a:srgbClr val="0067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2664</a:t>
            </a:r>
            <a:endParaRPr lang="en-US" sz="4000" b="1" dirty="0">
              <a:solidFill>
                <a:srgbClr val="0067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Picture 14" descr="IEEE - Advancing Technology for Humanity">
            <a:extLst>
              <a:ext uri="{FF2B5EF4-FFF2-40B4-BE49-F238E27FC236}">
                <a16:creationId xmlns:a16="http://schemas.microsoft.com/office/drawing/2014/main" id="{3956BCBD-4AA4-4A37-BDD9-64FBF0CBB9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2994"/>
          <a:stretch/>
        </p:blipFill>
        <p:spPr bwMode="auto">
          <a:xfrm>
            <a:off x="5827913" y="1145962"/>
            <a:ext cx="2034905" cy="65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@sttp">
            <a:extLst>
              <a:ext uri="{FF2B5EF4-FFF2-40B4-BE49-F238E27FC236}">
                <a16:creationId xmlns:a16="http://schemas.microsoft.com/office/drawing/2014/main" id="{C91E232E-5D00-438C-9848-BD708F9D1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786" y="708080"/>
            <a:ext cx="1537687" cy="153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Arrow: Striped Right 16">
            <a:extLst>
              <a:ext uri="{FF2B5EF4-FFF2-40B4-BE49-F238E27FC236}">
                <a16:creationId xmlns:a16="http://schemas.microsoft.com/office/drawing/2014/main" id="{003FC23F-2738-47AE-9884-DC8A675053C7}"/>
              </a:ext>
            </a:extLst>
          </p:cNvPr>
          <p:cNvSpPr/>
          <p:nvPr/>
        </p:nvSpPr>
        <p:spPr>
          <a:xfrm>
            <a:off x="4643758" y="1229343"/>
            <a:ext cx="1091680" cy="484912"/>
          </a:xfrm>
          <a:prstGeom prst="stripedRightArrow">
            <a:avLst/>
          </a:prstGeom>
          <a:gradFill flip="none" rotWithShape="1">
            <a:gsLst>
              <a:gs pos="41000">
                <a:srgbClr val="1B20FF"/>
              </a:gs>
              <a:gs pos="16000">
                <a:srgbClr val="05088B"/>
              </a:gs>
              <a:gs pos="76000">
                <a:srgbClr val="006699"/>
              </a:gs>
            </a:gsLst>
            <a:lin ang="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11C73EB8-F84A-B727-7BB1-D5D60FF421C7}"/>
              </a:ext>
            </a:extLst>
          </p:cNvPr>
          <p:cNvSpPr>
            <a:spLocks noGrp="1"/>
          </p:cNvSpPr>
          <p:nvPr/>
        </p:nvSpPr>
        <p:spPr>
          <a:xfrm>
            <a:off x="1160819" y="2282131"/>
            <a:ext cx="5115639" cy="2190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Atomic Measurement Packets</a:t>
            </a:r>
          </a:p>
          <a:p>
            <a:r>
              <a:rPr lang="en-US" dirty="0"/>
              <a:t>Reduced Data Loss</a:t>
            </a:r>
          </a:p>
          <a:p>
            <a:r>
              <a:rPr lang="en-US" dirty="0"/>
              <a:t>Lossless Compression</a:t>
            </a:r>
          </a:p>
          <a:p>
            <a:r>
              <a:rPr lang="en-US" dirty="0"/>
              <a:t>Scalability (to hardware limits)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373365-A059-556A-707E-2C13982873BA}"/>
              </a:ext>
            </a:extLst>
          </p:cNvPr>
          <p:cNvSpPr txBox="1"/>
          <p:nvPr/>
        </p:nvSpPr>
        <p:spPr>
          <a:xfrm>
            <a:off x="1377299" y="5469650"/>
            <a:ext cx="8901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>
                <a:solidFill>
                  <a:srgbClr val="0070C0"/>
                </a:solidFill>
              </a:rPr>
              <a:t>Standard is published!  </a:t>
            </a:r>
            <a:r>
              <a:rPr lang="en-US" sz="3600" b="1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IEEE</a:t>
            </a:r>
            <a:r>
              <a:rPr lang="en-US" sz="2000" b="1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sz="3600" b="1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2664-2024</a:t>
            </a:r>
            <a:endParaRPr lang="en-AS" sz="4000" b="1" dirty="0">
              <a:solidFill>
                <a:srgbClr val="0070C0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70041D2-02CB-D4D3-2BFD-B0CCF707E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1174797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29526C-BCF7-2D9A-8033-9A7B8F7E1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436" y="968562"/>
            <a:ext cx="11498728" cy="5387788"/>
          </a:xfrm>
        </p:spPr>
        <p:txBody>
          <a:bodyPr>
            <a:normAutofit lnSpcReduction="10000"/>
          </a:bodyPr>
          <a:lstStyle/>
          <a:p>
            <a:r>
              <a:rPr lang="en-US" altLang="en-US" sz="2800" dirty="0"/>
              <a:t>Added higher time precision options</a:t>
            </a:r>
          </a:p>
          <a:p>
            <a:r>
              <a:rPr lang="en-US" altLang="en-US" sz="2800" dirty="0"/>
              <a:t>Some commands simplified / key words changed / unused options dropped</a:t>
            </a:r>
          </a:p>
          <a:p>
            <a:r>
              <a:rPr lang="en-US" altLang="en-US" sz="2800" dirty="0"/>
              <a:t>Define Operational Modes now requires a publisher success response to accept proposed subscriber options. Options now include:</a:t>
            </a:r>
          </a:p>
          <a:p>
            <a:pPr lvl="1"/>
            <a:r>
              <a:rPr lang="en-US" altLang="en-US" dirty="0"/>
              <a:t>Custom compression algorithms selection for data packet, buffer block, signal index cache and metadata</a:t>
            </a:r>
          </a:p>
          <a:p>
            <a:pPr lvl="1"/>
            <a:r>
              <a:rPr lang="en-US" altLang="en-US" dirty="0"/>
              <a:t>Custom UDP cipher encryption algorithm selection</a:t>
            </a:r>
          </a:p>
          <a:p>
            <a:r>
              <a:rPr lang="en-US" altLang="en-US" sz="2800" dirty="0"/>
              <a:t>New commands:</a:t>
            </a:r>
          </a:p>
          <a:p>
            <a:pPr lvl="1"/>
            <a:r>
              <a:rPr lang="en-US" altLang="en-US" dirty="0"/>
              <a:t>Get Primary Metadata Schema</a:t>
            </a:r>
          </a:p>
          <a:p>
            <a:pPr lvl="1"/>
            <a:r>
              <a:rPr lang="en-US" altLang="en-US" dirty="0"/>
              <a:t>Get Signal Selection Metadata Schema</a:t>
            </a:r>
          </a:p>
          <a:p>
            <a:pPr lvl="1"/>
            <a:r>
              <a:rPr lang="en-US" altLang="en-US" dirty="0"/>
              <a:t>Confirm Update Cipher Keys</a:t>
            </a:r>
          </a:p>
          <a:p>
            <a:r>
              <a:rPr lang="en-US" altLang="en-US" sz="2800" dirty="0"/>
              <a:t>Suggested Metadata for synchrophasors has been improved / standardized</a:t>
            </a:r>
          </a:p>
          <a:p>
            <a:r>
              <a:rPr lang="en-US" dirty="0"/>
              <a:t>Includes a recommended Publisher and Subscriber API</a:t>
            </a:r>
            <a:endParaRPr lang="en-A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0A418D-9539-F045-D8EF-F1048BD06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Protocol Improvements in the IEEE Standard </a:t>
            </a:r>
            <a:endParaRPr lang="en-A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CAAA2E3-E4E4-FA30-75EC-AE8BDA64D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15437954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2FE47B-64E7-1334-E580-35F9252EE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API Status -- see: </a:t>
            </a:r>
            <a:r>
              <a:rPr lang="en-US" dirty="0">
                <a:hlinkClick r:id="rId2"/>
              </a:rPr>
              <a:t>https://sttp.info</a:t>
            </a:r>
            <a:endParaRPr lang="en-US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05C0301-B832-C817-9455-DD9D976E4A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642899"/>
              </p:ext>
            </p:extLst>
          </p:nvPr>
        </p:nvGraphicFramePr>
        <p:xfrm>
          <a:off x="922587" y="858909"/>
          <a:ext cx="10241280" cy="39097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0160">
                  <a:extLst>
                    <a:ext uri="{9D8B030D-6E8A-4147-A177-3AD203B41FA5}">
                      <a16:colId xmlns:a16="http://schemas.microsoft.com/office/drawing/2014/main" val="44663336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4011029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848931079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060705785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384189318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489145116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37733715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482822784"/>
                    </a:ext>
                  </a:extLst>
                </a:gridCol>
              </a:tblGrid>
              <a:tr h="814120">
                <a:tc>
                  <a:txBody>
                    <a:bodyPr/>
                    <a:lstStyle/>
                    <a:p>
                      <a:pPr algn="r" fontAlgn="b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Subscriber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TSCC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Filter</a:t>
                      </a:r>
                      <a:br>
                        <a:rPr lang="en-US" sz="2000" b="1" u="none" strike="noStrike" dirty="0">
                          <a:effectLst/>
                        </a:rPr>
                      </a:br>
                      <a:r>
                        <a:rPr lang="en-US" sz="2000" b="1" u="none" strike="noStrike" dirty="0">
                          <a:effectLst/>
                        </a:rPr>
                        <a:t>Expressions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Reverse</a:t>
                      </a:r>
                      <a:br>
                        <a:rPr lang="en-US" sz="2000" b="1" u="none" strike="noStrike">
                          <a:effectLst/>
                        </a:rPr>
                      </a:br>
                      <a:r>
                        <a:rPr lang="en-US" sz="2000" b="1" u="none" strike="noStrike">
                          <a:effectLst/>
                        </a:rPr>
                        <a:t>Subscriber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Publisher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Reverse</a:t>
                      </a:r>
                      <a:br>
                        <a:rPr lang="en-US" sz="2000" b="1" u="none" strike="noStrike">
                          <a:effectLst/>
                        </a:rPr>
                      </a:br>
                      <a:r>
                        <a:rPr lang="en-US" sz="2000" b="1" u="none" strike="noStrike">
                          <a:effectLst/>
                        </a:rPr>
                        <a:t>Publisher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TLS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99082300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GSF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6371051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C++ / C#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57891057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Go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85722619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Python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90026745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Rust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69322999"/>
                  </a:ext>
                </a:extLst>
              </a:tr>
            </a:tbl>
          </a:graphicData>
        </a:graphic>
      </p:graphicFrame>
      <p:pic>
        <p:nvPicPr>
          <p:cNvPr id="17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8027DA5A-C9D2-9757-E956-51AB84EC12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2566186" y="1725880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A8CC9219-8482-1008-2218-0EDA288C56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3863542" y="1725880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026441D6-0BC3-3C36-549F-FF2166F510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5116973" y="1725880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6CD2335E-D190-0103-A91F-A1B28245E0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6390246" y="1725880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5F9BC037-AE09-0693-B40F-7DE1327968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7685513" y="1725880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6C78E7BC-5FCF-8A54-371A-AE1A7D2018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8980393" y="1725880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E9A3F856-2F5E-D046-9D6D-396B9A7F5D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10256911" y="1725880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24216CFF-C334-52C5-43EA-E589401CDD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2566186" y="2346241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C7D9826D-6776-FFD2-FDA3-98C180FB51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2573410" y="2963456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4176261F-6B8B-C3E5-3A62-A91EA6C155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2566186" y="3586093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60AF075D-C999-037A-A5ED-331B95BF6E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2566186" y="4204166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A11723E6-7301-C4AB-C149-EA255A96A8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3863542" y="2346241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566DAE67-E5B4-930A-D66D-48BCF43BE7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3870766" y="2963456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A4A9ADDE-C6CA-596E-F27D-A6AA0FC047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3863542" y="3586093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1671D315-4506-0197-7068-673A2BD0A4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5116973" y="2346241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0BC6B0DA-09B0-7BEF-0391-8009937B95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6390246" y="2346241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C8AA9386-E963-0678-DB35-7C5BB2CFA9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7685513" y="2346241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0BC5C243-5C89-CD00-3B57-333C0A3385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8980393" y="2346241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9ABCE670-1131-0A9A-EDAD-9D6A2A2A31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5124197" y="2963456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849E0CDC-3D15-F9E1-C61D-37777E7605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5116973" y="3586093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Check Mark Vector Art, Icons, and Graphics for Free Download">
            <a:extLst>
              <a:ext uri="{FF2B5EF4-FFF2-40B4-BE49-F238E27FC236}">
                <a16:creationId xmlns:a16="http://schemas.microsoft.com/office/drawing/2014/main" id="{33263BE7-4E88-7F1A-07F7-FF13CFBAC8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7931" r="5384" b="16035"/>
          <a:stretch/>
        </p:blipFill>
        <p:spPr bwMode="auto">
          <a:xfrm rot="20906398">
            <a:off x="6397470" y="2963456"/>
            <a:ext cx="603180" cy="5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5757937A-E047-5DC7-B833-E3B0E32DDF9C}"/>
              </a:ext>
            </a:extLst>
          </p:cNvPr>
          <p:cNvSpPr txBox="1"/>
          <p:nvPr/>
        </p:nvSpPr>
        <p:spPr>
          <a:xfrm>
            <a:off x="3185020" y="4211225"/>
            <a:ext cx="6450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Ongoing progress on STTP API language targets…</a:t>
            </a:r>
          </a:p>
        </p:txBody>
      </p:sp>
      <p:sp>
        <p:nvSpPr>
          <p:cNvPr id="41" name="Content Placeholder 1">
            <a:extLst>
              <a:ext uri="{FF2B5EF4-FFF2-40B4-BE49-F238E27FC236}">
                <a16:creationId xmlns:a16="http://schemas.microsoft.com/office/drawing/2014/main" id="{3A7CB882-46BC-E177-5CB4-D253D7EFF0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6831" y="4826254"/>
            <a:ext cx="10494535" cy="1607013"/>
          </a:xfrm>
        </p:spPr>
        <p:txBody>
          <a:bodyPr>
            <a:normAutofit lnSpcReduction="10000"/>
          </a:bodyPr>
          <a:lstStyle/>
          <a:p>
            <a:r>
              <a:rPr lang="en-US" sz="3600" dirty="0"/>
              <a:t>Primary API language targets expected to be function complete by end of year with new standard features</a:t>
            </a:r>
          </a:p>
          <a:p>
            <a:r>
              <a:rPr lang="en-US" sz="3600" dirty="0"/>
              <a:t>Integration can begin now</a:t>
            </a:r>
            <a:endParaRPr lang="en-US" sz="4200" b="1" i="1" dirty="0">
              <a:solidFill>
                <a:srgbClr val="0079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A887898-59E8-ACE9-5D01-43A5E705A7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4101" y="3197263"/>
            <a:ext cx="2400635" cy="752580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4D59801-2499-BE22-2D04-569EFBE21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24495981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E442DC4-6103-E2F6-AE58-DDA36F95D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Various Open-Source Implementations Available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13170E-C6EE-7A39-07DF-320B0DB2B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</p:spPr>
        <p:txBody>
          <a:bodyPr/>
          <a:lstStyle/>
          <a:p>
            <a:r>
              <a:rPr lang="en-US"/>
              <a:t>NASPI Meeting – April 2023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090E7B-8FD3-80C2-34BD-DF2D28E51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525" y="794827"/>
            <a:ext cx="8116950" cy="606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94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B549CA-FFAF-692D-9039-A8EE89ECE78F}"/>
              </a:ext>
            </a:extLst>
          </p:cNvPr>
          <p:cNvSpPr/>
          <p:nvPr/>
        </p:nvSpPr>
        <p:spPr>
          <a:xfrm>
            <a:off x="298412" y="2396460"/>
            <a:ext cx="11536218" cy="150552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1C7E5DE-1494-0881-9FA0-60377FA8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455" y="1431635"/>
            <a:ext cx="11026133" cy="4646435"/>
          </a:xfrm>
        </p:spPr>
        <p:txBody>
          <a:bodyPr>
            <a:normAutofit/>
          </a:bodyPr>
          <a:lstStyle/>
          <a:p>
            <a:r>
              <a:rPr lang="en-US" sz="2800" b="1" dirty="0"/>
              <a:t>TRANSPORT</a:t>
            </a:r>
            <a:r>
              <a:rPr lang="en-US" sz="2800" dirty="0"/>
              <a:t>: TCP / UDP (Internet Protocols)</a:t>
            </a:r>
          </a:p>
          <a:p>
            <a:pPr lvl="1"/>
            <a:r>
              <a:rPr lang="en-US" sz="2400" dirty="0"/>
              <a:t>Foundational Base Layer</a:t>
            </a:r>
          </a:p>
          <a:p>
            <a:pPr lvl="1"/>
            <a:endParaRPr lang="en-US" sz="2400" dirty="0"/>
          </a:p>
          <a:p>
            <a:r>
              <a:rPr lang="en-US" sz="2800" b="1" dirty="0"/>
              <a:t>DATA</a:t>
            </a:r>
            <a:r>
              <a:rPr lang="en-US" sz="2800" dirty="0"/>
              <a:t>: IEEE C37.118 / IEEE 2664/STTP (Synchrophasor Protocols)</a:t>
            </a:r>
          </a:p>
          <a:p>
            <a:pPr lvl="1"/>
            <a:r>
              <a:rPr lang="en-US" sz="2400" dirty="0"/>
              <a:t>Data Transfer Layer</a:t>
            </a:r>
          </a:p>
          <a:p>
            <a:pPr lvl="1"/>
            <a:endParaRPr lang="en-US" sz="2400" dirty="0"/>
          </a:p>
          <a:p>
            <a:r>
              <a:rPr lang="en-US" sz="2800" b="1" dirty="0"/>
              <a:t>APPLICATION</a:t>
            </a:r>
            <a:r>
              <a:rPr lang="en-US" sz="2800" dirty="0"/>
              <a:t>: PDC functions / Archiving Functions (</a:t>
            </a:r>
            <a:r>
              <a:rPr lang="en-US" sz="2800" dirty="0" err="1"/>
              <a:t>openHistorian</a:t>
            </a:r>
            <a:r>
              <a:rPr lang="en-US" sz="2800" dirty="0"/>
              <a:t> Tools)</a:t>
            </a:r>
          </a:p>
          <a:p>
            <a:pPr lvl="1"/>
            <a:r>
              <a:rPr lang="en-US" sz="2400" dirty="0"/>
              <a:t>User Operation Layer</a:t>
            </a: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4A7BD1-91DB-4432-5A83-10808B678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in the Stack?</a:t>
            </a:r>
          </a:p>
        </p:txBody>
      </p:sp>
    </p:spTree>
    <p:extLst>
      <p:ext uri="{BB962C8B-B14F-4D97-AF65-F5344CB8AC3E}">
        <p14:creationId xmlns:p14="http://schemas.microsoft.com/office/powerpoint/2010/main" val="3463457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Picture 5" descr="A row of rectangular objects with lights&#10;&#10;Description automatically generated">
            <a:extLst>
              <a:ext uri="{FF2B5EF4-FFF2-40B4-BE49-F238E27FC236}">
                <a16:creationId xmlns:a16="http://schemas.microsoft.com/office/drawing/2014/main" id="{C233CB25-FBEE-2EE2-3787-9EC06881A9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6964" b="1"/>
          <a:stretch/>
        </p:blipFill>
        <p:spPr>
          <a:xfrm>
            <a:off x="-83470" y="10"/>
            <a:ext cx="9947062" cy="68579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9EC3F91-A75C-4F74-867E-E4C28C135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48226" y="0"/>
            <a:ext cx="5043774" cy="6858000"/>
          </a:xfrm>
          <a:custGeom>
            <a:avLst/>
            <a:gdLst>
              <a:gd name="connsiteX0" fmla="*/ 1648981 w 5043774"/>
              <a:gd name="connsiteY0" fmla="*/ 0 h 6858000"/>
              <a:gd name="connsiteX1" fmla="*/ 2759699 w 5043774"/>
              <a:gd name="connsiteY1" fmla="*/ 0 h 6858000"/>
              <a:gd name="connsiteX2" fmla="*/ 3379301 w 5043774"/>
              <a:gd name="connsiteY2" fmla="*/ 0 h 6858000"/>
              <a:gd name="connsiteX3" fmla="*/ 3552342 w 5043774"/>
              <a:gd name="connsiteY3" fmla="*/ 0 h 6858000"/>
              <a:gd name="connsiteX4" fmla="*/ 4617166 w 5043774"/>
              <a:gd name="connsiteY4" fmla="*/ 0 h 6858000"/>
              <a:gd name="connsiteX5" fmla="*/ 4786130 w 5043774"/>
              <a:gd name="connsiteY5" fmla="*/ 0 h 6858000"/>
              <a:gd name="connsiteX6" fmla="*/ 4980168 w 5043774"/>
              <a:gd name="connsiteY6" fmla="*/ 0 h 6858000"/>
              <a:gd name="connsiteX7" fmla="*/ 5043774 w 5043774"/>
              <a:gd name="connsiteY7" fmla="*/ 0 h 6858000"/>
              <a:gd name="connsiteX8" fmla="*/ 5043774 w 5043774"/>
              <a:gd name="connsiteY8" fmla="*/ 6858000 h 6858000"/>
              <a:gd name="connsiteX9" fmla="*/ 4980168 w 5043774"/>
              <a:gd name="connsiteY9" fmla="*/ 6858000 h 6858000"/>
              <a:gd name="connsiteX10" fmla="*/ 4786130 w 5043774"/>
              <a:gd name="connsiteY10" fmla="*/ 6858000 h 6858000"/>
              <a:gd name="connsiteX11" fmla="*/ 4617166 w 5043774"/>
              <a:gd name="connsiteY11" fmla="*/ 6858000 h 6858000"/>
              <a:gd name="connsiteX12" fmla="*/ 3552342 w 5043774"/>
              <a:gd name="connsiteY12" fmla="*/ 6858000 h 6858000"/>
              <a:gd name="connsiteX13" fmla="*/ 3379301 w 5043774"/>
              <a:gd name="connsiteY13" fmla="*/ 6858000 h 6858000"/>
              <a:gd name="connsiteX14" fmla="*/ 2759699 w 5043774"/>
              <a:gd name="connsiteY14" fmla="*/ 6858000 h 6858000"/>
              <a:gd name="connsiteX15" fmla="*/ 2542782 w 5043774"/>
              <a:gd name="connsiteY15" fmla="*/ 6858000 h 6858000"/>
              <a:gd name="connsiteX16" fmla="*/ 2429239 w 5043774"/>
              <a:gd name="connsiteY16" fmla="*/ 6780599 h 6858000"/>
              <a:gd name="connsiteX17" fmla="*/ 1904328 w 5043774"/>
              <a:gd name="connsiteY17" fmla="*/ 6374814 h 6858000"/>
              <a:gd name="connsiteX18" fmla="*/ 0 w 5043774"/>
              <a:gd name="connsiteY18" fmla="*/ 3621656 h 6858000"/>
              <a:gd name="connsiteX19" fmla="*/ 1626503 w 5043774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43774" h="6858000">
                <a:moveTo>
                  <a:pt x="1648981" y="0"/>
                </a:moveTo>
                <a:lnTo>
                  <a:pt x="2759699" y="0"/>
                </a:lnTo>
                <a:lnTo>
                  <a:pt x="3379301" y="0"/>
                </a:lnTo>
                <a:lnTo>
                  <a:pt x="3552342" y="0"/>
                </a:lnTo>
                <a:lnTo>
                  <a:pt x="4617166" y="0"/>
                </a:lnTo>
                <a:lnTo>
                  <a:pt x="4786130" y="0"/>
                </a:lnTo>
                <a:lnTo>
                  <a:pt x="4980168" y="0"/>
                </a:lnTo>
                <a:lnTo>
                  <a:pt x="5043774" y="0"/>
                </a:lnTo>
                <a:lnTo>
                  <a:pt x="5043774" y="6858000"/>
                </a:lnTo>
                <a:lnTo>
                  <a:pt x="4980168" y="6858000"/>
                </a:lnTo>
                <a:lnTo>
                  <a:pt x="4786130" y="6858000"/>
                </a:lnTo>
                <a:lnTo>
                  <a:pt x="4617166" y="6858000"/>
                </a:lnTo>
                <a:lnTo>
                  <a:pt x="3552342" y="6858000"/>
                </a:lnTo>
                <a:lnTo>
                  <a:pt x="3379301" y="6858000"/>
                </a:lnTo>
                <a:lnTo>
                  <a:pt x="2759699" y="6858000"/>
                </a:lnTo>
                <a:lnTo>
                  <a:pt x="2542782" y="6858000"/>
                </a:lnTo>
                <a:lnTo>
                  <a:pt x="2429239" y="6780599"/>
                </a:lnTo>
                <a:cubicBezTo>
                  <a:pt x="2252641" y="6653108"/>
                  <a:pt x="2079285" y="6515397"/>
                  <a:pt x="1904328" y="6374814"/>
                </a:cubicBezTo>
                <a:cubicBezTo>
                  <a:pt x="943579" y="5602839"/>
                  <a:pt x="0" y="4969131"/>
                  <a:pt x="0" y="3621656"/>
                </a:cubicBezTo>
                <a:cubicBezTo>
                  <a:pt x="0" y="2093192"/>
                  <a:pt x="582912" y="754641"/>
                  <a:pt x="1626503" y="14997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1286FF-21D9-2D78-BD10-CBA1434EA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1529" y="994298"/>
            <a:ext cx="4610165" cy="16423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0" dirty="0">
                <a:solidFill>
                  <a:schemeClr val="tx1"/>
                </a:solidFill>
                <a:latin typeface="+mj-lt"/>
                <a:cs typeface="+mj-cs"/>
              </a:rPr>
              <a:t>What is a “</a:t>
            </a:r>
            <a:r>
              <a:rPr lang="en-US" sz="4000" i="1" dirty="0">
                <a:solidFill>
                  <a:schemeClr val="tx1"/>
                </a:solidFill>
                <a:latin typeface="+mj-lt"/>
                <a:cs typeface="+mj-cs"/>
              </a:rPr>
              <a:t>Stream</a:t>
            </a:r>
            <a:r>
              <a:rPr lang="en-US" sz="4000" b="0" dirty="0">
                <a:solidFill>
                  <a:schemeClr val="tx1"/>
                </a:solidFill>
                <a:latin typeface="+mj-lt"/>
                <a:cs typeface="+mj-cs"/>
              </a:rPr>
              <a:t>” </a:t>
            </a:r>
            <a:br>
              <a:rPr lang="en-US" sz="4000" b="0" dirty="0">
                <a:solidFill>
                  <a:schemeClr val="tx1"/>
                </a:solidFill>
                <a:latin typeface="+mj-lt"/>
                <a:cs typeface="+mj-cs"/>
              </a:rPr>
            </a:br>
            <a:r>
              <a:rPr lang="en-US" sz="4000" b="0" dirty="0">
                <a:solidFill>
                  <a:schemeClr val="tx1"/>
                </a:solidFill>
                <a:latin typeface="+mj-lt"/>
                <a:cs typeface="+mj-cs"/>
              </a:rPr>
              <a:t>of Data?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ACCE167-A5D7-7E09-BCDE-8994EC0126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5802" y="3094602"/>
            <a:ext cx="3503130" cy="2253463"/>
          </a:xfrm>
        </p:spPr>
        <p:txBody>
          <a:bodyPr vert="horz" lIns="91440" tIns="45720" rIns="91440" bIns="45720" rtlCol="0">
            <a:normAutofit/>
          </a:bodyPr>
          <a:lstStyle/>
          <a:p>
            <a:pPr marL="112713" indent="0">
              <a:buNone/>
            </a:pPr>
            <a:r>
              <a:rPr lang="en-US" sz="2400" dirty="0"/>
              <a:t>A stream</a:t>
            </a:r>
            <a:r>
              <a:rPr lang="en-US" sz="2400" b="1" i="1" dirty="0"/>
              <a:t> </a:t>
            </a:r>
            <a:r>
              <a:rPr lang="en-US" sz="2400" dirty="0"/>
              <a:t>of data is series of packets that are transmitted continuously from a publisher to a subscriber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4C5F22-ED42-040B-0A41-C8DD3FD00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9576" y="6355080"/>
            <a:ext cx="6681944" cy="36576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spcAft>
                <a:spcPts val="600"/>
              </a:spcAft>
              <a:defRPr/>
            </a:pPr>
            <a:r>
              <a:rPr lang="en-US" sz="1200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SGSMA Meeting – May 2024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5211DD7-496E-4856-B4E4-6C1C1E35316E}"/>
              </a:ext>
            </a:extLst>
          </p:cNvPr>
          <p:cNvCxnSpPr>
            <a:cxnSpLocks/>
            <a:stCxn id="14" idx="2"/>
          </p:cNvCxnSpPr>
          <p:nvPr/>
        </p:nvCxnSpPr>
        <p:spPr>
          <a:xfrm>
            <a:off x="1771094" y="1988192"/>
            <a:ext cx="368424" cy="1571754"/>
          </a:xfrm>
          <a:prstGeom prst="straightConnector1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169DBE0-0D92-1004-B0B7-0726FEBF14C9}"/>
              </a:ext>
            </a:extLst>
          </p:cNvPr>
          <p:cNvSpPr txBox="1"/>
          <p:nvPr/>
        </p:nvSpPr>
        <p:spPr>
          <a:xfrm>
            <a:off x="88775" y="1280306"/>
            <a:ext cx="3364637" cy="70788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Single Packet</a:t>
            </a:r>
          </a:p>
        </p:txBody>
      </p:sp>
    </p:spTree>
    <p:extLst>
      <p:ext uri="{BB962C8B-B14F-4D97-AF65-F5344CB8AC3E}">
        <p14:creationId xmlns:p14="http://schemas.microsoft.com/office/powerpoint/2010/main" val="536176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77FB78-13BB-DFAE-289F-C3F2992D7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IEEE C37.118 Common Header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ECF5B6-2C08-1F28-F83C-29F7B8E6D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SGSMA Meeting – May 2024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01608E-E285-53E5-780F-6EE24C29B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2250283"/>
            <a:ext cx="7023355" cy="2224062"/>
          </a:xfrm>
          <a:prstGeom prst="rect">
            <a:avLst/>
          </a:prstGeom>
        </p:spPr>
      </p:pic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26D6F3B8-8212-7CEE-E338-0FDFCB42B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5500" y="947712"/>
            <a:ext cx="4914900" cy="5101198"/>
          </a:xfrm>
        </p:spPr>
        <p:txBody>
          <a:bodyPr/>
          <a:lstStyle/>
          <a:p>
            <a:r>
              <a:rPr lang="en-US" dirty="0"/>
              <a:t>Each frame type in IEEE C37.118  have a common header</a:t>
            </a:r>
          </a:p>
          <a:p>
            <a:r>
              <a:rPr lang="en-US" dirty="0"/>
              <a:t>This defines a marker, the frame size, the ID code and the timestamp of the frame</a:t>
            </a:r>
          </a:p>
          <a:p>
            <a:r>
              <a:rPr lang="en-US" dirty="0"/>
              <a:t>The “SOC” is the second of century, since 1/1/1970</a:t>
            </a:r>
          </a:p>
          <a:p>
            <a:r>
              <a:rPr lang="en-US" dirty="0"/>
              <a:t>The “FRACESEC” is the fraction of the second needed for high resolution timestamps</a:t>
            </a:r>
          </a:p>
        </p:txBody>
      </p:sp>
    </p:spTree>
    <p:extLst>
      <p:ext uri="{BB962C8B-B14F-4D97-AF65-F5344CB8AC3E}">
        <p14:creationId xmlns:p14="http://schemas.microsoft.com/office/powerpoint/2010/main" val="2894880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F755D4A-4CAD-9B5B-E0DD-8B89131CD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9488" y="947177"/>
            <a:ext cx="4930211" cy="4963646"/>
          </a:xfrm>
        </p:spPr>
        <p:txBody>
          <a:bodyPr/>
          <a:lstStyle/>
          <a:p>
            <a:r>
              <a:rPr lang="en-US" dirty="0"/>
              <a:t>The “Configuration Frame” contains the counts, labels, types and other details of what will come in data frames</a:t>
            </a:r>
          </a:p>
          <a:p>
            <a:r>
              <a:rPr lang="en-US" dirty="0"/>
              <a:t>This is the metadata of the stream</a:t>
            </a:r>
          </a:p>
          <a:p>
            <a:r>
              <a:rPr lang="en-US" dirty="0"/>
              <a:t>This frame is only needed once to parse data frames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3DE0D3-97D2-49D1-4904-1B74E4FBC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IEEE C37.118 Config Frame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7ED350-EB36-B5A9-2B00-073EA70D3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SGSMA Meeting – May 2024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8E7FBC-21E7-0123-C79F-D3670BA84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1" y="795897"/>
            <a:ext cx="5734050" cy="560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294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D999628-EE21-3945-2666-C8A5CA4F9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8620" y="990191"/>
            <a:ext cx="3829380" cy="5075407"/>
          </a:xfrm>
        </p:spPr>
        <p:txBody>
          <a:bodyPr/>
          <a:lstStyle/>
          <a:p>
            <a:r>
              <a:rPr lang="en-US" dirty="0"/>
              <a:t>The “Data Frames” represent the </a:t>
            </a:r>
            <a:r>
              <a:rPr lang="en-US" b="1" i="1" dirty="0"/>
              <a:t>stream </a:t>
            </a:r>
            <a:r>
              <a:rPr lang="en-US" dirty="0"/>
              <a:t>of data</a:t>
            </a:r>
          </a:p>
          <a:p>
            <a:r>
              <a:rPr lang="en-US" dirty="0"/>
              <a:t>These are “measured values” representing the synchrophasor data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6831AC-ADDC-B9DC-B685-A94435D70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IEEE C37.118 Data Frame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DBA7FA-9FF8-7441-43BE-1ECCD0BDA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SGSMA Meeting – May 2024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9B757B-49EC-F0B8-7687-AA716905F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1265590"/>
            <a:ext cx="6988536" cy="40220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382459-62D1-28FA-B8C4-22F31353A7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70" y="1417990"/>
            <a:ext cx="6988536" cy="40220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48EEF3-5F52-2F21-36A3-FCF30121F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770" y="1570390"/>
            <a:ext cx="6988536" cy="40220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BA77AD-F0CD-1178-D9B5-619C9F0B5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170" y="1722790"/>
            <a:ext cx="6988536" cy="40220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DACDEDE-2977-80E9-F7C6-FD7CE99F6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570" y="1875190"/>
            <a:ext cx="6988536" cy="402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34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F44DCF-16D7-4E49-8521-0ECB71FF2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7315" y="1466996"/>
            <a:ext cx="6592935" cy="4203553"/>
          </a:xfrm>
        </p:spPr>
        <p:txBody>
          <a:bodyPr>
            <a:normAutofit/>
          </a:bodyPr>
          <a:lstStyle/>
          <a:p>
            <a:r>
              <a:rPr lang="en-US" dirty="0"/>
              <a:t>Synchronized Frames vs Atomic Packets</a:t>
            </a:r>
          </a:p>
          <a:p>
            <a:r>
              <a:rPr lang="en-US" dirty="0"/>
              <a:t>Reduced Data Loss</a:t>
            </a:r>
          </a:p>
          <a:p>
            <a:r>
              <a:rPr lang="en-US" dirty="0"/>
              <a:t>Lossless Compression</a:t>
            </a:r>
          </a:p>
          <a:p>
            <a:r>
              <a:rPr lang="en-US" dirty="0"/>
              <a:t>Scalability (to hardware limits)</a:t>
            </a:r>
          </a:p>
          <a:p>
            <a:r>
              <a:rPr lang="en-US" dirty="0"/>
              <a:t>Publish / Subscribe Model</a:t>
            </a:r>
          </a:p>
          <a:p>
            <a:r>
              <a:rPr lang="en-US" dirty="0"/>
              <a:t>Publisher Data Access Control</a:t>
            </a:r>
          </a:p>
          <a:p>
            <a:r>
              <a:rPr lang="en-US" dirty="0"/>
              <a:t>IP Level Security</a:t>
            </a:r>
          </a:p>
          <a:p>
            <a:r>
              <a:rPr lang="en-US" dirty="0"/>
              <a:t>Configurable Connection Origin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396562-698F-4CEA-A7D5-2A2E80471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STTP Different?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DD1200F8-F1E8-56D2-4ADD-31A85995F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1469077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C5D7D9-F7FF-4099-946A-0452F83BCF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1998" y="863497"/>
            <a:ext cx="5138219" cy="817592"/>
          </a:xfrm>
        </p:spPr>
        <p:txBody>
          <a:bodyPr/>
          <a:lstStyle/>
          <a:p>
            <a:r>
              <a:rPr lang="en-US" dirty="0"/>
              <a:t>IEEE C37.118 / IEC 61850-90-5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813145-22B2-456F-8666-37EE984A7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Difference: Synchronized Frames vs Atomic Packets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BB659F-AC70-4F48-BFDC-4ED536CD59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821" y="1489075"/>
            <a:ext cx="2314575" cy="48672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83D38E-1019-44E8-841F-6C340FFBE0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195" y="1561733"/>
            <a:ext cx="2343150" cy="15144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94ADA1-0FA6-4F64-B2CD-DB95D8F6A8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6075" y="1979271"/>
            <a:ext cx="2343150" cy="15144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0CB9930-DE4E-4639-852D-56DA0A814F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5955" y="2387191"/>
            <a:ext cx="2343150" cy="15144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40252E-3DE0-4D45-90CB-AD79A132D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195" y="3959041"/>
            <a:ext cx="2343150" cy="15144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14AC5E-4469-4DFA-B489-E557755A0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6075" y="4376579"/>
            <a:ext cx="2343150" cy="15144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6FA5A75-6C9D-42BB-8ACF-2483C78218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5955" y="4784499"/>
            <a:ext cx="2343150" cy="1514475"/>
          </a:xfrm>
          <a:prstGeom prst="rect">
            <a:avLst/>
          </a:prstGeom>
        </p:spPr>
      </p:pic>
      <p:sp>
        <p:nvSpPr>
          <p:cNvPr id="14" name="Left Brace 13">
            <a:extLst>
              <a:ext uri="{FF2B5EF4-FFF2-40B4-BE49-F238E27FC236}">
                <a16:creationId xmlns:a16="http://schemas.microsoft.com/office/drawing/2014/main" id="{BD5FA02E-EDAF-48B8-911E-D71CA1DAD87E}"/>
              </a:ext>
            </a:extLst>
          </p:cNvPr>
          <p:cNvSpPr/>
          <p:nvPr/>
        </p:nvSpPr>
        <p:spPr>
          <a:xfrm>
            <a:off x="1330626" y="1905127"/>
            <a:ext cx="413195" cy="1228747"/>
          </a:xfrm>
          <a:prstGeom prst="leftBrace">
            <a:avLst>
              <a:gd name="adj1" fmla="val 15674"/>
              <a:gd name="adj2" fmla="val 50000"/>
            </a:avLst>
          </a:prstGeom>
          <a:ln w="2857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293B5300-91EB-486B-8190-065B8A178C25}"/>
              </a:ext>
            </a:extLst>
          </p:cNvPr>
          <p:cNvSpPr/>
          <p:nvPr/>
        </p:nvSpPr>
        <p:spPr>
          <a:xfrm>
            <a:off x="1330624" y="3342667"/>
            <a:ext cx="413195" cy="1290704"/>
          </a:xfrm>
          <a:prstGeom prst="leftBrace">
            <a:avLst>
              <a:gd name="adj1" fmla="val 15674"/>
              <a:gd name="adj2" fmla="val 50000"/>
            </a:avLst>
          </a:prstGeom>
          <a:ln w="2857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Left Brace 15">
            <a:extLst>
              <a:ext uri="{FF2B5EF4-FFF2-40B4-BE49-F238E27FC236}">
                <a16:creationId xmlns:a16="http://schemas.microsoft.com/office/drawing/2014/main" id="{4672AD04-A6C3-4BD4-8F86-707825A3DFE8}"/>
              </a:ext>
            </a:extLst>
          </p:cNvPr>
          <p:cNvSpPr/>
          <p:nvPr/>
        </p:nvSpPr>
        <p:spPr>
          <a:xfrm>
            <a:off x="1330625" y="4842164"/>
            <a:ext cx="413195" cy="1363059"/>
          </a:xfrm>
          <a:prstGeom prst="leftBrace">
            <a:avLst>
              <a:gd name="adj1" fmla="val 15674"/>
              <a:gd name="adj2" fmla="val 50000"/>
            </a:avLst>
          </a:prstGeom>
          <a:ln w="2857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F0BDC1-4192-4334-80CC-3258B90787EC}"/>
              </a:ext>
            </a:extLst>
          </p:cNvPr>
          <p:cNvSpPr txBox="1"/>
          <p:nvPr/>
        </p:nvSpPr>
        <p:spPr>
          <a:xfrm>
            <a:off x="395069" y="2263513"/>
            <a:ext cx="1093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MTU Fragment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B91DA8-8880-435F-B4D7-1D59E138BF96}"/>
              </a:ext>
            </a:extLst>
          </p:cNvPr>
          <p:cNvSpPr txBox="1"/>
          <p:nvPr/>
        </p:nvSpPr>
        <p:spPr>
          <a:xfrm>
            <a:off x="394678" y="3740323"/>
            <a:ext cx="1093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MTU Fragment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BAA80D-4A6A-4FE7-B0A4-71192AE2F380}"/>
              </a:ext>
            </a:extLst>
          </p:cNvPr>
          <p:cNvSpPr txBox="1"/>
          <p:nvPr/>
        </p:nvSpPr>
        <p:spPr>
          <a:xfrm>
            <a:off x="394677" y="5300076"/>
            <a:ext cx="1093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MTU Fragment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D459CD66-5A8F-45E2-A528-024736D00789}"/>
              </a:ext>
            </a:extLst>
          </p:cNvPr>
          <p:cNvSpPr txBox="1">
            <a:spLocks/>
          </p:cNvSpPr>
          <p:nvPr/>
        </p:nvSpPr>
        <p:spPr>
          <a:xfrm>
            <a:off x="7100842" y="863497"/>
            <a:ext cx="2521853" cy="817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4075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74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9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1682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STTP</a:t>
            </a:r>
          </a:p>
          <a:p>
            <a:endParaRPr lang="en-US" dirty="0"/>
          </a:p>
        </p:txBody>
      </p:sp>
      <p:sp>
        <p:nvSpPr>
          <p:cNvPr id="21" name="Left Brace 20">
            <a:extLst>
              <a:ext uri="{FF2B5EF4-FFF2-40B4-BE49-F238E27FC236}">
                <a16:creationId xmlns:a16="http://schemas.microsoft.com/office/drawing/2014/main" id="{9F870E78-D0CC-4F44-BD9B-A4694F3E795A}"/>
              </a:ext>
            </a:extLst>
          </p:cNvPr>
          <p:cNvSpPr/>
          <p:nvPr/>
        </p:nvSpPr>
        <p:spPr>
          <a:xfrm>
            <a:off x="5905719" y="2148555"/>
            <a:ext cx="413195" cy="1434400"/>
          </a:xfrm>
          <a:prstGeom prst="leftBrace">
            <a:avLst>
              <a:gd name="adj1" fmla="val 15674"/>
              <a:gd name="adj2" fmla="val 50000"/>
            </a:avLst>
          </a:prstGeom>
          <a:ln w="2857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9320A1-7DD4-4D5B-BE13-AC9CCE1459B5}"/>
              </a:ext>
            </a:extLst>
          </p:cNvPr>
          <p:cNvSpPr txBox="1"/>
          <p:nvPr/>
        </p:nvSpPr>
        <p:spPr>
          <a:xfrm>
            <a:off x="5055516" y="2667512"/>
            <a:ext cx="1093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MTU</a:t>
            </a:r>
          </a:p>
        </p:txBody>
      </p:sp>
      <p:sp>
        <p:nvSpPr>
          <p:cNvPr id="23" name="Left Brace 22">
            <a:extLst>
              <a:ext uri="{FF2B5EF4-FFF2-40B4-BE49-F238E27FC236}">
                <a16:creationId xmlns:a16="http://schemas.microsoft.com/office/drawing/2014/main" id="{89CDCE7B-4172-41F5-8BF7-D32F2A4E8196}"/>
              </a:ext>
            </a:extLst>
          </p:cNvPr>
          <p:cNvSpPr/>
          <p:nvPr/>
        </p:nvSpPr>
        <p:spPr>
          <a:xfrm>
            <a:off x="5905719" y="4486456"/>
            <a:ext cx="413195" cy="1434400"/>
          </a:xfrm>
          <a:prstGeom prst="leftBrace">
            <a:avLst>
              <a:gd name="adj1" fmla="val 15674"/>
              <a:gd name="adj2" fmla="val 50000"/>
            </a:avLst>
          </a:prstGeom>
          <a:ln w="2857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49F20D-7851-4E13-B3B6-DDBB68303EE7}"/>
              </a:ext>
            </a:extLst>
          </p:cNvPr>
          <p:cNvSpPr txBox="1"/>
          <p:nvPr/>
        </p:nvSpPr>
        <p:spPr>
          <a:xfrm>
            <a:off x="5065029" y="5023412"/>
            <a:ext cx="1093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MTU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B159BF-9AA9-47CA-A62D-FBC76CAEB8E1}"/>
              </a:ext>
            </a:extLst>
          </p:cNvPr>
          <p:cNvSpPr txBox="1"/>
          <p:nvPr/>
        </p:nvSpPr>
        <p:spPr>
          <a:xfrm rot="5400000">
            <a:off x="2443080" y="3576411"/>
            <a:ext cx="47372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Synchronized Frame of Measurements</a:t>
            </a:r>
            <a:br>
              <a:rPr lang="en-US" sz="2000" dirty="0"/>
            </a:br>
            <a:r>
              <a:rPr lang="en-US" sz="2000" dirty="0"/>
              <a:t>with Fixed Configuration</a:t>
            </a:r>
          </a:p>
        </p:txBody>
      </p:sp>
      <p:sp>
        <p:nvSpPr>
          <p:cNvPr id="26" name="Left Brace 25">
            <a:extLst>
              <a:ext uri="{FF2B5EF4-FFF2-40B4-BE49-F238E27FC236}">
                <a16:creationId xmlns:a16="http://schemas.microsoft.com/office/drawing/2014/main" id="{E4C0C2AB-EFAF-4C02-BB9F-61D0E8429754}"/>
              </a:ext>
            </a:extLst>
          </p:cNvPr>
          <p:cNvSpPr/>
          <p:nvPr/>
        </p:nvSpPr>
        <p:spPr>
          <a:xfrm rot="10800000">
            <a:off x="4064004" y="1979271"/>
            <a:ext cx="413195" cy="4168286"/>
          </a:xfrm>
          <a:prstGeom prst="leftBrace">
            <a:avLst>
              <a:gd name="adj1" fmla="val 14017"/>
              <a:gd name="adj2" fmla="val 54925"/>
            </a:avLst>
          </a:prstGeom>
          <a:ln w="2857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980F57C-0670-4A37-B8C3-F1BB4F04180D}"/>
              </a:ext>
            </a:extLst>
          </p:cNvPr>
          <p:cNvCxnSpPr>
            <a:cxnSpLocks/>
          </p:cNvCxnSpPr>
          <p:nvPr/>
        </p:nvCxnSpPr>
        <p:spPr>
          <a:xfrm flipH="1">
            <a:off x="10098005" y="1916202"/>
            <a:ext cx="467366" cy="751310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CC379B5-58B4-4586-A87C-0F7E691F7525}"/>
              </a:ext>
            </a:extLst>
          </p:cNvPr>
          <p:cNvSpPr txBox="1"/>
          <p:nvPr/>
        </p:nvSpPr>
        <p:spPr>
          <a:xfrm>
            <a:off x="10031973" y="1286018"/>
            <a:ext cx="1658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Individual Measurements</a:t>
            </a:r>
          </a:p>
        </p:txBody>
      </p:sp>
      <p:sp>
        <p:nvSpPr>
          <p:cNvPr id="38" name="Left Brace 37">
            <a:extLst>
              <a:ext uri="{FF2B5EF4-FFF2-40B4-BE49-F238E27FC236}">
                <a16:creationId xmlns:a16="http://schemas.microsoft.com/office/drawing/2014/main" id="{EA5E18CF-CF51-4131-8F5D-4B5835B81E84}"/>
              </a:ext>
            </a:extLst>
          </p:cNvPr>
          <p:cNvSpPr/>
          <p:nvPr/>
        </p:nvSpPr>
        <p:spPr>
          <a:xfrm rot="10800000">
            <a:off x="10069105" y="4343402"/>
            <a:ext cx="413195" cy="1861728"/>
          </a:xfrm>
          <a:prstGeom prst="leftBrace">
            <a:avLst>
              <a:gd name="adj1" fmla="val 15650"/>
              <a:gd name="adj2" fmla="val 50000"/>
            </a:avLst>
          </a:prstGeom>
          <a:ln w="2857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46AA28-3DEB-4801-BB57-EFD8EE521286}"/>
              </a:ext>
            </a:extLst>
          </p:cNvPr>
          <p:cNvSpPr txBox="1"/>
          <p:nvPr/>
        </p:nvSpPr>
        <p:spPr>
          <a:xfrm>
            <a:off x="10393399" y="4812131"/>
            <a:ext cx="18432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 Packet, Several Unsynchronized Measurements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F4E4584-F30D-448B-BEFA-06A0F3BE327B}"/>
              </a:ext>
            </a:extLst>
          </p:cNvPr>
          <p:cNvCxnSpPr>
            <a:cxnSpLocks/>
          </p:cNvCxnSpPr>
          <p:nvPr/>
        </p:nvCxnSpPr>
        <p:spPr>
          <a:xfrm flipH="1">
            <a:off x="9629192" y="1894114"/>
            <a:ext cx="550506" cy="382555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20959EB-4D7F-468B-856E-0F46910F5CB9}"/>
              </a:ext>
            </a:extLst>
          </p:cNvPr>
          <p:cNvCxnSpPr>
            <a:cxnSpLocks/>
          </p:cNvCxnSpPr>
          <p:nvPr/>
        </p:nvCxnSpPr>
        <p:spPr>
          <a:xfrm flipH="1">
            <a:off x="8897531" y="1698171"/>
            <a:ext cx="1160869" cy="234178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D09E193E-D49E-45EB-8E8F-8DA78FD01157}"/>
              </a:ext>
            </a:extLst>
          </p:cNvPr>
          <p:cNvSpPr txBox="1"/>
          <p:nvPr/>
        </p:nvSpPr>
        <p:spPr>
          <a:xfrm>
            <a:off x="10470213" y="3090464"/>
            <a:ext cx="1658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Measurements  in one packet may differ from another</a:t>
            </a:r>
          </a:p>
        </p:txBody>
      </p:sp>
      <p:sp>
        <p:nvSpPr>
          <p:cNvPr id="66" name="Arrow: Bent-Up 65">
            <a:extLst>
              <a:ext uri="{FF2B5EF4-FFF2-40B4-BE49-F238E27FC236}">
                <a16:creationId xmlns:a16="http://schemas.microsoft.com/office/drawing/2014/main" id="{86515038-BDC0-424B-AE70-DC88B084BDBA}"/>
              </a:ext>
            </a:extLst>
          </p:cNvPr>
          <p:cNvSpPr/>
          <p:nvPr/>
        </p:nvSpPr>
        <p:spPr>
          <a:xfrm rot="16200000">
            <a:off x="10968155" y="2706905"/>
            <a:ext cx="314110" cy="483606"/>
          </a:xfrm>
          <a:prstGeom prst="bentUpArrow">
            <a:avLst/>
          </a:prstGeom>
          <a:solidFill>
            <a:schemeClr val="tx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Arrow: Bent-Up 67">
            <a:extLst>
              <a:ext uri="{FF2B5EF4-FFF2-40B4-BE49-F238E27FC236}">
                <a16:creationId xmlns:a16="http://schemas.microsoft.com/office/drawing/2014/main" id="{99291829-C1B3-47A1-98E1-380FDDC419E0}"/>
              </a:ext>
            </a:extLst>
          </p:cNvPr>
          <p:cNvSpPr/>
          <p:nvPr/>
        </p:nvSpPr>
        <p:spPr>
          <a:xfrm rot="5400000" flipV="1">
            <a:off x="10963038" y="4190746"/>
            <a:ext cx="314110" cy="483606"/>
          </a:xfrm>
          <a:prstGeom prst="bentUpArrow">
            <a:avLst/>
          </a:prstGeom>
          <a:solidFill>
            <a:schemeClr val="tx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51A3C6A-7F07-40D0-9775-FFC93BA88B8B}"/>
              </a:ext>
            </a:extLst>
          </p:cNvPr>
          <p:cNvGrpSpPr/>
          <p:nvPr/>
        </p:nvGrpSpPr>
        <p:grpSpPr>
          <a:xfrm>
            <a:off x="1111642" y="770887"/>
            <a:ext cx="8684455" cy="5624136"/>
            <a:chOff x="1306045" y="792848"/>
            <a:chExt cx="8684455" cy="5624136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DCFE2A16-932E-4583-8235-C668651E560B}"/>
                </a:ext>
              </a:extLst>
            </p:cNvPr>
            <p:cNvGrpSpPr/>
            <p:nvPr/>
          </p:nvGrpSpPr>
          <p:grpSpPr>
            <a:xfrm>
              <a:off x="1306045" y="1948533"/>
              <a:ext cx="704313" cy="3099557"/>
              <a:chOff x="2680442" y="1821491"/>
              <a:chExt cx="704313" cy="3099557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6C087FD5-EDDE-4C7F-AD6A-AF5FAD4BF09E}"/>
                  </a:ext>
                </a:extLst>
              </p:cNvPr>
              <p:cNvSpPr/>
              <p:nvPr/>
            </p:nvSpPr>
            <p:spPr>
              <a:xfrm>
                <a:off x="2680442" y="1828759"/>
                <a:ext cx="704313" cy="3092289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tx2">
                      <a:lumMod val="20000"/>
                      <a:lumOff val="80000"/>
                    </a:schemeClr>
                  </a:gs>
                  <a:gs pos="83000">
                    <a:schemeClr val="tx2">
                      <a:lumMod val="20000"/>
                      <a:lumOff val="80000"/>
                    </a:schemeClr>
                  </a:gs>
                  <a:gs pos="100000">
                    <a:schemeClr val="tx2">
                      <a:lumMod val="40000"/>
                      <a:lumOff val="60000"/>
                    </a:schemeClr>
                  </a:gs>
                </a:gsLst>
                <a:lin ang="5400000" scaled="1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" name="Arrow: Right 40">
                <a:extLst>
                  <a:ext uri="{FF2B5EF4-FFF2-40B4-BE49-F238E27FC236}">
                    <a16:creationId xmlns:a16="http://schemas.microsoft.com/office/drawing/2014/main" id="{A9468370-A9AD-4006-90CF-D346A2DF173D}"/>
                  </a:ext>
                </a:extLst>
              </p:cNvPr>
              <p:cNvSpPr/>
              <p:nvPr/>
            </p:nvSpPr>
            <p:spPr>
              <a:xfrm>
                <a:off x="2825220" y="4496528"/>
                <a:ext cx="431675" cy="28184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59D24C1B-96D8-4CC6-BCD1-7E3F46271209}"/>
                  </a:ext>
                </a:extLst>
              </p:cNvPr>
              <p:cNvSpPr txBox="1"/>
              <p:nvPr/>
            </p:nvSpPr>
            <p:spPr>
              <a:xfrm rot="16200000">
                <a:off x="1695079" y="2928177"/>
                <a:ext cx="26750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STTP Commands</a:t>
                </a:r>
              </a:p>
            </p:txBody>
          </p:sp>
          <p:sp>
            <p:nvSpPr>
              <p:cNvPr id="44" name="Arrow: Right 43">
                <a:extLst>
                  <a:ext uri="{FF2B5EF4-FFF2-40B4-BE49-F238E27FC236}">
                    <a16:creationId xmlns:a16="http://schemas.microsoft.com/office/drawing/2014/main" id="{8844A332-4ED7-423A-8D02-AE5717F214E7}"/>
                  </a:ext>
                </a:extLst>
              </p:cNvPr>
              <p:cNvSpPr/>
              <p:nvPr/>
            </p:nvSpPr>
            <p:spPr>
              <a:xfrm rot="10800000">
                <a:off x="2799939" y="1990909"/>
                <a:ext cx="431675" cy="28184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63CA4285-0BDC-43B2-B648-83D23230D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7229" y="792848"/>
              <a:ext cx="6883271" cy="5624136"/>
            </a:xfrm>
            <a:prstGeom prst="rect">
              <a:avLst/>
            </a:prstGeom>
          </p:spPr>
        </p:pic>
      </p:grp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7BC1040-19CF-1820-93C1-468BF6F91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3924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 animBg="1"/>
      <p:bldP spid="21" grpId="1" animBg="1"/>
      <p:bldP spid="22" grpId="0"/>
      <p:bldP spid="22" grpId="1"/>
      <p:bldP spid="23" grpId="0" animBg="1"/>
      <p:bldP spid="23" grpId="1" animBg="1"/>
      <p:bldP spid="24" grpId="0"/>
      <p:bldP spid="24" grpId="1"/>
      <p:bldP spid="25" grpId="0"/>
      <p:bldP spid="25" grpId="1"/>
      <p:bldP spid="26" grpId="0" animBg="1"/>
      <p:bldP spid="26" grpId="1" animBg="1"/>
      <p:bldP spid="31" grpId="0"/>
      <p:bldP spid="31" grpId="1"/>
      <p:bldP spid="38" grpId="0" animBg="1"/>
      <p:bldP spid="38" grpId="1" animBg="1"/>
      <p:bldP spid="39" grpId="0"/>
      <p:bldP spid="39" grpId="1"/>
      <p:bldP spid="63" grpId="0"/>
      <p:bldP spid="63" grpId="1"/>
      <p:bldP spid="66" grpId="0" animBg="1"/>
      <p:bldP spid="66" grpId="1" animBg="1"/>
      <p:bldP spid="68" grpId="0" animBg="1"/>
      <p:bldP spid="6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Difference: Reduced Data Loss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412" t="4293" r="3668" b="1291"/>
          <a:stretch/>
        </p:blipFill>
        <p:spPr>
          <a:xfrm>
            <a:off x="3434311" y="799055"/>
            <a:ext cx="7103660" cy="55845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621218" y="5930711"/>
            <a:ext cx="20297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/>
              <a:t>Data from testing performed at PeakRC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4592B2-45F5-448B-9088-546E70CE0A97}"/>
              </a:ext>
            </a:extLst>
          </p:cNvPr>
          <p:cNvSpPr txBox="1"/>
          <p:nvPr/>
        </p:nvSpPr>
        <p:spPr>
          <a:xfrm>
            <a:off x="7211157" y="2149760"/>
            <a:ext cx="2356098" cy="12175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Transmitting Data with Small Atomic Packets and no Concentration Reduces Data Loss</a:t>
            </a:r>
          </a:p>
        </p:txBody>
      </p:sp>
      <p:pic>
        <p:nvPicPr>
          <p:cNvPr id="12" name="Content Placeholder 10">
            <a:extLst>
              <a:ext uri="{FF2B5EF4-FFF2-40B4-BE49-F238E27FC236}">
                <a16:creationId xmlns:a16="http://schemas.microsoft.com/office/drawing/2014/main" id="{8CF0247B-51D8-4405-8A3A-B54EAAAD4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52" y="2195701"/>
            <a:ext cx="2400300" cy="23431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CDEC0C-81BB-94CE-00D4-C514230934CB}"/>
              </a:ext>
            </a:extLst>
          </p:cNvPr>
          <p:cNvSpPr txBox="1"/>
          <p:nvPr/>
        </p:nvSpPr>
        <p:spPr>
          <a:xfrm>
            <a:off x="7384415" y="6076863"/>
            <a:ext cx="787908" cy="276312"/>
          </a:xfrm>
          <a:prstGeom prst="rect">
            <a:avLst/>
          </a:prstGeom>
          <a:solidFill>
            <a:srgbClr val="F4833C"/>
          </a:solidFill>
        </p:spPr>
        <p:txBody>
          <a:bodyPr wrap="none" tIns="274320" bIns="274320" rtlCol="0" anchor="ctr" anchorCtr="0">
            <a:noAutofit/>
          </a:bodyPr>
          <a:lstStyle/>
          <a:p>
            <a:r>
              <a:rPr lang="en-US" sz="2400" dirty="0"/>
              <a:t>STTP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D84AB01-3CAB-48C5-305A-6A3B2AA97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58202" y="6356350"/>
            <a:ext cx="95056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67474"/>
                </a:solidFill>
              </a:defRPr>
            </a:lvl1pPr>
          </a:lstStyle>
          <a:p>
            <a:r>
              <a:rPr lang="en-US" dirty="0"/>
              <a:t>WAMS-MCC Software Training Meeting – Dec 2024</a:t>
            </a:r>
          </a:p>
        </p:txBody>
      </p:sp>
    </p:spTree>
    <p:extLst>
      <p:ext uri="{BB962C8B-B14F-4D97-AF65-F5344CB8AC3E}">
        <p14:creationId xmlns:p14="http://schemas.microsoft.com/office/powerpoint/2010/main" val="231704580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7538</TotalTime>
  <Words>1205</Words>
  <Application>Microsoft Office PowerPoint</Application>
  <PresentationFormat>Widescreen</PresentationFormat>
  <Paragraphs>189</Paragraphs>
  <Slides>19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Meiryo</vt:lpstr>
      <vt:lpstr>Arial</vt:lpstr>
      <vt:lpstr>Calibri</vt:lpstr>
      <vt:lpstr>Calibri Light</vt:lpstr>
      <vt:lpstr>Cascadia Code</vt:lpstr>
      <vt:lpstr>Franklin Gothic Demi</vt:lpstr>
      <vt:lpstr>Tahoma</vt:lpstr>
      <vt:lpstr>Verdana Pro SemiBold</vt:lpstr>
      <vt:lpstr>Wingdings</vt:lpstr>
      <vt:lpstr>1_Office Theme</vt:lpstr>
      <vt:lpstr>Synchronized Measurement Communications at Scale</vt:lpstr>
      <vt:lpstr>Where in the Stack?</vt:lpstr>
      <vt:lpstr>What is a “Stream”  of Data?</vt:lpstr>
      <vt:lpstr>IEEE C37.118 Common Header</vt:lpstr>
      <vt:lpstr>IEEE C37.118 Config Frame</vt:lpstr>
      <vt:lpstr>IEEE C37.118 Data Frame</vt:lpstr>
      <vt:lpstr>What Makes STTP Different?</vt:lpstr>
      <vt:lpstr>Difference: Synchronized Frames vs Atomic Packets</vt:lpstr>
      <vt:lpstr>Difference: Reduced Data Loss</vt:lpstr>
      <vt:lpstr>Difference: Lossless Compression</vt:lpstr>
      <vt:lpstr>Difference: Scalability</vt:lpstr>
      <vt:lpstr>Difference: Publish / Subscribe Model</vt:lpstr>
      <vt:lpstr>Difference: Publisher Data Access Control</vt:lpstr>
      <vt:lpstr>STTP Difference: IP Level Security</vt:lpstr>
      <vt:lpstr>STTP Difference: Configurable Connection Origin</vt:lpstr>
      <vt:lpstr>New IEEE Standard</vt:lpstr>
      <vt:lpstr>Protocol Improvements in the IEEE Standard </vt:lpstr>
      <vt:lpstr>API Status -- see: https://sttp.info</vt:lpstr>
      <vt:lpstr>Various Open-Source Implementations Available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rcarroll@gridprotectionalliance.org</dc:creator>
  <cp:keywords>GPA NASPI</cp:keywords>
  <cp:lastModifiedBy>Ritchie Carroll</cp:lastModifiedBy>
  <cp:revision>311</cp:revision>
  <cp:lastPrinted>2020-08-27T14:31:48Z</cp:lastPrinted>
  <dcterms:created xsi:type="dcterms:W3CDTF">2017-03-19T13:38:12Z</dcterms:created>
  <dcterms:modified xsi:type="dcterms:W3CDTF">2024-12-03T15:12:09Z</dcterms:modified>
</cp:coreProperties>
</file>