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4" r:id="rId3"/>
    <p:sldId id="257" r:id="rId4"/>
    <p:sldId id="263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4" d="100"/>
          <a:sy n="104" d="100"/>
        </p:scale>
        <p:origin x="114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10000"/>
            <a:ext cx="12192000" cy="1268730"/>
          </a:xfrm>
          <a:prstGeom prst="rect">
            <a:avLst/>
          </a:prstGeom>
          <a:solidFill>
            <a:srgbClr val="000000">
              <a:alpha val="7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" name="Rectangle 8"/>
          <p:cNvSpPr/>
          <p:nvPr/>
        </p:nvSpPr>
        <p:spPr>
          <a:xfrm>
            <a:off x="0" y="5029200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0531" y="3836345"/>
            <a:ext cx="11247487" cy="1192859"/>
          </a:xfrm>
        </p:spPr>
        <p:txBody>
          <a:bodyPr anchor="ctr">
            <a:normAutofit/>
          </a:bodyPr>
          <a:lstStyle>
            <a:lvl1pPr algn="l">
              <a:defRPr lang="en-US" sz="3600" b="1" i="0" kern="1200" baseline="0" dirty="0">
                <a:solidFill>
                  <a:srgbClr val="4FB33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0532" y="2072229"/>
            <a:ext cx="4546059" cy="1429733"/>
          </a:xfrm>
        </p:spPr>
        <p:txBody>
          <a:bodyPr>
            <a:normAutofit/>
          </a:bodyPr>
          <a:lstStyle>
            <a:lvl1pPr marL="0" indent="0" algn="l">
              <a:buNone/>
              <a:defRPr lang="en-US" sz="2100" b="1" i="0" kern="1200" baseline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274" y="198611"/>
            <a:ext cx="5142495" cy="3637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068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(no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059889" y="6486980"/>
            <a:ext cx="6857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8185" algn="r"/>
              </a:tabLst>
              <a:defRPr/>
            </a:pPr>
            <a:r>
              <a:rPr lang="en-US" sz="9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9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428185" algn="r"/>
                </a:tabLst>
                <a:defRPr/>
              </a:pPr>
              <a:t>‹#›</a:t>
            </a:fld>
            <a:endParaRPr lang="en-US" sz="135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01600" y="106873"/>
            <a:ext cx="12090400" cy="533400"/>
          </a:xfrm>
        </p:spPr>
        <p:txBody>
          <a:bodyPr>
            <a:normAutofit/>
          </a:bodyPr>
          <a:lstStyle>
            <a:lvl1pPr>
              <a:defRPr lang="en-US" sz="24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5322B175-D8B9-48A6-B435-D4FA271C1B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3" cy="44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41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(with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059889" y="6486980"/>
            <a:ext cx="6857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8185" algn="r"/>
              </a:tabLst>
              <a:defRPr/>
            </a:pPr>
            <a:r>
              <a:rPr lang="en-US" sz="9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9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428185" algn="r"/>
                </a:tabLst>
                <a:defRPr/>
              </a:pPr>
              <a:t>‹#›</a:t>
            </a:fld>
            <a:endParaRPr lang="en-US" sz="135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BA1DE4DD-E23B-4E87-A2ED-0B78F59156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3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E15B17A8-B3C5-0AF8-62B6-C28EEAB7F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3" y="6356354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0664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059889" y="6486980"/>
            <a:ext cx="6857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8185" algn="r"/>
              </a:tabLst>
              <a:defRPr/>
            </a:pPr>
            <a:r>
              <a:rPr lang="en-US" sz="9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9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428185" algn="r"/>
                </a:tabLst>
                <a:defRPr/>
              </a:pPr>
              <a:t>‹#›</a:t>
            </a:fld>
            <a:endParaRPr lang="en-US" sz="135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8936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628" y="308606"/>
            <a:ext cx="3932237" cy="1340903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3353" y="308603"/>
            <a:ext cx="6901235" cy="581039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6628" y="1721228"/>
            <a:ext cx="3932237" cy="439777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59889" y="6486980"/>
            <a:ext cx="6857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8185" algn="r"/>
              </a:tabLst>
              <a:defRPr/>
            </a:pPr>
            <a:r>
              <a:rPr lang="en-US" sz="9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9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428185" algn="r"/>
                </a:tabLst>
                <a:defRPr/>
              </a:pPr>
              <a:t>‹#›</a:t>
            </a:fld>
            <a:endParaRPr lang="en-US" sz="135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546628" y="1649506"/>
            <a:ext cx="3932237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648EA29C-F6E3-477C-A52C-6BC1E7CC8B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3" cy="448934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8524D0-ED2B-176C-B673-67285DCE4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3" y="6356354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1089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628" y="328708"/>
            <a:ext cx="3932237" cy="132976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61635" y="318063"/>
            <a:ext cx="7017952" cy="580094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088" y="1716745"/>
            <a:ext cx="3932237" cy="440225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59889" y="6486980"/>
            <a:ext cx="6857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8185" algn="r"/>
              </a:tabLst>
              <a:defRPr/>
            </a:pPr>
            <a:r>
              <a:rPr lang="en-US" sz="9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9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428185" algn="r"/>
                </a:tabLst>
                <a:defRPr/>
              </a:pPr>
              <a:t>‹#›</a:t>
            </a:fld>
            <a:endParaRPr lang="en-US" sz="135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1" name="Straight Connector 10"/>
          <p:cNvCxnSpPr>
            <a:cxnSpLocks/>
          </p:cNvCxnSpPr>
          <p:nvPr/>
        </p:nvCxnSpPr>
        <p:spPr>
          <a:xfrm>
            <a:off x="546628" y="1649506"/>
            <a:ext cx="3932237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EF267FB4-F5DE-4068-AC40-05AA79C57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3" cy="448934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0EFCF2-0225-239F-0878-4950F0CA1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3" y="6356354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2391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1059889" y="6486980"/>
            <a:ext cx="6857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8185" algn="r"/>
              </a:tabLst>
              <a:defRPr/>
            </a:pPr>
            <a:r>
              <a:rPr lang="en-US" sz="9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9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428185" algn="r"/>
                </a:tabLst>
                <a:defRPr/>
              </a:pPr>
              <a:t>‹#›</a:t>
            </a:fld>
            <a:endParaRPr lang="en-US" sz="135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CD84B4FE-9DD9-4E58-A2E8-3EB9C705EF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3" cy="448934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9A6B563-58B9-F2A1-3B5D-91F474959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3" y="6356354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1550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1059889" y="6486980"/>
            <a:ext cx="6857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8185" algn="r"/>
              </a:tabLst>
              <a:defRPr/>
            </a:pPr>
            <a:r>
              <a:rPr lang="en-US" sz="9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9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428185" algn="r"/>
                </a:tabLst>
                <a:defRPr/>
              </a:pPr>
              <a:t>‹#›</a:t>
            </a:fld>
            <a:endParaRPr lang="en-US" sz="135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B0941E91-7656-4FCB-8D8C-41088D7308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3" cy="448934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F67237C-04E9-CBBB-3DDD-2F7A55D20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3" y="6356354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2345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345535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Lef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3455" y="1029869"/>
            <a:ext cx="4538500" cy="51470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059889" y="6486980"/>
            <a:ext cx="6857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8185" algn="r"/>
              </a:tabLst>
              <a:defRPr/>
            </a:pPr>
            <a:r>
              <a:rPr lang="en-US" sz="9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9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428185" algn="r"/>
                </a:tabLst>
                <a:defRPr/>
              </a:pPr>
              <a:t>‹#›</a:t>
            </a:fld>
            <a:endParaRPr lang="en-US" sz="135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546630" y="932447"/>
            <a:ext cx="11032959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553455" y="6258927"/>
            <a:ext cx="11032959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7" y="6292628"/>
            <a:ext cx="1066800" cy="496062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980A46F-B4CB-9117-B9AF-34C924569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3" y="6356354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8926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41087" y="1022139"/>
            <a:ext cx="4538500" cy="51470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059889" y="6486980"/>
            <a:ext cx="6857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8185" algn="r"/>
              </a:tabLst>
              <a:defRPr/>
            </a:pPr>
            <a:r>
              <a:rPr lang="en-US" sz="9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9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428185" algn="r"/>
                </a:tabLst>
                <a:defRPr/>
              </a:pPr>
              <a:t>‹#›</a:t>
            </a:fld>
            <a:endParaRPr lang="en-US" sz="135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546630" y="932447"/>
            <a:ext cx="11032959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553455" y="6258927"/>
            <a:ext cx="11032959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7" y="6292628"/>
            <a:ext cx="1066800" cy="496062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374D44C-584A-EA38-98D1-5FDD46F59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3" y="6356354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986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3455" y="1114425"/>
            <a:ext cx="11026133" cy="49636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1216184" y="6444476"/>
            <a:ext cx="5143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8185" algn="r"/>
              </a:tabLst>
              <a:defRPr/>
            </a:pPr>
            <a:r>
              <a:rPr lang="en-US" sz="9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9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428185" algn="r"/>
                </a:tabLst>
                <a:defRPr/>
              </a:pPr>
              <a:t>‹#›</a:t>
            </a:fld>
            <a:endParaRPr lang="en-US" sz="135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101600" y="106873"/>
            <a:ext cx="12090400" cy="533400"/>
          </a:xfrm>
        </p:spPr>
        <p:txBody>
          <a:bodyPr>
            <a:normAutofit/>
          </a:bodyPr>
          <a:lstStyle>
            <a:lvl1pPr>
              <a:defRPr lang="en-US" sz="24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9EBB88BF-F2A0-42DD-A2B0-5946198779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3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05FDAAF-28CF-A105-BC77-866D6CBBB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3" y="6356354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5363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(with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059889" y="6486980"/>
            <a:ext cx="6857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8185" algn="r"/>
              </a:tabLst>
              <a:defRPr/>
            </a:pPr>
            <a:r>
              <a:rPr lang="en-US" sz="9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9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428185" algn="r"/>
                </a:tabLst>
                <a:defRPr/>
              </a:pPr>
              <a:t>‹#›</a:t>
            </a:fld>
            <a:endParaRPr lang="en-US" sz="135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7" y="6292628"/>
            <a:ext cx="1066800" cy="496062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8950AAB-7BDB-8F0B-0CC9-69A3979FB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3" y="6356354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836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216184" y="6444476"/>
            <a:ext cx="5143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8185" algn="r"/>
              </a:tabLst>
              <a:defRPr/>
            </a:pPr>
            <a:r>
              <a:rPr lang="en-US" sz="9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9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428185" algn="r"/>
                </a:tabLst>
                <a:defRPr/>
              </a:pPr>
              <a:t>‹#›</a:t>
            </a:fld>
            <a:endParaRPr lang="en-US" sz="135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3810000"/>
            <a:ext cx="12192000" cy="1268730"/>
          </a:xfrm>
          <a:prstGeom prst="rect">
            <a:avLst/>
          </a:prstGeom>
          <a:solidFill>
            <a:srgbClr val="000000">
              <a:alpha val="7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" name="Rectangle 10"/>
          <p:cNvSpPr/>
          <p:nvPr/>
        </p:nvSpPr>
        <p:spPr>
          <a:xfrm>
            <a:off x="0" y="5029200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610531" y="3836345"/>
            <a:ext cx="11247487" cy="1192859"/>
          </a:xfrm>
        </p:spPr>
        <p:txBody>
          <a:bodyPr anchor="ctr">
            <a:normAutofit/>
          </a:bodyPr>
          <a:lstStyle>
            <a:lvl1pPr algn="l">
              <a:defRPr lang="en-US" sz="3600" b="1" i="0" kern="1200" baseline="0" dirty="0">
                <a:solidFill>
                  <a:srgbClr val="4FB33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610531" y="2072229"/>
            <a:ext cx="8144364" cy="1429733"/>
          </a:xfrm>
        </p:spPr>
        <p:txBody>
          <a:bodyPr anchor="b">
            <a:normAutofit/>
          </a:bodyPr>
          <a:lstStyle>
            <a:lvl1pPr marL="0" indent="0" algn="l">
              <a:buNone/>
              <a:defRPr lang="en-US" sz="2100" b="1" i="0" kern="1200" baseline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8" name="Picture 17" descr="A picture containing drawing&#10;&#10;Description automatically generated">
            <a:extLst>
              <a:ext uri="{FF2B5EF4-FFF2-40B4-BE49-F238E27FC236}">
                <a16:creationId xmlns:a16="http://schemas.microsoft.com/office/drawing/2014/main" id="{AFFDB4FF-1040-4FDD-870D-88EC922ED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3" cy="448934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B0578A6-E46E-8013-8135-19679E5EA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3" y="6356354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359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3453" y="1029869"/>
            <a:ext cx="5466347" cy="51470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3932" y="1029869"/>
            <a:ext cx="5465657" cy="51470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059889" y="6486980"/>
            <a:ext cx="6857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8185" algn="r"/>
              </a:tabLst>
              <a:defRPr/>
            </a:pPr>
            <a:r>
              <a:rPr lang="en-US" sz="9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9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428185" algn="r"/>
                </a:tabLst>
                <a:defRPr/>
              </a:pPr>
              <a:t>‹#›</a:t>
            </a:fld>
            <a:endParaRPr lang="en-US" sz="135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101600" y="106873"/>
            <a:ext cx="12090400" cy="533400"/>
          </a:xfrm>
        </p:spPr>
        <p:txBody>
          <a:bodyPr>
            <a:normAutofit/>
          </a:bodyPr>
          <a:lstStyle>
            <a:lvl1pPr>
              <a:defRPr lang="en-US" sz="24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6C365DBA-DC68-4355-81F0-DC0AD046F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3" cy="448934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FDCC60-C208-F630-E43A-CED8CF0C3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3" y="6356354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732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3455" y="1029869"/>
            <a:ext cx="4538500" cy="51470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059889" y="6486980"/>
            <a:ext cx="6857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8185" algn="r"/>
              </a:tabLst>
              <a:defRPr/>
            </a:pPr>
            <a:r>
              <a:rPr lang="en-US" sz="9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9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428185" algn="r"/>
                </a:tabLst>
                <a:defRPr/>
              </a:pPr>
              <a:t>‹#›</a:t>
            </a:fld>
            <a:endParaRPr lang="en-US" sz="135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-116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120516" y="97744"/>
            <a:ext cx="11950971" cy="533400"/>
          </a:xfrm>
        </p:spPr>
        <p:txBody>
          <a:bodyPr>
            <a:normAutofit/>
          </a:bodyPr>
          <a:lstStyle>
            <a:lvl1pPr>
              <a:defRPr lang="en-US" sz="24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81B912E6-9EC7-4FA3-9FE4-D279BA6E70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3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7226F1C-B034-5788-FF9F-742690A66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3" y="6356354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052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41087" y="1022139"/>
            <a:ext cx="4538500" cy="51470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059889" y="6486980"/>
            <a:ext cx="6857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8185" algn="r"/>
              </a:tabLst>
              <a:defRPr/>
            </a:pPr>
            <a:r>
              <a:rPr lang="en-US" sz="9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9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428185" algn="r"/>
                </a:tabLst>
                <a:defRPr/>
              </a:pPr>
              <a:t>‹#›</a:t>
            </a:fld>
            <a:endParaRPr lang="en-US" sz="135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101601" y="106873"/>
            <a:ext cx="11950971" cy="533400"/>
          </a:xfrm>
        </p:spPr>
        <p:txBody>
          <a:bodyPr>
            <a:normAutofit/>
          </a:bodyPr>
          <a:lstStyle>
            <a:lvl1pPr>
              <a:defRPr lang="en-US" sz="24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BDE7ACF5-B3BB-4354-BAF6-EC5627F886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3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0C61FF5-9194-1750-269C-EACCF38AE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3" y="6356354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54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3" y="993869"/>
            <a:ext cx="5387975" cy="416720"/>
          </a:xfrm>
        </p:spPr>
        <p:txBody>
          <a:bodyPr anchor="b">
            <a:noAutofit/>
          </a:bodyPr>
          <a:lstStyle>
            <a:lvl1pPr marL="0" indent="0">
              <a:buNone/>
              <a:defRPr sz="1950" b="1">
                <a:solidFill>
                  <a:srgbClr val="00B050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3" y="1470785"/>
            <a:ext cx="5387975" cy="45895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0" y="995648"/>
            <a:ext cx="5486400" cy="414945"/>
          </a:xfrm>
        </p:spPr>
        <p:txBody>
          <a:bodyPr anchor="b">
            <a:noAutofit/>
          </a:bodyPr>
          <a:lstStyle>
            <a:lvl1pPr marL="0" indent="0">
              <a:buNone/>
              <a:defRPr sz="1950" b="1">
                <a:solidFill>
                  <a:srgbClr val="00B050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0" y="1470785"/>
            <a:ext cx="5486400" cy="45895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1059889" y="6486980"/>
            <a:ext cx="6857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8185" algn="r"/>
              </a:tabLst>
              <a:defRPr/>
            </a:pPr>
            <a:r>
              <a:rPr lang="en-US" sz="9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9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428185" algn="r"/>
                </a:tabLst>
                <a:defRPr/>
              </a:pPr>
              <a:t>‹#›</a:t>
            </a:fld>
            <a:endParaRPr lang="en-US" sz="135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0" y="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101601" y="106873"/>
            <a:ext cx="11950971" cy="533400"/>
          </a:xfrm>
        </p:spPr>
        <p:txBody>
          <a:bodyPr>
            <a:normAutofit/>
          </a:bodyPr>
          <a:lstStyle>
            <a:lvl1pPr>
              <a:defRPr lang="en-US" sz="24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5" name="Picture 14" descr="A picture containing drawing&#10;&#10;Description automatically generated">
            <a:extLst>
              <a:ext uri="{FF2B5EF4-FFF2-40B4-BE49-F238E27FC236}">
                <a16:creationId xmlns:a16="http://schemas.microsoft.com/office/drawing/2014/main" id="{D10C4D36-A726-4906-8048-C1A88E8ED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3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BFAC27A-D18F-2EFD-B3E3-3258B4DE1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3" y="6356354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716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ad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-2163" y="241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3" y="993869"/>
            <a:ext cx="5387975" cy="446460"/>
          </a:xfrm>
        </p:spPr>
        <p:txBody>
          <a:bodyPr anchor="b">
            <a:noAutofit/>
          </a:bodyPr>
          <a:lstStyle>
            <a:lvl1pPr marL="0" indent="0">
              <a:buNone/>
              <a:defRPr sz="1950" b="1">
                <a:solidFill>
                  <a:srgbClr val="00B050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3" y="1481323"/>
            <a:ext cx="5387975" cy="19850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0" y="995648"/>
            <a:ext cx="5486400" cy="444685"/>
          </a:xfrm>
        </p:spPr>
        <p:txBody>
          <a:bodyPr anchor="b">
            <a:noAutofit/>
          </a:bodyPr>
          <a:lstStyle>
            <a:lvl1pPr marL="0" indent="0">
              <a:buNone/>
              <a:defRPr sz="1950" b="1">
                <a:solidFill>
                  <a:srgbClr val="00B050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0" y="1481323"/>
            <a:ext cx="5486400" cy="19850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1059889" y="6486980"/>
            <a:ext cx="6857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8185" algn="r"/>
              </a:tabLst>
              <a:defRPr/>
            </a:pPr>
            <a:r>
              <a:rPr lang="en-US" sz="9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9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428185" algn="r"/>
                </a:tabLst>
                <a:defRPr/>
              </a:pPr>
              <a:t>‹#›</a:t>
            </a:fld>
            <a:endParaRPr lang="en-US" sz="135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09600" y="6172200"/>
            <a:ext cx="10972800" cy="0"/>
          </a:xfrm>
          <a:prstGeom prst="line">
            <a:avLst/>
          </a:prstGeom>
          <a:ln w="952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609603" y="3683531"/>
            <a:ext cx="5387975" cy="446460"/>
          </a:xfrm>
        </p:spPr>
        <p:txBody>
          <a:bodyPr anchor="b">
            <a:noAutofit/>
          </a:bodyPr>
          <a:lstStyle>
            <a:lvl1pPr marL="0" indent="0">
              <a:buNone/>
              <a:defRPr sz="1950" b="1">
                <a:solidFill>
                  <a:srgbClr val="00B050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3"/>
          </p:nvPr>
        </p:nvSpPr>
        <p:spPr>
          <a:xfrm>
            <a:off x="609603" y="4176961"/>
            <a:ext cx="5387975" cy="19850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6096000" y="3685309"/>
            <a:ext cx="5486400" cy="444685"/>
          </a:xfrm>
        </p:spPr>
        <p:txBody>
          <a:bodyPr anchor="b">
            <a:noAutofit/>
          </a:bodyPr>
          <a:lstStyle>
            <a:lvl1pPr marL="0" indent="0">
              <a:buNone/>
              <a:defRPr sz="1950" b="1">
                <a:solidFill>
                  <a:srgbClr val="00B050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5"/>
          <p:cNvSpPr>
            <a:spLocks noGrp="1"/>
          </p:cNvSpPr>
          <p:nvPr>
            <p:ph sz="quarter" idx="15"/>
          </p:nvPr>
        </p:nvSpPr>
        <p:spPr>
          <a:xfrm>
            <a:off x="6096000" y="4176961"/>
            <a:ext cx="5486400" cy="19850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97277" y="96740"/>
            <a:ext cx="11993123" cy="533400"/>
          </a:xfrm>
        </p:spPr>
        <p:txBody>
          <a:bodyPr>
            <a:normAutofit/>
          </a:bodyPr>
          <a:lstStyle>
            <a:lvl1pPr>
              <a:defRPr lang="en-US" sz="24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7" name="Picture 26" descr="A picture containing drawing&#10;&#10;Description automatically generated">
            <a:extLst>
              <a:ext uri="{FF2B5EF4-FFF2-40B4-BE49-F238E27FC236}">
                <a16:creationId xmlns:a16="http://schemas.microsoft.com/office/drawing/2014/main" id="{E12B82E3-38DD-464B-89EA-420AC5391A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3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4D1DC3B1-26C4-1E98-4E18-C09E42DF4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3" y="6356354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602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059889" y="6486980"/>
            <a:ext cx="6857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428185" algn="r"/>
              </a:tabLst>
              <a:defRPr/>
            </a:pPr>
            <a:r>
              <a:rPr lang="en-US" sz="9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9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428185" algn="r"/>
                </a:tabLst>
                <a:defRPr/>
              </a:pPr>
              <a:t>‹#›</a:t>
            </a:fld>
            <a:endParaRPr lang="en-US" sz="135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101600" y="106873"/>
            <a:ext cx="12090400" cy="533400"/>
          </a:xfrm>
        </p:spPr>
        <p:txBody>
          <a:bodyPr>
            <a:normAutofit/>
          </a:bodyPr>
          <a:lstStyle>
            <a:lvl1pPr>
              <a:defRPr lang="en-US" sz="24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33D249A3-AEB2-45AE-86C1-CA06378EB8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3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659F48C-02A9-9D18-4811-6FC5F8F3C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3" y="6356354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92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6630" y="4"/>
            <a:ext cx="11032959" cy="5970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3455" y="1114425"/>
            <a:ext cx="11026133" cy="5047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7F3252C-D9E4-9646-BE47-D6BA204EA6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58203" y="6356354"/>
            <a:ext cx="9505665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767474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432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lang="en-US" sz="2400" b="1" kern="1200" baseline="0" dirty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anose="020B0604020202020204" pitchFamily="34" charset="0"/>
          <a:ea typeface="+mj-ea"/>
          <a:cs typeface="Arial" pitchFamily="34" charset="0"/>
        </a:defRPr>
      </a:lvl1pPr>
    </p:titleStyle>
    <p:bodyStyle>
      <a:lvl1pPr marL="255985" indent="-255985" algn="l" defTabSz="685800" rtl="0" eaLnBrk="1" latinLnBrk="0" hangingPunct="1">
        <a:lnSpc>
          <a:spcPct val="90000"/>
        </a:lnSpc>
        <a:spcBef>
          <a:spcPts val="750"/>
        </a:spcBef>
        <a:buSzPct val="80000"/>
        <a:buFontTx/>
        <a:buBlip>
          <a:blip r:embed="rId22"/>
        </a:buBlip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29816" indent="-173831" algn="l" defTabSz="685800" rtl="0" eaLnBrk="1" latinLnBrk="0" hangingPunct="1">
        <a:lnSpc>
          <a:spcPct val="90000"/>
        </a:lnSpc>
        <a:spcBef>
          <a:spcPts val="375"/>
        </a:spcBef>
        <a:buClr>
          <a:srgbClr val="007900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40556" indent="-17026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815579" indent="-175022" algn="l" defTabSz="685800" rtl="0" eaLnBrk="1" latinLnBrk="0" hangingPunct="1">
        <a:lnSpc>
          <a:spcPct val="90000"/>
        </a:lnSpc>
        <a:spcBef>
          <a:spcPts val="375"/>
        </a:spcBef>
        <a:buClr>
          <a:srgbClr val="007900"/>
        </a:buClr>
        <a:buFont typeface="Arial" panose="020B0604020202020204" pitchFamily="34" charset="0"/>
        <a:buChar char="•"/>
        <a:defRPr sz="135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941785" indent="-126206" algn="l" defTabSz="685800" rtl="0" eaLnBrk="1" latinLnBrk="0" hangingPunct="1">
        <a:lnSpc>
          <a:spcPct val="90000"/>
        </a:lnSpc>
        <a:spcBef>
          <a:spcPts val="375"/>
        </a:spcBef>
        <a:buFont typeface="Calibri" panose="020F0502020204030204" pitchFamily="34" charset="0"/>
        <a:buChar char="›"/>
        <a:defRPr sz="135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sz="4800" dirty="0"/>
              <a:t>Understanding Internet Protocols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4528" y="731520"/>
            <a:ext cx="5193792" cy="2889503"/>
          </a:xfrm>
        </p:spPr>
        <p:txBody>
          <a:bodyPr>
            <a:normAutofit/>
          </a:bodyPr>
          <a:lstStyle/>
          <a:p>
            <a:r>
              <a:rPr sz="5400" dirty="0"/>
              <a:t>TCP vs. </a:t>
            </a:r>
            <a:r>
              <a:rPr sz="5400"/>
              <a:t>UDP</a:t>
            </a:r>
            <a:br>
              <a:rPr sz="4400" dirty="0"/>
            </a:br>
            <a:r>
              <a:rPr sz="4400" dirty="0"/>
              <a:t> </a:t>
            </a:r>
            <a:br>
              <a:rPr sz="4400" dirty="0"/>
            </a:br>
            <a:r>
              <a:rPr sz="4400" dirty="0"/>
              <a:t>	</a:t>
            </a:r>
            <a:r>
              <a:rPr sz="4000" dirty="0"/>
              <a:t>Key Differences, 	Pros, and Cons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DDAF58-25A7-7E5F-8A32-2696C2E5AD9B}"/>
              </a:ext>
            </a:extLst>
          </p:cNvPr>
          <p:cNvSpPr txBox="1"/>
          <p:nvPr/>
        </p:nvSpPr>
        <p:spPr>
          <a:xfrm>
            <a:off x="161363" y="5230208"/>
            <a:ext cx="928975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WAMS-MCC Software Training Meeting </a:t>
            </a:r>
            <a:b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J. Ritchie Carroll</a:t>
            </a:r>
            <a:endParaRPr lang="en-US" sz="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 3, 2024</a:t>
            </a:r>
          </a:p>
        </p:txBody>
      </p:sp>
      <p:pic>
        <p:nvPicPr>
          <p:cNvPr id="5" name="Picture 4" descr="openPDC - GPA Product Discussions">
            <a:extLst>
              <a:ext uri="{FF2B5EF4-FFF2-40B4-BE49-F238E27FC236}">
                <a16:creationId xmlns:a16="http://schemas.microsoft.com/office/drawing/2014/main" id="{0F17676A-9292-B29C-E174-D85E543152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39"/>
          <a:stretch/>
        </p:blipFill>
        <p:spPr bwMode="auto">
          <a:xfrm>
            <a:off x="10131452" y="5844316"/>
            <a:ext cx="1739768" cy="78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F7933E2-743D-8F23-A899-88210989978D}"/>
              </a:ext>
            </a:extLst>
          </p:cNvPr>
          <p:cNvSpPr/>
          <p:nvPr/>
        </p:nvSpPr>
        <p:spPr>
          <a:xfrm>
            <a:off x="434109" y="1062182"/>
            <a:ext cx="11536218" cy="150552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1C7E5DE-1494-0881-9FA0-60377FA8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455" y="1431635"/>
            <a:ext cx="11026133" cy="4646435"/>
          </a:xfrm>
        </p:spPr>
        <p:txBody>
          <a:bodyPr>
            <a:normAutofit/>
          </a:bodyPr>
          <a:lstStyle/>
          <a:p>
            <a:r>
              <a:rPr lang="en-US" sz="2800" b="1" dirty="0"/>
              <a:t>TRANSPORT</a:t>
            </a:r>
            <a:r>
              <a:rPr lang="en-US" sz="2800" dirty="0"/>
              <a:t>: TCP / UDP (Internet Protocols)</a:t>
            </a:r>
          </a:p>
          <a:p>
            <a:pPr lvl="1"/>
            <a:r>
              <a:rPr lang="en-US" sz="2400" dirty="0"/>
              <a:t>Foundational Base Layer</a:t>
            </a:r>
          </a:p>
          <a:p>
            <a:pPr lvl="1"/>
            <a:endParaRPr lang="en-US" sz="2400" dirty="0"/>
          </a:p>
          <a:p>
            <a:r>
              <a:rPr lang="en-US" sz="2800" b="1" dirty="0"/>
              <a:t>DATA</a:t>
            </a:r>
            <a:r>
              <a:rPr lang="en-US" sz="2800" dirty="0"/>
              <a:t>: IEEE C37.118 / IEEE 2664/STTP (Synchrophasor Protocols)</a:t>
            </a:r>
          </a:p>
          <a:p>
            <a:pPr lvl="1"/>
            <a:r>
              <a:rPr lang="en-US" sz="2400" dirty="0"/>
              <a:t>Data Transfer Layer</a:t>
            </a:r>
          </a:p>
          <a:p>
            <a:pPr lvl="1"/>
            <a:endParaRPr lang="en-US" sz="2400" dirty="0"/>
          </a:p>
          <a:p>
            <a:r>
              <a:rPr lang="en-US" sz="2800" b="1" dirty="0"/>
              <a:t>APPLICATION</a:t>
            </a:r>
            <a:r>
              <a:rPr lang="en-US" sz="2800" dirty="0"/>
              <a:t>: PDC functions / Archiving Functions (</a:t>
            </a:r>
            <a:r>
              <a:rPr lang="en-US" sz="2800" dirty="0" err="1"/>
              <a:t>openHistorian</a:t>
            </a:r>
            <a:r>
              <a:rPr lang="en-US" sz="2800" dirty="0"/>
              <a:t> Tools)</a:t>
            </a:r>
          </a:p>
          <a:p>
            <a:pPr lvl="1"/>
            <a:r>
              <a:rPr lang="en-US" sz="2400" dirty="0"/>
              <a:t>User Operation Layer</a:t>
            </a:r>
          </a:p>
          <a:p>
            <a:endParaRPr lang="en-US" sz="2800" dirty="0"/>
          </a:p>
          <a:p>
            <a:endParaRPr lang="en-US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44A7BD1-91DB-4432-5A83-10808B678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in the Stack?</a:t>
            </a:r>
          </a:p>
        </p:txBody>
      </p:sp>
    </p:spTree>
    <p:extLst>
      <p:ext uri="{BB962C8B-B14F-4D97-AF65-F5344CB8AC3E}">
        <p14:creationId xmlns:p14="http://schemas.microsoft.com/office/powerpoint/2010/main" val="3463457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330" y="1263146"/>
            <a:ext cx="5391037" cy="4604917"/>
          </a:xfrm>
        </p:spPr>
        <p:txBody>
          <a:bodyPr vert="horz" lIns="91440" tIns="45720" rIns="91440" bIns="45720" rtlCol="0">
            <a:normAutofit/>
          </a:bodyPr>
          <a:lstStyle/>
          <a:p>
            <a:pPr marL="341313" indent="-341313" defTabSz="914400">
              <a:spcBef>
                <a:spcPts val="1000"/>
              </a:spcBef>
            </a:pPr>
            <a:r>
              <a:rPr sz="2800" b="1" dirty="0">
                <a:latin typeface="Consolas" panose="020B0609020204030204" pitchFamily="49" charset="0"/>
              </a:rPr>
              <a:t>TCP</a:t>
            </a:r>
            <a:r>
              <a:rPr sz="2800" dirty="0"/>
              <a:t> (Transmission Control Protocol) and </a:t>
            </a:r>
            <a:r>
              <a:rPr sz="2800" b="1" dirty="0">
                <a:latin typeface="Consolas" panose="020B0609020204030204" pitchFamily="49" charset="0"/>
              </a:rPr>
              <a:t>UDP</a:t>
            </a:r>
            <a:r>
              <a:rPr sz="2800" dirty="0"/>
              <a:t> (User Datagram Protocol) are </a:t>
            </a:r>
            <a:r>
              <a:rPr lang="en-US" sz="2800" dirty="0"/>
              <a:t>the </a:t>
            </a:r>
            <a:r>
              <a:rPr sz="2800" dirty="0"/>
              <a:t>two</a:t>
            </a:r>
            <a:r>
              <a:rPr lang="en-US" sz="2800" dirty="0"/>
              <a:t>, most common,</a:t>
            </a:r>
            <a:r>
              <a:rPr sz="2800" dirty="0"/>
              <a:t> fundamental communication protocols of the Internet.</a:t>
            </a:r>
          </a:p>
          <a:p>
            <a:pPr marL="341313" indent="-341313" defTabSz="914400">
              <a:spcBef>
                <a:spcPts val="1000"/>
              </a:spcBef>
            </a:pPr>
            <a:endParaRPr sz="2800" dirty="0"/>
          </a:p>
          <a:p>
            <a:pPr marL="341313" indent="-341313" defTabSz="914400">
              <a:spcBef>
                <a:spcPts val="1000"/>
              </a:spcBef>
            </a:pPr>
            <a:r>
              <a:rPr sz="2800" dirty="0"/>
              <a:t>Used for transmitting data between devices, each has unique features and use cases.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sz="3200" dirty="0"/>
              <a:t>Introduction to TCP and UDP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ABFF09-FB58-F2F2-8DF7-AF2DD1F0D5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5620" y="1630646"/>
            <a:ext cx="6489050" cy="370802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039FB14-991F-D09E-F8D6-6A39BD92FC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873" y="4405745"/>
            <a:ext cx="11489221" cy="1857051"/>
          </a:xfrm>
        </p:spPr>
        <p:txBody>
          <a:bodyPr>
            <a:normAutofit fontScale="92500"/>
          </a:bodyPr>
          <a:lstStyle/>
          <a:p>
            <a:r>
              <a:rPr lang="en-US" sz="2800" dirty="0"/>
              <a:t>Networks are inherently unreliable, packet delivery is not guaranteed</a:t>
            </a:r>
          </a:p>
          <a:p>
            <a:r>
              <a:rPr lang="en-US" sz="2800" dirty="0"/>
              <a:t>A block of data is sent in “packets”</a:t>
            </a:r>
          </a:p>
          <a:p>
            <a:r>
              <a:rPr lang="en-US" sz="2800" dirty="0"/>
              <a:t>Packet sizes, called Maximum Transmission Units (MTU), are controlled by routers, </a:t>
            </a:r>
          </a:p>
          <a:p>
            <a:pPr lvl="1"/>
            <a:r>
              <a:rPr lang="en-US" sz="2400" dirty="0"/>
              <a:t>Smallest size wins (commonly 8K)</a:t>
            </a:r>
          </a:p>
          <a:p>
            <a:endParaRPr lang="en-US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4B9992-4AC9-AF4A-435E-3E46EFCC4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Internet Protocols Operate with “Packets”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042792-CCCF-1565-9770-4F89BC4A53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8855" y="373573"/>
            <a:ext cx="10161256" cy="3930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3222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07298" y="1906010"/>
            <a:ext cx="8528179" cy="3728163"/>
          </a:xfrm>
        </p:spPr>
        <p:txBody>
          <a:bodyPr vert="horz" lIns="91440" tIns="45720" rIns="91440" bIns="45720" rtlCol="0">
            <a:normAutofit/>
          </a:bodyPr>
          <a:lstStyle/>
          <a:p>
            <a:pPr marL="341313" indent="-341313" defTabSz="914400">
              <a:spcBef>
                <a:spcPts val="1000"/>
              </a:spcBef>
            </a:pPr>
            <a:r>
              <a:rPr sz="3600" dirty="0"/>
              <a:t>Connection-oriented protocol</a:t>
            </a:r>
          </a:p>
          <a:p>
            <a:pPr marL="341313" indent="-341313" defTabSz="914400">
              <a:spcBef>
                <a:spcPts val="1000"/>
              </a:spcBef>
            </a:pPr>
            <a:r>
              <a:rPr sz="3600" dirty="0"/>
              <a:t>Ensures reliable data delivery</a:t>
            </a:r>
          </a:p>
          <a:p>
            <a:pPr marL="341313" indent="-341313" defTabSz="914400">
              <a:spcBef>
                <a:spcPts val="1000"/>
              </a:spcBef>
            </a:pPr>
            <a:r>
              <a:rPr sz="3600" dirty="0"/>
              <a:t>Uses error checking and retransmission</a:t>
            </a:r>
          </a:p>
          <a:p>
            <a:pPr marL="341313" indent="-341313" defTabSz="914400">
              <a:spcBef>
                <a:spcPts val="1000"/>
              </a:spcBef>
            </a:pPr>
            <a:r>
              <a:rPr sz="3600" dirty="0"/>
              <a:t>Data is sent in sequence, ensuring order</a:t>
            </a:r>
          </a:p>
          <a:p>
            <a:pPr marL="341313" indent="-341313" defTabSz="914400">
              <a:spcBef>
                <a:spcPts val="1000"/>
              </a:spcBef>
            </a:pPr>
            <a:r>
              <a:rPr sz="3600" dirty="0"/>
              <a:t>Example Use Cases: Web browsing, email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sz="3200" dirty="0"/>
              <a:t>What is TCP?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5391" y="1898197"/>
            <a:ext cx="7943597" cy="3690840"/>
          </a:xfrm>
        </p:spPr>
        <p:txBody>
          <a:bodyPr vert="horz" lIns="91440" tIns="45720" rIns="91440" bIns="45720" rtlCol="0">
            <a:normAutofit/>
          </a:bodyPr>
          <a:lstStyle/>
          <a:p>
            <a:pPr marL="341313" indent="-341313" defTabSz="914400">
              <a:spcBef>
                <a:spcPts val="1000"/>
              </a:spcBef>
            </a:pPr>
            <a:r>
              <a:rPr sz="3600" dirty="0"/>
              <a:t>Connectionless protocol</a:t>
            </a:r>
          </a:p>
          <a:p>
            <a:pPr marL="341313" indent="-341313" defTabSz="914400">
              <a:spcBef>
                <a:spcPts val="1000"/>
              </a:spcBef>
            </a:pPr>
            <a:r>
              <a:rPr sz="3600" dirty="0"/>
              <a:t>Faster but less reliable than TCP</a:t>
            </a:r>
          </a:p>
          <a:p>
            <a:pPr marL="341313" indent="-341313" defTabSz="914400">
              <a:spcBef>
                <a:spcPts val="1000"/>
              </a:spcBef>
            </a:pPr>
            <a:r>
              <a:rPr sz="3600" dirty="0"/>
              <a:t>No error checking or retransmission</a:t>
            </a:r>
          </a:p>
          <a:p>
            <a:pPr marL="341313" indent="-341313" defTabSz="914400">
              <a:spcBef>
                <a:spcPts val="1000"/>
              </a:spcBef>
            </a:pPr>
            <a:r>
              <a:rPr sz="3600" dirty="0"/>
              <a:t>Ideal for real-time data transfer</a:t>
            </a:r>
          </a:p>
          <a:p>
            <a:pPr marL="341313" indent="-341313" defTabSz="914400">
              <a:spcBef>
                <a:spcPts val="1000"/>
              </a:spcBef>
            </a:pPr>
            <a:r>
              <a:rPr sz="3600" dirty="0"/>
              <a:t>Example Use Cases: Online gaming, video streaming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sz="3200" dirty="0"/>
              <a:t>What is UDP?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5371" y="1407380"/>
            <a:ext cx="8117633" cy="4838641"/>
          </a:xfrm>
        </p:spPr>
        <p:txBody>
          <a:bodyPr vert="horz" lIns="91440" tIns="45720" rIns="91440" bIns="45720" rtlCol="0">
            <a:normAutofit/>
          </a:bodyPr>
          <a:lstStyle/>
          <a:p>
            <a:pPr marL="341313" indent="-341313" defTabSz="914400">
              <a:spcBef>
                <a:spcPts val="1000"/>
              </a:spcBef>
            </a:pPr>
            <a:r>
              <a:rPr sz="3200" b="1" dirty="0"/>
              <a:t>Reliability</a:t>
            </a:r>
            <a:endParaRPr lang="en-US" sz="3200" dirty="0"/>
          </a:p>
          <a:p>
            <a:pPr marL="573088" lvl="1" indent="-231775" defTabSz="914400">
              <a:spcBef>
                <a:spcPts val="500"/>
              </a:spcBef>
            </a:pPr>
            <a:r>
              <a:rPr sz="2800" b="1" dirty="0">
                <a:latin typeface="Consolas" panose="020B0609020204030204" pitchFamily="49" charset="0"/>
              </a:rPr>
              <a:t>TCP</a:t>
            </a:r>
            <a:r>
              <a:rPr sz="2800" dirty="0"/>
              <a:t>: Reliable (error-checking and retransmissions)</a:t>
            </a:r>
            <a:endParaRPr lang="en-US" sz="2800" dirty="0"/>
          </a:p>
          <a:p>
            <a:pPr marL="573088" lvl="1" indent="-231775" defTabSz="914400">
              <a:spcBef>
                <a:spcPts val="500"/>
              </a:spcBef>
            </a:pPr>
            <a:r>
              <a:rPr sz="2800" b="1" dirty="0">
                <a:latin typeface="Consolas" panose="020B0609020204030204" pitchFamily="49" charset="0"/>
              </a:rPr>
              <a:t>UDP</a:t>
            </a:r>
            <a:r>
              <a:rPr sz="2800" dirty="0"/>
              <a:t>: Unreliable (no guarantees)</a:t>
            </a:r>
          </a:p>
          <a:p>
            <a:pPr marL="341313" indent="-341313" defTabSz="914400">
              <a:spcBef>
                <a:spcPts val="1000"/>
              </a:spcBef>
            </a:pPr>
            <a:r>
              <a:rPr sz="3200" b="1" dirty="0"/>
              <a:t>Speed</a:t>
            </a:r>
            <a:endParaRPr lang="en-US" sz="3200" dirty="0"/>
          </a:p>
          <a:p>
            <a:pPr marL="573088" lvl="1" indent="-231775" defTabSz="914400">
              <a:spcBef>
                <a:spcPts val="500"/>
              </a:spcBef>
            </a:pPr>
            <a:r>
              <a:rPr sz="2800" b="1" dirty="0">
                <a:latin typeface="Consolas" panose="020B0609020204030204" pitchFamily="49" charset="0"/>
              </a:rPr>
              <a:t>TCP</a:t>
            </a:r>
            <a:r>
              <a:rPr sz="2800" dirty="0"/>
              <a:t>: Slower due to overhead</a:t>
            </a:r>
            <a:endParaRPr lang="en-US" sz="2800" dirty="0"/>
          </a:p>
          <a:p>
            <a:pPr marL="573088" lvl="1" indent="-231775" defTabSz="914400">
              <a:spcBef>
                <a:spcPts val="500"/>
              </a:spcBef>
            </a:pPr>
            <a:r>
              <a:rPr sz="2800" b="1" dirty="0">
                <a:latin typeface="Consolas" panose="020B0609020204030204" pitchFamily="49" charset="0"/>
              </a:rPr>
              <a:t>UDP</a:t>
            </a:r>
            <a:r>
              <a:rPr sz="2800" dirty="0"/>
              <a:t>: Faster for real-time use</a:t>
            </a:r>
          </a:p>
          <a:p>
            <a:pPr marL="341313" indent="-341313" defTabSz="914400">
              <a:spcBef>
                <a:spcPts val="1000"/>
              </a:spcBef>
            </a:pPr>
            <a:r>
              <a:rPr sz="3200" b="1" dirty="0"/>
              <a:t>Connection</a:t>
            </a:r>
            <a:endParaRPr lang="en-US" sz="3200" dirty="0"/>
          </a:p>
          <a:p>
            <a:pPr marL="573088" lvl="1" indent="-231775" defTabSz="914400">
              <a:spcBef>
                <a:spcPts val="500"/>
              </a:spcBef>
            </a:pPr>
            <a:r>
              <a:rPr sz="2800" b="1" dirty="0">
                <a:latin typeface="Consolas" panose="020B0609020204030204" pitchFamily="49" charset="0"/>
              </a:rPr>
              <a:t>TCP</a:t>
            </a:r>
            <a:r>
              <a:rPr sz="2800" dirty="0"/>
              <a:t>: Connection-oriented</a:t>
            </a:r>
          </a:p>
          <a:p>
            <a:pPr marL="573088" lvl="1" indent="-231775" defTabSz="914400">
              <a:spcBef>
                <a:spcPts val="500"/>
              </a:spcBef>
            </a:pPr>
            <a:r>
              <a:rPr sz="2800" b="1" dirty="0">
                <a:latin typeface="Consolas" panose="020B0609020204030204" pitchFamily="49" charset="0"/>
              </a:rPr>
              <a:t>UDP</a:t>
            </a:r>
            <a:r>
              <a:rPr sz="2800" dirty="0"/>
              <a:t>: Connectionless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sz="3200" dirty="0"/>
              <a:t>Key Differences Between TCP and UDP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697" y="933061"/>
            <a:ext cx="7137918" cy="3960022"/>
          </a:xfrm>
        </p:spPr>
        <p:txBody>
          <a:bodyPr vert="horz" lIns="91440" tIns="45720" rIns="91440" bIns="45720" rtlCol="0">
            <a:normAutofit/>
          </a:bodyPr>
          <a:lstStyle/>
          <a:p>
            <a:pPr marL="341313" indent="-341313" defTabSz="914400">
              <a:spcBef>
                <a:spcPts val="1000"/>
              </a:spcBef>
            </a:pPr>
            <a:r>
              <a:rPr sz="3200" dirty="0"/>
              <a:t>✅ Reliable data transfer</a:t>
            </a:r>
          </a:p>
          <a:p>
            <a:pPr marL="341313" indent="-341313" defTabSz="914400">
              <a:spcBef>
                <a:spcPts val="1000"/>
              </a:spcBef>
            </a:pPr>
            <a:r>
              <a:rPr sz="3200" dirty="0"/>
              <a:t>✅ Ensures data arrives in order</a:t>
            </a:r>
          </a:p>
          <a:p>
            <a:pPr marL="341313" indent="-341313" defTabSz="914400">
              <a:spcBef>
                <a:spcPts val="1000"/>
              </a:spcBef>
            </a:pPr>
            <a:r>
              <a:rPr sz="3200" dirty="0"/>
              <a:t>✅ Error-checking and retransmissions</a:t>
            </a:r>
          </a:p>
          <a:p>
            <a:pPr marL="341313" indent="-341313" defTabSz="914400">
              <a:spcBef>
                <a:spcPts val="1000"/>
              </a:spcBef>
            </a:pPr>
            <a:r>
              <a:rPr sz="3200" dirty="0"/>
              <a:t>❌ Slower due to overhead</a:t>
            </a:r>
          </a:p>
          <a:p>
            <a:pPr marL="341313" indent="-341313" defTabSz="914400">
              <a:spcBef>
                <a:spcPts val="1000"/>
              </a:spcBef>
            </a:pPr>
            <a:r>
              <a:rPr sz="3200" dirty="0"/>
              <a:t>❌ More resource-intensive</a:t>
            </a:r>
            <a:endParaRPr lang="en-US" sz="3200" dirty="0"/>
          </a:p>
          <a:p>
            <a:pPr marL="341313" indent="-341313" defTabSz="914400">
              <a:spcBef>
                <a:spcPts val="1000"/>
              </a:spcBef>
            </a:pPr>
            <a:r>
              <a:rPr lang="en-US" sz="3200" dirty="0"/>
              <a:t>❌ Retransmission delays</a:t>
            </a:r>
            <a:endParaRPr sz="3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sz="3200"/>
              <a:t>Pros and Cons of TCP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CDCB61-615F-0836-17B2-0FCCEFEE4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6235" y="2696546"/>
            <a:ext cx="6426068" cy="367203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821" y="944123"/>
            <a:ext cx="8024633" cy="3437046"/>
          </a:xfrm>
        </p:spPr>
        <p:txBody>
          <a:bodyPr vert="horz" lIns="91440" tIns="45720" rIns="91440" bIns="45720" rtlCol="0">
            <a:normAutofit/>
          </a:bodyPr>
          <a:lstStyle/>
          <a:p>
            <a:pPr marL="341313" indent="-341313" defTabSz="914400">
              <a:spcBef>
                <a:spcPts val="1000"/>
              </a:spcBef>
            </a:pPr>
            <a:r>
              <a:rPr sz="3200" dirty="0"/>
              <a:t>✅ Faster transmission</a:t>
            </a:r>
          </a:p>
          <a:p>
            <a:pPr marL="341313" indent="-341313" defTabSz="914400">
              <a:spcBef>
                <a:spcPts val="1000"/>
              </a:spcBef>
            </a:pPr>
            <a:r>
              <a:rPr sz="3200" dirty="0"/>
              <a:t>✅ Low overhead</a:t>
            </a:r>
          </a:p>
          <a:p>
            <a:pPr marL="341313" indent="-341313" defTabSz="914400">
              <a:spcBef>
                <a:spcPts val="1000"/>
              </a:spcBef>
            </a:pPr>
            <a:r>
              <a:rPr sz="3200" dirty="0"/>
              <a:t>✅ Ideal for real-time applications</a:t>
            </a:r>
          </a:p>
          <a:p>
            <a:pPr marL="341313" indent="-341313" defTabSz="914400">
              <a:spcBef>
                <a:spcPts val="1000"/>
              </a:spcBef>
            </a:pPr>
            <a:r>
              <a:rPr sz="3200" dirty="0"/>
              <a:t>❌ No guarantees of delivery</a:t>
            </a:r>
          </a:p>
          <a:p>
            <a:pPr marL="341313" indent="-341313" defTabSz="914400">
              <a:spcBef>
                <a:spcPts val="1000"/>
              </a:spcBef>
            </a:pPr>
            <a:r>
              <a:rPr sz="3200" dirty="0"/>
              <a:t>❌ No error-checking </a:t>
            </a:r>
            <a:endParaRPr lang="en-US" sz="3200" dirty="0"/>
          </a:p>
          <a:p>
            <a:pPr marL="341313" indent="-341313" defTabSz="914400">
              <a:spcBef>
                <a:spcPts val="1000"/>
              </a:spcBef>
            </a:pPr>
            <a:r>
              <a:rPr lang="en-US" sz="3200" dirty="0"/>
              <a:t>❌ No</a:t>
            </a:r>
            <a:r>
              <a:rPr sz="3200" dirty="0"/>
              <a:t> retransmissions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sz="3200" dirty="0"/>
              <a:t>Pros and Cons of UDP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9D4F8C-BDEA-468A-87D4-3EBF43E1BE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3134" y="2737872"/>
            <a:ext cx="6353723" cy="363069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raining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raining Theme" id="{FC144D74-3EB6-4D37-8C76-7247E65E9417}" vid="{599D6EFD-7124-44DD-BF2E-44E442644C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Training Theme</Template>
  <TotalTime>1265</TotalTime>
  <Words>336</Words>
  <Application>Microsoft Office PowerPoint</Application>
  <PresentationFormat>Widescreen</PresentationFormat>
  <Paragraphs>59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Consolas</vt:lpstr>
      <vt:lpstr>Wingdings</vt:lpstr>
      <vt:lpstr>Training Theme</vt:lpstr>
      <vt:lpstr>Understanding Internet Protocols</vt:lpstr>
      <vt:lpstr>Where in the Stack?</vt:lpstr>
      <vt:lpstr>Introduction to TCP and UDP</vt:lpstr>
      <vt:lpstr>Internet Protocols Operate with “Packets”</vt:lpstr>
      <vt:lpstr>What is TCP?</vt:lpstr>
      <vt:lpstr>What is UDP?</vt:lpstr>
      <vt:lpstr>Key Differences Between TCP and UDP</vt:lpstr>
      <vt:lpstr>Pros and Cons of TCP</vt:lpstr>
      <vt:lpstr>Pros and Cons of UDP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Internet Protocols</dc:title>
  <dc:subject/>
  <dc:creator/>
  <cp:keywords/>
  <dc:description>generated using python-pptx</dc:description>
  <cp:lastModifiedBy>Ritchie Carroll</cp:lastModifiedBy>
  <cp:revision>15</cp:revision>
  <dcterms:created xsi:type="dcterms:W3CDTF">2013-01-27T09:14:16Z</dcterms:created>
  <dcterms:modified xsi:type="dcterms:W3CDTF">2024-12-03T15:03:15Z</dcterms:modified>
  <cp:category/>
</cp:coreProperties>
</file>