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9"/>
  </p:notesMasterIdLst>
  <p:handoutMasterIdLst>
    <p:handoutMasterId r:id="rId10"/>
  </p:handoutMasterIdLst>
  <p:sldIdLst>
    <p:sldId id="258" r:id="rId2"/>
    <p:sldId id="306" r:id="rId3"/>
    <p:sldId id="305" r:id="rId4"/>
    <p:sldId id="919" r:id="rId5"/>
    <p:sldId id="920" r:id="rId6"/>
    <p:sldId id="921" r:id="rId7"/>
    <p:sldId id="922" r:id="rId8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E06B6FD-BAE5-5F8A-C162-B818CBE559F7}" name="J. Ritchie Carroll" initials="JRC" userId="S::rcarroll@gridprotectionalliance.org::bf8cf28e-eb61-4992-b2f7-4eeec8b3ec1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00"/>
    <a:srgbClr val="006699"/>
    <a:srgbClr val="1563FF"/>
    <a:srgbClr val="377AFF"/>
    <a:srgbClr val="003192"/>
    <a:srgbClr val="6838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85349" autoAdjust="0"/>
  </p:normalViewPr>
  <p:slideViewPr>
    <p:cSldViewPr snapToGrid="0">
      <p:cViewPr varScale="1">
        <p:scale>
          <a:sx n="99" d="100"/>
          <a:sy n="99" d="100"/>
        </p:scale>
        <p:origin x="492" y="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5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37D934-E5F7-45B2-88CC-6FCBCF24BAE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94ED41-5CE1-4DAD-8E74-AF6E0A67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17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FFF4D5-4D42-4504-96A1-AE6BC3A8746D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5F4231-5A4F-4B6F-A50B-8E816D1CA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9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F4231-5A4F-4B6F-A50B-8E816D1CAB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58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F4231-5A4F-4B6F-A50B-8E816D1CABF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646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F4231-5A4F-4B6F-A50B-8E816D1CAB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40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10000"/>
            <a:ext cx="12192000" cy="1268730"/>
          </a:xfrm>
          <a:prstGeom prst="rect">
            <a:avLst/>
          </a:prstGeom>
          <a:solidFill>
            <a:srgbClr val="000000">
              <a:alpha val="71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029200"/>
            <a:ext cx="12192000" cy="49530"/>
          </a:xfrm>
          <a:prstGeom prst="rect">
            <a:avLst/>
          </a:prstGeom>
          <a:solidFill>
            <a:srgbClr val="4F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529" y="3836341"/>
            <a:ext cx="11247487" cy="1192859"/>
          </a:xfrm>
        </p:spPr>
        <p:txBody>
          <a:bodyPr anchor="ctr">
            <a:normAutofit/>
          </a:bodyPr>
          <a:lstStyle>
            <a:lvl1pPr algn="l">
              <a:defRPr lang="en-US" sz="4800" b="1" i="0" kern="1200" baseline="0" dirty="0">
                <a:solidFill>
                  <a:srgbClr val="4FB33D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530" y="2072225"/>
            <a:ext cx="4546059" cy="1429733"/>
          </a:xfrm>
        </p:spPr>
        <p:txBody>
          <a:bodyPr>
            <a:normAutofit/>
          </a:bodyPr>
          <a:lstStyle>
            <a:lvl1pPr marL="0" indent="0" algn="l">
              <a:buNone/>
              <a:defRPr lang="en-US" sz="2800" b="1" i="0" kern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272" y="198611"/>
            <a:ext cx="5142494" cy="363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3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713874"/>
          </a:xfrm>
          <a:prstGeom prst="rect">
            <a:avLst/>
          </a:prstGeom>
          <a:solidFill>
            <a:srgbClr val="2E2E2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713874"/>
            <a:ext cx="12192000" cy="49530"/>
          </a:xfrm>
          <a:prstGeom prst="rect">
            <a:avLst/>
          </a:prstGeom>
          <a:solidFill>
            <a:srgbClr val="4F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1600" y="106873"/>
            <a:ext cx="12090400" cy="533400"/>
          </a:xfrm>
        </p:spPr>
        <p:txBody>
          <a:bodyPr>
            <a:normAutofit/>
          </a:bodyPr>
          <a:lstStyle>
            <a:lvl1pPr>
              <a:defRPr lang="en-US" sz="32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22B175-D8B9-48A6-B435-D4FA271C1B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" y="6272541"/>
            <a:ext cx="968922" cy="4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75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1DE4DD-E23B-4E87-A2ED-0B78F59156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" y="6272541"/>
            <a:ext cx="968922" cy="448934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3947572E-999E-F294-7961-F506E32DA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NASPI Meeting – April 2023</a:t>
            </a:r>
          </a:p>
        </p:txBody>
      </p:sp>
    </p:spTree>
    <p:extLst>
      <p:ext uri="{BB962C8B-B14F-4D97-AF65-F5344CB8AC3E}">
        <p14:creationId xmlns:p14="http://schemas.microsoft.com/office/powerpoint/2010/main" val="782269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28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28" y="308603"/>
            <a:ext cx="3932237" cy="134090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3352" y="308603"/>
            <a:ext cx="6901235" cy="58103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628" y="1721224"/>
            <a:ext cx="3932237" cy="439777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546628" y="1649506"/>
            <a:ext cx="3932237" cy="0"/>
          </a:xfrm>
          <a:prstGeom prst="line">
            <a:avLst/>
          </a:prstGeom>
          <a:ln w="19050">
            <a:solidFill>
              <a:srgbClr val="008000"/>
            </a:solidFill>
          </a:ln>
          <a:effectLst>
            <a:outerShdw blurRad="38100" dist="12700" dir="5400000" algn="t" rotWithShape="0">
              <a:schemeClr val="accent3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8EA29C-F6E3-477C-A52C-6BC1E7CC8B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" y="6272541"/>
            <a:ext cx="968922" cy="44893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B507D-6652-D8C2-BC1A-6044D86B3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NASPI Meeting – April 2023</a:t>
            </a:r>
          </a:p>
        </p:txBody>
      </p:sp>
    </p:spTree>
    <p:extLst>
      <p:ext uri="{BB962C8B-B14F-4D97-AF65-F5344CB8AC3E}">
        <p14:creationId xmlns:p14="http://schemas.microsoft.com/office/powerpoint/2010/main" val="2336215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28" y="328705"/>
            <a:ext cx="3932237" cy="132976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61635" y="318059"/>
            <a:ext cx="7017952" cy="580094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086" y="1716741"/>
            <a:ext cx="3932237" cy="44022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546628" y="1649506"/>
            <a:ext cx="3932237" cy="0"/>
          </a:xfrm>
          <a:prstGeom prst="line">
            <a:avLst/>
          </a:prstGeom>
          <a:ln w="19050">
            <a:solidFill>
              <a:srgbClr val="008000"/>
            </a:solidFill>
          </a:ln>
          <a:effectLst>
            <a:outerShdw blurRad="38100" dist="12700" dir="5400000" algn="t" rotWithShape="0">
              <a:schemeClr val="accent3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267FB4-F5DE-4068-AC40-05AA79C574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" y="6272541"/>
            <a:ext cx="968922" cy="44893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E027D-4613-5197-1E40-7DC6CE101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NASPI Meeting – April 2023</a:t>
            </a:r>
          </a:p>
        </p:txBody>
      </p:sp>
    </p:spTree>
    <p:extLst>
      <p:ext uri="{BB962C8B-B14F-4D97-AF65-F5344CB8AC3E}">
        <p14:creationId xmlns:p14="http://schemas.microsoft.com/office/powerpoint/2010/main" val="1606149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D84B4FE-9DD9-4E58-A2E8-3EB9C705EF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" y="6272541"/>
            <a:ext cx="968922" cy="44893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A4C1D6D-899C-51EB-8DA3-F53A1B21E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NASPI Meeting – April 2023</a:t>
            </a:r>
          </a:p>
        </p:txBody>
      </p:sp>
    </p:spTree>
    <p:extLst>
      <p:ext uri="{BB962C8B-B14F-4D97-AF65-F5344CB8AC3E}">
        <p14:creationId xmlns:p14="http://schemas.microsoft.com/office/powerpoint/2010/main" val="1706963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0941E91-7656-4FCB-8D8C-41088D7308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" y="6272541"/>
            <a:ext cx="968922" cy="448934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F67237C-04E9-CBBB-3DDD-2F7A55D20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NASPI Meeting – April 2023</a:t>
            </a:r>
          </a:p>
        </p:txBody>
      </p:sp>
    </p:spTree>
    <p:extLst>
      <p:ext uri="{BB962C8B-B14F-4D97-AF65-F5344CB8AC3E}">
        <p14:creationId xmlns:p14="http://schemas.microsoft.com/office/powerpoint/2010/main" val="949810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4084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454" y="1029869"/>
            <a:ext cx="4538500" cy="514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546628" y="932447"/>
            <a:ext cx="11032958" cy="0"/>
          </a:xfrm>
          <a:prstGeom prst="line">
            <a:avLst/>
          </a:prstGeom>
          <a:ln w="19050">
            <a:solidFill>
              <a:srgbClr val="008000"/>
            </a:solidFill>
          </a:ln>
          <a:effectLst>
            <a:outerShdw blurRad="38100" dist="12700" dir="5400000" algn="t" rotWithShape="0">
              <a:schemeClr val="accent3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553453" y="6258927"/>
            <a:ext cx="11032958" cy="0"/>
          </a:xfrm>
          <a:prstGeom prst="line">
            <a:avLst/>
          </a:prstGeom>
          <a:ln w="19050">
            <a:solidFill>
              <a:srgbClr val="008000"/>
            </a:solidFill>
          </a:ln>
          <a:effectLst>
            <a:outerShdw blurRad="381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6" y="6292628"/>
            <a:ext cx="1066800" cy="496062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B41E1E-6C5C-4DDC-AEA4-DB0B00472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NASPI Meeting – April 2023</a:t>
            </a:r>
          </a:p>
        </p:txBody>
      </p:sp>
    </p:spTree>
    <p:extLst>
      <p:ext uri="{BB962C8B-B14F-4D97-AF65-F5344CB8AC3E}">
        <p14:creationId xmlns:p14="http://schemas.microsoft.com/office/powerpoint/2010/main" val="2732692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1086" y="1022139"/>
            <a:ext cx="4538500" cy="514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546628" y="932447"/>
            <a:ext cx="11032958" cy="0"/>
          </a:xfrm>
          <a:prstGeom prst="line">
            <a:avLst/>
          </a:prstGeom>
          <a:ln w="19050">
            <a:solidFill>
              <a:srgbClr val="008000"/>
            </a:solidFill>
          </a:ln>
          <a:effectLst>
            <a:outerShdw blurRad="38100" dist="12700" dir="5400000" algn="t" rotWithShape="0">
              <a:schemeClr val="accent3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553453" y="6258927"/>
            <a:ext cx="11032958" cy="0"/>
          </a:xfrm>
          <a:prstGeom prst="line">
            <a:avLst/>
          </a:prstGeom>
          <a:ln w="19050">
            <a:solidFill>
              <a:srgbClr val="008000"/>
            </a:solidFill>
          </a:ln>
          <a:effectLst>
            <a:outerShdw blurRad="381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6" y="6292628"/>
            <a:ext cx="1066800" cy="496062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6DCF990-472E-22B6-3686-8F89AEC9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NASPI Meeting – April 2023</a:t>
            </a:r>
          </a:p>
        </p:txBody>
      </p:sp>
    </p:spTree>
    <p:extLst>
      <p:ext uri="{BB962C8B-B14F-4D97-AF65-F5344CB8AC3E}">
        <p14:creationId xmlns:p14="http://schemas.microsoft.com/office/powerpoint/2010/main" val="169618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453" y="1114425"/>
            <a:ext cx="11026133" cy="496364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216183" y="6444476"/>
            <a:ext cx="514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12192000" cy="713874"/>
          </a:xfrm>
          <a:prstGeom prst="rect">
            <a:avLst/>
          </a:prstGeom>
          <a:solidFill>
            <a:srgbClr val="2E2E2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713874"/>
            <a:ext cx="12192000" cy="49530"/>
          </a:xfrm>
          <a:prstGeom prst="rect">
            <a:avLst/>
          </a:prstGeom>
          <a:solidFill>
            <a:srgbClr val="4F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01600" y="106873"/>
            <a:ext cx="12090400" cy="533400"/>
          </a:xfrm>
        </p:spPr>
        <p:txBody>
          <a:bodyPr>
            <a:normAutofit/>
          </a:bodyPr>
          <a:lstStyle>
            <a:lvl1pPr>
              <a:defRPr lang="en-US" sz="32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EBB88BF-F2A0-42DD-A2B0-5946198779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" y="6272541"/>
            <a:ext cx="968922" cy="448934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05FDAAF-28CF-A105-BC77-866D6CBBB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NASPI Meeting – April 2023</a:t>
            </a:r>
          </a:p>
        </p:txBody>
      </p:sp>
    </p:spTree>
    <p:extLst>
      <p:ext uri="{BB962C8B-B14F-4D97-AF65-F5344CB8AC3E}">
        <p14:creationId xmlns:p14="http://schemas.microsoft.com/office/powerpoint/2010/main" val="1617985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6" y="6292628"/>
            <a:ext cx="1066800" cy="496062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E2B4F6A-9843-B5F5-B3C8-E33C8C808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NASPI Meeting – April 2023</a:t>
            </a:r>
          </a:p>
        </p:txBody>
      </p:sp>
    </p:spTree>
    <p:extLst>
      <p:ext uri="{BB962C8B-B14F-4D97-AF65-F5344CB8AC3E}">
        <p14:creationId xmlns:p14="http://schemas.microsoft.com/office/powerpoint/2010/main" val="131454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1216183" y="6444476"/>
            <a:ext cx="514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0"/>
            <a:ext cx="12192000" cy="1268730"/>
          </a:xfrm>
          <a:prstGeom prst="rect">
            <a:avLst/>
          </a:prstGeom>
          <a:solidFill>
            <a:srgbClr val="000000">
              <a:alpha val="71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5029200"/>
            <a:ext cx="12192000" cy="49530"/>
          </a:xfrm>
          <a:prstGeom prst="rect">
            <a:avLst/>
          </a:prstGeom>
          <a:solidFill>
            <a:srgbClr val="4F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10529" y="3836341"/>
            <a:ext cx="11247487" cy="1192859"/>
          </a:xfrm>
        </p:spPr>
        <p:txBody>
          <a:bodyPr anchor="ctr">
            <a:normAutofit/>
          </a:bodyPr>
          <a:lstStyle>
            <a:lvl1pPr algn="l">
              <a:defRPr lang="en-US" sz="4800" b="1" i="0" kern="1200" baseline="0" dirty="0">
                <a:solidFill>
                  <a:srgbClr val="4FB33D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10530" y="2072225"/>
            <a:ext cx="8144364" cy="1429733"/>
          </a:xfrm>
        </p:spPr>
        <p:txBody>
          <a:bodyPr anchor="b">
            <a:normAutofit/>
          </a:bodyPr>
          <a:lstStyle>
            <a:lvl1pPr marL="0" indent="0" algn="l">
              <a:buNone/>
              <a:defRPr lang="en-US" sz="2800" b="1" i="0" kern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FDB4FF-1040-4FDD-870D-88EC922ED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" y="6272541"/>
            <a:ext cx="968922" cy="448934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6BBE573-515E-082E-B626-DBD77A14F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NASPI Meeting – April 2023</a:t>
            </a:r>
          </a:p>
        </p:txBody>
      </p:sp>
    </p:spTree>
    <p:extLst>
      <p:ext uri="{BB962C8B-B14F-4D97-AF65-F5344CB8AC3E}">
        <p14:creationId xmlns:p14="http://schemas.microsoft.com/office/powerpoint/2010/main" val="121289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453" y="1029869"/>
            <a:ext cx="5466347" cy="514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3929" y="1029869"/>
            <a:ext cx="5465657" cy="514709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0"/>
            <a:ext cx="12192000" cy="713874"/>
          </a:xfrm>
          <a:prstGeom prst="rect">
            <a:avLst/>
          </a:prstGeom>
          <a:solidFill>
            <a:srgbClr val="2E2E2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713874"/>
            <a:ext cx="12192000" cy="49530"/>
          </a:xfrm>
          <a:prstGeom prst="rect">
            <a:avLst/>
          </a:prstGeom>
          <a:solidFill>
            <a:srgbClr val="4F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Title 1"/>
          <p:cNvSpPr>
            <a:spLocks noGrp="1"/>
          </p:cNvSpPr>
          <p:nvPr userDrawn="1">
            <p:ph type="title"/>
          </p:nvPr>
        </p:nvSpPr>
        <p:spPr>
          <a:xfrm>
            <a:off x="101600" y="106873"/>
            <a:ext cx="12090400" cy="533400"/>
          </a:xfrm>
        </p:spPr>
        <p:txBody>
          <a:bodyPr>
            <a:normAutofit/>
          </a:bodyPr>
          <a:lstStyle>
            <a:lvl1pPr>
              <a:defRPr lang="en-US" sz="32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365DBA-DC68-4355-81F0-DC0AD046F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" y="6272541"/>
            <a:ext cx="968922" cy="448934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217E6BC-57C3-C370-7DD2-CCE0D6310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NASPI Meeting – April 2023</a:t>
            </a:r>
          </a:p>
        </p:txBody>
      </p:sp>
    </p:spTree>
    <p:extLst>
      <p:ext uri="{BB962C8B-B14F-4D97-AF65-F5344CB8AC3E}">
        <p14:creationId xmlns:p14="http://schemas.microsoft.com/office/powerpoint/2010/main" val="845151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454" y="1029869"/>
            <a:ext cx="4538500" cy="514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-116"/>
            <a:ext cx="12192000" cy="713874"/>
          </a:xfrm>
          <a:prstGeom prst="rect">
            <a:avLst/>
          </a:prstGeom>
          <a:solidFill>
            <a:srgbClr val="2E2E2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713874"/>
            <a:ext cx="12192000" cy="49530"/>
          </a:xfrm>
          <a:prstGeom prst="rect">
            <a:avLst/>
          </a:prstGeom>
          <a:solidFill>
            <a:srgbClr val="4F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20515" y="97744"/>
            <a:ext cx="11950970" cy="533400"/>
          </a:xfrm>
        </p:spPr>
        <p:txBody>
          <a:bodyPr>
            <a:normAutofit/>
          </a:bodyPr>
          <a:lstStyle>
            <a:lvl1pPr>
              <a:defRPr lang="en-US" sz="32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B912E6-9EC7-4FA3-9FE4-D279BA6E7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" y="6272541"/>
            <a:ext cx="968922" cy="448934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392B70B2-6045-3DCE-4FEC-463B2636C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NASPI Meeting – April 2023</a:t>
            </a:r>
          </a:p>
        </p:txBody>
      </p:sp>
    </p:spTree>
    <p:extLst>
      <p:ext uri="{BB962C8B-B14F-4D97-AF65-F5344CB8AC3E}">
        <p14:creationId xmlns:p14="http://schemas.microsoft.com/office/powerpoint/2010/main" val="400364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1086" y="1022139"/>
            <a:ext cx="4538500" cy="514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12192000" cy="713874"/>
          </a:xfrm>
          <a:prstGeom prst="rect">
            <a:avLst/>
          </a:prstGeom>
          <a:solidFill>
            <a:srgbClr val="2E2E2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713874"/>
            <a:ext cx="12192000" cy="49530"/>
          </a:xfrm>
          <a:prstGeom prst="rect">
            <a:avLst/>
          </a:prstGeom>
          <a:solidFill>
            <a:srgbClr val="4F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01600" y="106873"/>
            <a:ext cx="11950970" cy="533400"/>
          </a:xfrm>
        </p:spPr>
        <p:txBody>
          <a:bodyPr>
            <a:normAutofit/>
          </a:bodyPr>
          <a:lstStyle>
            <a:lvl1pPr>
              <a:defRPr lang="en-US" sz="32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E7ACF5-B3BB-4354-BAF6-EC5627F886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" y="6272541"/>
            <a:ext cx="968922" cy="448934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EF760B7-57FA-D89B-1588-2F5B8AFE6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NASPI Meeting – April 2023</a:t>
            </a:r>
          </a:p>
        </p:txBody>
      </p:sp>
    </p:spTree>
    <p:extLst>
      <p:ext uri="{BB962C8B-B14F-4D97-AF65-F5344CB8AC3E}">
        <p14:creationId xmlns:p14="http://schemas.microsoft.com/office/powerpoint/2010/main" val="46481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93869"/>
            <a:ext cx="5387975" cy="416720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470781"/>
            <a:ext cx="5387975" cy="4589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995644"/>
            <a:ext cx="5486400" cy="414945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1470781"/>
            <a:ext cx="5486400" cy="4589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0" y="0"/>
            <a:ext cx="12192000" cy="713874"/>
          </a:xfrm>
          <a:prstGeom prst="rect">
            <a:avLst/>
          </a:prstGeom>
          <a:solidFill>
            <a:srgbClr val="2E2E2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0" y="713874"/>
            <a:ext cx="12192000" cy="49530"/>
          </a:xfrm>
          <a:prstGeom prst="rect">
            <a:avLst/>
          </a:prstGeom>
          <a:solidFill>
            <a:srgbClr val="4F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01600" y="106873"/>
            <a:ext cx="11950970" cy="533400"/>
          </a:xfrm>
        </p:spPr>
        <p:txBody>
          <a:bodyPr>
            <a:normAutofit/>
          </a:bodyPr>
          <a:lstStyle>
            <a:lvl1pPr>
              <a:defRPr lang="en-US" sz="32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0C4D36-A726-4906-8048-C1A88E8ED0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" y="6272541"/>
            <a:ext cx="968922" cy="448934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FCEA39F-BE4B-DE12-F51E-E2DDCFDB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NASPI Meeting – April 2023</a:t>
            </a:r>
          </a:p>
        </p:txBody>
      </p:sp>
    </p:spTree>
    <p:extLst>
      <p:ext uri="{BB962C8B-B14F-4D97-AF65-F5344CB8AC3E}">
        <p14:creationId xmlns:p14="http://schemas.microsoft.com/office/powerpoint/2010/main" val="174304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-2163" y="2410"/>
            <a:ext cx="12192000" cy="713874"/>
          </a:xfrm>
          <a:prstGeom prst="rect">
            <a:avLst/>
          </a:prstGeom>
          <a:solidFill>
            <a:srgbClr val="2E2E2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713874"/>
            <a:ext cx="12192000" cy="49530"/>
          </a:xfrm>
          <a:prstGeom prst="rect">
            <a:avLst/>
          </a:prstGeom>
          <a:solidFill>
            <a:srgbClr val="4F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93869"/>
            <a:ext cx="5387975" cy="446460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481319"/>
            <a:ext cx="5387975" cy="19850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995644"/>
            <a:ext cx="5486400" cy="444685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1481319"/>
            <a:ext cx="5486400" cy="19850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952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/>
          <p:cNvSpPr>
            <a:spLocks noGrp="1"/>
          </p:cNvSpPr>
          <p:nvPr>
            <p:ph type="body" idx="12"/>
          </p:nvPr>
        </p:nvSpPr>
        <p:spPr>
          <a:xfrm>
            <a:off x="609600" y="3683531"/>
            <a:ext cx="5387975" cy="446460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3"/>
          </p:nvPr>
        </p:nvSpPr>
        <p:spPr>
          <a:xfrm>
            <a:off x="609600" y="4176957"/>
            <a:ext cx="5387975" cy="19850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0" y="3685306"/>
            <a:ext cx="5486400" cy="444685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5"/>
          <p:cNvSpPr>
            <a:spLocks noGrp="1"/>
          </p:cNvSpPr>
          <p:nvPr>
            <p:ph sz="quarter" idx="15"/>
          </p:nvPr>
        </p:nvSpPr>
        <p:spPr>
          <a:xfrm>
            <a:off x="6096000" y="4176957"/>
            <a:ext cx="5486400" cy="19850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97276" y="96740"/>
            <a:ext cx="11993123" cy="533400"/>
          </a:xfrm>
        </p:spPr>
        <p:txBody>
          <a:bodyPr>
            <a:normAutofit/>
          </a:bodyPr>
          <a:lstStyle>
            <a:lvl1pPr>
              <a:defRPr lang="en-US" sz="32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2B82E3-38DD-464B-89EA-420AC5391A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" y="6272541"/>
            <a:ext cx="968922" cy="448934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3ADE15D-587A-A6B0-B01C-F8587453A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NASPI Meeting – April 2023</a:t>
            </a:r>
          </a:p>
        </p:txBody>
      </p:sp>
    </p:spTree>
    <p:extLst>
      <p:ext uri="{BB962C8B-B14F-4D97-AF65-F5344CB8AC3E}">
        <p14:creationId xmlns:p14="http://schemas.microsoft.com/office/powerpoint/2010/main" val="1670887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1059886" y="6486980"/>
            <a:ext cx="685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70913" algn="r"/>
              </a:tabLst>
              <a:defRPr/>
            </a:pP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fld id="{D86EF3BE-F1C3-4B71-BB2D-0253AFF29FF2}" type="slidenum">
              <a:rPr lang="en-US" sz="120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570913" algn="r"/>
                </a:tabLst>
                <a:defRPr/>
              </a:pPr>
              <a:t>‹#›</a:t>
            </a:fld>
            <a:endParaRPr lang="en-US" sz="18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2192000" cy="713874"/>
          </a:xfrm>
          <a:prstGeom prst="rect">
            <a:avLst/>
          </a:prstGeom>
          <a:solidFill>
            <a:srgbClr val="2E2E2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713874"/>
            <a:ext cx="12192000" cy="49530"/>
          </a:xfrm>
          <a:prstGeom prst="rect">
            <a:avLst/>
          </a:prstGeom>
          <a:solidFill>
            <a:srgbClr val="4F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01600" y="106873"/>
            <a:ext cx="12090400" cy="533400"/>
          </a:xfrm>
        </p:spPr>
        <p:txBody>
          <a:bodyPr>
            <a:normAutofit/>
          </a:bodyPr>
          <a:lstStyle>
            <a:lvl1pPr>
              <a:defRPr lang="en-US" sz="32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D249A3-AEB2-45AE-86C1-CA06378EB8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1" y="6272541"/>
            <a:ext cx="968922" cy="448934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D821232-E2AF-AF5D-8A82-3BF9B738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56350"/>
            <a:ext cx="95056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474"/>
                </a:solidFill>
              </a:defRPr>
            </a:lvl1pPr>
          </a:lstStyle>
          <a:p>
            <a:r>
              <a:rPr lang="en-US" dirty="0"/>
              <a:t>NASPI Meeting – April 2023</a:t>
            </a:r>
          </a:p>
        </p:txBody>
      </p:sp>
    </p:spTree>
    <p:extLst>
      <p:ext uri="{BB962C8B-B14F-4D97-AF65-F5344CB8AC3E}">
        <p14:creationId xmlns:p14="http://schemas.microsoft.com/office/powerpoint/2010/main" val="9789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628" y="0"/>
            <a:ext cx="11032958" cy="597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3453" y="1114425"/>
            <a:ext cx="11026133" cy="5047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F3252C-D9E4-9646-BE47-D6BA204EA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58202" y="6356350"/>
            <a:ext cx="950566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767474"/>
                </a:solidFill>
              </a:defRPr>
            </a:lvl1pPr>
          </a:lstStyle>
          <a:p>
            <a:r>
              <a:rPr lang="en-US"/>
              <a:t>NASPI Meeting – 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85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686" r:id="rId18"/>
    <p:sldLayoutId id="2147483687" r:id="rId19"/>
    <p:sldLayoutId id="2147483688" r:id="rId20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kern="1200" baseline="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341313" indent="-341313" algn="l" defTabSz="914400" rtl="0" eaLnBrk="1" latinLnBrk="0" hangingPunct="1">
        <a:lnSpc>
          <a:spcPct val="90000"/>
        </a:lnSpc>
        <a:spcBef>
          <a:spcPts val="1000"/>
        </a:spcBef>
        <a:buSzPct val="80000"/>
        <a:buFontTx/>
        <a:buBlip>
          <a:blip r:embed="rId2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73088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7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4075" indent="-227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87438" indent="-233363" algn="l" defTabSz="914400" rtl="0" eaLnBrk="1" latinLnBrk="0" hangingPunct="1">
        <a:lnSpc>
          <a:spcPct val="90000"/>
        </a:lnSpc>
        <a:spcBef>
          <a:spcPts val="500"/>
        </a:spcBef>
        <a:buClr>
          <a:srgbClr val="007900"/>
        </a:buClr>
        <a:buFont typeface="Arial" panose="020B0604020202020204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1255713" indent="-168275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›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ttp.info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1980" y="3836341"/>
            <a:ext cx="11211791" cy="1192859"/>
          </a:xfrm>
        </p:spPr>
        <p:txBody>
          <a:bodyPr>
            <a:normAutofit/>
          </a:bodyPr>
          <a:lstStyle/>
          <a:p>
            <a:r>
              <a:rPr lang="en-US" sz="4900" dirty="0"/>
              <a:t>Transitioning to IEEE Standard</a:t>
            </a:r>
            <a:endParaRPr lang="en-US" dirty="0"/>
          </a:p>
        </p:txBody>
      </p:sp>
      <p:pic>
        <p:nvPicPr>
          <p:cNvPr id="1028" name="Picture 4" descr="openPDC - GPA Product Discussi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39"/>
          <a:stretch/>
        </p:blipFill>
        <p:spPr bwMode="auto">
          <a:xfrm>
            <a:off x="10131452" y="5844316"/>
            <a:ext cx="1739768" cy="78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358E6F-354A-7F53-B6B5-FDF995947D7F}"/>
              </a:ext>
            </a:extLst>
          </p:cNvPr>
          <p:cNvSpPr txBox="1"/>
          <p:nvPr/>
        </p:nvSpPr>
        <p:spPr>
          <a:xfrm>
            <a:off x="320780" y="5178818"/>
            <a:ext cx="3785055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SMWG Meeting</a:t>
            </a:r>
          </a:p>
          <a:p>
            <a:pPr>
              <a:spcAft>
                <a:spcPts val="600"/>
              </a:spcAft>
            </a:pPr>
            <a:endParaRPr lang="en-US" sz="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Ritchie Carroll</a:t>
            </a:r>
            <a:endParaRPr lang="en-US" sz="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6,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EBABA3-8558-C7E8-E508-CA90CA58AD6D}"/>
              </a:ext>
            </a:extLst>
          </p:cNvPr>
          <p:cNvSpPr txBox="1"/>
          <p:nvPr/>
        </p:nvSpPr>
        <p:spPr>
          <a:xfrm>
            <a:off x="1369351" y="-98929"/>
            <a:ext cx="44313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kern="900" cap="small" spc="10" dirty="0">
                <a:solidFill>
                  <a:srgbClr val="003192"/>
                </a:solidFill>
                <a:latin typeface="Franklin Gothic Demi" panose="020B0703020102020204" pitchFamily="34" charset="0"/>
              </a:rPr>
              <a:t>S</a:t>
            </a:r>
            <a:r>
              <a:rPr lang="en-US" sz="5200" kern="900" cap="small" spc="10" dirty="0">
                <a:solidFill>
                  <a:srgbClr val="1563FF"/>
                </a:solidFill>
                <a:latin typeface="Verdana Pro SemiBold" panose="020B0704030504040204" pitchFamily="34" charset="0"/>
              </a:rPr>
              <a:t>treaming</a:t>
            </a:r>
            <a:r>
              <a:rPr lang="en-US" sz="5400" kern="900" cap="small" spc="10" dirty="0">
                <a:solidFill>
                  <a:srgbClr val="003192"/>
                </a:solidFill>
                <a:latin typeface="Verdana Pro SemiBold" panose="020B0704030504040204" pitchFamily="34" charset="0"/>
              </a:rPr>
              <a:t> </a:t>
            </a:r>
            <a:r>
              <a:rPr lang="en-US" sz="6000" kern="900" cap="small" spc="10" dirty="0">
                <a:solidFill>
                  <a:srgbClr val="003192"/>
                </a:solidFill>
                <a:latin typeface="Franklin Gothic Demi" panose="020B0703020102020204" pitchFamily="34" charset="0"/>
              </a:rPr>
              <a:t>T</a:t>
            </a:r>
            <a:r>
              <a:rPr lang="en-US" sz="5200" kern="900" cap="small" spc="10" dirty="0">
                <a:solidFill>
                  <a:srgbClr val="1563FF"/>
                </a:solidFill>
                <a:latin typeface="Verdana Pro SemiBold" panose="020B0704030504040204" pitchFamily="34" charset="0"/>
              </a:rPr>
              <a:t>elemetry</a:t>
            </a:r>
            <a:r>
              <a:rPr lang="en-US" sz="5400" kern="900" cap="small" spc="10" dirty="0">
                <a:solidFill>
                  <a:srgbClr val="003192"/>
                </a:solidFill>
                <a:latin typeface="Verdana Pro SemiBold" panose="020B0704030504040204" pitchFamily="34" charset="0"/>
              </a:rPr>
              <a:t> </a:t>
            </a:r>
            <a:r>
              <a:rPr lang="en-US" sz="6000" kern="900" cap="small" spc="10" dirty="0">
                <a:solidFill>
                  <a:srgbClr val="003192"/>
                </a:solidFill>
                <a:latin typeface="Franklin Gothic Demi" panose="020B0703020102020204" pitchFamily="34" charset="0"/>
              </a:rPr>
              <a:t>T</a:t>
            </a:r>
            <a:r>
              <a:rPr lang="en-US" sz="5200" kern="900" cap="small" spc="10" dirty="0">
                <a:solidFill>
                  <a:srgbClr val="1563FF"/>
                </a:solidFill>
                <a:latin typeface="Verdana Pro SemiBold" panose="020B0704030504040204" pitchFamily="34" charset="0"/>
              </a:rPr>
              <a:t>ransport</a:t>
            </a:r>
            <a:r>
              <a:rPr lang="en-US" sz="5400" kern="900" cap="small" spc="10" dirty="0">
                <a:solidFill>
                  <a:srgbClr val="003192"/>
                </a:solidFill>
                <a:latin typeface="Verdana Pro SemiBold" panose="020B0704030504040204" pitchFamily="34" charset="0"/>
              </a:rPr>
              <a:t> </a:t>
            </a:r>
            <a:r>
              <a:rPr lang="en-US" sz="6000" kern="900" cap="small" spc="10" dirty="0">
                <a:solidFill>
                  <a:srgbClr val="003192"/>
                </a:solidFill>
                <a:latin typeface="Franklin Gothic Demi" panose="020B0703020102020204" pitchFamily="34" charset="0"/>
              </a:rPr>
              <a:t>P</a:t>
            </a:r>
            <a:r>
              <a:rPr lang="en-US" sz="5200" kern="900" cap="small" spc="10" dirty="0">
                <a:solidFill>
                  <a:srgbClr val="1563FF"/>
                </a:solidFill>
                <a:latin typeface="Verdana Pro SemiBold" panose="020B0704030504040204" pitchFamily="34" charset="0"/>
              </a:rPr>
              <a:t>rotocol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45B02D1-699F-4468-9A65-16C549A10FC7}"/>
              </a:ext>
            </a:extLst>
          </p:cNvPr>
          <p:cNvSpPr>
            <a:spLocks noGrp="1"/>
          </p:cNvSpPr>
          <p:nvPr/>
        </p:nvSpPr>
        <p:spPr>
          <a:xfrm>
            <a:off x="6445624" y="5297968"/>
            <a:ext cx="2765244" cy="1192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9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4075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7438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9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5713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br>
              <a:rPr lang="en-US" sz="2000" dirty="0"/>
            </a:br>
            <a:r>
              <a:rPr lang="en-US" sz="5400" b="1" dirty="0">
                <a:solidFill>
                  <a:srgbClr val="0067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P2664</a:t>
            </a:r>
            <a:endParaRPr lang="en-US" sz="4000" b="1" dirty="0">
              <a:solidFill>
                <a:srgbClr val="0067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IEEE - Advancing Technology for Humanity">
            <a:extLst>
              <a:ext uri="{FF2B5EF4-FFF2-40B4-BE49-F238E27FC236}">
                <a16:creationId xmlns:a16="http://schemas.microsoft.com/office/drawing/2014/main" id="{BA195EE8-8057-916B-8155-C5B2435088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994"/>
          <a:stretch/>
        </p:blipFill>
        <p:spPr bwMode="auto">
          <a:xfrm>
            <a:off x="4406052" y="5636729"/>
            <a:ext cx="2218865" cy="71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71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AEFAA7-1384-4ECE-8167-FC99E367F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9672" y="1398305"/>
            <a:ext cx="7546693" cy="4420841"/>
          </a:xfrm>
        </p:spPr>
        <p:txBody>
          <a:bodyPr>
            <a:normAutofit/>
          </a:bodyPr>
          <a:lstStyle/>
          <a:p>
            <a:r>
              <a:rPr lang="en-US" sz="3200" dirty="0"/>
              <a:t>Security at IP Layer</a:t>
            </a:r>
          </a:p>
          <a:p>
            <a:pPr marL="0" indent="0">
              <a:buNone/>
            </a:pPr>
            <a:endParaRPr lang="en-US" sz="1050" dirty="0"/>
          </a:p>
          <a:p>
            <a:pPr lvl="1"/>
            <a:r>
              <a:rPr lang="en-US" sz="2800" b="1" i="1" dirty="0"/>
              <a:t>TCP</a:t>
            </a:r>
            <a:r>
              <a:rPr lang="en-US" sz="2800" dirty="0"/>
              <a:t>: </a:t>
            </a:r>
            <a:r>
              <a:rPr lang="en-US" dirty="0"/>
              <a:t>Primary security is added at the socket using industry standard Transport Layer Security (TLS or SSL). X.509 certificates are used to authenticate connections and provide encryption through public key infrastructure.</a:t>
            </a:r>
            <a:br>
              <a:rPr lang="en-US" dirty="0"/>
            </a:br>
            <a:endParaRPr lang="en-US" dirty="0"/>
          </a:p>
          <a:p>
            <a:pPr lvl="1"/>
            <a:r>
              <a:rPr lang="en-US" sz="2800" b="1" i="1" dirty="0"/>
              <a:t>UDP </a:t>
            </a:r>
            <a:r>
              <a:rPr lang="en-US" dirty="0"/>
              <a:t>(optional)</a:t>
            </a:r>
            <a:r>
              <a:rPr lang="en-US" sz="2800" dirty="0"/>
              <a:t>: </a:t>
            </a:r>
            <a:r>
              <a:rPr lang="en-US" dirty="0"/>
              <a:t>When existing command channel is secured with TLS, UDP uses AES symmetric encryption with keys exchanged over the TLS secure channel.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6E283E-BAA2-4776-A6DC-18BFA1A97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STTP Difference: IP Level Security</a:t>
            </a:r>
          </a:p>
        </p:txBody>
      </p:sp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35668EEA-594E-4C3A-AF72-BF05C9860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52" y="2195701"/>
            <a:ext cx="2400300" cy="2343150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9C6790F-2CBC-B6B3-8264-352C00CE6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86002"/>
            <a:ext cx="9505665" cy="365125"/>
          </a:xfrm>
        </p:spPr>
        <p:txBody>
          <a:bodyPr/>
          <a:lstStyle/>
          <a:p>
            <a:r>
              <a:rPr lang="en-US" dirty="0"/>
              <a:t>NASPI Meeting – April 2023</a:t>
            </a:r>
          </a:p>
        </p:txBody>
      </p:sp>
    </p:spTree>
    <p:extLst>
      <p:ext uri="{BB962C8B-B14F-4D97-AF65-F5344CB8AC3E}">
        <p14:creationId xmlns:p14="http://schemas.microsoft.com/office/powerpoint/2010/main" val="3783665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3B7E6A-05F0-4C80-9AA1-78DF1C48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STTP Difference: Configurable Connection Origin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DAF8895E-3F29-4F2E-9A9B-184B2DE04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37" y="898418"/>
            <a:ext cx="11577330" cy="1235182"/>
          </a:xfrm>
        </p:spPr>
        <p:txBody>
          <a:bodyPr>
            <a:normAutofit/>
          </a:bodyPr>
          <a:lstStyle/>
          <a:p>
            <a:r>
              <a:rPr lang="en-US" dirty="0"/>
              <a:t>Publisher and Subscriber operations are “</a:t>
            </a:r>
            <a:r>
              <a:rPr lang="en-US" i="1" dirty="0"/>
              <a:t>functions</a:t>
            </a:r>
            <a:r>
              <a:rPr lang="en-US" dirty="0"/>
              <a:t>” in STTP – not “</a:t>
            </a:r>
            <a:r>
              <a:rPr lang="en-US" i="1" dirty="0"/>
              <a:t>objects</a:t>
            </a:r>
            <a:r>
              <a:rPr lang="en-US" dirty="0"/>
              <a:t>”</a:t>
            </a:r>
          </a:p>
          <a:p>
            <a:r>
              <a:rPr lang="en-US" dirty="0"/>
              <a:t>As such, a publisher “</a:t>
            </a:r>
            <a:r>
              <a:rPr lang="en-US" i="1" dirty="0"/>
              <a:t>sends</a:t>
            </a:r>
            <a:r>
              <a:rPr lang="en-US" dirty="0"/>
              <a:t>” data and a subscriber “</a:t>
            </a:r>
            <a:r>
              <a:rPr lang="en-US" i="1" dirty="0"/>
              <a:t>receives</a:t>
            </a:r>
            <a:r>
              <a:rPr lang="en-US" dirty="0"/>
              <a:t>” data – always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24940B-A017-4904-A3A2-18EA24A519D5}"/>
              </a:ext>
            </a:extLst>
          </p:cNvPr>
          <p:cNvSpPr txBox="1"/>
          <p:nvPr/>
        </p:nvSpPr>
        <p:spPr>
          <a:xfrm>
            <a:off x="3957099" y="1907850"/>
            <a:ext cx="7316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Crossing Security Zone with Reverse Connection</a:t>
            </a:r>
          </a:p>
        </p:txBody>
      </p:sp>
      <p:pic>
        <p:nvPicPr>
          <p:cNvPr id="15" name="Content Placeholder 10">
            <a:extLst>
              <a:ext uri="{FF2B5EF4-FFF2-40B4-BE49-F238E27FC236}">
                <a16:creationId xmlns:a16="http://schemas.microsoft.com/office/drawing/2014/main" id="{208BB6EE-3B9B-4956-9547-8224AB92D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52" y="2635534"/>
            <a:ext cx="2400300" cy="2343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5A1589-DD9E-45AA-9F14-C1334C1DE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660" y="2546134"/>
            <a:ext cx="7701754" cy="3633202"/>
          </a:xfrm>
          <a:prstGeom prst="rect">
            <a:avLst/>
          </a:prstGeom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EC9B355D-B85F-3518-3616-8DEC73B26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8202" y="6386002"/>
            <a:ext cx="9505665" cy="365125"/>
          </a:xfrm>
        </p:spPr>
        <p:txBody>
          <a:bodyPr/>
          <a:lstStyle/>
          <a:p>
            <a:r>
              <a:rPr lang="en-US" dirty="0"/>
              <a:t>NASPI Meeting – April 2023</a:t>
            </a:r>
          </a:p>
        </p:txBody>
      </p:sp>
    </p:spTree>
    <p:extLst>
      <p:ext uri="{BB962C8B-B14F-4D97-AF65-F5344CB8AC3E}">
        <p14:creationId xmlns:p14="http://schemas.microsoft.com/office/powerpoint/2010/main" val="2824185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E88EB7-E840-6F4A-BA79-AD47603B6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Updates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ED4B0E-0104-2307-AD24-8AECAB1B2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NASPI Meeting – April 2023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F44DCF-16D7-4E49-8521-0ECB71FF2CA8}"/>
              </a:ext>
            </a:extLst>
          </p:cNvPr>
          <p:cNvSpPr>
            <a:spLocks noGrp="1"/>
          </p:cNvSpPr>
          <p:nvPr/>
        </p:nvSpPr>
        <p:spPr>
          <a:xfrm>
            <a:off x="6449132" y="3147963"/>
            <a:ext cx="5115639" cy="2190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9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4075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7438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9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5713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Publish / Subscribe Model</a:t>
            </a:r>
          </a:p>
          <a:p>
            <a:r>
              <a:rPr lang="en-US" dirty="0"/>
              <a:t>Publisher Data Access Control</a:t>
            </a:r>
          </a:p>
          <a:p>
            <a:r>
              <a:rPr lang="en-US" dirty="0"/>
              <a:t>IP Level Security</a:t>
            </a:r>
          </a:p>
          <a:p>
            <a:r>
              <a:rPr lang="en-US" dirty="0"/>
              <a:t>Configurable Connection Origin</a:t>
            </a:r>
          </a:p>
          <a:p>
            <a:endParaRPr lang="en-US" dirty="0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B45B02D1-699F-4468-9A65-16C549A10FC7}"/>
              </a:ext>
            </a:extLst>
          </p:cNvPr>
          <p:cNvSpPr>
            <a:spLocks noGrp="1"/>
          </p:cNvSpPr>
          <p:nvPr/>
        </p:nvSpPr>
        <p:spPr>
          <a:xfrm>
            <a:off x="6611737" y="916265"/>
            <a:ext cx="4790431" cy="969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9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4075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7438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9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5713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br>
              <a:rPr lang="en-US" sz="2000" dirty="0"/>
            </a:br>
            <a:r>
              <a:rPr lang="en-US" sz="5400" b="1" dirty="0">
                <a:solidFill>
                  <a:srgbClr val="0067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P2664</a:t>
            </a:r>
            <a:endParaRPr lang="en-US" sz="4000" b="1" dirty="0">
              <a:solidFill>
                <a:srgbClr val="0067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4" descr="IEEE - Advancing Technology for Humanity">
            <a:extLst>
              <a:ext uri="{FF2B5EF4-FFF2-40B4-BE49-F238E27FC236}">
                <a16:creationId xmlns:a16="http://schemas.microsoft.com/office/drawing/2014/main" id="{3956BCBD-4AA4-4A37-BDD9-64FBF0CBB9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994"/>
          <a:stretch/>
        </p:blipFill>
        <p:spPr bwMode="auto">
          <a:xfrm>
            <a:off x="5827913" y="1145962"/>
            <a:ext cx="2034905" cy="65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@sttp">
            <a:extLst>
              <a:ext uri="{FF2B5EF4-FFF2-40B4-BE49-F238E27FC236}">
                <a16:creationId xmlns:a16="http://schemas.microsoft.com/office/drawing/2014/main" id="{C91E232E-5D00-438C-9848-BD708F9D1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786" y="708080"/>
            <a:ext cx="1537687" cy="153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rrow: Striped Right 16">
            <a:extLst>
              <a:ext uri="{FF2B5EF4-FFF2-40B4-BE49-F238E27FC236}">
                <a16:creationId xmlns:a16="http://schemas.microsoft.com/office/drawing/2014/main" id="{003FC23F-2738-47AE-9884-DC8A675053C7}"/>
              </a:ext>
            </a:extLst>
          </p:cNvPr>
          <p:cNvSpPr/>
          <p:nvPr/>
        </p:nvSpPr>
        <p:spPr>
          <a:xfrm>
            <a:off x="4643758" y="1229343"/>
            <a:ext cx="1091680" cy="484912"/>
          </a:xfrm>
          <a:prstGeom prst="stripedRightArrow">
            <a:avLst/>
          </a:prstGeom>
          <a:gradFill flip="none" rotWithShape="1">
            <a:gsLst>
              <a:gs pos="41000">
                <a:srgbClr val="1B20FF"/>
              </a:gs>
              <a:gs pos="16000">
                <a:srgbClr val="05088B"/>
              </a:gs>
              <a:gs pos="76000">
                <a:srgbClr val="006699"/>
              </a:gs>
            </a:gsLst>
            <a:lin ang="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11C73EB8-F84A-B727-7BB1-D5D60FF421C7}"/>
              </a:ext>
            </a:extLst>
          </p:cNvPr>
          <p:cNvSpPr>
            <a:spLocks noGrp="1"/>
          </p:cNvSpPr>
          <p:nvPr/>
        </p:nvSpPr>
        <p:spPr>
          <a:xfrm>
            <a:off x="1160819" y="2282131"/>
            <a:ext cx="5115639" cy="2190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9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4075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7438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9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5713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Atomic Measurement Packets</a:t>
            </a:r>
          </a:p>
          <a:p>
            <a:r>
              <a:rPr lang="en-US" dirty="0"/>
              <a:t>Reduced Data Loss</a:t>
            </a:r>
          </a:p>
          <a:p>
            <a:r>
              <a:rPr lang="en-US" dirty="0"/>
              <a:t>Lossless Compression</a:t>
            </a:r>
          </a:p>
          <a:p>
            <a:r>
              <a:rPr lang="en-US" dirty="0"/>
              <a:t>Scalability (to hardware limits)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373365-A059-556A-707E-2C13982873BA}"/>
              </a:ext>
            </a:extLst>
          </p:cNvPr>
          <p:cNvSpPr txBox="1"/>
          <p:nvPr/>
        </p:nvSpPr>
        <p:spPr>
          <a:xfrm>
            <a:off x="2876490" y="5442034"/>
            <a:ext cx="6799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0070C0"/>
                </a:solidFill>
              </a:rPr>
              <a:t>Plan is to go to ballot in May!</a:t>
            </a:r>
            <a:endParaRPr lang="en-AS" sz="4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97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29526C-BCF7-2D9A-8033-9A7B8F7E1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436" y="968562"/>
            <a:ext cx="11498728" cy="5387788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/>
              <a:t>Added higher time precision options</a:t>
            </a:r>
          </a:p>
          <a:p>
            <a:r>
              <a:rPr lang="en-US" altLang="en-US" sz="2800" dirty="0"/>
              <a:t>Some commands simplified / key words changed / unused options dropped</a:t>
            </a:r>
          </a:p>
          <a:p>
            <a:r>
              <a:rPr lang="en-US" altLang="en-US" sz="2800" dirty="0"/>
              <a:t>Define Operational Modes now requires a publisher success response to accept proposed subscriber options. Options now include:</a:t>
            </a:r>
          </a:p>
          <a:p>
            <a:pPr lvl="1"/>
            <a:r>
              <a:rPr lang="en-US" altLang="en-US" dirty="0"/>
              <a:t>Custom compression algorithms selection for data packet, buffer block, signal index cache and metadata</a:t>
            </a:r>
          </a:p>
          <a:p>
            <a:pPr lvl="1"/>
            <a:r>
              <a:rPr lang="en-US" altLang="en-US" dirty="0"/>
              <a:t>Custom UDP cipher encryption algorithm selection</a:t>
            </a:r>
          </a:p>
          <a:p>
            <a:r>
              <a:rPr lang="en-US" altLang="en-US" sz="2800" dirty="0"/>
              <a:t>New commands:</a:t>
            </a:r>
          </a:p>
          <a:p>
            <a:pPr lvl="1"/>
            <a:r>
              <a:rPr lang="en-US" altLang="en-US" dirty="0"/>
              <a:t>Get Primary Metadata Schema</a:t>
            </a:r>
          </a:p>
          <a:p>
            <a:pPr lvl="1"/>
            <a:r>
              <a:rPr lang="en-US" altLang="en-US" dirty="0"/>
              <a:t>Get Signal Selection Metadata Schema</a:t>
            </a:r>
          </a:p>
          <a:p>
            <a:pPr lvl="1"/>
            <a:r>
              <a:rPr lang="en-US" altLang="en-US" dirty="0"/>
              <a:t>Confirm Update Cipher Keys</a:t>
            </a:r>
          </a:p>
          <a:p>
            <a:r>
              <a:rPr lang="en-US" altLang="en-US" sz="2800" dirty="0"/>
              <a:t>Suggested Metadata for synchrophasors has been improved / standardized.</a:t>
            </a:r>
          </a:p>
          <a:p>
            <a:r>
              <a:rPr lang="en-US" dirty="0"/>
              <a:t>Includes a recommended Publisher and Subscriber API</a:t>
            </a:r>
            <a:endParaRPr lang="en-A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0A418D-9539-F045-D8EF-F1048BD06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Coming in the IEEE Standard </a:t>
            </a:r>
            <a:endParaRPr lang="en-A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6E288-F61A-A275-E2FD-591CA6978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NASPI Meeting – 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795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2FE47B-64E7-1334-E580-35F9252EE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Status -- see: </a:t>
            </a:r>
            <a:r>
              <a:rPr lang="en-US" dirty="0">
                <a:hlinkClick r:id="rId2"/>
              </a:rPr>
              <a:t>https://sttp.info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2C9D11-6499-0765-A81B-840A5515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NASPI Meeting – April 2023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05C0301-B832-C817-9455-DD9D976E4A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642899"/>
              </p:ext>
            </p:extLst>
          </p:nvPr>
        </p:nvGraphicFramePr>
        <p:xfrm>
          <a:off x="922587" y="858909"/>
          <a:ext cx="10241280" cy="39097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44663336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4011029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848931079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060705785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384189318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489145116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37733715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482822784"/>
                    </a:ext>
                  </a:extLst>
                </a:gridCol>
              </a:tblGrid>
              <a:tr h="814120">
                <a:tc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Subscriber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TSCC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Filter</a:t>
                      </a:r>
                      <a:br>
                        <a:rPr lang="en-US" sz="2000" b="1" u="none" strike="noStrike" dirty="0">
                          <a:effectLst/>
                        </a:rPr>
                      </a:br>
                      <a:r>
                        <a:rPr lang="en-US" sz="2000" b="1" u="none" strike="noStrike" dirty="0">
                          <a:effectLst/>
                        </a:rPr>
                        <a:t>Expressions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Reverse</a:t>
                      </a:r>
                      <a:br>
                        <a:rPr lang="en-US" sz="2000" b="1" u="none" strike="noStrike">
                          <a:effectLst/>
                        </a:rPr>
                      </a:br>
                      <a:r>
                        <a:rPr lang="en-US" sz="2000" b="1" u="none" strike="noStrike">
                          <a:effectLst/>
                        </a:rPr>
                        <a:t>Subscriber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Publisher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Reverse</a:t>
                      </a:r>
                      <a:br>
                        <a:rPr lang="en-US" sz="2000" b="1" u="none" strike="noStrike">
                          <a:effectLst/>
                        </a:rPr>
                      </a:br>
                      <a:r>
                        <a:rPr lang="en-US" sz="2000" b="1" u="none" strike="noStrike">
                          <a:effectLst/>
                        </a:rPr>
                        <a:t>Publisher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TLS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9082300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GSF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6371051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C++ / C#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7891057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Go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5722619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Python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0026745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Rust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9322999"/>
                  </a:ext>
                </a:extLst>
              </a:tr>
            </a:tbl>
          </a:graphicData>
        </a:graphic>
      </p:graphicFrame>
      <p:pic>
        <p:nvPicPr>
          <p:cNvPr id="17" name="Picture 4" descr="Check Mark Vector Art, Icons, and Graphics for Free Download">
            <a:extLst>
              <a:ext uri="{FF2B5EF4-FFF2-40B4-BE49-F238E27FC236}">
                <a16:creationId xmlns:a16="http://schemas.microsoft.com/office/drawing/2014/main" id="{8027DA5A-C9D2-9757-E956-51AB84EC1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96" t="17931" r="5384" b="16035"/>
          <a:stretch/>
        </p:blipFill>
        <p:spPr bwMode="auto">
          <a:xfrm rot="20906398">
            <a:off x="2566186" y="1725880"/>
            <a:ext cx="603180" cy="50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heck Mark Vector Art, Icons, and Graphics for Free Download">
            <a:extLst>
              <a:ext uri="{FF2B5EF4-FFF2-40B4-BE49-F238E27FC236}">
                <a16:creationId xmlns:a16="http://schemas.microsoft.com/office/drawing/2014/main" id="{A8CC9219-8482-1008-2218-0EDA288C5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96" t="17931" r="5384" b="16035"/>
          <a:stretch/>
        </p:blipFill>
        <p:spPr bwMode="auto">
          <a:xfrm rot="20906398">
            <a:off x="3863542" y="1725880"/>
            <a:ext cx="603180" cy="50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heck Mark Vector Art, Icons, and Graphics for Free Download">
            <a:extLst>
              <a:ext uri="{FF2B5EF4-FFF2-40B4-BE49-F238E27FC236}">
                <a16:creationId xmlns:a16="http://schemas.microsoft.com/office/drawing/2014/main" id="{026441D6-0BC3-3C36-549F-FF2166F510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96" t="17931" r="5384" b="16035"/>
          <a:stretch/>
        </p:blipFill>
        <p:spPr bwMode="auto">
          <a:xfrm rot="20906398">
            <a:off x="5116973" y="1725880"/>
            <a:ext cx="603180" cy="50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heck Mark Vector Art, Icons, and Graphics for Free Download">
            <a:extLst>
              <a:ext uri="{FF2B5EF4-FFF2-40B4-BE49-F238E27FC236}">
                <a16:creationId xmlns:a16="http://schemas.microsoft.com/office/drawing/2014/main" id="{6CD2335E-D190-0103-A91F-A1B28245E0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96" t="17931" r="5384" b="16035"/>
          <a:stretch/>
        </p:blipFill>
        <p:spPr bwMode="auto">
          <a:xfrm rot="20906398">
            <a:off x="6390246" y="1725880"/>
            <a:ext cx="603180" cy="50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heck Mark Vector Art, Icons, and Graphics for Free Download">
            <a:extLst>
              <a:ext uri="{FF2B5EF4-FFF2-40B4-BE49-F238E27FC236}">
                <a16:creationId xmlns:a16="http://schemas.microsoft.com/office/drawing/2014/main" id="{5F9BC037-AE09-0693-B40F-7DE132796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96" t="17931" r="5384" b="16035"/>
          <a:stretch/>
        </p:blipFill>
        <p:spPr bwMode="auto">
          <a:xfrm rot="20906398">
            <a:off x="7685513" y="1725880"/>
            <a:ext cx="603180" cy="50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heck Mark Vector Art, Icons, and Graphics for Free Download">
            <a:extLst>
              <a:ext uri="{FF2B5EF4-FFF2-40B4-BE49-F238E27FC236}">
                <a16:creationId xmlns:a16="http://schemas.microsoft.com/office/drawing/2014/main" id="{6C78E7BC-5FCF-8A54-371A-AE1A7D201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96" t="17931" r="5384" b="16035"/>
          <a:stretch/>
        </p:blipFill>
        <p:spPr bwMode="auto">
          <a:xfrm rot="20906398">
            <a:off x="8980393" y="1725880"/>
            <a:ext cx="603180" cy="50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heck Mark Vector Art, Icons, and Graphics for Free Download">
            <a:extLst>
              <a:ext uri="{FF2B5EF4-FFF2-40B4-BE49-F238E27FC236}">
                <a16:creationId xmlns:a16="http://schemas.microsoft.com/office/drawing/2014/main" id="{E9A3F856-2F5E-D046-9D6D-396B9A7F5D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96" t="17931" r="5384" b="16035"/>
          <a:stretch/>
        </p:blipFill>
        <p:spPr bwMode="auto">
          <a:xfrm rot="20906398">
            <a:off x="10256911" y="1725880"/>
            <a:ext cx="603180" cy="50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heck Mark Vector Art, Icons, and Graphics for Free Download">
            <a:extLst>
              <a:ext uri="{FF2B5EF4-FFF2-40B4-BE49-F238E27FC236}">
                <a16:creationId xmlns:a16="http://schemas.microsoft.com/office/drawing/2014/main" id="{24216CFF-C334-52C5-43EA-E589401CD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96" t="17931" r="5384" b="16035"/>
          <a:stretch/>
        </p:blipFill>
        <p:spPr bwMode="auto">
          <a:xfrm rot="20906398">
            <a:off x="2566186" y="2346241"/>
            <a:ext cx="603180" cy="50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heck Mark Vector Art, Icons, and Graphics for Free Download">
            <a:extLst>
              <a:ext uri="{FF2B5EF4-FFF2-40B4-BE49-F238E27FC236}">
                <a16:creationId xmlns:a16="http://schemas.microsoft.com/office/drawing/2014/main" id="{C7D9826D-6776-FFD2-FDA3-98C180FB5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96" t="17931" r="5384" b="16035"/>
          <a:stretch/>
        </p:blipFill>
        <p:spPr bwMode="auto">
          <a:xfrm rot="20906398">
            <a:off x="2573410" y="2963456"/>
            <a:ext cx="603180" cy="50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heck Mark Vector Art, Icons, and Graphics for Free Download">
            <a:extLst>
              <a:ext uri="{FF2B5EF4-FFF2-40B4-BE49-F238E27FC236}">
                <a16:creationId xmlns:a16="http://schemas.microsoft.com/office/drawing/2014/main" id="{4176261F-6B8B-C3E5-3A62-A91EA6C15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96" t="17931" r="5384" b="16035"/>
          <a:stretch/>
        </p:blipFill>
        <p:spPr bwMode="auto">
          <a:xfrm rot="20906398">
            <a:off x="2566186" y="3586093"/>
            <a:ext cx="603180" cy="50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heck Mark Vector Art, Icons, and Graphics for Free Download">
            <a:extLst>
              <a:ext uri="{FF2B5EF4-FFF2-40B4-BE49-F238E27FC236}">
                <a16:creationId xmlns:a16="http://schemas.microsoft.com/office/drawing/2014/main" id="{60AF075D-C999-037A-A5ED-331B95BF6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96" t="17931" r="5384" b="16035"/>
          <a:stretch/>
        </p:blipFill>
        <p:spPr bwMode="auto">
          <a:xfrm rot="20906398">
            <a:off x="2566186" y="4204166"/>
            <a:ext cx="603180" cy="50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heck Mark Vector Art, Icons, and Graphics for Free Download">
            <a:extLst>
              <a:ext uri="{FF2B5EF4-FFF2-40B4-BE49-F238E27FC236}">
                <a16:creationId xmlns:a16="http://schemas.microsoft.com/office/drawing/2014/main" id="{A11723E6-7301-C4AB-C149-EA255A96A8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96" t="17931" r="5384" b="16035"/>
          <a:stretch/>
        </p:blipFill>
        <p:spPr bwMode="auto">
          <a:xfrm rot="20906398">
            <a:off x="3863542" y="2346241"/>
            <a:ext cx="603180" cy="50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heck Mark Vector Art, Icons, and Graphics for Free Download">
            <a:extLst>
              <a:ext uri="{FF2B5EF4-FFF2-40B4-BE49-F238E27FC236}">
                <a16:creationId xmlns:a16="http://schemas.microsoft.com/office/drawing/2014/main" id="{566DAE67-E5B4-930A-D66D-48BCF43BE7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96" t="17931" r="5384" b="16035"/>
          <a:stretch/>
        </p:blipFill>
        <p:spPr bwMode="auto">
          <a:xfrm rot="20906398">
            <a:off x="3870766" y="2963456"/>
            <a:ext cx="603180" cy="50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heck Mark Vector Art, Icons, and Graphics for Free Download">
            <a:extLst>
              <a:ext uri="{FF2B5EF4-FFF2-40B4-BE49-F238E27FC236}">
                <a16:creationId xmlns:a16="http://schemas.microsoft.com/office/drawing/2014/main" id="{A4A9ADDE-C6CA-596E-F27D-A6AA0FC047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96" t="17931" r="5384" b="16035"/>
          <a:stretch/>
        </p:blipFill>
        <p:spPr bwMode="auto">
          <a:xfrm rot="20906398">
            <a:off x="3863542" y="3586093"/>
            <a:ext cx="603180" cy="50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heck Mark Vector Art, Icons, and Graphics for Free Download">
            <a:extLst>
              <a:ext uri="{FF2B5EF4-FFF2-40B4-BE49-F238E27FC236}">
                <a16:creationId xmlns:a16="http://schemas.microsoft.com/office/drawing/2014/main" id="{1671D315-4506-0197-7068-673A2BD0A4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96" t="17931" r="5384" b="16035"/>
          <a:stretch/>
        </p:blipFill>
        <p:spPr bwMode="auto">
          <a:xfrm rot="20906398">
            <a:off x="5116973" y="2346241"/>
            <a:ext cx="603180" cy="50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heck Mark Vector Art, Icons, and Graphics for Free Download">
            <a:extLst>
              <a:ext uri="{FF2B5EF4-FFF2-40B4-BE49-F238E27FC236}">
                <a16:creationId xmlns:a16="http://schemas.microsoft.com/office/drawing/2014/main" id="{0BC6B0DA-09B0-7BEF-0391-8009937B95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96" t="17931" r="5384" b="16035"/>
          <a:stretch/>
        </p:blipFill>
        <p:spPr bwMode="auto">
          <a:xfrm rot="20906398">
            <a:off x="6390246" y="2346241"/>
            <a:ext cx="603180" cy="50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heck Mark Vector Art, Icons, and Graphics for Free Download">
            <a:extLst>
              <a:ext uri="{FF2B5EF4-FFF2-40B4-BE49-F238E27FC236}">
                <a16:creationId xmlns:a16="http://schemas.microsoft.com/office/drawing/2014/main" id="{C8AA9386-E963-0678-DB35-7C5BB2CFA9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96" t="17931" r="5384" b="16035"/>
          <a:stretch/>
        </p:blipFill>
        <p:spPr bwMode="auto">
          <a:xfrm rot="20906398">
            <a:off x="7685513" y="2346241"/>
            <a:ext cx="603180" cy="50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heck Mark Vector Art, Icons, and Graphics for Free Download">
            <a:extLst>
              <a:ext uri="{FF2B5EF4-FFF2-40B4-BE49-F238E27FC236}">
                <a16:creationId xmlns:a16="http://schemas.microsoft.com/office/drawing/2014/main" id="{0BC5C243-5C89-CD00-3B57-333C0A3385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96" t="17931" r="5384" b="16035"/>
          <a:stretch/>
        </p:blipFill>
        <p:spPr bwMode="auto">
          <a:xfrm rot="20906398">
            <a:off x="8980393" y="2346241"/>
            <a:ext cx="603180" cy="50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heck Mark Vector Art, Icons, and Graphics for Free Download">
            <a:extLst>
              <a:ext uri="{FF2B5EF4-FFF2-40B4-BE49-F238E27FC236}">
                <a16:creationId xmlns:a16="http://schemas.microsoft.com/office/drawing/2014/main" id="{9ABCE670-1131-0A9A-EDAD-9D6A2A2A31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96" t="17931" r="5384" b="16035"/>
          <a:stretch/>
        </p:blipFill>
        <p:spPr bwMode="auto">
          <a:xfrm rot="20906398">
            <a:off x="5124197" y="2963456"/>
            <a:ext cx="603180" cy="50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heck Mark Vector Art, Icons, and Graphics for Free Download">
            <a:extLst>
              <a:ext uri="{FF2B5EF4-FFF2-40B4-BE49-F238E27FC236}">
                <a16:creationId xmlns:a16="http://schemas.microsoft.com/office/drawing/2014/main" id="{849E0CDC-3D15-F9E1-C61D-37777E760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96" t="17931" r="5384" b="16035"/>
          <a:stretch/>
        </p:blipFill>
        <p:spPr bwMode="auto">
          <a:xfrm rot="20906398">
            <a:off x="5116973" y="3586093"/>
            <a:ext cx="603180" cy="50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heck Mark Vector Art, Icons, and Graphics for Free Download">
            <a:extLst>
              <a:ext uri="{FF2B5EF4-FFF2-40B4-BE49-F238E27FC236}">
                <a16:creationId xmlns:a16="http://schemas.microsoft.com/office/drawing/2014/main" id="{33263BE7-4E88-7F1A-07F7-FF13CFBAC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96" t="17931" r="5384" b="16035"/>
          <a:stretch/>
        </p:blipFill>
        <p:spPr bwMode="auto">
          <a:xfrm rot="20906398">
            <a:off x="6397470" y="2963456"/>
            <a:ext cx="603180" cy="50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757937A-E047-5DC7-B833-E3B0E32DDF9C}"/>
              </a:ext>
            </a:extLst>
          </p:cNvPr>
          <p:cNvSpPr txBox="1"/>
          <p:nvPr/>
        </p:nvSpPr>
        <p:spPr>
          <a:xfrm>
            <a:off x="3185020" y="4211225"/>
            <a:ext cx="6450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Ongoing progress on STTP API language targets…</a:t>
            </a:r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3A7CB882-46BC-E177-5CB4-D253D7EFF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6831" y="4826254"/>
            <a:ext cx="10494535" cy="160701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All API language targets expected to be function complete by end of year in time for IEEE release</a:t>
            </a:r>
          </a:p>
          <a:p>
            <a:r>
              <a:rPr lang="en-US" sz="3600" dirty="0"/>
              <a:t>However, no need to wait, </a:t>
            </a:r>
            <a:r>
              <a:rPr lang="en-US" sz="4300" b="1" i="1" dirty="0">
                <a:solidFill>
                  <a:srgbClr val="007900"/>
                </a:solidFill>
              </a:rPr>
              <a:t>start integrating now!</a:t>
            </a:r>
            <a:endParaRPr lang="en-US" sz="4200" b="1" i="1" dirty="0">
              <a:solidFill>
                <a:srgbClr val="0079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887898-59E8-ACE9-5D01-43A5E705A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4101" y="3197263"/>
            <a:ext cx="2400635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98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442DC4-6103-E2F6-AE58-DDA36F95D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Chose one and go!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13170E-C6EE-7A39-07DF-320B0DB2B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NASPI Meeting – April 2023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090E7B-8FD3-80C2-34BD-DF2D28E51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525" y="794827"/>
            <a:ext cx="8116950" cy="606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9433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7341</TotalTime>
  <Words>384</Words>
  <Application>Microsoft Office PowerPoint</Application>
  <PresentationFormat>Widescreen</PresentationFormat>
  <Paragraphs>65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Franklin Gothic Demi</vt:lpstr>
      <vt:lpstr>Tahoma</vt:lpstr>
      <vt:lpstr>Verdana Pro SemiBold</vt:lpstr>
      <vt:lpstr>Wingdings</vt:lpstr>
      <vt:lpstr>1_Office Theme</vt:lpstr>
      <vt:lpstr>Transitioning to IEEE Standard</vt:lpstr>
      <vt:lpstr>STTP Difference: IP Level Security</vt:lpstr>
      <vt:lpstr>STTP Difference: Configurable Connection Origin</vt:lpstr>
      <vt:lpstr>IEEE Updates</vt:lpstr>
      <vt:lpstr>Changes Coming in the IEEE Standard </vt:lpstr>
      <vt:lpstr>API Status -- see: https://sttp.info</vt:lpstr>
      <vt:lpstr>Chose one and go!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rcarroll@gridprotectionalliance.org</dc:creator>
  <cp:keywords>GPA NASPI</cp:keywords>
  <cp:lastModifiedBy>Ritchie Carroll</cp:lastModifiedBy>
  <cp:revision>289</cp:revision>
  <cp:lastPrinted>2020-08-27T14:31:48Z</cp:lastPrinted>
  <dcterms:created xsi:type="dcterms:W3CDTF">2017-03-19T13:38:12Z</dcterms:created>
  <dcterms:modified xsi:type="dcterms:W3CDTF">2023-04-06T15:44:13Z</dcterms:modified>
</cp:coreProperties>
</file>