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20116800" cy="25603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5" d="100"/>
          <a:sy n="75" d="100"/>
        </p:scale>
        <p:origin x="72" y="-75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8/3/2026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hyperlink" Target="mailto:tlaughner@lifescaleanalytics.com" TargetMode="External"/><Relationship Id="rId18" Type="http://schemas.openxmlformats.org/officeDocument/2006/relationships/image" Target="../media/image13.png"/><Relationship Id="rId3" Type="http://schemas.openxmlformats.org/officeDocument/2006/relationships/image" Target="../media/image2.gif"/><Relationship Id="rId7" Type="http://schemas.openxmlformats.org/officeDocument/2006/relationships/image" Target="../media/image6.png"/><Relationship Id="rId12" Type="http://schemas.openxmlformats.org/officeDocument/2006/relationships/hyperlink" Target="mailto:clackner@gridprotectionalliance.org" TargetMode="External"/><Relationship Id="rId17" Type="http://schemas.openxmlformats.org/officeDocument/2006/relationships/image" Target="../media/image12.png"/><Relationship Id="rId2" Type="http://schemas.openxmlformats.org/officeDocument/2006/relationships/image" Target="../media/image1.png"/><Relationship Id="rId16" Type="http://schemas.openxmlformats.org/officeDocument/2006/relationships/image" Target="../media/image11.png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hyperlink" Target="mailto:walkermg@epb.net" TargetMode="External"/><Relationship Id="rId5" Type="http://schemas.openxmlformats.org/officeDocument/2006/relationships/image" Target="../media/image4.png"/><Relationship Id="rId15" Type="http://schemas.openxmlformats.org/officeDocument/2006/relationships/image" Target="../media/image10.png"/><Relationship Id="rId10" Type="http://schemas.openxmlformats.org/officeDocument/2006/relationships/image" Target="../media/image8.png"/><Relationship Id="rId19" Type="http://schemas.openxmlformats.org/officeDocument/2006/relationships/image" Target="../media/image14.png"/><Relationship Id="rId4" Type="http://schemas.openxmlformats.org/officeDocument/2006/relationships/image" Target="../media/image3.png"/><Relationship Id="rId9" Type="http://schemas.openxmlformats.org/officeDocument/2006/relationships/hyperlink" Target="https://www.google.com/imgres?q=Powerside&amp;imgurl=https%3A%2F%2Fichqp2022.org%2Fwp-content%2Fuploads%2F2021%2F10%2Fpowerside-registered-logo-full-color-rgb-scaled-e1635413860847.jpg&amp;imgrefurl=https%3A%2F%2Fichqp2022.org%2Fpowerside%2F&amp;docid=ffFPjGc1owT3TM&amp;tbnid=q0Kihx1gJLkxHM&amp;vet=12ahUKEwihzc-tsP2UAxUo38kDHSUpGkEQnPAOegQIIRAB..i&amp;w=1080&amp;h=120&amp;hcb=2&amp;ved=2ahUKEwihzc-tsP2UAxUo38kDHSUpGkEQnPAOegQIIRAB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5204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20116800" cy="1828800"/>
          </a:xfrm>
          <a:prstGeom prst="rect">
            <a:avLst/>
          </a:prstGeom>
          <a:solidFill>
            <a:srgbClr val="0A3778"/>
          </a:solidFill>
          <a:ln>
            <a:solidFill>
              <a:srgbClr val="0A3778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3" name="Picture 2" descr="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182880"/>
            <a:ext cx="1371600" cy="1371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011680" y="320040"/>
            <a:ext cx="11744690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000" b="1">
                <a:solidFill>
                  <a:srgbClr val="FFFFFF"/>
                </a:solidFill>
              </a:defRPr>
            </a:pPr>
            <a:r>
              <a:rPr sz="7200" dirty="0"/>
              <a:t>P</a:t>
            </a:r>
            <a:r>
              <a:rPr lang="en-US" sz="7200" dirty="0"/>
              <a:t>O</a:t>
            </a:r>
            <a:r>
              <a:rPr sz="7200" dirty="0"/>
              <a:t>WA Conference Poster Title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16002000" y="228600"/>
            <a:ext cx="3657600" cy="1280160"/>
          </a:xfrm>
          <a:prstGeom prst="roundRect">
            <a:avLst/>
          </a:prstGeom>
          <a:solidFill>
            <a:srgbClr val="F0F0F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2011680"/>
            <a:ext cx="4822730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dirty="0">
                <a:solidFill>
                  <a:schemeClr val="bg1"/>
                </a:solidFill>
              </a:rPr>
              <a:t>Author(s) • Organization(s) • Contact Information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365760" y="2743200"/>
            <a:ext cx="6035040" cy="457200"/>
          </a:xfrm>
          <a:prstGeom prst="rect">
            <a:avLst/>
          </a:prstGeom>
          <a:solidFill>
            <a:srgbClr val="0099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/>
              <a:t>Call for Posters</a:t>
            </a:r>
            <a:endParaRPr sz="2400" dirty="0"/>
          </a:p>
        </p:txBody>
      </p:sp>
      <p:sp>
        <p:nvSpPr>
          <p:cNvPr id="8" name="Rectangle 7"/>
          <p:cNvSpPr/>
          <p:nvPr/>
        </p:nvSpPr>
        <p:spPr>
          <a:xfrm>
            <a:off x="365760" y="3200400"/>
            <a:ext cx="6035040" cy="19933920"/>
          </a:xfrm>
          <a:prstGeom prst="rect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dirty="0"/>
              <a:t>Insert text, figures, tables, charts, screenshots, and references here.</a:t>
            </a:r>
          </a:p>
          <a:p>
            <a:endParaRPr dirty="0"/>
          </a:p>
          <a:p>
            <a:r>
              <a:rPr dirty="0"/>
              <a:t>Recommended font sizes:</a:t>
            </a:r>
          </a:p>
          <a:p>
            <a:r>
              <a:rPr dirty="0"/>
              <a:t>Title: 80–100 pt</a:t>
            </a:r>
          </a:p>
          <a:p>
            <a:r>
              <a:rPr dirty="0"/>
              <a:t>Headers: 32–40 pt</a:t>
            </a:r>
          </a:p>
          <a:p>
            <a:r>
              <a:rPr dirty="0"/>
              <a:t>Body: 20–28 pt</a:t>
            </a:r>
          </a:p>
        </p:txBody>
      </p:sp>
      <p:sp>
        <p:nvSpPr>
          <p:cNvPr id="9" name="Rectangle 8"/>
          <p:cNvSpPr/>
          <p:nvPr/>
        </p:nvSpPr>
        <p:spPr>
          <a:xfrm>
            <a:off x="6949440" y="2743200"/>
            <a:ext cx="6035040" cy="457200"/>
          </a:xfrm>
          <a:prstGeom prst="rect">
            <a:avLst/>
          </a:prstGeom>
          <a:solidFill>
            <a:srgbClr val="0099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/>
              <a:t>Template</a:t>
            </a:r>
            <a:endParaRPr sz="2400" dirty="0"/>
          </a:p>
        </p:txBody>
      </p:sp>
      <p:sp>
        <p:nvSpPr>
          <p:cNvPr id="10" name="Rectangle 9"/>
          <p:cNvSpPr/>
          <p:nvPr/>
        </p:nvSpPr>
        <p:spPr>
          <a:xfrm>
            <a:off x="6949440" y="3200401"/>
            <a:ext cx="6035040" cy="4521200"/>
          </a:xfrm>
          <a:prstGeom prst="rect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dirty="0"/>
              <a:t>Insert text, figures, tables, charts, screenshots, and references here.</a:t>
            </a:r>
          </a:p>
          <a:p>
            <a:endParaRPr dirty="0"/>
          </a:p>
          <a:p>
            <a:r>
              <a:rPr dirty="0"/>
              <a:t>Recommended font sizes:</a:t>
            </a:r>
          </a:p>
          <a:p>
            <a:r>
              <a:rPr dirty="0"/>
              <a:t>Title: 80–100 pt</a:t>
            </a:r>
          </a:p>
          <a:p>
            <a:r>
              <a:rPr dirty="0"/>
              <a:t>Headers: 32–40 pt</a:t>
            </a:r>
          </a:p>
          <a:p>
            <a:r>
              <a:rPr dirty="0"/>
              <a:t>Body: 20–28 pt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3533120" y="2743200"/>
            <a:ext cx="6035040" cy="457200"/>
          </a:xfrm>
          <a:prstGeom prst="rect">
            <a:avLst/>
          </a:prstGeom>
          <a:solidFill>
            <a:srgbClr val="0099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/>
              <a:t>Submission Requirements</a:t>
            </a:r>
            <a:endParaRPr sz="2400" dirty="0"/>
          </a:p>
        </p:txBody>
      </p:sp>
      <p:sp>
        <p:nvSpPr>
          <p:cNvPr id="12" name="Rectangle 11"/>
          <p:cNvSpPr/>
          <p:nvPr/>
        </p:nvSpPr>
        <p:spPr>
          <a:xfrm>
            <a:off x="13533120" y="3200400"/>
            <a:ext cx="6035040" cy="19933920"/>
          </a:xfrm>
          <a:prstGeom prst="rect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t>Insert text, figures, tables, charts, screenshots, and references here.</a:t>
            </a:r>
          </a:p>
          <a:p>
            <a:endParaRPr/>
          </a:p>
          <a:p>
            <a:r>
              <a:t>Recommended font sizes:</a:t>
            </a:r>
          </a:p>
          <a:p>
            <a:r>
              <a:t>Title: 80–100 pt</a:t>
            </a:r>
          </a:p>
          <a:p>
            <a:r>
              <a:t>Headers: 32–40 pt</a:t>
            </a:r>
          </a:p>
          <a:p>
            <a:r>
              <a:t>Body: 20–28 pt</a:t>
            </a:r>
          </a:p>
        </p:txBody>
      </p:sp>
      <p:sp>
        <p:nvSpPr>
          <p:cNvPr id="13" name="Rectangle 12"/>
          <p:cNvSpPr/>
          <p:nvPr/>
        </p:nvSpPr>
        <p:spPr>
          <a:xfrm>
            <a:off x="0" y="24871680"/>
            <a:ext cx="20116800" cy="731520"/>
          </a:xfrm>
          <a:prstGeom prst="rect">
            <a:avLst/>
          </a:prstGeom>
          <a:solidFill>
            <a:srgbClr val="0A3778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2026 </a:t>
            </a:r>
            <a:r>
              <a:rPr dirty="0"/>
              <a:t>P</a:t>
            </a:r>
            <a:r>
              <a:rPr lang="en-US" dirty="0"/>
              <a:t>oint</a:t>
            </a:r>
            <a:r>
              <a:rPr dirty="0"/>
              <a:t> </a:t>
            </a:r>
            <a:r>
              <a:rPr lang="en-US" dirty="0"/>
              <a:t>On Wave Applications </a:t>
            </a:r>
            <a:r>
              <a:rPr dirty="0"/>
              <a:t>(P</a:t>
            </a:r>
            <a:r>
              <a:rPr lang="en-US" dirty="0"/>
              <a:t>O</a:t>
            </a:r>
            <a:r>
              <a:rPr dirty="0"/>
              <a:t>WA) Conference</a:t>
            </a:r>
          </a:p>
        </p:txBody>
      </p:sp>
      <p:pic>
        <p:nvPicPr>
          <p:cNvPr id="14" name="Picture 13" descr="PhysicsLAB: Wave Fundamentals">
            <a:extLst>
              <a:ext uri="{FF2B5EF4-FFF2-40B4-BE49-F238E27FC236}">
                <a16:creationId xmlns:a16="http://schemas.microsoft.com/office/drawing/2014/main" id="{FBD5E05E-684C-2A00-0E9E-44084A0178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4074" y="4301980"/>
            <a:ext cx="5580309" cy="241813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6C4A5AC-CF04-8DD9-959B-6002B3CA3E5D}"/>
              </a:ext>
            </a:extLst>
          </p:cNvPr>
          <p:cNvSpPr txBox="1"/>
          <p:nvPr/>
        </p:nvSpPr>
        <p:spPr>
          <a:xfrm>
            <a:off x="7204075" y="3468914"/>
            <a:ext cx="4915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Poster Template should be used for the POWA Conference Student Poster Session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783E45-6B7E-13DA-3C81-A962E1C44739}"/>
              </a:ext>
            </a:extLst>
          </p:cNvPr>
          <p:cNvSpPr txBox="1"/>
          <p:nvPr/>
        </p:nvSpPr>
        <p:spPr>
          <a:xfrm>
            <a:off x="7143523" y="6781576"/>
            <a:ext cx="49153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figure shows a generic waveform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78FA8F1-CF05-DB75-25FE-149A33B38AB1}"/>
              </a:ext>
            </a:extLst>
          </p:cNvPr>
          <p:cNvSpPr/>
          <p:nvPr/>
        </p:nvSpPr>
        <p:spPr>
          <a:xfrm>
            <a:off x="6949440" y="7908336"/>
            <a:ext cx="6035040" cy="457200"/>
          </a:xfrm>
          <a:prstGeom prst="rect">
            <a:avLst/>
          </a:prstGeom>
          <a:solidFill>
            <a:srgbClr val="0099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sz="2400" dirty="0"/>
              <a:t> Results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5DAE562-7C08-AA00-8B1E-B4A79C0B728C}"/>
              </a:ext>
            </a:extLst>
          </p:cNvPr>
          <p:cNvSpPr/>
          <p:nvPr/>
        </p:nvSpPr>
        <p:spPr>
          <a:xfrm>
            <a:off x="6949440" y="8365536"/>
            <a:ext cx="6035040" cy="14768783"/>
          </a:xfrm>
          <a:prstGeom prst="rect">
            <a:avLst/>
          </a:prstGeom>
          <a:solidFill>
            <a:srgbClr val="FFFF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dirty="0"/>
              <a:t>Insert text, figures, tables, charts, screenshots, and references here.</a:t>
            </a:r>
          </a:p>
          <a:p>
            <a:endParaRPr dirty="0"/>
          </a:p>
          <a:p>
            <a:r>
              <a:rPr dirty="0"/>
              <a:t>Recommended font sizes:</a:t>
            </a:r>
          </a:p>
          <a:p>
            <a:r>
              <a:rPr dirty="0"/>
              <a:t>Title: 80–100 pt</a:t>
            </a:r>
          </a:p>
          <a:p>
            <a:r>
              <a:rPr dirty="0"/>
              <a:t>Headers: 32–40 pt</a:t>
            </a:r>
          </a:p>
          <a:p>
            <a:r>
              <a:rPr dirty="0"/>
              <a:t>Body: 20–28 pt</a:t>
            </a:r>
          </a:p>
        </p:txBody>
      </p:sp>
      <p:pic>
        <p:nvPicPr>
          <p:cNvPr id="24" name="Picture 23" descr="EPB - Wikipedia">
            <a:extLst>
              <a:ext uri="{FF2B5EF4-FFF2-40B4-BE49-F238E27FC236}">
                <a16:creationId xmlns:a16="http://schemas.microsoft.com/office/drawing/2014/main" id="{EC830F75-CF19-0F86-8EDA-0A8FD41C4C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/>
        </p:blipFill>
        <p:spPr>
          <a:xfrm>
            <a:off x="16608377" y="264121"/>
            <a:ext cx="2186548" cy="1209118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D0708B1C-D6E7-5F2D-E9F4-C75942C78B66}"/>
              </a:ext>
            </a:extLst>
          </p:cNvPr>
          <p:cNvSpPr txBox="1"/>
          <p:nvPr/>
        </p:nvSpPr>
        <p:spPr>
          <a:xfrm>
            <a:off x="13615626" y="5378128"/>
            <a:ext cx="4915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Minimum Font Size 18</a:t>
            </a:r>
            <a:br>
              <a:rPr lang="en-US" dirty="0"/>
            </a:br>
            <a:r>
              <a:rPr lang="en-US" dirty="0"/>
              <a:t>Minimum Header Font Size: 24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DAA32893-CAFF-9EDC-BF6E-D02938957A89}"/>
              </a:ext>
            </a:extLst>
          </p:cNvPr>
          <p:cNvGrpSpPr/>
          <p:nvPr/>
        </p:nvGrpSpPr>
        <p:grpSpPr>
          <a:xfrm>
            <a:off x="365760" y="23461573"/>
            <a:ext cx="4725671" cy="1280161"/>
            <a:chOff x="3618229" y="16761279"/>
            <a:chExt cx="4725671" cy="1280161"/>
          </a:xfrm>
        </p:grpSpPr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EC2B795B-BD37-0FE6-9EF2-6212DDC25863}"/>
                </a:ext>
              </a:extLst>
            </p:cNvPr>
            <p:cNvGrpSpPr/>
            <p:nvPr/>
          </p:nvGrpSpPr>
          <p:grpSpPr>
            <a:xfrm>
              <a:off x="3618229" y="16761279"/>
              <a:ext cx="4725671" cy="1280161"/>
              <a:chOff x="3618229" y="16761279"/>
              <a:chExt cx="4725671" cy="1280161"/>
            </a:xfrm>
          </p:grpSpPr>
          <p:sp>
            <p:nvSpPr>
              <p:cNvPr id="52" name="Rounded Rectangle 4">
                <a:extLst>
                  <a:ext uri="{FF2B5EF4-FFF2-40B4-BE49-F238E27FC236}">
                    <a16:creationId xmlns:a16="http://schemas.microsoft.com/office/drawing/2014/main" id="{A7B0337F-4AF5-C127-7E09-7A1C5DD93798}"/>
                  </a:ext>
                </a:extLst>
              </p:cNvPr>
              <p:cNvSpPr/>
              <p:nvPr/>
            </p:nvSpPr>
            <p:spPr>
              <a:xfrm>
                <a:off x="3618229" y="16761280"/>
                <a:ext cx="4725671" cy="1280160"/>
              </a:xfrm>
              <a:prstGeom prst="roundRect">
                <a:avLst/>
              </a:prstGeom>
              <a:solidFill>
                <a:srgbClr val="F0F0F0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Rounded Rectangle 4">
                <a:extLst>
                  <a:ext uri="{FF2B5EF4-FFF2-40B4-BE49-F238E27FC236}">
                    <a16:creationId xmlns:a16="http://schemas.microsoft.com/office/drawing/2014/main" id="{4C7D9881-1AB3-A9F2-9878-31A587EAA0DF}"/>
                  </a:ext>
                </a:extLst>
              </p:cNvPr>
              <p:cNvSpPr/>
              <p:nvPr/>
            </p:nvSpPr>
            <p:spPr>
              <a:xfrm>
                <a:off x="3618229" y="16761279"/>
                <a:ext cx="4725671" cy="365760"/>
              </a:xfrm>
              <a:prstGeom prst="roundRect">
                <a:avLst>
                  <a:gd name="adj" fmla="val 50000"/>
                </a:avLst>
              </a:prstGeom>
              <a:solidFill>
                <a:srgbClr val="C8CDD3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b="1" dirty="0">
                    <a:solidFill>
                      <a:schemeClr val="tx1"/>
                    </a:solidFill>
                  </a:rPr>
                  <a:t>Platinum Sponsors</a:t>
                </a:r>
                <a:endParaRPr b="1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54" name="Picture 8" descr="EPRI Sensors for High Temperature ...">
                <a:extLst>
                  <a:ext uri="{FF2B5EF4-FFF2-40B4-BE49-F238E27FC236}">
                    <a16:creationId xmlns:a16="http://schemas.microsoft.com/office/drawing/2014/main" id="{F6E928E8-1D29-5F53-4B9F-560ABE5A23F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/>
            </p:blipFill>
            <p:spPr bwMode="auto">
              <a:xfrm>
                <a:off x="3884929" y="17202942"/>
                <a:ext cx="1315721" cy="6578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FDF462B1-D2F8-48A2-01E8-0A2C5E6D0D9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 t="35242" b="38009"/>
            <a:stretch>
              <a:fillRect/>
            </a:stretch>
          </p:blipFill>
          <p:spPr>
            <a:xfrm>
              <a:off x="5429961" y="17127039"/>
              <a:ext cx="2743227" cy="733763"/>
            </a:xfrm>
            <a:prstGeom prst="rect">
              <a:avLst/>
            </a:prstGeom>
          </p:spPr>
        </p:pic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89F567A7-AFE6-185D-4CBB-3D72A0EA5C60}"/>
              </a:ext>
            </a:extLst>
          </p:cNvPr>
          <p:cNvGrpSpPr/>
          <p:nvPr/>
        </p:nvGrpSpPr>
        <p:grpSpPr>
          <a:xfrm>
            <a:off x="5297148" y="23461573"/>
            <a:ext cx="5011459" cy="1280160"/>
            <a:chOff x="3618229" y="18586739"/>
            <a:chExt cx="5011459" cy="1280160"/>
          </a:xfrm>
        </p:grpSpPr>
        <p:grpSp>
          <p:nvGrpSpPr>
            <p:cNvPr id="56" name="Group 55">
              <a:extLst>
                <a:ext uri="{FF2B5EF4-FFF2-40B4-BE49-F238E27FC236}">
                  <a16:creationId xmlns:a16="http://schemas.microsoft.com/office/drawing/2014/main" id="{B8D2F435-CF84-1663-3802-83398333BAC5}"/>
                </a:ext>
              </a:extLst>
            </p:cNvPr>
            <p:cNvGrpSpPr/>
            <p:nvPr/>
          </p:nvGrpSpPr>
          <p:grpSpPr>
            <a:xfrm>
              <a:off x="3618229" y="18586739"/>
              <a:ext cx="5011459" cy="1280160"/>
              <a:chOff x="3618229" y="18586739"/>
              <a:chExt cx="5011459" cy="1280160"/>
            </a:xfrm>
          </p:grpSpPr>
          <p:sp>
            <p:nvSpPr>
              <p:cNvPr id="58" name="Rounded Rectangle 4">
                <a:extLst>
                  <a:ext uri="{FF2B5EF4-FFF2-40B4-BE49-F238E27FC236}">
                    <a16:creationId xmlns:a16="http://schemas.microsoft.com/office/drawing/2014/main" id="{5B23D2BE-913E-A92B-44B0-6BC9F6ADBA19}"/>
                  </a:ext>
                </a:extLst>
              </p:cNvPr>
              <p:cNvSpPr/>
              <p:nvPr/>
            </p:nvSpPr>
            <p:spPr>
              <a:xfrm>
                <a:off x="3618230" y="18586739"/>
                <a:ext cx="5011458" cy="1280160"/>
              </a:xfrm>
              <a:prstGeom prst="roundRect">
                <a:avLst/>
              </a:prstGeom>
              <a:solidFill>
                <a:srgbClr val="F6E7A6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9" name="Rounded Rectangle 4">
                <a:extLst>
                  <a:ext uri="{FF2B5EF4-FFF2-40B4-BE49-F238E27FC236}">
                    <a16:creationId xmlns:a16="http://schemas.microsoft.com/office/drawing/2014/main" id="{45D5C0E9-E8BB-38BC-3208-8598A5CAF790}"/>
                  </a:ext>
                </a:extLst>
              </p:cNvPr>
              <p:cNvSpPr/>
              <p:nvPr/>
            </p:nvSpPr>
            <p:spPr>
              <a:xfrm>
                <a:off x="3618229" y="18586739"/>
                <a:ext cx="5011459" cy="365760"/>
              </a:xfrm>
              <a:prstGeom prst="roundRect">
                <a:avLst>
                  <a:gd name="adj" fmla="val 50000"/>
                </a:avLst>
              </a:prstGeom>
              <a:solidFill>
                <a:srgbClr val="D4AF37"/>
              </a:solidFill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r>
                  <a:rPr lang="en-US" b="1" dirty="0">
                    <a:solidFill>
                      <a:schemeClr val="tx1"/>
                    </a:solidFill>
                  </a:rPr>
                  <a:t>Gold Sponsors</a:t>
                </a:r>
                <a:endParaRPr b="1" dirty="0">
                  <a:solidFill>
                    <a:schemeClr val="tx1"/>
                  </a:solidFill>
                </a:endParaRPr>
              </a:p>
            </p:txBody>
          </p:sp>
          <p:pic>
            <p:nvPicPr>
              <p:cNvPr id="60" name="Picture 59">
                <a:extLst>
                  <a:ext uri="{FF2B5EF4-FFF2-40B4-BE49-F238E27FC236}">
                    <a16:creationId xmlns:a16="http://schemas.microsoft.com/office/drawing/2014/main" id="{9A6ABDCB-EBE9-BD0C-FE6C-2FFCD7B21DB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/>
            </p:blipFill>
            <p:spPr>
              <a:xfrm>
                <a:off x="3836824" y="19045322"/>
                <a:ext cx="2068751" cy="679738"/>
              </a:xfrm>
              <a:prstGeom prst="rect">
                <a:avLst/>
              </a:prstGeom>
            </p:spPr>
          </p:pic>
        </p:grpSp>
        <p:pic>
          <p:nvPicPr>
            <p:cNvPr id="57" name="Picture 56">
              <a:extLst>
                <a:ext uri="{FF2B5EF4-FFF2-40B4-BE49-F238E27FC236}">
                  <a16:creationId xmlns:a16="http://schemas.microsoft.com/office/drawing/2014/main" id="{D06BBC55-D907-8D3A-1DCD-047D1AE34DD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rcRect t="38084" b="38083"/>
            <a:stretch>
              <a:fillRect/>
            </a:stretch>
          </p:blipFill>
          <p:spPr>
            <a:xfrm>
              <a:off x="5777655" y="19045322"/>
              <a:ext cx="2852032" cy="679738"/>
            </a:xfrm>
            <a:prstGeom prst="rect">
              <a:avLst/>
            </a:prstGeom>
          </p:spPr>
        </p:pic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F4AAC344-2034-8BAF-F00D-2C33EC65FA3F}"/>
              </a:ext>
            </a:extLst>
          </p:cNvPr>
          <p:cNvGrpSpPr/>
          <p:nvPr/>
        </p:nvGrpSpPr>
        <p:grpSpPr>
          <a:xfrm>
            <a:off x="10514324" y="23461573"/>
            <a:ext cx="4148031" cy="1280160"/>
            <a:chOff x="3376719" y="12196141"/>
            <a:chExt cx="4148031" cy="1280160"/>
          </a:xfrm>
        </p:grpSpPr>
        <p:sp>
          <p:nvSpPr>
            <p:cNvPr id="62" name="Rounded Rectangle 4">
              <a:extLst>
                <a:ext uri="{FF2B5EF4-FFF2-40B4-BE49-F238E27FC236}">
                  <a16:creationId xmlns:a16="http://schemas.microsoft.com/office/drawing/2014/main" id="{9ED77E58-58D1-E18D-DB29-24337B799E45}"/>
                </a:ext>
              </a:extLst>
            </p:cNvPr>
            <p:cNvSpPr/>
            <p:nvPr/>
          </p:nvSpPr>
          <p:spPr>
            <a:xfrm>
              <a:off x="3376719" y="12196141"/>
              <a:ext cx="4148031" cy="1280160"/>
            </a:xfrm>
            <a:prstGeom prst="roundRect">
              <a:avLst/>
            </a:prstGeom>
            <a:solidFill>
              <a:srgbClr val="ECEFF3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b="1" dirty="0">
                <a:solidFill>
                  <a:schemeClr val="tx1"/>
                </a:solidFill>
              </a:endParaRPr>
            </a:p>
          </p:txBody>
        </p:sp>
        <p:sp>
          <p:nvSpPr>
            <p:cNvPr id="63" name="Rounded Rectangle 4">
              <a:extLst>
                <a:ext uri="{FF2B5EF4-FFF2-40B4-BE49-F238E27FC236}">
                  <a16:creationId xmlns:a16="http://schemas.microsoft.com/office/drawing/2014/main" id="{D4819CC0-0D7D-CD2D-D96C-F0873C7D2269}"/>
                </a:ext>
              </a:extLst>
            </p:cNvPr>
            <p:cNvSpPr/>
            <p:nvPr/>
          </p:nvSpPr>
          <p:spPr>
            <a:xfrm>
              <a:off x="3376719" y="12196141"/>
              <a:ext cx="4148031" cy="365760"/>
            </a:xfrm>
            <a:prstGeom prst="roundRect">
              <a:avLst>
                <a:gd name="adj" fmla="val 50000"/>
              </a:avLst>
            </a:prstGeom>
            <a:solidFill>
              <a:srgbClr val="BFC5CD"/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b="1" dirty="0">
                  <a:solidFill>
                    <a:schemeClr val="tx1"/>
                  </a:solidFill>
                </a:rPr>
                <a:t>Silver Sponsors</a:t>
              </a:r>
              <a:endParaRPr b="1" dirty="0">
                <a:solidFill>
                  <a:schemeClr val="tx1"/>
                </a:solidFill>
              </a:endParaRPr>
            </a:p>
          </p:txBody>
        </p:sp>
        <p:pic>
          <p:nvPicPr>
            <p:cNvPr id="64" name="Picture 2" descr="Powerside - ICHQP 2022">
              <a:hlinkClick r:id="rId9"/>
              <a:extLst>
                <a:ext uri="{FF2B5EF4-FFF2-40B4-BE49-F238E27FC236}">
                  <a16:creationId xmlns:a16="http://schemas.microsoft.com/office/drawing/2014/main" id="{C0D9459B-EAAC-0CB2-C00F-1DD1CAE27B2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8229" y="12845131"/>
              <a:ext cx="3053182" cy="3358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1" name="TextBox 70">
            <a:extLst>
              <a:ext uri="{FF2B5EF4-FFF2-40B4-BE49-F238E27FC236}">
                <a16:creationId xmlns:a16="http://schemas.microsoft.com/office/drawing/2014/main" id="{3E61A2C8-0453-3E5F-B56A-7E8BAFC08732}"/>
              </a:ext>
            </a:extLst>
          </p:cNvPr>
          <p:cNvSpPr txBox="1"/>
          <p:nvPr/>
        </p:nvSpPr>
        <p:spPr>
          <a:xfrm>
            <a:off x="632459" y="3350164"/>
            <a:ext cx="5706563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Topics of Interest Include but Are Not Limited To: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Analysis of Incipient Faults &amp; Asset Health Using POW Data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Novel Applications of POW Data Related to Power Quality Issues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Novel Applications of POW Data Related to Fault Analysis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Analysis and Detection of Geomagnetic Events with POW Data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Predictive Maintenance Applications Using POW Data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Wildfire Prevention &amp; Detection Using POW Data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Monitoring of Datacenter Load Characteristics Using POW Data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Monitoring of Inverter-Based Resources Using POW Data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Sub-synchronous Oscillation Detection Using POW Data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Computer Simulation, Analysis &amp; Modeling for POW Applications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Management (Compression, Transport, Storage, etc.) of Large POW Data Sets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Enhancement of Existing Decision Tools and Processes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Cyber-Security Related Applications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dirty="0"/>
          </a:p>
          <a:p>
            <a:endParaRPr lang="en-US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186BE183-E976-86F3-E9E7-B143BBD7B576}"/>
              </a:ext>
            </a:extLst>
          </p:cNvPr>
          <p:cNvSpPr txBox="1"/>
          <p:nvPr/>
        </p:nvSpPr>
        <p:spPr>
          <a:xfrm>
            <a:off x="593907" y="9842156"/>
            <a:ext cx="570656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 Enter, Please Submit a Title and Brief Abstract and Include Contact Information for All Authors and a Faculty Advisor. Submit via Email to: </a:t>
            </a:r>
          </a:p>
          <a:p>
            <a:r>
              <a:rPr lang="en-US" dirty="0"/>
              <a:t>Merrick Walker, EPB</a:t>
            </a:r>
          </a:p>
          <a:p>
            <a:r>
              <a:rPr lang="en-US" dirty="0"/>
              <a:t> </a:t>
            </a:r>
            <a:r>
              <a:rPr lang="en-US" dirty="0">
                <a:hlinkClick r:id="rId11"/>
              </a:rPr>
              <a:t>walkermg@epb.net</a:t>
            </a:r>
            <a:endParaRPr lang="en-US" dirty="0"/>
          </a:p>
          <a:p>
            <a:r>
              <a:rPr lang="en-US" dirty="0"/>
              <a:t>Christoph Lackner, GPA, </a:t>
            </a:r>
            <a:r>
              <a:rPr lang="en-US" dirty="0">
                <a:hlinkClick r:id="rId12"/>
              </a:rPr>
              <a:t>clackner@gridprotectionalliance.org</a:t>
            </a:r>
            <a:endParaRPr lang="en-US" dirty="0"/>
          </a:p>
          <a:p>
            <a:r>
              <a:rPr lang="en-US" dirty="0"/>
              <a:t>Theo Laughner, LSA</a:t>
            </a:r>
          </a:p>
          <a:p>
            <a:r>
              <a:rPr lang="en-US" dirty="0"/>
              <a:t> </a:t>
            </a:r>
            <a:r>
              <a:rPr lang="en-US" dirty="0">
                <a:hlinkClick r:id="rId13"/>
              </a:rPr>
              <a:t>tlaughner@lifescaleanalytics.com</a:t>
            </a:r>
            <a:endParaRPr lang="en-US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33D442F5-5A56-51C8-E53E-EB7F4E0C19F7}"/>
              </a:ext>
            </a:extLst>
          </p:cNvPr>
          <p:cNvSpPr txBox="1"/>
          <p:nvPr/>
        </p:nvSpPr>
        <p:spPr>
          <a:xfrm>
            <a:off x="13594080" y="3304789"/>
            <a:ext cx="57065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All posters must use the provided poster template</a:t>
            </a:r>
          </a:p>
          <a:p>
            <a:r>
              <a:rPr lang="en-US" dirty="0"/>
              <a:t>Final posters must be submitted to the conference electronically as .ppt or .pdf by August 14</a:t>
            </a:r>
            <a:r>
              <a:rPr lang="en-US" baseline="30000" dirty="0"/>
              <a:t>th</a:t>
            </a:r>
            <a:r>
              <a:rPr lang="en-US" dirty="0"/>
              <a:t> 2026 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9850299-2165-EC49-85E6-9F87C34E4798}"/>
              </a:ext>
            </a:extLst>
          </p:cNvPr>
          <p:cNvSpPr txBox="1"/>
          <p:nvPr/>
        </p:nvSpPr>
        <p:spPr>
          <a:xfrm>
            <a:off x="13594080" y="5004042"/>
            <a:ext cx="57065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All posters must use the provided poster template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57370560-6EA2-1988-DC2B-769C0967FB9E}"/>
              </a:ext>
            </a:extLst>
          </p:cNvPr>
          <p:cNvSpPr txBox="1"/>
          <p:nvPr/>
        </p:nvSpPr>
        <p:spPr>
          <a:xfrm>
            <a:off x="13594080" y="6192778"/>
            <a:ext cx="570656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student author must be present at the student poster session, which will be held at the POWA Reception on September 29</a:t>
            </a:r>
            <a:r>
              <a:rPr lang="en-US" baseline="30000" dirty="0"/>
              <a:t>th</a:t>
            </a:r>
            <a:r>
              <a:rPr lang="en-US" dirty="0"/>
              <a:t> 2026</a:t>
            </a:r>
            <a:br>
              <a:rPr lang="en-US" dirty="0"/>
            </a:br>
            <a:br>
              <a:rPr lang="en-US" dirty="0"/>
            </a:br>
            <a:r>
              <a:rPr lang="en-US" dirty="0"/>
              <a:t>Awards for best poster are announced during the second day of the conference (September 30</a:t>
            </a:r>
            <a:r>
              <a:rPr lang="en-US" baseline="30000" dirty="0"/>
              <a:t>th</a:t>
            </a:r>
          </a:p>
          <a:p>
            <a:endParaRPr lang="en-US" baseline="30000" dirty="0"/>
          </a:p>
          <a:p>
            <a:endParaRPr lang="en-US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14DE423-FB39-4835-A7CE-EB16C4BC08CC}"/>
              </a:ext>
            </a:extLst>
          </p:cNvPr>
          <p:cNvGrpSpPr/>
          <p:nvPr/>
        </p:nvGrpSpPr>
        <p:grpSpPr>
          <a:xfrm>
            <a:off x="14802585" y="23461573"/>
            <a:ext cx="4857015" cy="1360592"/>
            <a:chOff x="1574891" y="8745100"/>
            <a:chExt cx="4857015" cy="1360592"/>
          </a:xfrm>
        </p:grpSpPr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FA7D151E-1A3D-B174-DC9B-0FB06E8B604F}"/>
                </a:ext>
              </a:extLst>
            </p:cNvPr>
            <p:cNvGrpSpPr/>
            <p:nvPr/>
          </p:nvGrpSpPr>
          <p:grpSpPr>
            <a:xfrm>
              <a:off x="1574891" y="8745100"/>
              <a:ext cx="4857015" cy="1360592"/>
              <a:chOff x="1574891" y="8745100"/>
              <a:chExt cx="4857015" cy="1360592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D852302B-4961-4AE1-37A5-3807281B65AE}"/>
                  </a:ext>
                </a:extLst>
              </p:cNvPr>
              <p:cNvGrpSpPr/>
              <p:nvPr/>
            </p:nvGrpSpPr>
            <p:grpSpPr>
              <a:xfrm>
                <a:off x="1574891" y="8745100"/>
                <a:ext cx="4857015" cy="1360592"/>
                <a:chOff x="1591943" y="3734950"/>
                <a:chExt cx="4857015" cy="1360592"/>
              </a:xfrm>
            </p:grpSpPr>
            <p:sp>
              <p:nvSpPr>
                <p:cNvPr id="26" name="Rounded Rectangle 4">
                  <a:extLst>
                    <a:ext uri="{FF2B5EF4-FFF2-40B4-BE49-F238E27FC236}">
                      <a16:creationId xmlns:a16="http://schemas.microsoft.com/office/drawing/2014/main" id="{0E8C41A3-D421-A584-E85C-9AF7F55029DA}"/>
                    </a:ext>
                  </a:extLst>
                </p:cNvPr>
                <p:cNvSpPr/>
                <p:nvPr/>
              </p:nvSpPr>
              <p:spPr>
                <a:xfrm>
                  <a:off x="1657501" y="3734951"/>
                  <a:ext cx="4791456" cy="1280160"/>
                </a:xfrm>
                <a:prstGeom prst="roundRect">
                  <a:avLst/>
                </a:prstGeom>
                <a:solidFill>
                  <a:srgbClr val="E0A06A"/>
                </a:solidFill>
                <a:ln>
                  <a:solidFill>
                    <a:srgbClr val="E0A06A"/>
                  </a:solidFill>
                </a:ln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b="1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27" name="Rounded Rectangle 4">
                  <a:extLst>
                    <a:ext uri="{FF2B5EF4-FFF2-40B4-BE49-F238E27FC236}">
                      <a16:creationId xmlns:a16="http://schemas.microsoft.com/office/drawing/2014/main" id="{026551E6-654C-1994-C5AB-F4EF6BED1279}"/>
                    </a:ext>
                  </a:extLst>
                </p:cNvPr>
                <p:cNvSpPr/>
                <p:nvPr/>
              </p:nvSpPr>
              <p:spPr>
                <a:xfrm>
                  <a:off x="1657502" y="3734950"/>
                  <a:ext cx="4791456" cy="335852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B87333"/>
                </a:solidFill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r>
                    <a:rPr lang="en-US" b="1" dirty="0">
                      <a:solidFill>
                        <a:schemeClr val="tx1"/>
                      </a:solidFill>
                    </a:rPr>
                    <a:t>Bronze Sponsors</a:t>
                  </a:r>
                  <a:endParaRPr b="1" dirty="0">
                    <a:solidFill>
                      <a:schemeClr val="tx1"/>
                    </a:solidFill>
                  </a:endParaRPr>
                </a:p>
              </p:txBody>
            </p:sp>
            <p:pic>
              <p:nvPicPr>
                <p:cNvPr id="28" name="Picture 4" descr="About Power Instruments">
                  <a:extLst>
                    <a:ext uri="{FF2B5EF4-FFF2-40B4-BE49-F238E27FC236}">
                      <a16:creationId xmlns:a16="http://schemas.microsoft.com/office/drawing/2014/main" id="{52800B3E-F3EE-57EB-5A3C-88699B4D2E59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4"/>
                <a:srcRect/>
                <a:stretch/>
              </p:blipFill>
              <p:spPr bwMode="auto">
                <a:xfrm>
                  <a:off x="1790851" y="4256629"/>
                  <a:ext cx="1212483" cy="33585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39" name="Picture 6" descr="Schneider Electric Systems Usa Inc">
                  <a:extLst>
                    <a:ext uri="{FF2B5EF4-FFF2-40B4-BE49-F238E27FC236}">
                      <a16:creationId xmlns:a16="http://schemas.microsoft.com/office/drawing/2014/main" id="{9A43677A-55E3-A62A-6F57-8C150307F433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15"/>
                <a:srcRect/>
                <a:stretch/>
              </p:blipFill>
              <p:spPr bwMode="auto">
                <a:xfrm>
                  <a:off x="2956889" y="4127524"/>
                  <a:ext cx="1350140" cy="594061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40" name="Picture 39">
                  <a:extLst>
                    <a:ext uri="{FF2B5EF4-FFF2-40B4-BE49-F238E27FC236}">
                      <a16:creationId xmlns:a16="http://schemas.microsoft.com/office/drawing/2014/main" id="{2DB4D4FE-6831-5DA3-2783-D5C7DAA5EE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/>
                <a:srcRect r="13209"/>
                <a:stretch>
                  <a:fillRect/>
                </a:stretch>
              </p:blipFill>
              <p:spPr>
                <a:xfrm>
                  <a:off x="1591943" y="4592481"/>
                  <a:ext cx="1350140" cy="503061"/>
                </a:xfrm>
                <a:prstGeom prst="rect">
                  <a:avLst/>
                </a:prstGeom>
              </p:spPr>
            </p:pic>
            <p:pic>
              <p:nvPicPr>
                <p:cNvPr id="41" name="Picture 40" descr="Instrument Transformers – Pfiffner Group">
                  <a:extLst>
                    <a:ext uri="{FF2B5EF4-FFF2-40B4-BE49-F238E27FC236}">
                      <a16:creationId xmlns:a16="http://schemas.microsoft.com/office/drawing/2014/main" id="{7276431E-6EA2-AF8C-0CE8-E328F36952B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7"/>
                <a:stretch/>
              </p:blipFill>
              <p:spPr>
                <a:xfrm>
                  <a:off x="4875303" y="4136055"/>
                  <a:ext cx="900767" cy="521256"/>
                </a:xfrm>
                <a:prstGeom prst="rect">
                  <a:avLst/>
                </a:prstGeom>
              </p:spPr>
            </p:pic>
            <p:pic>
              <p:nvPicPr>
                <p:cNvPr id="42" name="Picture 41">
                  <a:extLst>
                    <a:ext uri="{FF2B5EF4-FFF2-40B4-BE49-F238E27FC236}">
                      <a16:creationId xmlns:a16="http://schemas.microsoft.com/office/drawing/2014/main" id="{38E17765-BAB0-55C9-6DFE-F9B50103CF2A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8"/>
                <a:srcRect t="23621" b="26453"/>
                <a:stretch>
                  <a:fillRect/>
                </a:stretch>
              </p:blipFill>
              <p:spPr>
                <a:xfrm>
                  <a:off x="4290436" y="4542314"/>
                  <a:ext cx="715234" cy="357086"/>
                </a:xfrm>
                <a:prstGeom prst="rect">
                  <a:avLst/>
                </a:prstGeom>
              </p:spPr>
            </p:pic>
          </p:grpSp>
          <p:pic>
            <p:nvPicPr>
              <p:cNvPr id="23" name="Picture 22" descr="Power Quality Analyzers &amp; Power Quality Solutions | Elspec">
                <a:extLst>
                  <a:ext uri="{FF2B5EF4-FFF2-40B4-BE49-F238E27FC236}">
                    <a16:creationId xmlns:a16="http://schemas.microsoft.com/office/drawing/2014/main" id="{AAFF93B8-BF60-9E0C-1DB5-60EF581AF0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9"/>
              <a:stretch/>
            </p:blipFill>
            <p:spPr>
              <a:xfrm>
                <a:off x="5477209" y="9584378"/>
                <a:ext cx="825889" cy="396158"/>
              </a:xfrm>
              <a:prstGeom prst="rect">
                <a:avLst/>
              </a:prstGeom>
            </p:spPr>
          </p:pic>
        </p:grpSp>
        <p:pic>
          <p:nvPicPr>
            <p:cNvPr id="21" name="Picture 20" descr="Siemens Logo and symbol, meaning, history, PNG, brand">
              <a:extLst>
                <a:ext uri="{FF2B5EF4-FFF2-40B4-BE49-F238E27FC236}">
                  <a16:creationId xmlns:a16="http://schemas.microsoft.com/office/drawing/2014/main" id="{1EEE9CEA-4BE9-0DD5-405E-D29353722D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/>
            <a:stretch/>
          </p:blipFill>
          <p:spPr>
            <a:xfrm>
              <a:off x="3167394" y="9570590"/>
              <a:ext cx="889852" cy="50054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450</Words>
  <Application>Microsoft Office PowerPoint</Application>
  <PresentationFormat>Custom</PresentationFormat>
  <Paragraphs>62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Wingdings</vt:lpstr>
      <vt:lpstr>Office Theme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Henegar, Angie</dc:creator>
  <cp:keywords/>
  <dc:description>generated using python-pptx</dc:description>
  <cp:lastModifiedBy>Christoph Lackner</cp:lastModifiedBy>
  <cp:revision>9</cp:revision>
  <dcterms:created xsi:type="dcterms:W3CDTF">2013-01-27T09:14:16Z</dcterms:created>
  <dcterms:modified xsi:type="dcterms:W3CDTF">2026-08-03T12:34:36Z</dcterms:modified>
  <cp:category/>
</cp:coreProperties>
</file>