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</p:sldMasterIdLst>
  <p:notesMasterIdLst>
    <p:notesMasterId r:id="rId59"/>
  </p:notesMasterIdLst>
  <p:handoutMasterIdLst>
    <p:handoutMasterId r:id="rId60"/>
  </p:handoutMasterIdLst>
  <p:sldIdLst>
    <p:sldId id="338" r:id="rId2"/>
    <p:sldId id="365" r:id="rId3"/>
    <p:sldId id="355" r:id="rId4"/>
    <p:sldId id="405" r:id="rId5"/>
    <p:sldId id="422" r:id="rId6"/>
    <p:sldId id="404" r:id="rId7"/>
    <p:sldId id="347" r:id="rId8"/>
    <p:sldId id="359" r:id="rId9"/>
    <p:sldId id="348" r:id="rId10"/>
    <p:sldId id="427" r:id="rId11"/>
    <p:sldId id="413" r:id="rId12"/>
    <p:sldId id="354" r:id="rId13"/>
    <p:sldId id="356" r:id="rId14"/>
    <p:sldId id="350" r:id="rId15"/>
    <p:sldId id="358" r:id="rId16"/>
    <p:sldId id="360" r:id="rId17"/>
    <p:sldId id="411" r:id="rId18"/>
    <p:sldId id="426" r:id="rId19"/>
    <p:sldId id="345" r:id="rId20"/>
    <p:sldId id="351" r:id="rId21"/>
    <p:sldId id="339" r:id="rId22"/>
    <p:sldId id="383" r:id="rId23"/>
    <p:sldId id="412" r:id="rId24"/>
    <p:sldId id="385" r:id="rId25"/>
    <p:sldId id="399" r:id="rId26"/>
    <p:sldId id="400" r:id="rId27"/>
    <p:sldId id="386" r:id="rId28"/>
    <p:sldId id="384" r:id="rId29"/>
    <p:sldId id="340" r:id="rId30"/>
    <p:sldId id="408" r:id="rId31"/>
    <p:sldId id="388" r:id="rId32"/>
    <p:sldId id="389" r:id="rId33"/>
    <p:sldId id="391" r:id="rId34"/>
    <p:sldId id="341" r:id="rId35"/>
    <p:sldId id="394" r:id="rId36"/>
    <p:sldId id="393" r:id="rId37"/>
    <p:sldId id="401" r:id="rId38"/>
    <p:sldId id="402" r:id="rId39"/>
    <p:sldId id="392" r:id="rId40"/>
    <p:sldId id="424" r:id="rId41"/>
    <p:sldId id="421" r:id="rId42"/>
    <p:sldId id="425" r:id="rId43"/>
    <p:sldId id="342" r:id="rId44"/>
    <p:sldId id="374" r:id="rId45"/>
    <p:sldId id="410" r:id="rId46"/>
    <p:sldId id="370" r:id="rId47"/>
    <p:sldId id="395" r:id="rId48"/>
    <p:sldId id="419" r:id="rId49"/>
    <p:sldId id="420" r:id="rId50"/>
    <p:sldId id="397" r:id="rId51"/>
    <p:sldId id="423" r:id="rId52"/>
    <p:sldId id="396" r:id="rId53"/>
    <p:sldId id="398" r:id="rId54"/>
    <p:sldId id="343" r:id="rId55"/>
    <p:sldId id="414" r:id="rId56"/>
    <p:sldId id="415" r:id="rId57"/>
    <p:sldId id="371" r:id="rId58"/>
  </p:sldIdLst>
  <p:sldSz cx="12192000" cy="68580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35B8CBC-4A44-496B-A112-638B4F11DED8}">
          <p14:sldIdLst>
            <p14:sldId id="338"/>
          </p14:sldIdLst>
        </p14:section>
        <p14:section name="Introduction" id="{699258C4-AFBF-4360-8880-1972E7CFA327}">
          <p14:sldIdLst>
            <p14:sldId id="365"/>
            <p14:sldId id="355"/>
            <p14:sldId id="405"/>
            <p14:sldId id="422"/>
            <p14:sldId id="404"/>
            <p14:sldId id="347"/>
            <p14:sldId id="359"/>
            <p14:sldId id="348"/>
            <p14:sldId id="427"/>
            <p14:sldId id="413"/>
            <p14:sldId id="354"/>
            <p14:sldId id="356"/>
            <p14:sldId id="350"/>
            <p14:sldId id="358"/>
            <p14:sldId id="360"/>
            <p14:sldId id="411"/>
            <p14:sldId id="426"/>
            <p14:sldId id="345"/>
            <p14:sldId id="351"/>
          </p14:sldIdLst>
        </p14:section>
        <p14:section name="Trending" id="{7F182496-A868-4B7D-A583-8699AFDA802A}">
          <p14:sldIdLst>
            <p14:sldId id="339"/>
            <p14:sldId id="383"/>
            <p14:sldId id="412"/>
            <p14:sldId id="385"/>
            <p14:sldId id="399"/>
            <p14:sldId id="400"/>
            <p14:sldId id="386"/>
            <p14:sldId id="384"/>
          </p14:sldIdLst>
        </p14:section>
        <p14:section name="Mapped Data" id="{5B33C3F4-9678-4760-90CF-73F88DFC98F5}">
          <p14:sldIdLst>
            <p14:sldId id="340"/>
            <p14:sldId id="408"/>
            <p14:sldId id="388"/>
            <p14:sldId id="389"/>
            <p14:sldId id="391"/>
          </p14:sldIdLst>
        </p14:section>
        <p14:section name="Alarming" id="{D7BC77F3-7332-461B-9D09-4CFFEB34FE4E}">
          <p14:sldIdLst>
            <p14:sldId id="341"/>
            <p14:sldId id="394"/>
            <p14:sldId id="393"/>
            <p14:sldId id="401"/>
            <p14:sldId id="402"/>
            <p14:sldId id="392"/>
            <p14:sldId id="424"/>
            <p14:sldId id="421"/>
            <p14:sldId id="425"/>
          </p14:sldIdLst>
        </p14:section>
        <p14:section name="Demo - Freq Mon" id="{A43CE16E-17F3-4D94-A9EF-6169A26DDCEB}">
          <p14:sldIdLst>
            <p14:sldId id="342"/>
            <p14:sldId id="374"/>
            <p14:sldId id="410"/>
          </p14:sldIdLst>
        </p14:section>
        <p14:section name="Demo - openECA" id="{9A51E2ED-2897-4CD5-B183-FEDCCAF57EF6}">
          <p14:sldIdLst>
            <p14:sldId id="370"/>
            <p14:sldId id="395"/>
            <p14:sldId id="419"/>
            <p14:sldId id="420"/>
            <p14:sldId id="397"/>
            <p14:sldId id="423"/>
            <p14:sldId id="396"/>
            <p14:sldId id="398"/>
          </p14:sldIdLst>
        </p14:section>
        <p14:section name="Configuration" id="{816E72AC-278C-4DEB-BC87-02B54E1DDA02}">
          <p14:sldIdLst>
            <p14:sldId id="343"/>
            <p14:sldId id="414"/>
            <p14:sldId id="415"/>
            <p14:sldId id="3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A76B2B"/>
    <a:srgbClr val="5B9BD5"/>
    <a:srgbClr val="70AD47"/>
    <a:srgbClr val="4472C4"/>
    <a:srgbClr val="FFC000"/>
    <a:srgbClr val="A5A5A5"/>
    <a:srgbClr val="F4FCFE"/>
    <a:srgbClr val="CC6600"/>
    <a:srgbClr val="D0E2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39" autoAdjust="0"/>
    <p:restoredTop sz="78257" autoAdjust="0"/>
  </p:normalViewPr>
  <p:slideViewPr>
    <p:cSldViewPr snapToGrid="0">
      <p:cViewPr>
        <p:scale>
          <a:sx n="90" d="100"/>
          <a:sy n="90" d="100"/>
        </p:scale>
        <p:origin x="691" y="1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1937D934-E5F7-45B2-88CC-6FCBCF24BAEC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C094ED41-5CE1-4DAD-8E74-AF6E0A671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7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28FFF4D5-4D42-4504-96A1-AE6BC3A8746D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3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F35F4231-5A4F-4B6F-A50B-8E816D1CA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91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 everyone – honored to be here to tell our story, especially since we have no visualization product per se.</a:t>
            </a:r>
          </a:p>
          <a:p>
            <a:endParaRPr lang="en-US" dirty="0"/>
          </a:p>
          <a:p>
            <a:r>
              <a:rPr lang="en-US" dirty="0"/>
              <a:t>Point 1 – We’re focused on your REQUIREMENTS</a:t>
            </a:r>
          </a:p>
          <a:p>
            <a:endParaRPr lang="en-US" dirty="0"/>
          </a:p>
          <a:p>
            <a:r>
              <a:rPr lang="en-US" dirty="0"/>
              <a:t>So, we’re going to start with Into (blasting through)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39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5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We’re well into the development of a new protocol that builds upon GEP</a:t>
            </a:r>
          </a:p>
          <a:p>
            <a:pPr marL="173370" indent="-173370">
              <a:buFontTx/>
              <a:buChar char="-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069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do what to mention our disturbance tool suite – that fully automates the process of downloading and analyzing DFR data</a:t>
            </a:r>
          </a:p>
          <a:p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Only what you want </a:t>
            </a:r>
          </a:p>
          <a:p>
            <a:pPr marL="171450" indent="-171450">
              <a:buFontTx/>
              <a:buChar char="-"/>
            </a:pPr>
            <a:r>
              <a:rPr lang="en-US" dirty="0"/>
              <a:t>Used most by TVA, SOCO &amp; GTC.</a:t>
            </a:r>
          </a:p>
          <a:p>
            <a:pPr marL="171450" indent="-171450">
              <a:buFontTx/>
              <a:buChar char="-"/>
            </a:pPr>
            <a:r>
              <a:rPr lang="en-US" dirty="0"/>
              <a:t>Development largely sponsored by EPRI</a:t>
            </a:r>
          </a:p>
          <a:p>
            <a:pPr marL="171450" indent="-171450">
              <a:buFontTx/>
              <a:buChar char="-"/>
            </a:pPr>
            <a:r>
              <a:rPr lang="en-US" dirty="0"/>
              <a:t>openXDA is the core.</a:t>
            </a:r>
          </a:p>
          <a:p>
            <a:pPr marL="171450" indent="-171450">
              <a:buFontTx/>
              <a:buChar char="-"/>
            </a:pPr>
            <a:r>
              <a:rPr lang="en-US" dirty="0"/>
              <a:t>Includes analytics – all 5 IEEE single ended fault location methods, plus doubled ended.</a:t>
            </a:r>
          </a:p>
          <a:p>
            <a:pPr marL="171450" indent="-171450">
              <a:buFontTx/>
              <a:buChar char="-"/>
            </a:pPr>
            <a:r>
              <a:rPr lang="en-US" dirty="0"/>
              <a:t>Breaker timing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00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FB48F2-28D5-4003-B75C-A04E2F29EDC4}" type="slidenum">
              <a:rPr lang="en-US"/>
              <a:pPr/>
              <a:t>14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2275" y="703263"/>
            <a:ext cx="6259513" cy="3521075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  <a:ea typeface="ＭＳ Ｐゴシック" charset="-128"/>
              </a:rPr>
              <a:t>I believe you know most of our products …</a:t>
            </a:r>
          </a:p>
        </p:txBody>
      </p:sp>
    </p:spTree>
    <p:extLst>
      <p:ext uri="{BB962C8B-B14F-4D97-AF65-F5344CB8AC3E}">
        <p14:creationId xmlns:p14="http://schemas.microsoft.com/office/powerpoint/2010/main" val="251615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/>
              <a:t>For display of data, it can be superior to what’s available in your EMS.</a:t>
            </a:r>
          </a:p>
          <a:p>
            <a:pPr algn="l"/>
            <a:r>
              <a:rPr lang="en-US" dirty="0"/>
              <a:t>Seamless RT &amp; Historical data.</a:t>
            </a:r>
          </a:p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62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wrap up technical approach intro</a:t>
            </a:r>
          </a:p>
          <a:p>
            <a:endParaRPr lang="en-US" dirty="0"/>
          </a:p>
          <a:p>
            <a:r>
              <a:rPr lang="en-US" dirty="0"/>
              <a:t>Go over quickly – don’t see </a:t>
            </a:r>
            <a:r>
              <a:rPr lang="en-US" dirty="0" err="1"/>
              <a:t>PDQTracker</a:t>
            </a:r>
            <a:r>
              <a:rPr lang="en-US" dirty="0"/>
              <a:t> on this list – why because the openPDC is the swiss army knife – we push all almost all functions there.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040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Cost, Performance, Flexibility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76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062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Just experiments …  What to build what you need and want.</a:t>
            </a:r>
          </a:p>
          <a:p>
            <a:endParaRPr lang="en-US" dirty="0"/>
          </a:p>
          <a:p>
            <a:r>
              <a:rPr lang="en-US" dirty="0"/>
              <a:t>However, we thought it would be good to perform some experiments.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88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Move briskly</a:t>
            </a:r>
          </a:p>
          <a:p>
            <a:endParaRPr lang="en-US" dirty="0"/>
          </a:p>
          <a:p>
            <a:r>
              <a:rPr lang="en-US" dirty="0"/>
              <a:t>… Going to be blasting through the intro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187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Computed as early as possible on raw values and used for all downstream operations.</a:t>
            </a:r>
          </a:p>
          <a:p>
            <a:endParaRPr lang="en-US" dirty="0"/>
          </a:p>
          <a:p>
            <a:r>
              <a:rPr lang="en-US" dirty="0"/>
              <a:t>High value in not having to test for bad values over and over.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94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The alarm type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The alarm class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The alarm priority (based on rules in the alarm philosophy)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Alarm limit or condition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Required operator action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Consequences of not carrying out operator action in a timely manner</a:t>
            </a:r>
            <a:endParaRPr lang="en-US" dirty="0"/>
          </a:p>
          <a:p>
            <a:endParaRPr lang="en-US" dirty="0"/>
          </a:p>
          <a:p>
            <a:r>
              <a:rPr lang="en-US" dirty="0"/>
              <a:t>Frequency Monitor</a:t>
            </a:r>
            <a:r>
              <a:rPr lang="en-US" baseline="30000" dirty="0">
                <a:latin typeface="AmeriGarmnd BT" panose="0202060206050B020903" pitchFamily="18" charset="0"/>
              </a:rPr>
              <a:t>†</a:t>
            </a:r>
            <a:endParaRPr lang="en-US" baseline="30000" dirty="0"/>
          </a:p>
          <a:p>
            <a:r>
              <a:rPr lang="en-US" dirty="0"/>
              <a:t>Frequency Deviation Alarms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Phase Angle Reference Monitor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Phase Angle Difference Alarms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Real Power Monitor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Voltage Monitor </a:t>
            </a:r>
            <a:r>
              <a:rPr lang="en-US" baseline="30000" dirty="0">
                <a:latin typeface="AmeriGarmnd BT" panose="0202060206050B020903" pitchFamily="18" charset="0"/>
              </a:rPr>
              <a:t>†</a:t>
            </a:r>
          </a:p>
          <a:p>
            <a:r>
              <a:rPr lang="en-US" dirty="0"/>
              <a:t>Reactive Power Monitor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Voltage Stability Monitor*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Oscillation Monitor*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9956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Objective: </a:t>
            </a:r>
            <a:r>
              <a:rPr lang="en-US" u="sng" dirty="0"/>
              <a:t>Timely Decision Making</a:t>
            </a:r>
          </a:p>
          <a:p>
            <a:pPr lvl="1"/>
            <a:r>
              <a:rPr lang="en-US" dirty="0"/>
              <a:t>Holistic view of alarm data</a:t>
            </a:r>
          </a:p>
          <a:p>
            <a:pPr lvl="1"/>
            <a:r>
              <a:rPr lang="en-US" dirty="0"/>
              <a:t>Reduction in alarm overload &amp; noise</a:t>
            </a:r>
          </a:p>
          <a:p>
            <a:pPr lvl="1"/>
            <a:r>
              <a:rPr lang="en-US" dirty="0"/>
              <a:t>Improve awareness in rationalizing alarms</a:t>
            </a:r>
          </a:p>
          <a:p>
            <a:r>
              <a:rPr lang="en-US" dirty="0"/>
              <a:t>Automated email notifications</a:t>
            </a:r>
          </a:p>
          <a:p>
            <a:r>
              <a:rPr lang="en-US" dirty="0"/>
              <a:t>Alarm suppression logic</a:t>
            </a:r>
          </a:p>
          <a:p>
            <a:r>
              <a:rPr lang="en-US" dirty="0"/>
              <a:t>Mobile access</a:t>
            </a:r>
          </a:p>
          <a:p>
            <a:r>
              <a:rPr lang="en-US" dirty="0"/>
              <a:t>Easy access to alarm history</a:t>
            </a:r>
          </a:p>
          <a:p>
            <a:r>
              <a:rPr lang="en-US" dirty="0"/>
              <a:t>Alarms can originate from multiple sources</a:t>
            </a:r>
          </a:p>
          <a:p>
            <a:r>
              <a:rPr lang="en-US" dirty="0"/>
              <a:t>AOR Alarm Groups</a:t>
            </a:r>
          </a:p>
          <a:p>
            <a:r>
              <a:rPr lang="en-US" dirty="0"/>
              <a:t>Acknowledgement can be required</a:t>
            </a:r>
          </a:p>
          <a:p>
            <a:r>
              <a:rPr lang="en-US" dirty="0"/>
              <a:t>Tools to allow operators to bulk clear alarms following major events</a:t>
            </a:r>
          </a:p>
          <a:p>
            <a:r>
              <a:rPr lang="en-US" dirty="0"/>
              <a:t>Includes Advanced Alarming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438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Alarm class -- ?? Options voltage level, local or requires distribution</a:t>
            </a:r>
          </a:p>
          <a:p>
            <a:r>
              <a:rPr lang="en-US" dirty="0"/>
              <a:t>Alarm types – Critical, Alarm, Warning, Info</a:t>
            </a:r>
          </a:p>
          <a:p>
            <a:r>
              <a:rPr lang="en-US" dirty="0"/>
              <a:t>Alarm states – Raised (Unacknowledged), Acknowledged, Cleared, Return-to-Normal, Shelved, Blocked</a:t>
            </a:r>
          </a:p>
          <a:p>
            <a:r>
              <a:rPr lang="en-US" dirty="0"/>
              <a:t>Alarm message -- </a:t>
            </a:r>
          </a:p>
          <a:p>
            <a:r>
              <a:rPr lang="en-US" dirty="0"/>
              <a:t>Operator annotations – Ack Comment</a:t>
            </a:r>
          </a:p>
          <a:p>
            <a:endParaRPr lang="en-US" dirty="0"/>
          </a:p>
          <a:p>
            <a:r>
              <a:rPr lang="en-US" dirty="0"/>
              <a:t>Why?  Typical – Low, High plus a broad range of others.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636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the observation – That the screen came together quickly.  Even for the experiment – it fostered lots of discussion about HOW the data should best be displayed.</a:t>
            </a:r>
          </a:p>
          <a:p>
            <a:endParaRPr lang="en-US" dirty="0"/>
          </a:p>
          <a:p>
            <a:r>
              <a:rPr lang="en-US" dirty="0"/>
              <a:t>Synchronized Controls</a:t>
            </a:r>
          </a:p>
          <a:p>
            <a:r>
              <a:rPr lang="en-US" dirty="0"/>
              <a:t>Annotations</a:t>
            </a:r>
          </a:p>
          <a:p>
            <a:r>
              <a:rPr lang="en-US" dirty="0"/>
              <a:t>Frequency Monitor</a:t>
            </a:r>
            <a:r>
              <a:rPr lang="en-US" baseline="30000" dirty="0">
                <a:latin typeface="AmeriGarmnd BT" panose="0202060206050B020903" pitchFamily="18" charset="0"/>
              </a:rPr>
              <a:t>†</a:t>
            </a:r>
            <a:endParaRPr lang="en-US" baseline="30000" dirty="0"/>
          </a:p>
          <a:p>
            <a:r>
              <a:rPr lang="en-US" dirty="0"/>
              <a:t>Frequency Deviation Alarms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Phase Angle Reference Monitor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Phase Angle Difference Alarms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Real Power Monitor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Voltage Monitor </a:t>
            </a:r>
            <a:r>
              <a:rPr lang="en-US" baseline="30000" dirty="0">
                <a:latin typeface="AmeriGarmnd BT" panose="0202060206050B020903" pitchFamily="18" charset="0"/>
              </a:rPr>
              <a:t>†</a:t>
            </a:r>
          </a:p>
          <a:p>
            <a:r>
              <a:rPr lang="en-US" dirty="0"/>
              <a:t>Reactive Power Monitor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Voltage Stability Monitor*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r>
              <a:rPr lang="en-US" dirty="0"/>
              <a:t>Oscillation Monitor*</a:t>
            </a:r>
            <a:r>
              <a:rPr lang="en-US" baseline="30000" dirty="0">
                <a:latin typeface="AmeriGarmnd BT" panose="0202060206050B020903" pitchFamily="18" charset="0"/>
              </a:rPr>
              <a:t> †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30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 value point</a:t>
            </a:r>
          </a:p>
          <a:p>
            <a:endParaRPr lang="en-US" dirty="0"/>
          </a:p>
          <a:p>
            <a:r>
              <a:rPr lang="en-US" dirty="0"/>
              <a:t>Where rubber meets the road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2236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e.g., detection of very high impedance faults.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296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77354">
              <a:defRPr/>
            </a:pPr>
            <a:r>
              <a:rPr lang="en-US" altLang="zh-CN" dirty="0"/>
              <a:t>Be sure and reference the rest of the morning and the </a:t>
            </a:r>
            <a:r>
              <a:rPr lang="en-US" altLang="zh-CN"/>
              <a:t>poster sessions.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6FC039-1694-4724-8DEC-93BEDE7E85A2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767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735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37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Started in late 2009 – Along with the announcement of the smart grid investment grants.</a:t>
            </a:r>
          </a:p>
          <a:p>
            <a:endParaRPr lang="en-US" dirty="0"/>
          </a:p>
          <a:p>
            <a:r>
              <a:rPr lang="en-US" dirty="0"/>
              <a:t>Our impact has been greater than anticipated.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440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30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We’re a small company.  Around 10 employees – and we do scale up and down with business.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96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 to Matt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46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22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a quick intro on the technology</a:t>
            </a:r>
          </a:p>
          <a:p>
            <a:endParaRPr lang="en-US" dirty="0"/>
          </a:p>
          <a:p>
            <a:r>
              <a:rPr lang="en-US" dirty="0"/>
              <a:t>Again, move very quickly</a:t>
            </a:r>
          </a:p>
          <a:p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Products  are light, GSF heavy</a:t>
            </a:r>
          </a:p>
          <a:p>
            <a:pPr marL="171450" indent="-171450">
              <a:buFontTx/>
              <a:buChar char="-"/>
            </a:pPr>
            <a:r>
              <a:rPr lang="en-US" dirty="0"/>
              <a:t>We track updates from Microsoft closely</a:t>
            </a:r>
          </a:p>
          <a:p>
            <a:pPr marL="171450" indent="-171450">
              <a:buFontTx/>
              <a:buChar char="-"/>
            </a:pPr>
            <a:r>
              <a:rPr lang="en-US" dirty="0"/>
              <a:t>We test on multiple platforms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562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that’s the “Who” – Now a quick intro on the “What”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39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GSF is the core.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CCC9-5F2D-4269-895F-A2CEF20C1D2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48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34729"/>
            <a:ext cx="9144000" cy="2075234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95881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dirty="0">
                <a:solidFill>
                  <a:srgbClr val="76747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97" y="234407"/>
            <a:ext cx="2103363" cy="974558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>
            <a:off x="2146485" y="3518501"/>
            <a:ext cx="8229600" cy="0"/>
          </a:xfrm>
          <a:prstGeom prst="line">
            <a:avLst/>
          </a:prstGeom>
          <a:ln w="95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2098718" y="1434729"/>
            <a:ext cx="82296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408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cxnSp>
        <p:nvCxnSpPr>
          <p:cNvPr id="16" name="Straight Connector 15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 userDrawn="1"/>
        </p:nvCxnSpPr>
        <p:spPr>
          <a:xfrm>
            <a:off x="546628" y="6161505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AB1BC33-67D0-43EA-97E1-3450459B8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9DF9E9-0587-45DF-8CF1-26C23E69689A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34168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6" name="Straight Connector 15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CCD569E-17CD-46B1-A554-D520E13ED070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72628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D1CC5-4910-4A64-829B-1E005CFFD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7F6019-13F1-4F06-904A-95D16294FFBF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14545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5816C4-A213-4CE5-9C69-4A8B47676417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50326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08603"/>
            <a:ext cx="3932237" cy="134090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3352" y="308603"/>
            <a:ext cx="6901235" cy="58103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628" y="1721224"/>
            <a:ext cx="3932237" cy="439777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546628" y="6161505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71444649-599D-4E54-8BB1-DA3CB9ADB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26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28705"/>
            <a:ext cx="3932237" cy="132976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61635" y="318059"/>
            <a:ext cx="7017952" cy="580094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086" y="1716741"/>
            <a:ext cx="3932237" cy="440225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cxnSp>
        <p:nvCxnSpPr>
          <p:cNvPr id="11" name="Straight Connector 10"/>
          <p:cNvCxnSpPr>
            <a:cxnSpLocks/>
          </p:cNvCxnSpPr>
          <p:nvPr userDrawn="1"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6161505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8FD3CA7-59E3-4452-A9BF-C53CA5B2E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383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179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248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8542" y="275497"/>
            <a:ext cx="10974917" cy="114333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8542" y="1599737"/>
            <a:ext cx="5445125" cy="22473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38334" y="1599737"/>
            <a:ext cx="5445125" cy="22473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8542" y="3878793"/>
            <a:ext cx="5445125" cy="224730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38334" y="3878793"/>
            <a:ext cx="5445125" cy="224730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3338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3" y="1114425"/>
            <a:ext cx="11026133" cy="49636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1216183" y="6444476"/>
            <a:ext cx="514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7" name="Straight Connector 16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 userDrawn="1"/>
        </p:nvCxnSpPr>
        <p:spPr>
          <a:xfrm>
            <a:off x="546628" y="6161505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BCB73A5-1D39-47F8-B276-7095F213D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8D4125-C650-4AB1-A207-DF57CC229153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8027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054568"/>
            <a:ext cx="10515600" cy="2028451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2102375"/>
            <a:ext cx="10515600" cy="829300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rgbClr val="76747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216183" y="6444476"/>
            <a:ext cx="514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9" name="Straight Connector 8"/>
          <p:cNvCxnSpPr>
            <a:cxnSpLocks/>
          </p:cNvCxnSpPr>
          <p:nvPr userDrawn="1"/>
        </p:nvCxnSpPr>
        <p:spPr>
          <a:xfrm flipV="1">
            <a:off x="780197" y="2988235"/>
            <a:ext cx="10567253" cy="4886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1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3" y="1029869"/>
            <a:ext cx="5466347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3929" y="1029869"/>
            <a:ext cx="5465657" cy="514709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553453" y="625892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A75BAE-2FB2-4ACE-912A-D9EC027FFCDD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14837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4538500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553453" y="625892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7B4D0E7-06AE-451C-8305-54061F9E4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4E304C-C083-472E-9468-2D035FB00B5D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32692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41086" y="1022139"/>
            <a:ext cx="4538500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553453" y="625892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FD49386-9E64-4DD7-BE8E-B8F6EEB1B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064E41-DBE6-4192-8D6E-F3EF79A11D52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96183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5328"/>
            <a:ext cx="10972800" cy="59111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93869"/>
            <a:ext cx="5387975" cy="7154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859895"/>
            <a:ext cx="5387975" cy="42241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4"/>
            <a:ext cx="5486400" cy="7136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859895"/>
            <a:ext cx="5486400" cy="42241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9600" y="838200"/>
            <a:ext cx="109728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609600" y="6172200"/>
            <a:ext cx="10972800" cy="0"/>
          </a:xfrm>
          <a:prstGeom prst="line">
            <a:avLst/>
          </a:prstGeom>
          <a:ln w="95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0D08C507-2DCE-45DF-B6CD-D80F139CC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41F00A-D3D1-4B9C-B37B-AE8684A395ED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7506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5328"/>
            <a:ext cx="10972800" cy="59111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93869"/>
            <a:ext cx="5387975" cy="44646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481319"/>
            <a:ext cx="5387975" cy="19850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4"/>
            <a:ext cx="5486400" cy="44468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481319"/>
            <a:ext cx="5486400" cy="19850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9600" y="838200"/>
            <a:ext cx="109728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609600" y="6172200"/>
            <a:ext cx="10972800" cy="0"/>
          </a:xfrm>
          <a:prstGeom prst="line">
            <a:avLst/>
          </a:prstGeom>
          <a:ln w="95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609600" y="3683531"/>
            <a:ext cx="5387975" cy="44646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3"/>
          </p:nvPr>
        </p:nvSpPr>
        <p:spPr>
          <a:xfrm>
            <a:off x="609600" y="4176957"/>
            <a:ext cx="5387975" cy="19850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096000" y="3685306"/>
            <a:ext cx="5486400" cy="44468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5"/>
          <p:cNvSpPr>
            <a:spLocks noGrp="1"/>
          </p:cNvSpPr>
          <p:nvPr>
            <p:ph sz="quarter" idx="15"/>
          </p:nvPr>
        </p:nvSpPr>
        <p:spPr>
          <a:xfrm>
            <a:off x="6096000" y="4176957"/>
            <a:ext cx="5486400" cy="19850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4C711079-E8BB-4654-8D68-E6516FC2F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F1EE614-230B-49FC-ABC2-8D93C59A5D6E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52738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6 Box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cxnSp>
        <p:nvCxnSpPr>
          <p:cNvPr id="16" name="Straight Connector 15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 userDrawn="1"/>
        </p:nvCxnSpPr>
        <p:spPr>
          <a:xfrm>
            <a:off x="546628" y="6161505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A456DDC1-DC8F-468B-B9DA-019E3595C362}"/>
              </a:ext>
            </a:extLst>
          </p:cNvPr>
          <p:cNvSpPr/>
          <p:nvPr userDrawn="1"/>
        </p:nvSpPr>
        <p:spPr>
          <a:xfrm>
            <a:off x="611578" y="3526971"/>
            <a:ext cx="3633849" cy="2458193"/>
          </a:xfrm>
          <a:prstGeom prst="rect">
            <a:avLst/>
          </a:pr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BBD873-CC0E-49C8-AC56-F7B619C794A2}"/>
              </a:ext>
            </a:extLst>
          </p:cNvPr>
          <p:cNvSpPr/>
          <p:nvPr userDrawn="1"/>
        </p:nvSpPr>
        <p:spPr>
          <a:xfrm>
            <a:off x="611578" y="1068778"/>
            <a:ext cx="3633849" cy="2458193"/>
          </a:xfrm>
          <a:prstGeom prst="rect">
            <a:avLst/>
          </a:pr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B5BA65-D692-4771-A164-0DA11085F9E3}"/>
              </a:ext>
            </a:extLst>
          </p:cNvPr>
          <p:cNvSpPr/>
          <p:nvPr userDrawn="1"/>
        </p:nvSpPr>
        <p:spPr>
          <a:xfrm>
            <a:off x="4245427" y="3526971"/>
            <a:ext cx="3633849" cy="2458193"/>
          </a:xfrm>
          <a:prstGeom prst="rect">
            <a:avLst/>
          </a:pr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CDD502-9E0D-4F4B-9481-535A47ED5995}"/>
              </a:ext>
            </a:extLst>
          </p:cNvPr>
          <p:cNvSpPr/>
          <p:nvPr userDrawn="1"/>
        </p:nvSpPr>
        <p:spPr>
          <a:xfrm>
            <a:off x="4245427" y="1068778"/>
            <a:ext cx="3633849" cy="2458193"/>
          </a:xfrm>
          <a:prstGeom prst="rect">
            <a:avLst/>
          </a:pr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DC0771-0581-4F0C-8069-E765B15521AF}"/>
              </a:ext>
            </a:extLst>
          </p:cNvPr>
          <p:cNvSpPr/>
          <p:nvPr userDrawn="1"/>
        </p:nvSpPr>
        <p:spPr>
          <a:xfrm>
            <a:off x="7879276" y="3526970"/>
            <a:ext cx="3633849" cy="2458193"/>
          </a:xfrm>
          <a:prstGeom prst="rect">
            <a:avLst/>
          </a:pr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C9C1B3-2B8D-46E9-B377-9B4571C47898}"/>
              </a:ext>
            </a:extLst>
          </p:cNvPr>
          <p:cNvSpPr/>
          <p:nvPr userDrawn="1"/>
        </p:nvSpPr>
        <p:spPr>
          <a:xfrm>
            <a:off x="7886359" y="1068778"/>
            <a:ext cx="3633849" cy="2458193"/>
          </a:xfrm>
          <a:prstGeom prst="rect">
            <a:avLst/>
          </a:pr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3B9FD9DA-31B6-47E7-A947-48D39C88C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6E6C8B-F58F-4770-A44C-A148EC9799F4}"/>
              </a:ext>
            </a:extLst>
          </p:cNvPr>
          <p:cNvSpPr txBox="1"/>
          <p:nvPr userDrawn="1"/>
        </p:nvSpPr>
        <p:spPr>
          <a:xfrm>
            <a:off x="4485361" y="6606059"/>
            <a:ext cx="31502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Copyright © Grid Protection Alliance, 2017 –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48598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6628" y="335360"/>
            <a:ext cx="11032958" cy="597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3453" y="1114425"/>
            <a:ext cx="11026133" cy="5047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6628" y="6356350"/>
            <a:ext cx="11032958" cy="31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SDG&amp;E Synchrophasor Visualization Software System</a:t>
            </a:r>
          </a:p>
        </p:txBody>
      </p:sp>
    </p:spTree>
    <p:extLst>
      <p:ext uri="{BB962C8B-B14F-4D97-AF65-F5344CB8AC3E}">
        <p14:creationId xmlns:p14="http://schemas.microsoft.com/office/powerpoint/2010/main" val="3357228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86" r:id="rId5"/>
    <p:sldLayoutId id="2147483687" r:id="rId6"/>
    <p:sldLayoutId id="2147483679" r:id="rId7"/>
    <p:sldLayoutId id="2147483690" r:id="rId8"/>
    <p:sldLayoutId id="2147483691" r:id="rId9"/>
    <p:sldLayoutId id="2147483680" r:id="rId10"/>
    <p:sldLayoutId id="2147483689" r:id="rId11"/>
    <p:sldLayoutId id="2147483688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92" r:id="rId18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en-US" sz="3200" kern="1200" dirty="0">
          <a:solidFill>
            <a:srgbClr val="007900"/>
          </a:solidFill>
          <a:latin typeface="CG Omega" panose="020B0502050508020304" pitchFamily="34" charset="0"/>
          <a:ea typeface="+mj-ea"/>
          <a:cs typeface="Arial" pitchFamily="34" charset="0"/>
        </a:defRPr>
      </a:lvl1pPr>
    </p:titleStyle>
    <p:bodyStyle>
      <a:lvl1pPr marL="341313" indent="-341313" algn="l" defTabSz="914400" rtl="0" eaLnBrk="1" latinLnBrk="0" hangingPunct="1">
        <a:lnSpc>
          <a:spcPct val="90000"/>
        </a:lnSpc>
        <a:spcBef>
          <a:spcPts val="1000"/>
        </a:spcBef>
        <a:buSzPct val="80000"/>
        <a:buFontTx/>
        <a:buBlip>
          <a:blip r:embed="rId2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914400" rtl="0" eaLnBrk="1" latinLnBrk="0" hangingPunct="1">
        <a:lnSpc>
          <a:spcPct val="90000"/>
        </a:lnSpc>
        <a:spcBef>
          <a:spcPts val="500"/>
        </a:spcBef>
        <a:buClr>
          <a:srgbClr val="007900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4075" indent="-2270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87438" indent="-233363" algn="l" defTabSz="914400" rtl="0" eaLnBrk="1" latinLnBrk="0" hangingPunct="1">
        <a:lnSpc>
          <a:spcPct val="90000"/>
        </a:lnSpc>
        <a:spcBef>
          <a:spcPts val="500"/>
        </a:spcBef>
        <a:buClr>
          <a:srgbClr val="007900"/>
        </a:buClr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1255713" indent="-168275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›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naspi.org/naspi/sites/default/files/2017-03/PRSP_Phasor_Gateway_Whitepaper_Final_with_disclaimer_Final.pdf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39.PNG"/><Relationship Id="rId21" Type="http://schemas.openxmlformats.org/officeDocument/2006/relationships/image" Target="../media/image18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2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emf"/><Relationship Id="rId9" Type="http://schemas.openxmlformats.org/officeDocument/2006/relationships/image" Target="../media/image45.PNG"/><Relationship Id="rId14" Type="http://schemas.openxmlformats.org/officeDocument/2006/relationships/image" Target="../media/image50.jpg"/><Relationship Id="rId22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26" Type="http://schemas.openxmlformats.org/officeDocument/2006/relationships/image" Target="../media/image86.png"/><Relationship Id="rId3" Type="http://schemas.openxmlformats.org/officeDocument/2006/relationships/image" Target="../media/image63.png"/><Relationship Id="rId21" Type="http://schemas.openxmlformats.org/officeDocument/2006/relationships/image" Target="../media/image81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5" Type="http://schemas.openxmlformats.org/officeDocument/2006/relationships/image" Target="../media/image85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76.png"/><Relationship Id="rId20" Type="http://schemas.openxmlformats.org/officeDocument/2006/relationships/image" Target="../media/image8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24" Type="http://schemas.openxmlformats.org/officeDocument/2006/relationships/image" Target="../media/image84.png"/><Relationship Id="rId5" Type="http://schemas.openxmlformats.org/officeDocument/2006/relationships/image" Target="../media/image65.png"/><Relationship Id="rId15" Type="http://schemas.openxmlformats.org/officeDocument/2006/relationships/image" Target="../media/image75.png"/><Relationship Id="rId23" Type="http://schemas.openxmlformats.org/officeDocument/2006/relationships/image" Target="../media/image83.JPG"/><Relationship Id="rId10" Type="http://schemas.openxmlformats.org/officeDocument/2006/relationships/image" Target="../media/image70.png"/><Relationship Id="rId19" Type="http://schemas.openxmlformats.org/officeDocument/2006/relationships/image" Target="../media/image79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Relationship Id="rId22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jpg"/><Relationship Id="rId3" Type="http://schemas.openxmlformats.org/officeDocument/2006/relationships/image" Target="../media/image87.png"/><Relationship Id="rId7" Type="http://schemas.openxmlformats.org/officeDocument/2006/relationships/image" Target="../media/image90.emf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9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7.png"/><Relationship Id="rId11" Type="http://schemas.openxmlformats.org/officeDocument/2006/relationships/image" Target="../media/image94.png"/><Relationship Id="rId5" Type="http://schemas.openxmlformats.org/officeDocument/2006/relationships/image" Target="../media/image89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4" Type="http://schemas.openxmlformats.org/officeDocument/2006/relationships/image" Target="../media/image88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03.jpeg"/><Relationship Id="rId7" Type="http://schemas.openxmlformats.org/officeDocument/2006/relationships/image" Target="../media/image3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104.png"/><Relationship Id="rId9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7.png"/><Relationship Id="rId11" Type="http://schemas.openxmlformats.org/officeDocument/2006/relationships/image" Target="../media/image120.png"/><Relationship Id="rId5" Type="http://schemas.openxmlformats.org/officeDocument/2006/relationships/image" Target="../media/image102.png"/><Relationship Id="rId10" Type="http://schemas.openxmlformats.org/officeDocument/2006/relationships/image" Target="../media/image31.png"/><Relationship Id="rId4" Type="http://schemas.openxmlformats.org/officeDocument/2006/relationships/image" Target="../media/image111.png"/><Relationship Id="rId9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9.png"/><Relationship Id="rId4" Type="http://schemas.openxmlformats.org/officeDocument/2006/relationships/image" Target="../media/image12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02.png"/><Relationship Id="rId7" Type="http://schemas.openxmlformats.org/officeDocument/2006/relationships/image" Target="../media/image48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1.png"/><Relationship Id="rId11" Type="http://schemas.openxmlformats.org/officeDocument/2006/relationships/image" Target="../media/image109.png"/><Relationship Id="rId5" Type="http://schemas.openxmlformats.org/officeDocument/2006/relationships/image" Target="../media/image47.png"/><Relationship Id="rId10" Type="http://schemas.openxmlformats.org/officeDocument/2006/relationships/image" Target="../media/image132.png"/><Relationship Id="rId4" Type="http://schemas.openxmlformats.org/officeDocument/2006/relationships/image" Target="../media/image130.png"/><Relationship Id="rId9" Type="http://schemas.openxmlformats.org/officeDocument/2006/relationships/image" Target="../media/image1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hyperlink" Target="https://github.com/kdjones/lse" TargetMode="External"/><Relationship Id="rId7" Type="http://schemas.openxmlformats.org/officeDocument/2006/relationships/image" Target="../media/image139.png"/><Relationship Id="rId2" Type="http://schemas.openxmlformats.org/officeDocument/2006/relationships/hyperlink" Target="https://github.com/kdjones/openLS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kdjones/lse" TargetMode="External"/><Relationship Id="rId2" Type="http://schemas.openxmlformats.org/officeDocument/2006/relationships/hyperlink" Target="https://github.com/kdjones/openLS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Proposal Discussion – Part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FE623F-3B6A-482C-933F-854330D90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4188" y="1579425"/>
            <a:ext cx="6715363" cy="2688740"/>
          </a:xfrm>
        </p:spPr>
        <p:txBody>
          <a:bodyPr>
            <a:normAutofit/>
          </a:bodyPr>
          <a:lstStyle/>
          <a:p>
            <a:r>
              <a:rPr lang="en-US" sz="3200" dirty="0"/>
              <a:t>Opening Remarks</a:t>
            </a:r>
            <a:br>
              <a:rPr lang="en-US" sz="3200" dirty="0"/>
            </a:br>
            <a:endParaRPr lang="en-US" sz="3200" dirty="0"/>
          </a:p>
          <a:p>
            <a:r>
              <a:rPr lang="en-US" sz="3200" dirty="0"/>
              <a:t>Application Demonstration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59FC73-6407-4D0A-B858-ED6DE02F7FD6}"/>
              </a:ext>
            </a:extLst>
          </p:cNvPr>
          <p:cNvSpPr txBox="1"/>
          <p:nvPr/>
        </p:nvSpPr>
        <p:spPr>
          <a:xfrm>
            <a:off x="3714786" y="5292969"/>
            <a:ext cx="44401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Russell Robertson &amp; Ritchie Carroll</a:t>
            </a:r>
            <a:br>
              <a:rPr lang="en-US" dirty="0"/>
            </a:br>
            <a:r>
              <a:rPr lang="en-US" dirty="0"/>
              <a:t>November 28, 2017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885D87-711F-4EBF-BC83-B1971BAC48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930" y="4149535"/>
            <a:ext cx="6429375" cy="98107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92F8BE-1D50-4671-96FB-6C0B838B9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052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8B2468A-4463-4756-ACC0-2EBDEC298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7394C3-5B14-475B-AC2A-06B68E6DA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4580" y="335360"/>
            <a:ext cx="8135006" cy="597087"/>
          </a:xfrm>
        </p:spPr>
        <p:txBody>
          <a:bodyPr/>
          <a:lstStyle/>
          <a:p>
            <a:r>
              <a:rPr lang="en-US" dirty="0"/>
              <a:t>No Data Loss,  ~40% Less Bandwidth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5246E7-82D5-4231-9154-F07A285C60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45" y="217840"/>
            <a:ext cx="1696842" cy="5418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46FD4E-D830-4B34-AE71-53086D82AA3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1136104"/>
            <a:ext cx="5943600" cy="431927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6AB418D-EFDD-4BCC-A8C2-80EEA3E86149}"/>
              </a:ext>
            </a:extLst>
          </p:cNvPr>
          <p:cNvSpPr/>
          <p:nvPr/>
        </p:nvSpPr>
        <p:spPr>
          <a:xfrm>
            <a:off x="682320" y="1839713"/>
            <a:ext cx="490668" cy="14609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A46261-2D4D-4558-B3B9-E5A74A59E8D4}"/>
              </a:ext>
            </a:extLst>
          </p:cNvPr>
          <p:cNvSpPr/>
          <p:nvPr/>
        </p:nvSpPr>
        <p:spPr>
          <a:xfrm>
            <a:off x="1172988" y="4704799"/>
            <a:ext cx="490668" cy="146099"/>
          </a:xfrm>
          <a:prstGeom prst="rect">
            <a:avLst/>
          </a:prstGeom>
          <a:solidFill>
            <a:srgbClr val="49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9E5B34-03D5-4F1A-AB29-33CC62649187}"/>
              </a:ext>
            </a:extLst>
          </p:cNvPr>
          <p:cNvSpPr/>
          <p:nvPr/>
        </p:nvSpPr>
        <p:spPr>
          <a:xfrm>
            <a:off x="621652" y="5086042"/>
            <a:ext cx="5179589" cy="294036"/>
          </a:xfrm>
          <a:prstGeom prst="rect">
            <a:avLst/>
          </a:pr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7D4305-DB67-483E-A34B-6A2C9C41AD92}"/>
              </a:ext>
            </a:extLst>
          </p:cNvPr>
          <p:cNvSpPr/>
          <p:nvPr/>
        </p:nvSpPr>
        <p:spPr>
          <a:xfrm>
            <a:off x="4946411" y="4643013"/>
            <a:ext cx="490668" cy="159865"/>
          </a:xfrm>
          <a:prstGeom prst="rect">
            <a:avLst/>
          </a:prstGeom>
          <a:solidFill>
            <a:srgbClr val="39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A6CD2C-7CEC-4856-BEC5-1722CCB8684C}"/>
              </a:ext>
            </a:extLst>
          </p:cNvPr>
          <p:cNvSpPr/>
          <p:nvPr/>
        </p:nvSpPr>
        <p:spPr>
          <a:xfrm>
            <a:off x="1842753" y="4543245"/>
            <a:ext cx="490668" cy="146099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6F69F7-7645-494C-A294-D3DECB27E930}"/>
              </a:ext>
            </a:extLst>
          </p:cNvPr>
          <p:cNvSpPr/>
          <p:nvPr/>
        </p:nvSpPr>
        <p:spPr>
          <a:xfrm>
            <a:off x="2471000" y="1215464"/>
            <a:ext cx="1091866" cy="133032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94B181-E76A-4D9A-BD8E-3D813290FF1D}"/>
              </a:ext>
            </a:extLst>
          </p:cNvPr>
          <p:cNvSpPr txBox="1"/>
          <p:nvPr/>
        </p:nvSpPr>
        <p:spPr>
          <a:xfrm>
            <a:off x="2445078" y="1155697"/>
            <a:ext cx="1143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Data Loss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D98B79-E518-44F4-A6AA-DAD23859B15F}"/>
              </a:ext>
            </a:extLst>
          </p:cNvPr>
          <p:cNvSpPr txBox="1"/>
          <p:nvPr/>
        </p:nvSpPr>
        <p:spPr>
          <a:xfrm>
            <a:off x="688972" y="175887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2.12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F3023A-CAD2-4073-BADF-755990B5BF5F}"/>
              </a:ext>
            </a:extLst>
          </p:cNvPr>
          <p:cNvSpPr txBox="1"/>
          <p:nvPr/>
        </p:nvSpPr>
        <p:spPr>
          <a:xfrm>
            <a:off x="1112875" y="4560214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0.14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8C0AEF-6728-4C0E-A467-7492AEA642E8}"/>
              </a:ext>
            </a:extLst>
          </p:cNvPr>
          <p:cNvGrpSpPr/>
          <p:nvPr/>
        </p:nvGrpSpPr>
        <p:grpSpPr>
          <a:xfrm>
            <a:off x="1631594" y="5479928"/>
            <a:ext cx="2731847" cy="372178"/>
            <a:chOff x="2230841" y="5743061"/>
            <a:chExt cx="2731847" cy="37217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7244706-EA07-41BE-8702-F620705BA3BB}"/>
                </a:ext>
              </a:extLst>
            </p:cNvPr>
            <p:cNvSpPr/>
            <p:nvPr/>
          </p:nvSpPr>
          <p:spPr>
            <a:xfrm>
              <a:off x="2295274" y="5795519"/>
              <a:ext cx="1276350" cy="268215"/>
            </a:xfrm>
            <a:prstGeom prst="rect">
              <a:avLst/>
            </a:prstGeom>
            <a:solidFill>
              <a:srgbClr val="65A1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FB06E02-F6DC-463A-8372-959823850A0A}"/>
                </a:ext>
              </a:extLst>
            </p:cNvPr>
            <p:cNvSpPr txBox="1"/>
            <p:nvPr/>
          </p:nvSpPr>
          <p:spPr>
            <a:xfrm>
              <a:off x="2230841" y="5745907"/>
              <a:ext cx="1398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IEEE C37.118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7ACEDFF-36A7-4837-969F-1A24DFA0CB2C}"/>
                </a:ext>
              </a:extLst>
            </p:cNvPr>
            <p:cNvSpPr/>
            <p:nvPr/>
          </p:nvSpPr>
          <p:spPr>
            <a:xfrm>
              <a:off x="3686338" y="5791938"/>
              <a:ext cx="1276350" cy="268215"/>
            </a:xfrm>
            <a:prstGeom prst="rect">
              <a:avLst/>
            </a:prstGeom>
            <a:solidFill>
              <a:srgbClr val="F48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321719A-490F-40AF-8F0E-C2E15FEFAC2D}"/>
                </a:ext>
              </a:extLst>
            </p:cNvPr>
            <p:cNvSpPr txBox="1"/>
            <p:nvPr/>
          </p:nvSpPr>
          <p:spPr>
            <a:xfrm>
              <a:off x="4043827" y="57430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GEP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530614E-ECD0-4487-AC37-D32F67CB6DA7}"/>
              </a:ext>
            </a:extLst>
          </p:cNvPr>
          <p:cNvSpPr txBox="1"/>
          <p:nvPr/>
        </p:nvSpPr>
        <p:spPr>
          <a:xfrm>
            <a:off x="860413" y="4996749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UDP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E930AD-F8CD-4329-830E-3BF2658F7376}"/>
              </a:ext>
            </a:extLst>
          </p:cNvPr>
          <p:cNvSpPr txBox="1"/>
          <p:nvPr/>
        </p:nvSpPr>
        <p:spPr>
          <a:xfrm>
            <a:off x="3000773" y="4996749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UDP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ACA430-FD7F-4A99-8545-1F4506622669}"/>
              </a:ext>
            </a:extLst>
          </p:cNvPr>
          <p:cNvSpPr txBox="1"/>
          <p:nvPr/>
        </p:nvSpPr>
        <p:spPr>
          <a:xfrm>
            <a:off x="5141133" y="4996749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UDP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5B9796F-C744-4661-B3EF-E4C2F2F628AC}"/>
              </a:ext>
            </a:extLst>
          </p:cNvPr>
          <p:cNvSpPr txBox="1"/>
          <p:nvPr/>
        </p:nvSpPr>
        <p:spPr>
          <a:xfrm>
            <a:off x="4070954" y="4996749"/>
            <a:ext cx="53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TCP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52F854-6E2B-43A5-B6BC-3147CA720BB5}"/>
              </a:ext>
            </a:extLst>
          </p:cNvPr>
          <p:cNvSpPr txBox="1"/>
          <p:nvPr/>
        </p:nvSpPr>
        <p:spPr>
          <a:xfrm>
            <a:off x="1930594" y="4996749"/>
            <a:ext cx="53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TCP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54AFF3-F9B0-4E3F-B3C6-E65FBAFC6CAD}"/>
              </a:ext>
            </a:extLst>
          </p:cNvPr>
          <p:cNvSpPr txBox="1"/>
          <p:nvPr/>
        </p:nvSpPr>
        <p:spPr>
          <a:xfrm>
            <a:off x="873943" y="5196475"/>
            <a:ext cx="579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</a:rPr>
              <a:t>Large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0AB942-CEC6-4A2B-8ECF-FCCB37316AFC}"/>
              </a:ext>
            </a:extLst>
          </p:cNvPr>
          <p:cNvSpPr txBox="1"/>
          <p:nvPr/>
        </p:nvSpPr>
        <p:spPr>
          <a:xfrm>
            <a:off x="1930905" y="5196475"/>
            <a:ext cx="579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</a:rPr>
              <a:t>Large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F974B6-3FD2-40A7-BF2F-A9D247F2FEEF}"/>
              </a:ext>
            </a:extLst>
          </p:cNvPr>
          <p:cNvSpPr txBox="1"/>
          <p:nvPr/>
        </p:nvSpPr>
        <p:spPr>
          <a:xfrm>
            <a:off x="2889478" y="5196475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</a:rPr>
              <a:t>Medium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3995FD4-A8CA-4254-B089-2BBCDE8C12C2}"/>
              </a:ext>
            </a:extLst>
          </p:cNvPr>
          <p:cNvSpPr txBox="1"/>
          <p:nvPr/>
        </p:nvSpPr>
        <p:spPr>
          <a:xfrm>
            <a:off x="3981177" y="5196475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</a:rPr>
              <a:t>Medium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C16680-492B-401D-8983-EA3DBE4644CE}"/>
              </a:ext>
            </a:extLst>
          </p:cNvPr>
          <p:cNvSpPr txBox="1"/>
          <p:nvPr/>
        </p:nvSpPr>
        <p:spPr>
          <a:xfrm>
            <a:off x="5165135" y="5196475"/>
            <a:ext cx="579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</a:rPr>
              <a:t>Small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CB5D07-40FA-4E4B-B400-1CC7C660FBC9}"/>
              </a:ext>
            </a:extLst>
          </p:cNvPr>
          <p:cNvSpPr txBox="1"/>
          <p:nvPr/>
        </p:nvSpPr>
        <p:spPr>
          <a:xfrm>
            <a:off x="1766811" y="444795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0.22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4767BBD-DD00-4477-99C2-F21B5370A69E}"/>
              </a:ext>
            </a:extLst>
          </p:cNvPr>
          <p:cNvSpPr/>
          <p:nvPr/>
        </p:nvSpPr>
        <p:spPr>
          <a:xfrm>
            <a:off x="4360603" y="4823733"/>
            <a:ext cx="490668" cy="159865"/>
          </a:xfrm>
          <a:prstGeom prst="rect">
            <a:avLst/>
          </a:prstGeom>
          <a:solidFill>
            <a:srgbClr val="4646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BC3E99A-C8EC-4291-ABD4-D2C14D47853F}"/>
              </a:ext>
            </a:extLst>
          </p:cNvPr>
          <p:cNvSpPr/>
          <p:nvPr/>
        </p:nvSpPr>
        <p:spPr>
          <a:xfrm>
            <a:off x="3802271" y="4823733"/>
            <a:ext cx="490668" cy="159865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46030D3-74CC-4B5A-9A4D-37DA557212FC}"/>
              </a:ext>
            </a:extLst>
          </p:cNvPr>
          <p:cNvSpPr/>
          <p:nvPr/>
        </p:nvSpPr>
        <p:spPr>
          <a:xfrm>
            <a:off x="3297994" y="4785662"/>
            <a:ext cx="490668" cy="159865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0A0C3A5-DAC5-40ED-A89D-807292DEC917}"/>
              </a:ext>
            </a:extLst>
          </p:cNvPr>
          <p:cNvSpPr/>
          <p:nvPr/>
        </p:nvSpPr>
        <p:spPr>
          <a:xfrm>
            <a:off x="2839300" y="4424873"/>
            <a:ext cx="490668" cy="159865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B9A6347-2433-4B36-88EC-97FB6E88F7FF}"/>
              </a:ext>
            </a:extLst>
          </p:cNvPr>
          <p:cNvSpPr/>
          <p:nvPr/>
        </p:nvSpPr>
        <p:spPr>
          <a:xfrm>
            <a:off x="2265473" y="4823733"/>
            <a:ext cx="490668" cy="159865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11633A4-E34F-4CE3-8BCD-B262798DAEF0}"/>
              </a:ext>
            </a:extLst>
          </p:cNvPr>
          <p:cNvSpPr/>
          <p:nvPr/>
        </p:nvSpPr>
        <p:spPr>
          <a:xfrm>
            <a:off x="5473270" y="4795023"/>
            <a:ext cx="490668" cy="15986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5670D0C-5C11-4FB7-A517-8EF7E0F1C927}"/>
              </a:ext>
            </a:extLst>
          </p:cNvPr>
          <p:cNvSpPr txBox="1"/>
          <p:nvPr/>
        </p:nvSpPr>
        <p:spPr>
          <a:xfrm>
            <a:off x="2201510" y="475703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0.0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6F7A02E-CB7F-464C-A75A-FC5208E289D3}"/>
              </a:ext>
            </a:extLst>
          </p:cNvPr>
          <p:cNvSpPr txBox="1"/>
          <p:nvPr/>
        </p:nvSpPr>
        <p:spPr>
          <a:xfrm>
            <a:off x="2821474" y="430207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0.31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762F4CB-533E-46CA-B1E2-B6CE84120628}"/>
              </a:ext>
            </a:extLst>
          </p:cNvPr>
          <p:cNvSpPr txBox="1"/>
          <p:nvPr/>
        </p:nvSpPr>
        <p:spPr>
          <a:xfrm>
            <a:off x="3253216" y="4700673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0.04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981E0D4-F746-4349-96DB-86251B0044C1}"/>
              </a:ext>
            </a:extLst>
          </p:cNvPr>
          <p:cNvSpPr txBox="1"/>
          <p:nvPr/>
        </p:nvSpPr>
        <p:spPr>
          <a:xfrm>
            <a:off x="3904057" y="4697009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0.03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5F93214-41EC-4FDF-863E-363535E166F8}"/>
              </a:ext>
            </a:extLst>
          </p:cNvPr>
          <p:cNvSpPr txBox="1"/>
          <p:nvPr/>
        </p:nvSpPr>
        <p:spPr>
          <a:xfrm>
            <a:off x="4344744" y="479163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0.0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3A12DA8-0601-4D81-B660-D20B3EE16408}"/>
              </a:ext>
            </a:extLst>
          </p:cNvPr>
          <p:cNvSpPr txBox="1"/>
          <p:nvPr/>
        </p:nvSpPr>
        <p:spPr>
          <a:xfrm>
            <a:off x="4957380" y="4567178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0.12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C3B0C30-D3F2-4BC1-AFE8-7BB2112DF5D0}"/>
              </a:ext>
            </a:extLst>
          </p:cNvPr>
          <p:cNvSpPr txBox="1"/>
          <p:nvPr/>
        </p:nvSpPr>
        <p:spPr>
          <a:xfrm>
            <a:off x="5366809" y="4733619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0.02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DFE4103D-28AD-4871-978D-90E27219C27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087" y="1136104"/>
            <a:ext cx="5943600" cy="4311015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BAB379C6-50D2-434A-B1B6-A0EE7C56218F}"/>
              </a:ext>
            </a:extLst>
          </p:cNvPr>
          <p:cNvSpPr/>
          <p:nvPr/>
        </p:nvSpPr>
        <p:spPr>
          <a:xfrm>
            <a:off x="8581104" y="1203939"/>
            <a:ext cx="1085850" cy="311184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437749D-B9EB-4B46-8F8A-C4DCDD260DA8}"/>
              </a:ext>
            </a:extLst>
          </p:cNvPr>
          <p:cNvSpPr txBox="1"/>
          <p:nvPr/>
        </p:nvSpPr>
        <p:spPr>
          <a:xfrm>
            <a:off x="8315731" y="1174865"/>
            <a:ext cx="272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Bandwidth UDP (MBITS/S)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E9BC437-8A2C-4A41-AE1E-81438A986DAA}"/>
              </a:ext>
            </a:extLst>
          </p:cNvPr>
          <p:cNvSpPr/>
          <p:nvPr/>
        </p:nvSpPr>
        <p:spPr>
          <a:xfrm>
            <a:off x="6670211" y="4941308"/>
            <a:ext cx="5179589" cy="423368"/>
          </a:xfrm>
          <a:prstGeom prst="rect">
            <a:avLst/>
          </a:pr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BED5A12-117E-494F-8939-3AD7793FABC2}"/>
              </a:ext>
            </a:extLst>
          </p:cNvPr>
          <p:cNvGrpSpPr/>
          <p:nvPr/>
        </p:nvGrpSpPr>
        <p:grpSpPr>
          <a:xfrm>
            <a:off x="7821964" y="5473019"/>
            <a:ext cx="2731847" cy="372178"/>
            <a:chOff x="2230841" y="5743061"/>
            <a:chExt cx="2731847" cy="37217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CB53E59-220A-4F45-9BDD-825D6560E1D4}"/>
                </a:ext>
              </a:extLst>
            </p:cNvPr>
            <p:cNvSpPr/>
            <p:nvPr/>
          </p:nvSpPr>
          <p:spPr>
            <a:xfrm>
              <a:off x="2295274" y="5795519"/>
              <a:ext cx="1276350" cy="268215"/>
            </a:xfrm>
            <a:prstGeom prst="rect">
              <a:avLst/>
            </a:prstGeom>
            <a:solidFill>
              <a:srgbClr val="65A1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BCE6230-84EC-416C-B034-8ACFBD53228D}"/>
                </a:ext>
              </a:extLst>
            </p:cNvPr>
            <p:cNvSpPr txBox="1"/>
            <p:nvPr/>
          </p:nvSpPr>
          <p:spPr>
            <a:xfrm>
              <a:off x="2230841" y="5745907"/>
              <a:ext cx="1398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IEEE C37.118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1AC3154-94F7-4195-BF71-AF832086E0FC}"/>
                </a:ext>
              </a:extLst>
            </p:cNvPr>
            <p:cNvSpPr/>
            <p:nvPr/>
          </p:nvSpPr>
          <p:spPr>
            <a:xfrm>
              <a:off x="3686338" y="5791938"/>
              <a:ext cx="1276350" cy="268215"/>
            </a:xfrm>
            <a:prstGeom prst="rect">
              <a:avLst/>
            </a:prstGeom>
            <a:solidFill>
              <a:srgbClr val="F48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D53938A-45CD-4AEE-8205-9ADDB25B63E0}"/>
                </a:ext>
              </a:extLst>
            </p:cNvPr>
            <p:cNvSpPr txBox="1"/>
            <p:nvPr/>
          </p:nvSpPr>
          <p:spPr>
            <a:xfrm>
              <a:off x="4043827" y="57430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GEP</a:t>
              </a: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C889202F-EDE6-453F-87FE-367AE84B95E2}"/>
              </a:ext>
            </a:extLst>
          </p:cNvPr>
          <p:cNvSpPr txBox="1"/>
          <p:nvPr/>
        </p:nvSpPr>
        <p:spPr>
          <a:xfrm>
            <a:off x="6908972" y="4832965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UDP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11CD167-18C3-442C-BEC0-7EA605762037}"/>
              </a:ext>
            </a:extLst>
          </p:cNvPr>
          <p:cNvSpPr txBox="1"/>
          <p:nvPr/>
        </p:nvSpPr>
        <p:spPr>
          <a:xfrm>
            <a:off x="9049332" y="4832965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UDP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AAAF065-AA54-4DD8-8B35-8F93F2F3071D}"/>
              </a:ext>
            </a:extLst>
          </p:cNvPr>
          <p:cNvSpPr txBox="1"/>
          <p:nvPr/>
        </p:nvSpPr>
        <p:spPr>
          <a:xfrm>
            <a:off x="11189692" y="4832965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UDP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81DD759-083B-4568-8D00-932614E0DA45}"/>
              </a:ext>
            </a:extLst>
          </p:cNvPr>
          <p:cNvSpPr txBox="1"/>
          <p:nvPr/>
        </p:nvSpPr>
        <p:spPr>
          <a:xfrm>
            <a:off x="10119513" y="4832965"/>
            <a:ext cx="53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TCP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2500AE1-78EC-4033-9BFC-97EEBE8449B3}"/>
              </a:ext>
            </a:extLst>
          </p:cNvPr>
          <p:cNvSpPr txBox="1"/>
          <p:nvPr/>
        </p:nvSpPr>
        <p:spPr>
          <a:xfrm>
            <a:off x="7979153" y="4832965"/>
            <a:ext cx="53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TCP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881A6C6-4749-44AD-9005-CC8593B987B3}"/>
              </a:ext>
            </a:extLst>
          </p:cNvPr>
          <p:cNvSpPr txBox="1"/>
          <p:nvPr/>
        </p:nvSpPr>
        <p:spPr>
          <a:xfrm>
            <a:off x="6922502" y="5032691"/>
            <a:ext cx="579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</a:rPr>
              <a:t>Large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683B99B-524F-4643-B665-1A2C30954CC4}"/>
              </a:ext>
            </a:extLst>
          </p:cNvPr>
          <p:cNvSpPr txBox="1"/>
          <p:nvPr/>
        </p:nvSpPr>
        <p:spPr>
          <a:xfrm>
            <a:off x="7979464" y="5032691"/>
            <a:ext cx="579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</a:rPr>
              <a:t>Large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E091C9B-9F74-49A8-9752-5A76DC478F42}"/>
              </a:ext>
            </a:extLst>
          </p:cNvPr>
          <p:cNvSpPr txBox="1"/>
          <p:nvPr/>
        </p:nvSpPr>
        <p:spPr>
          <a:xfrm>
            <a:off x="8938037" y="5032691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</a:rPr>
              <a:t>Medium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E009C94-A38A-4D64-B06E-470EC6332CF6}"/>
              </a:ext>
            </a:extLst>
          </p:cNvPr>
          <p:cNvSpPr txBox="1"/>
          <p:nvPr/>
        </p:nvSpPr>
        <p:spPr>
          <a:xfrm>
            <a:off x="10029736" y="5032691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</a:rPr>
              <a:t>Medium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3AFA2C3-99C2-4F53-BA9A-1214AC76C92A}"/>
              </a:ext>
            </a:extLst>
          </p:cNvPr>
          <p:cNvSpPr txBox="1"/>
          <p:nvPr/>
        </p:nvSpPr>
        <p:spPr>
          <a:xfrm>
            <a:off x="11213694" y="5032691"/>
            <a:ext cx="579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</a:rPr>
              <a:t>Small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F7273FB-BA18-4824-AF3A-122900CFF3D4}"/>
              </a:ext>
            </a:extLst>
          </p:cNvPr>
          <p:cNvSpPr/>
          <p:nvPr/>
        </p:nvSpPr>
        <p:spPr>
          <a:xfrm>
            <a:off x="6745491" y="3169705"/>
            <a:ext cx="490668" cy="14609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036C10D-5CC5-40EA-B09C-5015C94D5458}"/>
              </a:ext>
            </a:extLst>
          </p:cNvPr>
          <p:cNvSpPr txBox="1"/>
          <p:nvPr/>
        </p:nvSpPr>
        <p:spPr>
          <a:xfrm>
            <a:off x="6752143" y="3088865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2.71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06F79FC-AB4E-43C2-B1EC-3E68B73E2514}"/>
              </a:ext>
            </a:extLst>
          </p:cNvPr>
          <p:cNvSpPr/>
          <p:nvPr/>
        </p:nvSpPr>
        <p:spPr>
          <a:xfrm>
            <a:off x="7207584" y="1942087"/>
            <a:ext cx="490668" cy="146099"/>
          </a:xfrm>
          <a:prstGeom prst="rect">
            <a:avLst/>
          </a:prstGeom>
          <a:solidFill>
            <a:srgbClr val="49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7515F89-0150-4530-8A55-FD49793B988E}"/>
              </a:ext>
            </a:extLst>
          </p:cNvPr>
          <p:cNvSpPr txBox="1"/>
          <p:nvPr/>
        </p:nvSpPr>
        <p:spPr>
          <a:xfrm>
            <a:off x="7147471" y="1835602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4.95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8EDDF27-D880-4C08-B62E-0C14A21B2A75}"/>
              </a:ext>
            </a:extLst>
          </p:cNvPr>
          <p:cNvSpPr/>
          <p:nvPr/>
        </p:nvSpPr>
        <p:spPr>
          <a:xfrm>
            <a:off x="7871011" y="3137723"/>
            <a:ext cx="490668" cy="146099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8821DF4-083A-49E5-8639-D6A9D902F63A}"/>
              </a:ext>
            </a:extLst>
          </p:cNvPr>
          <p:cNvSpPr txBox="1"/>
          <p:nvPr/>
        </p:nvSpPr>
        <p:spPr>
          <a:xfrm>
            <a:off x="7842694" y="3042431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2.77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6671294-5FB0-43A0-8593-97A7794E5381}"/>
              </a:ext>
            </a:extLst>
          </p:cNvPr>
          <p:cNvSpPr/>
          <p:nvPr/>
        </p:nvSpPr>
        <p:spPr>
          <a:xfrm>
            <a:off x="8349564" y="3811026"/>
            <a:ext cx="490668" cy="159865"/>
          </a:xfrm>
          <a:prstGeom prst="rect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704975F-75A1-42F5-A8FB-FE8C12E3D9A0}"/>
              </a:ext>
            </a:extLst>
          </p:cNvPr>
          <p:cNvSpPr txBox="1"/>
          <p:nvPr/>
        </p:nvSpPr>
        <p:spPr>
          <a:xfrm>
            <a:off x="8228451" y="3725276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1.58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A5590A8-7015-40E0-80A5-E3564DB5C6F4}"/>
              </a:ext>
            </a:extLst>
          </p:cNvPr>
          <p:cNvSpPr/>
          <p:nvPr/>
        </p:nvSpPr>
        <p:spPr>
          <a:xfrm>
            <a:off x="8878695" y="4182818"/>
            <a:ext cx="490668" cy="191162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202ED53-1002-431D-B07D-A4E83699BE0A}"/>
              </a:ext>
            </a:extLst>
          </p:cNvPr>
          <p:cNvSpPr txBox="1"/>
          <p:nvPr/>
        </p:nvSpPr>
        <p:spPr>
          <a:xfrm>
            <a:off x="8882339" y="4104608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0.89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46CF7AA-0E92-4E61-8E07-62B8027F046E}"/>
              </a:ext>
            </a:extLst>
          </p:cNvPr>
          <p:cNvSpPr/>
          <p:nvPr/>
        </p:nvSpPr>
        <p:spPr>
          <a:xfrm>
            <a:off x="9417171" y="3750492"/>
            <a:ext cx="490668" cy="159865"/>
          </a:xfrm>
          <a:prstGeom prst="rect">
            <a:avLst/>
          </a:prstGeom>
          <a:solidFill>
            <a:srgbClr val="555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8605548-8A8B-4C3C-9748-1AE48291CE7A}"/>
              </a:ext>
            </a:extLst>
          </p:cNvPr>
          <p:cNvSpPr/>
          <p:nvPr/>
        </p:nvSpPr>
        <p:spPr>
          <a:xfrm>
            <a:off x="9950987" y="4175208"/>
            <a:ext cx="490668" cy="159865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72F4318-6289-4149-B9C6-E6E9063A1B5C}"/>
              </a:ext>
            </a:extLst>
          </p:cNvPr>
          <p:cNvSpPr txBox="1"/>
          <p:nvPr/>
        </p:nvSpPr>
        <p:spPr>
          <a:xfrm>
            <a:off x="9978346" y="4101251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0.89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43228E5-50E2-435E-A667-AA08BB8FEF69}"/>
              </a:ext>
            </a:extLst>
          </p:cNvPr>
          <p:cNvSpPr/>
          <p:nvPr/>
        </p:nvSpPr>
        <p:spPr>
          <a:xfrm>
            <a:off x="11486408" y="4596489"/>
            <a:ext cx="490668" cy="15986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8B9907A-BDC9-4F75-9A58-B369C756B368}"/>
              </a:ext>
            </a:extLst>
          </p:cNvPr>
          <p:cNvSpPr txBox="1"/>
          <p:nvPr/>
        </p:nvSpPr>
        <p:spPr>
          <a:xfrm>
            <a:off x="11464536" y="4542426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0.15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2EEB53F-F8F2-4A73-AA4F-8C436B8DFF1F}"/>
              </a:ext>
            </a:extLst>
          </p:cNvPr>
          <p:cNvSpPr/>
          <p:nvPr/>
        </p:nvSpPr>
        <p:spPr>
          <a:xfrm>
            <a:off x="11006806" y="4661927"/>
            <a:ext cx="490668" cy="159865"/>
          </a:xfrm>
          <a:prstGeom prst="rect">
            <a:avLst/>
          </a:prstGeom>
          <a:solidFill>
            <a:srgbClr val="393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496881A-5298-488D-9FF7-B3F2BE1C7635}"/>
              </a:ext>
            </a:extLst>
          </p:cNvPr>
          <p:cNvSpPr txBox="1"/>
          <p:nvPr/>
        </p:nvSpPr>
        <p:spPr>
          <a:xfrm>
            <a:off x="11056157" y="4586744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0.08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83D8907-76FD-448B-BD25-BBC51312D592}"/>
              </a:ext>
            </a:extLst>
          </p:cNvPr>
          <p:cNvSpPr txBox="1"/>
          <p:nvPr/>
        </p:nvSpPr>
        <p:spPr>
          <a:xfrm>
            <a:off x="9312260" y="3647602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1.72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E82D373-11DB-4049-B66F-7383DF669E9D}"/>
              </a:ext>
            </a:extLst>
          </p:cNvPr>
          <p:cNvSpPr/>
          <p:nvPr/>
        </p:nvSpPr>
        <p:spPr>
          <a:xfrm>
            <a:off x="10485216" y="4362068"/>
            <a:ext cx="490668" cy="159865"/>
          </a:xfrm>
          <a:prstGeom prst="rect">
            <a:avLst/>
          </a:prstGeom>
          <a:solidFill>
            <a:srgbClr val="454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43447E2-7C16-4B25-BEC4-C659BFB5057C}"/>
              </a:ext>
            </a:extLst>
          </p:cNvPr>
          <p:cNvSpPr txBox="1"/>
          <p:nvPr/>
        </p:nvSpPr>
        <p:spPr>
          <a:xfrm>
            <a:off x="10392815" y="4294754"/>
            <a:ext cx="506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9B755"/>
                </a:solidFill>
              </a:rPr>
              <a:t>0.60</a:t>
            </a:r>
          </a:p>
        </p:txBody>
      </p:sp>
      <p:sp>
        <p:nvSpPr>
          <p:cNvPr id="84" name="Arrow: Down 83">
            <a:extLst>
              <a:ext uri="{FF2B5EF4-FFF2-40B4-BE49-F238E27FC236}">
                <a16:creationId xmlns:a16="http://schemas.microsoft.com/office/drawing/2014/main" id="{E10F29F9-DCEC-4E0E-B211-25727AEF960A}"/>
              </a:ext>
            </a:extLst>
          </p:cNvPr>
          <p:cNvSpPr/>
          <p:nvPr/>
        </p:nvSpPr>
        <p:spPr>
          <a:xfrm rot="2312418">
            <a:off x="8793799" y="2704702"/>
            <a:ext cx="542125" cy="121763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87BA2F7-1A16-4D3A-A449-D96718DA54F8}"/>
              </a:ext>
            </a:extLst>
          </p:cNvPr>
          <p:cNvSpPr txBox="1"/>
          <p:nvPr/>
        </p:nvSpPr>
        <p:spPr>
          <a:xfrm>
            <a:off x="4878605" y="5787928"/>
            <a:ext cx="2410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See</a:t>
            </a:r>
            <a:r>
              <a:rPr lang="en-US" dirty="0">
                <a:hlinkClick r:id="rId6"/>
              </a:rPr>
              <a:t>: Link for Full Report</a:t>
            </a:r>
            <a:endParaRPr lang="en-US" dirty="0"/>
          </a:p>
        </p:txBody>
      </p:sp>
      <p:sp>
        <p:nvSpPr>
          <p:cNvPr id="86" name="Arrow: Down 85">
            <a:extLst>
              <a:ext uri="{FF2B5EF4-FFF2-40B4-BE49-F238E27FC236}">
                <a16:creationId xmlns:a16="http://schemas.microsoft.com/office/drawing/2014/main" id="{B633ABD3-701C-4717-AA4B-49D0943CD885}"/>
              </a:ext>
            </a:extLst>
          </p:cNvPr>
          <p:cNvSpPr/>
          <p:nvPr/>
        </p:nvSpPr>
        <p:spPr>
          <a:xfrm rot="2312418">
            <a:off x="2490783" y="3448796"/>
            <a:ext cx="542125" cy="121763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1E6AC1F-31C7-4650-AAF0-72EEE35FA26A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7D2B7A7-9DDE-4CD8-B8D9-23A5C6F4FFE9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67938E2-34E2-46BB-94A3-715B7932155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4071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B50E798-B1C9-4052-8FA4-F280D6B52EF4}"/>
              </a:ext>
            </a:extLst>
          </p:cNvPr>
          <p:cNvCxnSpPr>
            <a:cxnSpLocks/>
            <a:endCxn id="9" idx="3"/>
          </p:cNvCxnSpPr>
          <p:nvPr/>
        </p:nvCxnSpPr>
        <p:spPr>
          <a:xfrm flipH="1">
            <a:off x="8887758" y="1542935"/>
            <a:ext cx="606365" cy="183313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79962C2-E345-4B51-9644-38E04334AABE}"/>
              </a:ext>
            </a:extLst>
          </p:cNvPr>
          <p:cNvCxnSpPr>
            <a:cxnSpLocks/>
            <a:endCxn id="9" idx="3"/>
          </p:cNvCxnSpPr>
          <p:nvPr/>
        </p:nvCxnSpPr>
        <p:spPr>
          <a:xfrm flipH="1">
            <a:off x="8887758" y="2722721"/>
            <a:ext cx="706942" cy="65334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2AE924C-6C8D-4DC8-B3B6-F9D9DA84663D}"/>
              </a:ext>
            </a:extLst>
          </p:cNvPr>
          <p:cNvCxnSpPr>
            <a:cxnSpLocks/>
            <a:endCxn id="9" idx="3"/>
          </p:cNvCxnSpPr>
          <p:nvPr/>
        </p:nvCxnSpPr>
        <p:spPr>
          <a:xfrm flipH="1" flipV="1">
            <a:off x="8887758" y="3376067"/>
            <a:ext cx="526978" cy="59316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01776CA-005F-4689-955C-F18FEBA61262}"/>
              </a:ext>
            </a:extLst>
          </p:cNvPr>
          <p:cNvCxnSpPr>
            <a:cxnSpLocks/>
          </p:cNvCxnSpPr>
          <p:nvPr/>
        </p:nvCxnSpPr>
        <p:spPr>
          <a:xfrm>
            <a:off x="2675379" y="1647849"/>
            <a:ext cx="599141" cy="174217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AB72784-E140-413D-806B-95B422C3A618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2615764" y="2754690"/>
            <a:ext cx="644961" cy="62583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1020111-075E-47B4-B1B6-79BC2BC6B38B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2593986" y="3380525"/>
            <a:ext cx="666739" cy="69618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3C402843-9194-470B-AED4-2D7F629F3559}"/>
              </a:ext>
            </a:extLst>
          </p:cNvPr>
          <p:cNvSpPr/>
          <p:nvPr/>
        </p:nvSpPr>
        <p:spPr>
          <a:xfrm>
            <a:off x="5045712" y="2406274"/>
            <a:ext cx="2080103" cy="19395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03738D-5911-470A-93C0-513DB7234B9C}"/>
              </a:ext>
            </a:extLst>
          </p:cNvPr>
          <p:cNvCxnSpPr>
            <a:cxnSpLocks/>
          </p:cNvCxnSpPr>
          <p:nvPr/>
        </p:nvCxnSpPr>
        <p:spPr>
          <a:xfrm flipH="1" flipV="1">
            <a:off x="1410490" y="3964805"/>
            <a:ext cx="382063" cy="130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32E58D-1A81-4D9E-83E5-15252C761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D1650A1-5A26-4ED8-9487-553A20FAA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847" y="144412"/>
            <a:ext cx="11032958" cy="597087"/>
          </a:xfrm>
        </p:spPr>
        <p:txBody>
          <a:bodyPr/>
          <a:lstStyle/>
          <a:p>
            <a:r>
              <a:rPr lang="en-US" dirty="0"/>
              <a:t>SDG&amp;E is a Participant in the DOE ASP Project Lead by GPA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8107FC-620D-4978-87A7-677A492D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08" y="1643899"/>
            <a:ext cx="4277858" cy="2604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0F8A8A-F7F3-48AC-9C8F-B95F22F2D168}"/>
              </a:ext>
            </a:extLst>
          </p:cNvPr>
          <p:cNvSpPr/>
          <p:nvPr/>
        </p:nvSpPr>
        <p:spPr>
          <a:xfrm>
            <a:off x="7751108" y="2406273"/>
            <a:ext cx="1136650" cy="19395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C60A23-5890-42ED-8BF9-3B47B15FB190}"/>
              </a:ext>
            </a:extLst>
          </p:cNvPr>
          <p:cNvSpPr/>
          <p:nvPr/>
        </p:nvSpPr>
        <p:spPr>
          <a:xfrm>
            <a:off x="3260725" y="2415188"/>
            <a:ext cx="1136650" cy="19306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39C64E1-AE1A-4247-A94E-9821E630CDED}"/>
              </a:ext>
            </a:extLst>
          </p:cNvPr>
          <p:cNvGrpSpPr/>
          <p:nvPr/>
        </p:nvGrpSpPr>
        <p:grpSpPr>
          <a:xfrm>
            <a:off x="3268400" y="2431525"/>
            <a:ext cx="1121333" cy="646331"/>
            <a:chOff x="3260725" y="2240281"/>
            <a:chExt cx="1121333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895DABA-3325-4A3A-8DD1-B8339E082496}"/>
                </a:ext>
              </a:extLst>
            </p:cNvPr>
            <p:cNvSpPr txBox="1"/>
            <p:nvPr/>
          </p:nvSpPr>
          <p:spPr>
            <a:xfrm>
              <a:off x="3260725" y="2240281"/>
              <a:ext cx="11213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Low-Level</a:t>
              </a:r>
              <a:br>
                <a:rPr lang="en-US" dirty="0"/>
              </a:br>
              <a:r>
                <a:rPr lang="en-US" b="1" dirty="0"/>
                <a:t>API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06C4D75-B0B8-438B-927A-B65FCE5596AE}"/>
                </a:ext>
              </a:extLst>
            </p:cNvPr>
            <p:cNvCxnSpPr/>
            <p:nvPr/>
          </p:nvCxnSpPr>
          <p:spPr>
            <a:xfrm>
              <a:off x="3416283" y="2563446"/>
              <a:ext cx="84288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0E7F796-5C20-4B61-9A38-69E1696BC6E1}"/>
                </a:ext>
              </a:extLst>
            </p:cNvPr>
            <p:cNvCxnSpPr/>
            <p:nvPr/>
          </p:nvCxnSpPr>
          <p:spPr>
            <a:xfrm>
              <a:off x="3407607" y="2836869"/>
              <a:ext cx="84288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F077768-AEF6-42F9-9FD6-783726198537}"/>
              </a:ext>
            </a:extLst>
          </p:cNvPr>
          <p:cNvSpPr txBox="1"/>
          <p:nvPr/>
        </p:nvSpPr>
        <p:spPr>
          <a:xfrm>
            <a:off x="1589374" y="887557"/>
            <a:ext cx="1334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Applications</a:t>
            </a:r>
            <a:endParaRPr lang="en-US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D73D4CB-7E2D-4624-8F80-43E052CE4FEE}"/>
              </a:ext>
            </a:extLst>
          </p:cNvPr>
          <p:cNvSpPr txBox="1"/>
          <p:nvPr/>
        </p:nvSpPr>
        <p:spPr>
          <a:xfrm>
            <a:off x="9252989" y="887557"/>
            <a:ext cx="1334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Applications</a:t>
            </a:r>
            <a:endParaRPr lang="en-US" b="1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164C69E-971F-4990-9368-4B96174DB3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4631" y="3495885"/>
            <a:ext cx="988062" cy="988062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B2946F9-4FC1-40B5-85B1-7D678E2BCD5B}"/>
              </a:ext>
            </a:extLst>
          </p:cNvPr>
          <p:cNvCxnSpPr>
            <a:cxnSpLocks/>
          </p:cNvCxnSpPr>
          <p:nvPr/>
        </p:nvCxnSpPr>
        <p:spPr>
          <a:xfrm flipH="1" flipV="1">
            <a:off x="10282568" y="3964805"/>
            <a:ext cx="382063" cy="130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B3467AC-C37D-4722-B70C-2D39DD1A6C78}"/>
              </a:ext>
            </a:extLst>
          </p:cNvPr>
          <p:cNvCxnSpPr>
            <a:cxnSpLocks/>
          </p:cNvCxnSpPr>
          <p:nvPr/>
        </p:nvCxnSpPr>
        <p:spPr>
          <a:xfrm>
            <a:off x="3239508" y="2003940"/>
            <a:ext cx="5629323" cy="26903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1FB688B6-7BD6-49DE-9C4C-F4273CDAAEB8}"/>
              </a:ext>
            </a:extLst>
          </p:cNvPr>
          <p:cNvSpPr txBox="1"/>
          <p:nvPr/>
        </p:nvSpPr>
        <p:spPr>
          <a:xfrm>
            <a:off x="4861007" y="1640328"/>
            <a:ext cx="2786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900"/>
                </a:solidFill>
              </a:rPr>
              <a:t>Provided by the ASP Project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2A84475-733D-490D-965A-EEBA1DD38D0B}"/>
              </a:ext>
            </a:extLst>
          </p:cNvPr>
          <p:cNvSpPr/>
          <p:nvPr/>
        </p:nvSpPr>
        <p:spPr>
          <a:xfrm>
            <a:off x="4512925" y="2415188"/>
            <a:ext cx="416859" cy="19306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tx2">
                  <a:lumMod val="20000"/>
                  <a:lumOff val="80000"/>
                </a:schemeClr>
              </a:gs>
              <a:gs pos="83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47683A74-ADFF-4E2B-A8A9-9CA6AA956029}"/>
              </a:ext>
            </a:extLst>
          </p:cNvPr>
          <p:cNvSpPr/>
          <p:nvPr/>
        </p:nvSpPr>
        <p:spPr>
          <a:xfrm>
            <a:off x="4605533" y="4068481"/>
            <a:ext cx="255494" cy="1759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6CD5FD4-4B96-475E-863E-CE9FD5D4BE98}"/>
              </a:ext>
            </a:extLst>
          </p:cNvPr>
          <p:cNvSpPr txBox="1"/>
          <p:nvPr/>
        </p:nvSpPr>
        <p:spPr>
          <a:xfrm rot="16200000">
            <a:off x="4027729" y="3195654"/>
            <a:ext cx="1399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STTP Commands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92FA0D2-79B8-4A69-8689-C8718137E2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23" y="3502759"/>
            <a:ext cx="968921" cy="96892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955147C-9200-443F-9635-4EA042D9B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220" y="3479354"/>
            <a:ext cx="992326" cy="99232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F94BD084-94FD-4521-8B4E-7A5D03E087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35" y="3502759"/>
            <a:ext cx="988062" cy="988062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85AA4578-CE74-41CF-9BF9-053D9AA49FE2}"/>
              </a:ext>
            </a:extLst>
          </p:cNvPr>
          <p:cNvSpPr/>
          <p:nvPr/>
        </p:nvSpPr>
        <p:spPr>
          <a:xfrm>
            <a:off x="7230488" y="2411576"/>
            <a:ext cx="416859" cy="193428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tx2">
                  <a:lumMod val="20000"/>
                  <a:lumOff val="80000"/>
                </a:schemeClr>
              </a:gs>
              <a:gs pos="83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75F7136-5E8B-4033-93BF-30E1BDFE58F7}"/>
              </a:ext>
            </a:extLst>
          </p:cNvPr>
          <p:cNvSpPr txBox="1"/>
          <p:nvPr/>
        </p:nvSpPr>
        <p:spPr>
          <a:xfrm rot="5400000">
            <a:off x="6762929" y="3268511"/>
            <a:ext cx="1399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STTP Commands</a:t>
            </a:r>
          </a:p>
        </p:txBody>
      </p:sp>
      <p:sp>
        <p:nvSpPr>
          <p:cNvPr id="73" name="Arrow: Right 72">
            <a:extLst>
              <a:ext uri="{FF2B5EF4-FFF2-40B4-BE49-F238E27FC236}">
                <a16:creationId xmlns:a16="http://schemas.microsoft.com/office/drawing/2014/main" id="{DF5AB1D8-D449-4DFB-9D4D-CA1607FF694E}"/>
              </a:ext>
            </a:extLst>
          </p:cNvPr>
          <p:cNvSpPr/>
          <p:nvPr/>
        </p:nvSpPr>
        <p:spPr>
          <a:xfrm rot="10800000">
            <a:off x="7333209" y="2511473"/>
            <a:ext cx="255494" cy="1759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5011A0B5-7FE4-429A-985A-F7D4EF2F79F8}"/>
              </a:ext>
            </a:extLst>
          </p:cNvPr>
          <p:cNvGrpSpPr/>
          <p:nvPr/>
        </p:nvGrpSpPr>
        <p:grpSpPr>
          <a:xfrm>
            <a:off x="7766179" y="2436459"/>
            <a:ext cx="1121333" cy="646331"/>
            <a:chOff x="3260725" y="2240281"/>
            <a:chExt cx="1121333" cy="646331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46B8081-2099-4CB1-B1F7-1B9083870C89}"/>
                </a:ext>
              </a:extLst>
            </p:cNvPr>
            <p:cNvSpPr txBox="1"/>
            <p:nvPr/>
          </p:nvSpPr>
          <p:spPr>
            <a:xfrm>
              <a:off x="3260725" y="2240281"/>
              <a:ext cx="11213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Low-Level</a:t>
              </a:r>
              <a:br>
                <a:rPr lang="en-US" dirty="0"/>
              </a:br>
              <a:r>
                <a:rPr lang="en-US" b="1" dirty="0"/>
                <a:t>API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173414B3-15C6-4C17-BB0F-53723EB2FE48}"/>
                </a:ext>
              </a:extLst>
            </p:cNvPr>
            <p:cNvCxnSpPr/>
            <p:nvPr/>
          </p:nvCxnSpPr>
          <p:spPr>
            <a:xfrm>
              <a:off x="3416283" y="2563446"/>
              <a:ext cx="84288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44E962CB-77FC-4116-AE21-98755C789F30}"/>
                </a:ext>
              </a:extLst>
            </p:cNvPr>
            <p:cNvCxnSpPr/>
            <p:nvPr/>
          </p:nvCxnSpPr>
          <p:spPr>
            <a:xfrm>
              <a:off x="3407607" y="2836869"/>
              <a:ext cx="84288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id="{1E052BD3-AA61-4B07-9D1F-0B20EB69BB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226" y="1231294"/>
            <a:ext cx="975407" cy="97540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715B17C3-0F14-46F5-9EF0-DAB4B180C6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736" y="2356372"/>
            <a:ext cx="973311" cy="973311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7077E803-AEC4-437D-8986-1298B571F8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302" y="3380207"/>
            <a:ext cx="837708" cy="837708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A57C5108-8A82-4B1B-8D5C-253EDEBD47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209" y="3398086"/>
            <a:ext cx="819950" cy="81995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69384FF5-11B7-44A6-8283-29E1346BC0C5}"/>
              </a:ext>
            </a:extLst>
          </p:cNvPr>
          <p:cNvSpPr txBox="1"/>
          <p:nvPr/>
        </p:nvSpPr>
        <p:spPr>
          <a:xfrm>
            <a:off x="5140050" y="2036942"/>
            <a:ext cx="187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66FF"/>
                </a:solidFill>
              </a:rPr>
              <a:t>The Wire Protocol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72B578F7-BE9E-4519-9CED-2EC5D66887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837" y="3295478"/>
            <a:ext cx="2096978" cy="11393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02859D2-D13A-4CBA-B539-66CA47BA7B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577" y="1226252"/>
            <a:ext cx="1008079" cy="100807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A7D873B-0374-44F5-9933-BB418C527DF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62" y="2361573"/>
            <a:ext cx="996910" cy="996910"/>
          </a:xfrm>
          <a:prstGeom prst="rect">
            <a:avLst/>
          </a:prstGeom>
        </p:spPr>
      </p:pic>
      <p:sp>
        <p:nvSpPr>
          <p:cNvPr id="59" name="Content Placeholder 1">
            <a:extLst>
              <a:ext uri="{FF2B5EF4-FFF2-40B4-BE49-F238E27FC236}">
                <a16:creationId xmlns:a16="http://schemas.microsoft.com/office/drawing/2014/main" id="{8759DD3C-84CF-4014-A4D0-0347BBBB12CC}"/>
              </a:ext>
            </a:extLst>
          </p:cNvPr>
          <p:cNvSpPr txBox="1">
            <a:spLocks/>
          </p:cNvSpPr>
          <p:nvPr/>
        </p:nvSpPr>
        <p:spPr>
          <a:xfrm>
            <a:off x="4043982" y="4459424"/>
            <a:ext cx="6073552" cy="2135951"/>
          </a:xfrm>
          <a:prstGeom prst="rect">
            <a:avLst/>
          </a:prstGeom>
        </p:spPr>
        <p:txBody>
          <a:bodyPr/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1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400" dirty="0"/>
              <a:t>Performant Data Exchange at Scale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Extensible Metadata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Access Control and Security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Bidirectional Connectivity</a:t>
            </a:r>
            <a:endParaRPr lang="en-US" sz="20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CC8E0BB-807B-46D5-ADBB-6E7D289D0DAE}"/>
              </a:ext>
            </a:extLst>
          </p:cNvPr>
          <p:cNvSpPr txBox="1"/>
          <p:nvPr/>
        </p:nvSpPr>
        <p:spPr>
          <a:xfrm>
            <a:off x="2361228" y="6298413"/>
            <a:ext cx="10358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DOE FOA 1492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26C520A-4A65-499B-8ADE-69D99FA74A35}"/>
              </a:ext>
            </a:extLst>
          </p:cNvPr>
          <p:cNvSpPr txBox="1"/>
          <p:nvPr/>
        </p:nvSpPr>
        <p:spPr>
          <a:xfrm>
            <a:off x="2354014" y="6527775"/>
            <a:ext cx="10502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DE-OE0000859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9BA5C67-84E7-4BE1-815D-1D9D51F01B61}"/>
              </a:ext>
            </a:extLst>
          </p:cNvPr>
          <p:cNvCxnSpPr>
            <a:cxnSpLocks/>
          </p:cNvCxnSpPr>
          <p:nvPr/>
        </p:nvCxnSpPr>
        <p:spPr>
          <a:xfrm>
            <a:off x="2437789" y="6551380"/>
            <a:ext cx="88273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>
            <a:extLst>
              <a:ext uri="{FF2B5EF4-FFF2-40B4-BE49-F238E27FC236}">
                <a16:creationId xmlns:a16="http://schemas.microsoft.com/office/drawing/2014/main" id="{07E40BD2-477C-4028-A8BD-8F6D94008FC5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7EF15EC1-EBC6-46C0-B19A-3E577EE5BF3E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3BA72B9-0EDA-4C71-8205-448FDD009D5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3662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GPA’s Disturbance Monitoring Tool Suite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088" y="1157469"/>
            <a:ext cx="7345823" cy="484641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6999336-6970-4F6B-84BA-4249BE350EED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006251C-495F-4193-9A4E-3381AB1D7C7D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2FAF83-9091-4848-A087-5D1921C77F14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9465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379" y="203864"/>
            <a:ext cx="11032958" cy="597087"/>
          </a:xfrm>
        </p:spPr>
        <p:txBody>
          <a:bodyPr/>
          <a:lstStyle/>
          <a:p>
            <a:r>
              <a:rPr lang="en-US" dirty="0"/>
              <a:t>Open PQ Dashboard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894" y="1390559"/>
            <a:ext cx="3037936" cy="4711191"/>
          </a:xfrm>
        </p:spPr>
        <p:txBody>
          <a:bodyPr>
            <a:normAutofit/>
          </a:bodyPr>
          <a:lstStyle/>
          <a:p>
            <a:r>
              <a:rPr lang="en-US" sz="2200" dirty="0"/>
              <a:t>The display layer for openXDA data</a:t>
            </a:r>
          </a:p>
          <a:p>
            <a:r>
              <a:rPr lang="en-US" sz="2200" dirty="0"/>
              <a:t>Drill-down from wide-area data displays all the way to waveforms</a:t>
            </a:r>
          </a:p>
          <a:p>
            <a:r>
              <a:rPr lang="en-US" sz="2200" dirty="0"/>
              <a:t>Complements traditional vendor-provided waveform analysis tools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741" y="1060264"/>
            <a:ext cx="4347771" cy="23318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94" y="335503"/>
            <a:ext cx="1905000" cy="295275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>
            <a:off x="8647380" y="1390560"/>
            <a:ext cx="2895600" cy="4711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700"/>
              </a:spcBef>
            </a:pPr>
            <a:r>
              <a:rPr lang="en-US" sz="2400" dirty="0"/>
              <a:t>Ability to manually override automated results and add notes</a:t>
            </a:r>
          </a:p>
          <a:p>
            <a:pPr marL="0" indent="0">
              <a:spcBef>
                <a:spcPts val="700"/>
              </a:spcBef>
              <a:buNone/>
            </a:pPr>
            <a:r>
              <a:rPr lang="en-US" sz="2400" dirty="0"/>
              <a:t> </a:t>
            </a:r>
          </a:p>
        </p:txBody>
      </p:sp>
      <p:sp>
        <p:nvSpPr>
          <p:cNvPr id="11" name="Text Placeholder 7"/>
          <p:cNvSpPr txBox="1">
            <a:spLocks/>
          </p:cNvSpPr>
          <p:nvPr/>
        </p:nvSpPr>
        <p:spPr>
          <a:xfrm>
            <a:off x="8625234" y="1027868"/>
            <a:ext cx="3370053" cy="453593"/>
          </a:xfrm>
          <a:prstGeom prst="rect">
            <a:avLst/>
          </a:prstGeom>
        </p:spPr>
        <p:txBody>
          <a:bodyPr/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Recent Improvements</a:t>
            </a:r>
          </a:p>
        </p:txBody>
      </p:sp>
      <p:sp>
        <p:nvSpPr>
          <p:cNvPr id="12" name="Text Placeholder 7"/>
          <p:cNvSpPr txBox="1">
            <a:spLocks/>
          </p:cNvSpPr>
          <p:nvPr/>
        </p:nvSpPr>
        <p:spPr>
          <a:xfrm>
            <a:off x="498894" y="1027868"/>
            <a:ext cx="1855863" cy="453593"/>
          </a:xfrm>
          <a:prstGeom prst="rect">
            <a:avLst/>
          </a:prstGeom>
        </p:spPr>
        <p:txBody>
          <a:bodyPr/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00F85A7-0963-4DBE-A0AA-9D1E6D9A97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950" y="3515503"/>
            <a:ext cx="4279351" cy="245097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A2CF271-2D3F-41F4-BC70-A2A4CBDBA954}"/>
              </a:ext>
            </a:extLst>
          </p:cNvPr>
          <p:cNvSpPr/>
          <p:nvPr/>
        </p:nvSpPr>
        <p:spPr>
          <a:xfrm>
            <a:off x="8498457" y="401939"/>
            <a:ext cx="1170318" cy="228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Version 2.0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D87B2A3-5268-4636-9F62-9249AE5C30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8907" y="3429000"/>
            <a:ext cx="3124199" cy="251823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5E6A717-0932-42D6-BF1A-39C23629BFF5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89FCD8F-B1E2-450E-872E-A85CD37571FE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31E658-EA04-4782-9017-15B000221544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8757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21BDBB43-E74A-4593-AB32-3131BF21C909}"/>
              </a:ext>
            </a:extLst>
          </p:cNvPr>
          <p:cNvSpPr/>
          <p:nvPr/>
        </p:nvSpPr>
        <p:spPr bwMode="auto">
          <a:xfrm>
            <a:off x="7054530" y="3601733"/>
            <a:ext cx="2262781" cy="19504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  <a:alpha val="56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1"/>
          </a:gradFill>
          <a:ln w="1587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508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9051" tIns="9525" rIns="19051" bIns="9525" numCol="1" rtlCol="0" anchor="t" anchorCtr="0" compatLnSpc="1">
            <a:prstTxWarp prst="textNoShape">
              <a:avLst/>
            </a:prstTxWarp>
          </a:bodyPr>
          <a:lstStyle/>
          <a:p>
            <a:pPr defTabSz="643024"/>
            <a:endParaRPr lang="en-US" sz="1271">
              <a:latin typeface="Arial" pitchFamily="-109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B86BC25-76F4-4575-AA0D-2D544FC255D2}"/>
              </a:ext>
            </a:extLst>
          </p:cNvPr>
          <p:cNvSpPr/>
          <p:nvPr/>
        </p:nvSpPr>
        <p:spPr bwMode="auto">
          <a:xfrm>
            <a:off x="9502928" y="3601733"/>
            <a:ext cx="2227605" cy="19504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  <a:alpha val="56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1"/>
          </a:gradFill>
          <a:ln w="1587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508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9051" tIns="9525" rIns="19051" bIns="9525" numCol="1" rtlCol="0" anchor="t" anchorCtr="0" compatLnSpc="1">
            <a:prstTxWarp prst="textNoShape">
              <a:avLst/>
            </a:prstTxWarp>
          </a:bodyPr>
          <a:lstStyle/>
          <a:p>
            <a:pPr defTabSz="643024"/>
            <a:endParaRPr lang="en-US" sz="1271">
              <a:latin typeface="Arial" pitchFamily="-109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C5AF485-A7A3-4D31-B27A-E48EC2623BD9}"/>
              </a:ext>
            </a:extLst>
          </p:cNvPr>
          <p:cNvSpPr/>
          <p:nvPr/>
        </p:nvSpPr>
        <p:spPr bwMode="auto">
          <a:xfrm>
            <a:off x="298181" y="3601733"/>
            <a:ext cx="6542328" cy="19504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  <a:alpha val="56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1"/>
          </a:gradFill>
          <a:ln w="1587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508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9051" tIns="9525" rIns="19051" bIns="9525" numCol="1" rtlCol="0" anchor="t" anchorCtr="0" compatLnSpc="1">
            <a:prstTxWarp prst="textNoShape">
              <a:avLst/>
            </a:prstTxWarp>
          </a:bodyPr>
          <a:lstStyle/>
          <a:p>
            <a:pPr defTabSz="643024"/>
            <a:endParaRPr lang="en-US" sz="1271">
              <a:latin typeface="Arial" pitchFamily="-109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D25767E-B064-433F-B930-3C5DCE4A6CCA}"/>
              </a:ext>
            </a:extLst>
          </p:cNvPr>
          <p:cNvSpPr/>
          <p:nvPr/>
        </p:nvSpPr>
        <p:spPr bwMode="auto">
          <a:xfrm>
            <a:off x="7062518" y="1447606"/>
            <a:ext cx="4668016" cy="19504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  <a:alpha val="56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1"/>
          </a:gradFill>
          <a:ln w="1587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508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9051" tIns="9525" rIns="19051" bIns="9525" numCol="1" rtlCol="0" anchor="t" anchorCtr="0" compatLnSpc="1">
            <a:prstTxWarp prst="textNoShape">
              <a:avLst/>
            </a:prstTxWarp>
          </a:bodyPr>
          <a:lstStyle/>
          <a:p>
            <a:pPr defTabSz="643024"/>
            <a:endParaRPr lang="en-US" sz="1271">
              <a:latin typeface="Arial" pitchFamily="-109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DA7A0A3-A601-4EFA-AD47-DD160289218B}"/>
              </a:ext>
            </a:extLst>
          </p:cNvPr>
          <p:cNvSpPr/>
          <p:nvPr/>
        </p:nvSpPr>
        <p:spPr bwMode="auto">
          <a:xfrm>
            <a:off x="298181" y="1447606"/>
            <a:ext cx="6542328" cy="19504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  <a:alpha val="56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1"/>
          </a:gradFill>
          <a:ln w="1587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508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9051" tIns="9525" rIns="19051" bIns="9525" numCol="1" rtlCol="0" anchor="t" anchorCtr="0" compatLnSpc="1">
            <a:prstTxWarp prst="textNoShape">
              <a:avLst/>
            </a:prstTxWarp>
          </a:bodyPr>
          <a:lstStyle/>
          <a:p>
            <a:pPr defTabSz="643024"/>
            <a:endParaRPr lang="en-US" sz="1271">
              <a:latin typeface="Arial" pitchFamily="-109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-4890671" y="4663921"/>
            <a:ext cx="1098378" cy="130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1" dirty="0">
                <a:solidFill>
                  <a:schemeClr val="bg1">
                    <a:lumMod val="95000"/>
                  </a:schemeClr>
                </a:solidFill>
              </a:rPr>
              <a:t>Copyright © 2014, Grid Protection Alliance, Inc.  All Rights Reserved.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269065-42D3-4D8C-850E-61D656B08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GPA’s Synchrophasor Product Suite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29C8F91-9E56-4EB3-A252-2AFB8055B97B}"/>
              </a:ext>
            </a:extLst>
          </p:cNvPr>
          <p:cNvSpPr txBox="1"/>
          <p:nvPr/>
        </p:nvSpPr>
        <p:spPr>
          <a:xfrm>
            <a:off x="320760" y="1444153"/>
            <a:ext cx="179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latin typeface="Futura Md BT" panose="020B0602020204020303" pitchFamily="34" charset="0"/>
              </a:rPr>
              <a:t>Collect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0738054-8188-4BF1-AC6A-137BA97EB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67" y="2294698"/>
            <a:ext cx="1278424" cy="96199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F0729BB-A2BD-45C3-8553-D2C4E2750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013" y="2607601"/>
            <a:ext cx="2405029" cy="65037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836FFB92-D8AC-457E-9D05-9C0E141BC8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4665" y="4400275"/>
            <a:ext cx="1170228" cy="102394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773D2586-8C14-4101-B18F-F018DFBE1C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88" y="4367505"/>
            <a:ext cx="1792425" cy="106588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A4FA7A3-14F3-402D-8B01-9F512A96F9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179" y="4022728"/>
            <a:ext cx="1383440" cy="756679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8" name="Picture 67" descr="Figure 3  - Typ Installation.PNG">
            <a:extLst>
              <a:ext uri="{FF2B5EF4-FFF2-40B4-BE49-F238E27FC236}">
                <a16:creationId xmlns:a16="http://schemas.microsoft.com/office/drawing/2014/main" id="{BBE436DF-7019-42EB-B668-C5EF6FC71937}"/>
              </a:ext>
            </a:extLst>
          </p:cNvPr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" b="4289"/>
          <a:stretch/>
        </p:blipFill>
        <p:spPr>
          <a:xfrm>
            <a:off x="2240927" y="1762674"/>
            <a:ext cx="1978691" cy="818513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9DA48D4-D2F8-4981-A5D2-AD67FE93B1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955" y="4501419"/>
            <a:ext cx="1391980" cy="9437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8D140F-C3E3-445F-A4BD-4CA0B513EF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1921" y="1854522"/>
            <a:ext cx="1715928" cy="3940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B2B2901-19A3-45C3-82FD-E8A8676F46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45817" y="4079453"/>
            <a:ext cx="2073959" cy="2925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CBE84D9-ECAA-4CEE-8968-EC50DC5B645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55292" y="4169199"/>
            <a:ext cx="1924294" cy="45023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B3DDF62-44B7-4138-93BE-BD51B5EA688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26479" y="1900119"/>
            <a:ext cx="2263544" cy="42328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28CB086-D34E-40BA-B2BC-2EF75AA0803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81743" y="2834832"/>
            <a:ext cx="1359455" cy="36050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73B612A-C55B-4E55-96EC-B997A6C4A5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0759" y="3972333"/>
            <a:ext cx="2278828" cy="35158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1194BD4-FFA8-4B45-AD88-E3A0F57185F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97196" y="3991393"/>
            <a:ext cx="2143313" cy="408709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32D833A-503F-4585-A817-B544B1FEE86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87055" y="4908928"/>
            <a:ext cx="2180644" cy="487588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DFC3BF8C-2633-4B9D-816D-BE832F32F2C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013820" y="1946671"/>
            <a:ext cx="1101855" cy="54541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7C79868-1BAE-4D63-B0AC-36229647B64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262604" y="1845546"/>
            <a:ext cx="2240324" cy="62291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4593527-9997-46B1-895E-BBF45D0A075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219776" y="2681643"/>
            <a:ext cx="1185259" cy="64399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DDFD2BA-F466-49A6-B909-3E29CAA0BEFE}"/>
              </a:ext>
            </a:extLst>
          </p:cNvPr>
          <p:cNvSpPr txBox="1"/>
          <p:nvPr/>
        </p:nvSpPr>
        <p:spPr>
          <a:xfrm>
            <a:off x="7029755" y="1444151"/>
            <a:ext cx="179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latin typeface="Futura Md BT" panose="020B0602020204020303" pitchFamily="34" charset="0"/>
              </a:rPr>
              <a:t>Distribute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102A99B-346E-414D-B433-7E515DDF855D}"/>
              </a:ext>
            </a:extLst>
          </p:cNvPr>
          <p:cNvSpPr txBox="1"/>
          <p:nvPr/>
        </p:nvSpPr>
        <p:spPr>
          <a:xfrm>
            <a:off x="320759" y="3574631"/>
            <a:ext cx="179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latin typeface="Futura Md BT" panose="020B0602020204020303" pitchFamily="34" charset="0"/>
              </a:rPr>
              <a:t>Analyze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47F13C-1CE1-4E35-9C2B-1A5D129EFFDC}"/>
              </a:ext>
            </a:extLst>
          </p:cNvPr>
          <p:cNvSpPr txBox="1"/>
          <p:nvPr/>
        </p:nvSpPr>
        <p:spPr>
          <a:xfrm>
            <a:off x="7145694" y="3620297"/>
            <a:ext cx="179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latin typeface="Futura Md BT" panose="020B0602020204020303" pitchFamily="34" charset="0"/>
              </a:rPr>
              <a:t>Save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FDFF234-2D0D-466F-89EF-06A97B64A4E1}"/>
              </a:ext>
            </a:extLst>
          </p:cNvPr>
          <p:cNvSpPr txBox="1"/>
          <p:nvPr/>
        </p:nvSpPr>
        <p:spPr>
          <a:xfrm>
            <a:off x="9536440" y="3583970"/>
            <a:ext cx="179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latin typeface="Futura Md BT" panose="020B0602020204020303" pitchFamily="34" charset="0"/>
              </a:rPr>
              <a:t>Display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C1F23CB-969B-484E-BC49-99662054D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3AA232-C52A-4ED0-B64D-722151BACA6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249388" y="2703212"/>
            <a:ext cx="1585036" cy="5061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4913A7-2DF8-417C-B4D3-0A868CE22A0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736" y="4823062"/>
            <a:ext cx="1792425" cy="474992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5A88BC18-4FDB-4E32-8487-221AB24D98D3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194518E-9873-4FD2-9391-7784545E24ED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2F1DD33-B591-4B16-91B5-47F527F468EE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26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DA453-32A7-4269-86E6-CDB2F8E6E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6211" y="312440"/>
            <a:ext cx="7635347" cy="597087"/>
          </a:xfrm>
        </p:spPr>
        <p:txBody>
          <a:bodyPr/>
          <a:lstStyle/>
          <a:p>
            <a:r>
              <a:rPr lang="en-US" dirty="0"/>
              <a:t>GPA Leveraged Technology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1047A1-CB44-4868-8E27-27334C4CDE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6628" y="1532229"/>
            <a:ext cx="3849040" cy="4554246"/>
          </a:xfrm>
        </p:spPr>
        <p:txBody>
          <a:bodyPr>
            <a:normAutofit/>
          </a:bodyPr>
          <a:lstStyle/>
          <a:p>
            <a:r>
              <a:rPr lang="en-US" dirty="0"/>
              <a:t>Open source</a:t>
            </a:r>
          </a:p>
          <a:p>
            <a:r>
              <a:rPr lang="en-US" dirty="0"/>
              <a:t>High performance</a:t>
            </a:r>
          </a:p>
          <a:p>
            <a:r>
              <a:rPr lang="en-US" dirty="0"/>
              <a:t>Well-documented APIs</a:t>
            </a:r>
          </a:p>
          <a:p>
            <a:r>
              <a:rPr lang="en-US" dirty="0"/>
              <a:t>Supports both map and non-map base layers</a:t>
            </a:r>
          </a:p>
          <a:p>
            <a:r>
              <a:rPr lang="en-US" dirty="0"/>
              <a:t>Extensible</a:t>
            </a:r>
          </a:p>
          <a:p>
            <a:r>
              <a:rPr lang="en-US" dirty="0"/>
              <a:t>ESRI provides a tile layer for Leaflet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484C43-E797-4149-958E-E63BAE67C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29A8E8-A144-4020-A918-5D3B76224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799" y="223868"/>
            <a:ext cx="2958352" cy="7839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EEC5423-49A2-468B-816C-E7EC5974C853}"/>
              </a:ext>
            </a:extLst>
          </p:cNvPr>
          <p:cNvSpPr txBox="1"/>
          <p:nvPr/>
        </p:nvSpPr>
        <p:spPr>
          <a:xfrm>
            <a:off x="1806516" y="998970"/>
            <a:ext cx="8886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9900"/>
                </a:solidFill>
              </a:rPr>
              <a:t>an open-source JavaScript library for mobile-friendly interactive maps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474F67-CDAC-461A-9516-C53759F79267}"/>
              </a:ext>
            </a:extLst>
          </p:cNvPr>
          <p:cNvSpPr/>
          <p:nvPr/>
        </p:nvSpPr>
        <p:spPr>
          <a:xfrm>
            <a:off x="10108182" y="601229"/>
            <a:ext cx="1170318" cy="228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Version 1.2.0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F95DB4-2D16-42C5-B838-EBB990A49F71}"/>
              </a:ext>
            </a:extLst>
          </p:cNvPr>
          <p:cNvSpPr txBox="1"/>
          <p:nvPr/>
        </p:nvSpPr>
        <p:spPr>
          <a:xfrm>
            <a:off x="9142884" y="1356424"/>
            <a:ext cx="2717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</a:rPr>
              <a:t>http://leafletjs.com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3B79097-5236-4AD3-B934-234BE7E27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8935" y="1782933"/>
            <a:ext cx="7526080" cy="4092581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2F382E-5492-4617-9A71-F80FB2CC4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564" y="1541090"/>
            <a:ext cx="3404376" cy="2596902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64124C-0B7A-4E20-9539-FF5825D4E2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206" y="3359264"/>
            <a:ext cx="3209383" cy="2818200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EE19D2E-C39F-4200-A5BF-8E5A7A6DB7E5}"/>
              </a:ext>
            </a:extLst>
          </p:cNvPr>
          <p:cNvSpPr txBox="1"/>
          <p:nvPr/>
        </p:nvSpPr>
        <p:spPr>
          <a:xfrm>
            <a:off x="546628" y="5705141"/>
            <a:ext cx="3762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</a:rPr>
              <a:t>https://github.com/Esri/esri-leaflet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B8A0C0B-E52A-4AC4-977E-7FFD357B8D76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BD9B7A4-12AF-4E60-9D97-7C50EA623609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4D9890A-40E2-4DF6-A75B-F3FC23E39919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543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DA453-32A7-4269-86E6-CDB2F8E6E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876" y="263146"/>
            <a:ext cx="7635347" cy="597087"/>
          </a:xfrm>
        </p:spPr>
        <p:txBody>
          <a:bodyPr/>
          <a:lstStyle/>
          <a:p>
            <a:r>
              <a:rPr lang="en-US" dirty="0"/>
              <a:t>GPA Leveraged Technology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1047A1-CB44-4868-8E27-27334C4CDE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6628" y="1532229"/>
            <a:ext cx="4281920" cy="4554246"/>
          </a:xfrm>
        </p:spPr>
        <p:txBody>
          <a:bodyPr/>
          <a:lstStyle/>
          <a:p>
            <a:r>
              <a:rPr lang="en-US" dirty="0"/>
              <a:t>Open source</a:t>
            </a:r>
          </a:p>
          <a:p>
            <a:r>
              <a:rPr lang="en-US" dirty="0"/>
              <a:t>GPA published plug-ins for openHistorian and PI</a:t>
            </a:r>
          </a:p>
          <a:p>
            <a:r>
              <a:rPr lang="en-US" dirty="0"/>
              <a:t>Rapidly expanding library of graphical widgets</a:t>
            </a:r>
          </a:p>
          <a:p>
            <a:r>
              <a:rPr lang="en-US" dirty="0"/>
              <a:t>Displays easily shared </a:t>
            </a:r>
          </a:p>
          <a:p>
            <a:r>
              <a:rPr lang="en-US" dirty="0"/>
              <a:t>Extensible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484C43-E797-4149-958E-E63BAE67C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EC5423-49A2-468B-816C-E7EC5974C853}"/>
              </a:ext>
            </a:extLst>
          </p:cNvPr>
          <p:cNvSpPr txBox="1"/>
          <p:nvPr/>
        </p:nvSpPr>
        <p:spPr>
          <a:xfrm>
            <a:off x="1658202" y="1008911"/>
            <a:ext cx="8886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9900"/>
                </a:solidFill>
              </a:rPr>
              <a:t>The open platform for beautiful analytics and monitoring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474F67-CDAC-461A-9516-C53759F79267}"/>
              </a:ext>
            </a:extLst>
          </p:cNvPr>
          <p:cNvSpPr/>
          <p:nvPr/>
        </p:nvSpPr>
        <p:spPr>
          <a:xfrm>
            <a:off x="10108182" y="613458"/>
            <a:ext cx="1003514" cy="2166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Version 4.6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4994D2-8E76-4D55-B206-61534D6CA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1894" y="1688068"/>
            <a:ext cx="6273478" cy="2768130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66293A-6F1C-4D25-81FA-DFF09EA16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529" y="127483"/>
            <a:ext cx="3176891" cy="7433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16AF28-C380-43A0-9C67-323610536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5320" y="4692054"/>
            <a:ext cx="2552628" cy="1394421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1D5AB83-CDFD-4445-BB97-A9A972BF40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9346" y="4688139"/>
            <a:ext cx="2552628" cy="1370856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8C15030-8540-4EDA-8481-97A24239A8CD}"/>
              </a:ext>
            </a:extLst>
          </p:cNvPr>
          <p:cNvSpPr txBox="1"/>
          <p:nvPr/>
        </p:nvSpPr>
        <p:spPr>
          <a:xfrm>
            <a:off x="914052" y="5689663"/>
            <a:ext cx="2590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</a:rPr>
              <a:t>https://grafana.com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5128D8-6442-46DF-B0FA-6DF62F8F487C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8EB5B5-A479-498D-B3DA-D8A5368D6BF1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BACDA5-7E28-445F-8075-8CAE99621B1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140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3C947D48-BFAB-478F-87A3-97A36425971F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BE33FB0-E247-42DF-BFE5-1CE26F348090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7B9FA5E-F772-4DBA-AF94-38F05A2F933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D12BB9F-8C8C-4A5A-9BF5-C71020732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30+ Grafana Display Panels are Available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6B3E7A-B918-4175-BD8D-94D433483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473EA0-81B2-4B42-808A-D2E5997DD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426" y="1156451"/>
            <a:ext cx="1004888" cy="1278949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EA2C32-B8D0-48DD-88FF-8F29AE84ABCE}"/>
              </a:ext>
            </a:extLst>
          </p:cNvPr>
          <p:cNvSpPr txBox="1"/>
          <p:nvPr/>
        </p:nvSpPr>
        <p:spPr>
          <a:xfrm>
            <a:off x="7676134" y="2403875"/>
            <a:ext cx="785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Gauge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D58CC4-544B-44DF-B5D3-6363B9F7D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39" y="1124364"/>
            <a:ext cx="4487720" cy="1293258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DEEB382-65DB-41E3-A08C-DBD5E0D2A1D2}"/>
              </a:ext>
            </a:extLst>
          </p:cNvPr>
          <p:cNvSpPr txBox="1"/>
          <p:nvPr/>
        </p:nvSpPr>
        <p:spPr>
          <a:xfrm>
            <a:off x="2341198" y="2417784"/>
            <a:ext cx="156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Trending Chart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575AF9-6B00-40E4-A105-AE6F3209AC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555" y="2894703"/>
            <a:ext cx="7648575" cy="1523547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E2F62A7-C2D8-4C32-B871-C47A75C7C967}"/>
              </a:ext>
            </a:extLst>
          </p:cNvPr>
          <p:cNvSpPr txBox="1"/>
          <p:nvPr/>
        </p:nvSpPr>
        <p:spPr>
          <a:xfrm>
            <a:off x="3519550" y="4444591"/>
            <a:ext cx="11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Heat Map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50F1F08-D059-4273-BFC1-B68D908D1C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847" y="1127140"/>
            <a:ext cx="1385210" cy="1293258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6F503EE-D330-41FC-9BED-3892444B12D2}"/>
              </a:ext>
            </a:extLst>
          </p:cNvPr>
          <p:cNvSpPr txBox="1"/>
          <p:nvPr/>
        </p:nvSpPr>
        <p:spPr>
          <a:xfrm>
            <a:off x="5969711" y="243540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Pie Chart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632B79D-C930-4BDF-8D79-88D1E61246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356" y="1142142"/>
            <a:ext cx="2877532" cy="1311036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AB9ADA8-6662-4358-9637-AFD13A66FD26}"/>
              </a:ext>
            </a:extLst>
          </p:cNvPr>
          <p:cNvSpPr txBox="1"/>
          <p:nvPr/>
        </p:nvSpPr>
        <p:spPr>
          <a:xfrm>
            <a:off x="9899621" y="2419983"/>
            <a:ext cx="97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Diagram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094D148-4003-4A0F-A351-F30118D627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668" y="4903251"/>
            <a:ext cx="2024063" cy="825872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B7469A9-1E32-4193-9989-F3804FA9C5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96862" y="4895331"/>
            <a:ext cx="1872849" cy="843402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5E22EA0-8C08-4B94-B28F-42D9CC9BAABE}"/>
              </a:ext>
            </a:extLst>
          </p:cNvPr>
          <p:cNvSpPr txBox="1"/>
          <p:nvPr/>
        </p:nvSpPr>
        <p:spPr>
          <a:xfrm>
            <a:off x="2292840" y="5720695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Alarm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932CD0-B6FD-47CF-87B1-E4C42910206C}"/>
              </a:ext>
            </a:extLst>
          </p:cNvPr>
          <p:cNvSpPr txBox="1"/>
          <p:nvPr/>
        </p:nvSpPr>
        <p:spPr>
          <a:xfrm>
            <a:off x="4711538" y="572069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9D9B56E-2ED6-4211-A237-513219EEC4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76494" y="2903604"/>
            <a:ext cx="3091255" cy="1523547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A341DFD-4A41-4921-A005-2AB9E1A5F50F}"/>
              </a:ext>
            </a:extLst>
          </p:cNvPr>
          <p:cNvSpPr txBox="1"/>
          <p:nvPr/>
        </p:nvSpPr>
        <p:spPr>
          <a:xfrm>
            <a:off x="9516169" y="4444591"/>
            <a:ext cx="1777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Stacked Trending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EAE597D-EFDC-403D-BC33-9F8C46E7D9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176" y="4792146"/>
            <a:ext cx="4210012" cy="1048081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8533A29-6D3E-497E-B772-7AB8A763AF2E}"/>
              </a:ext>
            </a:extLst>
          </p:cNvPr>
          <p:cNvSpPr txBox="1"/>
          <p:nvPr/>
        </p:nvSpPr>
        <p:spPr>
          <a:xfrm>
            <a:off x="8130759" y="5786809"/>
            <a:ext cx="1328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Status Panel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FFF0A7C-9927-4A24-B817-053FBFF5280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39" y="1372687"/>
            <a:ext cx="10620375" cy="4060167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1E60D24-383F-4540-B0C0-C4A2EA1B6D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8" y="1586317"/>
            <a:ext cx="5728660" cy="4451045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BFF64D6-2E27-4388-871A-92BFA9D812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38" y="2332457"/>
            <a:ext cx="7124700" cy="3562350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D1D2E67-E6C8-430F-876A-6373C58F70F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908" y="1006496"/>
            <a:ext cx="9853026" cy="4832547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58DB39B5-1BCD-4D4C-9601-98295F8AB188}"/>
              </a:ext>
            </a:extLst>
          </p:cNvPr>
          <p:cNvGrpSpPr/>
          <p:nvPr/>
        </p:nvGrpSpPr>
        <p:grpSpPr>
          <a:xfrm>
            <a:off x="807555" y="1469097"/>
            <a:ext cx="10006349" cy="4139468"/>
            <a:chOff x="807555" y="1469097"/>
            <a:chExt cx="10006349" cy="4139468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FFD2639E-7DEB-417A-9A7F-B5CF31F69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555" y="1469097"/>
              <a:ext cx="10006349" cy="2450794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8DDF60D-8CC7-473D-BDA5-85BE31A7A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7500" y="4110533"/>
              <a:ext cx="3086195" cy="1498032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1E70A09C-7249-410C-BC84-40A98FACAE6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18" y="1119267"/>
            <a:ext cx="10538332" cy="4708884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8ACBDF25-44CD-4860-98CD-65872021E452}"/>
              </a:ext>
            </a:extLst>
          </p:cNvPr>
          <p:cNvGrpSpPr/>
          <p:nvPr/>
        </p:nvGrpSpPr>
        <p:grpSpPr>
          <a:xfrm>
            <a:off x="270677" y="1042808"/>
            <a:ext cx="11721420" cy="5389687"/>
            <a:chOff x="270677" y="1042808"/>
            <a:chExt cx="11721420" cy="5389687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51168788-E6D4-479E-B007-A8F417E94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677" y="1042808"/>
              <a:ext cx="8007329" cy="2904245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C443DE5-BB69-4E21-87DB-B834EEFD2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9022" y="4057451"/>
              <a:ext cx="6313075" cy="2375044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D2EC7A4-6165-499C-A61D-208CC56BE703}"/>
              </a:ext>
            </a:extLst>
          </p:cNvPr>
          <p:cNvGrpSpPr/>
          <p:nvPr/>
        </p:nvGrpSpPr>
        <p:grpSpPr>
          <a:xfrm>
            <a:off x="1077484" y="1547613"/>
            <a:ext cx="9743541" cy="4285984"/>
            <a:chOff x="1077484" y="1547613"/>
            <a:chExt cx="9743541" cy="428598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3E1D475A-11CE-49D9-9DF3-BE0DCF4FD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7484" y="3252322"/>
              <a:ext cx="4991100" cy="2581275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BB540568-DC04-4555-B0BD-A90C64A77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3825" y="1547613"/>
              <a:ext cx="4267200" cy="1838325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0B97DD15-9E7B-46AD-AB98-2054CA892E5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94" y="990600"/>
            <a:ext cx="8883356" cy="4932454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95A84D44-8FD5-4B46-8C4D-6AF03D87ABB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293" y="997539"/>
            <a:ext cx="7553262" cy="5271683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D8CAD42-3602-45E1-836F-C0B824B144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46" y="1048502"/>
            <a:ext cx="9899160" cy="5099254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4504457-C597-4951-B7B0-0B5BA4BFD60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1" y="335360"/>
            <a:ext cx="12082358" cy="5587694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736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25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75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D08C125C-AE4D-46A4-AAA5-C62FA408C869}"/>
              </a:ext>
            </a:extLst>
          </p:cNvPr>
          <p:cNvCxnSpPr>
            <a:cxnSpLocks/>
            <a:endCxn id="213" idx="0"/>
          </p:cNvCxnSpPr>
          <p:nvPr/>
        </p:nvCxnSpPr>
        <p:spPr>
          <a:xfrm>
            <a:off x="7060241" y="1798299"/>
            <a:ext cx="977" cy="194397"/>
          </a:xfrm>
          <a:prstGeom prst="straightConnector1">
            <a:avLst/>
          </a:prstGeom>
          <a:ln w="381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E92D4FD5-CBB0-4637-BEAE-09CF4071568B}"/>
              </a:ext>
            </a:extLst>
          </p:cNvPr>
          <p:cNvCxnSpPr>
            <a:cxnSpLocks/>
          </p:cNvCxnSpPr>
          <p:nvPr/>
        </p:nvCxnSpPr>
        <p:spPr>
          <a:xfrm>
            <a:off x="3752710" y="3312292"/>
            <a:ext cx="1316535" cy="0"/>
          </a:xfrm>
          <a:prstGeom prst="line">
            <a:avLst/>
          </a:prstGeom>
          <a:ln w="38100">
            <a:tailEnd type="non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80ED9503-C12F-4955-AE9F-7CA6EDE48678}"/>
              </a:ext>
            </a:extLst>
          </p:cNvPr>
          <p:cNvCxnSpPr>
            <a:cxnSpLocks/>
            <a:stCxn id="163" idx="3"/>
          </p:cNvCxnSpPr>
          <p:nvPr/>
        </p:nvCxnSpPr>
        <p:spPr>
          <a:xfrm>
            <a:off x="3752710" y="3459213"/>
            <a:ext cx="1294792" cy="6574"/>
          </a:xfrm>
          <a:prstGeom prst="line">
            <a:avLst/>
          </a:prstGeom>
          <a:ln w="38100">
            <a:tailEnd type="non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A50C1B3C-4E3C-4500-9620-A154F03B1ECD}"/>
              </a:ext>
            </a:extLst>
          </p:cNvPr>
          <p:cNvCxnSpPr>
            <a:cxnSpLocks/>
          </p:cNvCxnSpPr>
          <p:nvPr/>
        </p:nvCxnSpPr>
        <p:spPr>
          <a:xfrm flipV="1">
            <a:off x="3680399" y="3381658"/>
            <a:ext cx="2300371" cy="3520"/>
          </a:xfrm>
          <a:prstGeom prst="straightConnector1">
            <a:avLst/>
          </a:prstGeom>
          <a:ln w="38100">
            <a:tailEnd type="triangl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962FCFA-995F-4E87-9DDB-75E5973B1C68}"/>
              </a:ext>
            </a:extLst>
          </p:cNvPr>
          <p:cNvCxnSpPr/>
          <p:nvPr/>
        </p:nvCxnSpPr>
        <p:spPr>
          <a:xfrm>
            <a:off x="3703122" y="3250200"/>
            <a:ext cx="1357953" cy="0"/>
          </a:xfrm>
          <a:prstGeom prst="line">
            <a:avLst/>
          </a:prstGeom>
          <a:ln w="22225">
            <a:tailEnd type="non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3" name="Rectangle 162">
            <a:extLst>
              <a:ext uri="{FF2B5EF4-FFF2-40B4-BE49-F238E27FC236}">
                <a16:creationId xmlns:a16="http://schemas.microsoft.com/office/drawing/2014/main" id="{CB3DFF8F-FAF7-4B71-BD33-8BBEAE6E49F2}"/>
              </a:ext>
            </a:extLst>
          </p:cNvPr>
          <p:cNvSpPr/>
          <p:nvPr/>
        </p:nvSpPr>
        <p:spPr>
          <a:xfrm>
            <a:off x="2267797" y="3050708"/>
            <a:ext cx="1484913" cy="817010"/>
          </a:xfrm>
          <a:prstGeom prst="rect">
            <a:avLst/>
          </a:prstGeom>
          <a:solidFill>
            <a:srgbClr val="FFFF00"/>
          </a:solidFill>
          <a:ln w="222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81CF68-7AF9-43AE-AB13-6A1FAA197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3B34EAB-39E8-42F2-9A8C-4556EDB09993}"/>
              </a:ext>
            </a:extLst>
          </p:cNvPr>
          <p:cNvSpPr/>
          <p:nvPr/>
        </p:nvSpPr>
        <p:spPr>
          <a:xfrm>
            <a:off x="2225917" y="3002318"/>
            <a:ext cx="1470408" cy="817010"/>
          </a:xfrm>
          <a:prstGeom prst="rect">
            <a:avLst/>
          </a:prstGeom>
          <a:solidFill>
            <a:schemeClr val="bg1"/>
          </a:solidFill>
          <a:ln w="222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00726B2-BF27-43D9-BBDB-DCC5F5725115}"/>
              </a:ext>
            </a:extLst>
          </p:cNvPr>
          <p:cNvSpPr txBox="1"/>
          <p:nvPr/>
        </p:nvSpPr>
        <p:spPr>
          <a:xfrm>
            <a:off x="494848" y="5863930"/>
            <a:ext cx="37662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 Connection established from the higher security zone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B7FBC422-5C2E-4806-AD3A-CDF7D735540F}"/>
              </a:ext>
            </a:extLst>
          </p:cNvPr>
          <p:cNvSpPr/>
          <p:nvPr/>
        </p:nvSpPr>
        <p:spPr>
          <a:xfrm>
            <a:off x="5996696" y="989495"/>
            <a:ext cx="2053300" cy="817010"/>
          </a:xfrm>
          <a:prstGeom prst="rect">
            <a:avLst/>
          </a:prstGeom>
          <a:solidFill>
            <a:schemeClr val="bg1"/>
          </a:solidFill>
          <a:ln w="222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AEBF823B-03F1-454D-A521-4D950066D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919" y="1278178"/>
            <a:ext cx="1144640" cy="458363"/>
          </a:xfrm>
          <a:prstGeom prst="rect">
            <a:avLst/>
          </a:prstGeom>
        </p:spPr>
      </p:pic>
      <p:sp>
        <p:nvSpPr>
          <p:cNvPr id="1029" name="Rectangle 1028">
            <a:extLst>
              <a:ext uri="{FF2B5EF4-FFF2-40B4-BE49-F238E27FC236}">
                <a16:creationId xmlns:a16="http://schemas.microsoft.com/office/drawing/2014/main" id="{5F6D273D-FE39-45D2-B30E-0C6A1F160D08}"/>
              </a:ext>
            </a:extLst>
          </p:cNvPr>
          <p:cNvSpPr/>
          <p:nvPr/>
        </p:nvSpPr>
        <p:spPr>
          <a:xfrm>
            <a:off x="6040092" y="946091"/>
            <a:ext cx="20679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Commercial Historian</a:t>
            </a:r>
          </a:p>
        </p:txBody>
      </p: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2E7762E2-A507-435B-BC4F-86519DCFE4B0}"/>
              </a:ext>
            </a:extLst>
          </p:cNvPr>
          <p:cNvCxnSpPr>
            <a:cxnSpLocks/>
            <a:endCxn id="139" idx="1"/>
          </p:cNvCxnSpPr>
          <p:nvPr/>
        </p:nvCxnSpPr>
        <p:spPr>
          <a:xfrm>
            <a:off x="5049973" y="3452238"/>
            <a:ext cx="978051" cy="1246112"/>
          </a:xfrm>
          <a:prstGeom prst="straightConnector1">
            <a:avLst/>
          </a:prstGeom>
          <a:ln w="38100">
            <a:tailEnd type="triangl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D2BF9CDB-CE4A-4434-994E-35A7155B2D8F}"/>
              </a:ext>
            </a:extLst>
          </p:cNvPr>
          <p:cNvCxnSpPr>
            <a:cxnSpLocks/>
            <a:endCxn id="150" idx="1"/>
          </p:cNvCxnSpPr>
          <p:nvPr/>
        </p:nvCxnSpPr>
        <p:spPr>
          <a:xfrm flipV="1">
            <a:off x="5066098" y="2496946"/>
            <a:ext cx="945356" cy="833240"/>
          </a:xfrm>
          <a:prstGeom prst="straightConnector1">
            <a:avLst/>
          </a:prstGeom>
          <a:ln w="38100">
            <a:tailEnd type="triangl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1" name="Straight Arrow Connector 220">
            <a:extLst>
              <a:ext uri="{FF2B5EF4-FFF2-40B4-BE49-F238E27FC236}">
                <a16:creationId xmlns:a16="http://schemas.microsoft.com/office/drawing/2014/main" id="{5AAA8B05-3871-4FAC-AE83-2A02808B4F48}"/>
              </a:ext>
            </a:extLst>
          </p:cNvPr>
          <p:cNvCxnSpPr>
            <a:cxnSpLocks/>
            <a:stCxn id="118" idx="3"/>
          </p:cNvCxnSpPr>
          <p:nvPr/>
        </p:nvCxnSpPr>
        <p:spPr>
          <a:xfrm>
            <a:off x="8076311" y="3620582"/>
            <a:ext cx="1123018" cy="1567171"/>
          </a:xfrm>
          <a:prstGeom prst="straightConnector1">
            <a:avLst/>
          </a:prstGeom>
          <a:ln w="38100">
            <a:tailEnd type="triangl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36B68F7D-6451-41EE-B2D9-917DE0F74F45}"/>
              </a:ext>
            </a:extLst>
          </p:cNvPr>
          <p:cNvGrpSpPr/>
          <p:nvPr/>
        </p:nvGrpSpPr>
        <p:grpSpPr>
          <a:xfrm>
            <a:off x="8235027" y="5198922"/>
            <a:ext cx="2067941" cy="408505"/>
            <a:chOff x="5982055" y="989495"/>
            <a:chExt cx="2067941" cy="817010"/>
          </a:xfrm>
        </p:grpSpPr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D04EE94-471C-43CB-BD10-9CFB8C90A1E2}"/>
                </a:ext>
              </a:extLst>
            </p:cNvPr>
            <p:cNvSpPr/>
            <p:nvPr/>
          </p:nvSpPr>
          <p:spPr>
            <a:xfrm>
              <a:off x="5996696" y="989495"/>
              <a:ext cx="2053300" cy="817010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7630A6F1-4041-4393-8094-D039F77A0B29}"/>
                </a:ext>
              </a:extLst>
            </p:cNvPr>
            <p:cNvSpPr/>
            <p:nvPr/>
          </p:nvSpPr>
          <p:spPr>
            <a:xfrm>
              <a:off x="5982055" y="1010527"/>
              <a:ext cx="20679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 Narrow" panose="020B0606020202030204" pitchFamily="34" charset="0"/>
                </a:rPr>
                <a:t>Test Systems</a:t>
              </a:r>
            </a:p>
          </p:txBody>
        </p:sp>
      </p:grp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6ECC52F-A85D-4C5C-BDAF-E1025C2B39A8}"/>
              </a:ext>
            </a:extLst>
          </p:cNvPr>
          <p:cNvSpPr/>
          <p:nvPr/>
        </p:nvSpPr>
        <p:spPr>
          <a:xfrm>
            <a:off x="3073772" y="2026978"/>
            <a:ext cx="119804" cy="247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27EA5AC-7857-406B-AB97-9F50C93DA75C}"/>
              </a:ext>
            </a:extLst>
          </p:cNvPr>
          <p:cNvCxnSpPr>
            <a:cxnSpLocks/>
          </p:cNvCxnSpPr>
          <p:nvPr/>
        </p:nvCxnSpPr>
        <p:spPr>
          <a:xfrm>
            <a:off x="1420743" y="3385890"/>
            <a:ext cx="805174" cy="0"/>
          </a:xfrm>
          <a:prstGeom prst="straightConnector1">
            <a:avLst/>
          </a:prstGeom>
          <a:ln w="38100">
            <a:tailEnd type="triangl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70E955A-55AE-4313-B60C-9FB6B8260A13}"/>
              </a:ext>
            </a:extLst>
          </p:cNvPr>
          <p:cNvSpPr/>
          <p:nvPr/>
        </p:nvSpPr>
        <p:spPr>
          <a:xfrm>
            <a:off x="234762" y="3002318"/>
            <a:ext cx="1158981" cy="817010"/>
          </a:xfrm>
          <a:prstGeom prst="rect">
            <a:avLst/>
          </a:prstGeom>
          <a:solidFill>
            <a:schemeClr val="bg1"/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Field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Devices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753BC16-FDAB-46E7-B6F0-A5D8D0F69991}"/>
              </a:ext>
            </a:extLst>
          </p:cNvPr>
          <p:cNvSpPr/>
          <p:nvPr/>
        </p:nvSpPr>
        <p:spPr>
          <a:xfrm>
            <a:off x="2731377" y="1011050"/>
            <a:ext cx="834887" cy="2054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External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8AB9828-478E-45F9-A445-730EAF6BFEA0}"/>
              </a:ext>
            </a:extLst>
          </p:cNvPr>
          <p:cNvSpPr/>
          <p:nvPr/>
        </p:nvSpPr>
        <p:spPr>
          <a:xfrm>
            <a:off x="2324442" y="5074695"/>
            <a:ext cx="1275336" cy="2054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High Security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7774A3D-FC01-4B19-ABEF-50F9CAE308B8}"/>
              </a:ext>
            </a:extLst>
          </p:cNvPr>
          <p:cNvSpPr/>
          <p:nvPr/>
        </p:nvSpPr>
        <p:spPr>
          <a:xfrm>
            <a:off x="391248" y="4040782"/>
            <a:ext cx="834887" cy="2054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Field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5540F0C-C134-4F7E-BE28-37E9FC348A07}"/>
              </a:ext>
            </a:extLst>
          </p:cNvPr>
          <p:cNvSpPr/>
          <p:nvPr/>
        </p:nvSpPr>
        <p:spPr>
          <a:xfrm>
            <a:off x="6570550" y="5329251"/>
            <a:ext cx="967950" cy="2054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Enterprise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BB59071-C82B-4F4D-9335-91A0751F891D}"/>
              </a:ext>
            </a:extLst>
          </p:cNvPr>
          <p:cNvSpPr txBox="1"/>
          <p:nvPr/>
        </p:nvSpPr>
        <p:spPr>
          <a:xfrm>
            <a:off x="1497378" y="3643889"/>
            <a:ext cx="6142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5B9BD5"/>
                </a:solidFill>
              </a:rPr>
              <a:t>C37.118</a:t>
            </a: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14DFB24C-EEC9-4F6D-9745-6579E6B99A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694" y="2274928"/>
            <a:ext cx="359400" cy="230814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5AD87EC-BE7C-4EC0-9326-CFC7C0AA91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917" y="3029303"/>
            <a:ext cx="1402761" cy="438363"/>
          </a:xfrm>
          <a:prstGeom prst="rect">
            <a:avLst/>
          </a:prstGeom>
        </p:spPr>
      </p:pic>
      <p:grpSp>
        <p:nvGrpSpPr>
          <p:cNvPr id="248" name="Group 247">
            <a:extLst>
              <a:ext uri="{FF2B5EF4-FFF2-40B4-BE49-F238E27FC236}">
                <a16:creationId xmlns:a16="http://schemas.microsoft.com/office/drawing/2014/main" id="{7B027348-0C41-4D32-BEF7-4723E3A78787}"/>
              </a:ext>
            </a:extLst>
          </p:cNvPr>
          <p:cNvGrpSpPr/>
          <p:nvPr/>
        </p:nvGrpSpPr>
        <p:grpSpPr>
          <a:xfrm>
            <a:off x="2273332" y="3494120"/>
            <a:ext cx="723275" cy="265902"/>
            <a:chOff x="2280952" y="3494120"/>
            <a:chExt cx="723275" cy="265902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BAA1EFE7-3D59-4735-978D-EFBFC107710D}"/>
                </a:ext>
              </a:extLst>
            </p:cNvPr>
            <p:cNvSpPr/>
            <p:nvPr/>
          </p:nvSpPr>
          <p:spPr>
            <a:xfrm>
              <a:off x="2284341" y="3508585"/>
              <a:ext cx="668476" cy="25143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77B17A2-6330-4E62-B556-72DCBD9311D8}"/>
                </a:ext>
              </a:extLst>
            </p:cNvPr>
            <p:cNvSpPr txBox="1"/>
            <p:nvPr/>
          </p:nvSpPr>
          <p:spPr>
            <a:xfrm>
              <a:off x="2280952" y="3494120"/>
              <a:ext cx="7232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latin typeface="Arial Narrow" panose="020B0606020202030204" pitchFamily="34" charset="0"/>
                </a:rPr>
                <a:t>Perf. Hist.</a:t>
              </a:r>
            </a:p>
          </p:txBody>
        </p: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21AE5062-6B4B-48BB-9FE5-C13578DA18F3}"/>
              </a:ext>
            </a:extLst>
          </p:cNvPr>
          <p:cNvSpPr txBox="1"/>
          <p:nvPr/>
        </p:nvSpPr>
        <p:spPr>
          <a:xfrm>
            <a:off x="5254065" y="3157936"/>
            <a:ext cx="4619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5B9BD5"/>
                </a:solidFill>
              </a:rPr>
              <a:t>GEP*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831803F-1016-4066-8493-E6017B0382C7}"/>
              </a:ext>
            </a:extLst>
          </p:cNvPr>
          <p:cNvGrpSpPr/>
          <p:nvPr/>
        </p:nvGrpSpPr>
        <p:grpSpPr>
          <a:xfrm>
            <a:off x="6023011" y="3212077"/>
            <a:ext cx="2053300" cy="817010"/>
            <a:chOff x="6003884" y="3134883"/>
            <a:chExt cx="2053300" cy="817010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768B3F08-26F2-4614-9659-438F56EAD6D7}"/>
                </a:ext>
              </a:extLst>
            </p:cNvPr>
            <p:cNvSpPr/>
            <p:nvPr/>
          </p:nvSpPr>
          <p:spPr>
            <a:xfrm>
              <a:off x="6003884" y="3134883"/>
              <a:ext cx="2053300" cy="817010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E0ADEECE-4315-4552-A568-134CA1FC1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3188" y="3234611"/>
              <a:ext cx="1895974" cy="267409"/>
            </a:xfrm>
            <a:prstGeom prst="rect">
              <a:avLst/>
            </a:prstGeom>
          </p:spPr>
        </p:pic>
        <p:grpSp>
          <p:nvGrpSpPr>
            <p:cNvPr id="247" name="Group 246">
              <a:extLst>
                <a:ext uri="{FF2B5EF4-FFF2-40B4-BE49-F238E27FC236}">
                  <a16:creationId xmlns:a16="http://schemas.microsoft.com/office/drawing/2014/main" id="{7146D8B7-4AD5-4CA4-BFAF-3DF8C1846E4B}"/>
                </a:ext>
              </a:extLst>
            </p:cNvPr>
            <p:cNvGrpSpPr/>
            <p:nvPr/>
          </p:nvGrpSpPr>
          <p:grpSpPr>
            <a:xfrm>
              <a:off x="6306460" y="3625164"/>
              <a:ext cx="723275" cy="265902"/>
              <a:chOff x="6382660" y="3625164"/>
              <a:chExt cx="723275" cy="265902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53DFC25B-0739-49F7-AA22-B1913EECA081}"/>
                  </a:ext>
                </a:extLst>
              </p:cNvPr>
              <p:cNvSpPr/>
              <p:nvPr/>
            </p:nvSpPr>
            <p:spPr>
              <a:xfrm>
                <a:off x="6386049" y="3639629"/>
                <a:ext cx="668476" cy="251437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E0471A02-30CE-4902-9A47-90E70E9D8807}"/>
                  </a:ext>
                </a:extLst>
              </p:cNvPr>
              <p:cNvSpPr txBox="1"/>
              <p:nvPr/>
            </p:nvSpPr>
            <p:spPr>
              <a:xfrm>
                <a:off x="6382660" y="3625164"/>
                <a:ext cx="72327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latin typeface="Arial Narrow" panose="020B0606020202030204" pitchFamily="34" charset="0"/>
                  </a:rPr>
                  <a:t>Perf. Hist.</a:t>
                </a:r>
              </a:p>
            </p:txBody>
          </p:sp>
        </p:grpSp>
      </p:grp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5D626B65-4010-48A8-8EF4-2D6E2BFCA86E}"/>
              </a:ext>
            </a:extLst>
          </p:cNvPr>
          <p:cNvCxnSpPr>
            <a:cxnSpLocks/>
            <a:endCxn id="128" idx="1"/>
          </p:cNvCxnSpPr>
          <p:nvPr/>
        </p:nvCxnSpPr>
        <p:spPr>
          <a:xfrm flipV="1">
            <a:off x="5056205" y="1398000"/>
            <a:ext cx="940491" cy="1865126"/>
          </a:xfrm>
          <a:prstGeom prst="straightConnector1">
            <a:avLst/>
          </a:prstGeom>
          <a:ln w="22225">
            <a:tailEnd type="triangle" w="med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5" name="Picture 154">
            <a:extLst>
              <a:ext uri="{FF2B5EF4-FFF2-40B4-BE49-F238E27FC236}">
                <a16:creationId xmlns:a16="http://schemas.microsoft.com/office/drawing/2014/main" id="{FE8C06B5-81DB-4511-AE3B-29F37CE581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6127" y="2046861"/>
            <a:ext cx="589003" cy="267878"/>
          </a:xfrm>
          <a:prstGeom prst="rect">
            <a:avLst/>
          </a:prstGeom>
        </p:spPr>
      </p:pic>
      <p:sp>
        <p:nvSpPr>
          <p:cNvPr id="164" name="TextBox 163">
            <a:extLst>
              <a:ext uri="{FF2B5EF4-FFF2-40B4-BE49-F238E27FC236}">
                <a16:creationId xmlns:a16="http://schemas.microsoft.com/office/drawing/2014/main" id="{BD63020B-6BCD-42EF-8018-BB78A6185FD0}"/>
              </a:ext>
            </a:extLst>
          </p:cNvPr>
          <p:cNvSpPr txBox="1"/>
          <p:nvPr/>
        </p:nvSpPr>
        <p:spPr>
          <a:xfrm>
            <a:off x="2823978" y="3855024"/>
            <a:ext cx="10118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Failover Cluster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AD68EE8D-8184-4DFA-9841-B68E5A1632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9435" y="2249582"/>
            <a:ext cx="359400" cy="2308143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971B300B-D632-45F6-916C-5B56DA4BBD6A}"/>
              </a:ext>
            </a:extLst>
          </p:cNvPr>
          <p:cNvGrpSpPr/>
          <p:nvPr/>
        </p:nvGrpSpPr>
        <p:grpSpPr>
          <a:xfrm>
            <a:off x="2244082" y="3755730"/>
            <a:ext cx="797013" cy="1191861"/>
            <a:chOff x="2244082" y="3755730"/>
            <a:chExt cx="797013" cy="1191861"/>
          </a:xfrm>
        </p:grpSpPr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88425B39-148A-4299-A9E8-32765B6E88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37192" y="3755730"/>
              <a:ext cx="0" cy="499921"/>
            </a:xfrm>
            <a:prstGeom prst="straightConnector1">
              <a:avLst/>
            </a:prstGeom>
            <a:ln w="38100">
              <a:headEnd type="triangle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83D38444-2F31-4F3A-91BA-158A8DF2F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6716" y="4217511"/>
              <a:ext cx="498116" cy="556788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EBEB1601-56B9-48B6-98AC-C297B5CC96C7}"/>
                </a:ext>
              </a:extLst>
            </p:cNvPr>
            <p:cNvSpPr txBox="1"/>
            <p:nvPr/>
          </p:nvSpPr>
          <p:spPr>
            <a:xfrm>
              <a:off x="2244082" y="4701370"/>
              <a:ext cx="79701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/>
                <a:t>DQ Reports</a:t>
              </a: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9EAFD01-91D8-4D24-B4E8-3FEA1DF328B5}"/>
              </a:ext>
            </a:extLst>
          </p:cNvPr>
          <p:cNvGrpSpPr/>
          <p:nvPr/>
        </p:nvGrpSpPr>
        <p:grpSpPr>
          <a:xfrm>
            <a:off x="1792999" y="1258691"/>
            <a:ext cx="2079045" cy="1738780"/>
            <a:chOff x="1792999" y="1258691"/>
            <a:chExt cx="2079045" cy="1738780"/>
          </a:xfrm>
        </p:grpSpPr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A2A4BAEA-5A34-47C3-BA5C-66A8A74A00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9197" y="1258691"/>
              <a:ext cx="1" cy="1738780"/>
            </a:xfrm>
            <a:prstGeom prst="straightConnector1">
              <a:avLst/>
            </a:prstGeom>
            <a:ln w="38100">
              <a:headEnd type="triangle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DBE1E03-0563-4DD5-A6F8-D69A4F5D2CD1}"/>
                </a:ext>
              </a:extLst>
            </p:cNvPr>
            <p:cNvSpPr/>
            <p:nvPr/>
          </p:nvSpPr>
          <p:spPr>
            <a:xfrm>
              <a:off x="3073772" y="2026978"/>
              <a:ext cx="119804" cy="2479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904D935-D9A0-4326-B500-92ADB106CA58}"/>
                </a:ext>
              </a:extLst>
            </p:cNvPr>
            <p:cNvSpPr txBox="1"/>
            <p:nvPr/>
          </p:nvSpPr>
          <p:spPr>
            <a:xfrm>
              <a:off x="1792999" y="1895283"/>
              <a:ext cx="6319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DMZ</a:t>
              </a:r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B6454A8C-B548-40AC-AB65-83120DCB4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37013" y="1844274"/>
              <a:ext cx="358097" cy="1511964"/>
            </a:xfrm>
            <a:prstGeom prst="rect">
              <a:avLst/>
            </a:prstGeom>
          </p:spPr>
        </p:pic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E104994D-F66C-4F09-AEB2-72E57B220A71}"/>
                </a:ext>
              </a:extLst>
            </p:cNvPr>
            <p:cNvSpPr txBox="1"/>
            <p:nvPr/>
          </p:nvSpPr>
          <p:spPr>
            <a:xfrm>
              <a:off x="2653839" y="2742163"/>
              <a:ext cx="4619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5B9BD5"/>
                  </a:solidFill>
                </a:rPr>
                <a:t>GEP*</a:t>
              </a:r>
            </a:p>
          </p:txBody>
        </p:sp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B53CF03A-CDEF-4006-A86D-EAA2ABEB6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2817" y="1449654"/>
              <a:ext cx="350273" cy="346337"/>
            </a:xfrm>
            <a:prstGeom prst="rect">
              <a:avLst/>
            </a:prstGeom>
          </p:spPr>
        </p:pic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B2E4FA1F-DD52-4485-80E9-B4A660140E21}"/>
                </a:ext>
              </a:extLst>
            </p:cNvPr>
            <p:cNvGrpSpPr/>
            <p:nvPr/>
          </p:nvGrpSpPr>
          <p:grpSpPr>
            <a:xfrm>
              <a:off x="2412782" y="1854740"/>
              <a:ext cx="1423011" cy="458839"/>
              <a:chOff x="2412782" y="1854740"/>
              <a:chExt cx="1423011" cy="458839"/>
            </a:xfrm>
          </p:grpSpPr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EF792279-3523-488D-BDAF-E6BEB6281872}"/>
                  </a:ext>
                </a:extLst>
              </p:cNvPr>
              <p:cNvSpPr/>
              <p:nvPr/>
            </p:nvSpPr>
            <p:spPr>
              <a:xfrm>
                <a:off x="2412782" y="1854740"/>
                <a:ext cx="1423011" cy="458839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D75399A3-5164-419E-AE14-B4215BA114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6765" y="1937543"/>
                <a:ext cx="1196879" cy="302212"/>
              </a:xfrm>
              <a:prstGeom prst="rect">
                <a:avLst/>
              </a:prstGeom>
            </p:spPr>
          </p:pic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400D18EB-D51A-4824-AE7D-227388768A71}"/>
              </a:ext>
            </a:extLst>
          </p:cNvPr>
          <p:cNvGrpSpPr/>
          <p:nvPr/>
        </p:nvGrpSpPr>
        <p:grpSpPr>
          <a:xfrm>
            <a:off x="3752710" y="1052685"/>
            <a:ext cx="2228060" cy="2135424"/>
            <a:chOff x="3752710" y="1052685"/>
            <a:chExt cx="2228060" cy="2135424"/>
          </a:xfrm>
        </p:grpSpPr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1355F529-4D23-4D28-BF54-44C505A35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924" y="1052685"/>
              <a:ext cx="937797" cy="461495"/>
            </a:xfrm>
            <a:prstGeom prst="rect">
              <a:avLst/>
            </a:prstGeom>
          </p:spPr>
        </p:pic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C5FD70D5-2919-42C1-9E6D-317AD746EA0E}"/>
                </a:ext>
              </a:extLst>
            </p:cNvPr>
            <p:cNvCxnSpPr>
              <a:cxnSpLocks/>
              <a:stCxn id="112" idx="3"/>
            </p:cNvCxnSpPr>
            <p:nvPr/>
          </p:nvCxnSpPr>
          <p:spPr>
            <a:xfrm>
              <a:off x="4951721" y="1283433"/>
              <a:ext cx="1029049" cy="0"/>
            </a:xfrm>
            <a:prstGeom prst="straightConnector1">
              <a:avLst/>
            </a:prstGeom>
            <a:ln w="22225"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B72FB07A-D6F3-40E6-A42B-D8BBCA1E6A31}"/>
                </a:ext>
              </a:extLst>
            </p:cNvPr>
            <p:cNvCxnSpPr>
              <a:cxnSpLocks/>
            </p:cNvCxnSpPr>
            <p:nvPr/>
          </p:nvCxnSpPr>
          <p:spPr>
            <a:xfrm>
              <a:off x="3752710" y="3187003"/>
              <a:ext cx="594034" cy="0"/>
            </a:xfrm>
            <a:prstGeom prst="straightConnector1">
              <a:avLst/>
            </a:prstGeom>
            <a:ln w="22225">
              <a:tailEnd type="non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FC542A64-438D-4F53-B562-98C49164BD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42342" y="1495521"/>
              <a:ext cx="20106" cy="1692588"/>
            </a:xfrm>
            <a:prstGeom prst="straightConnector1">
              <a:avLst/>
            </a:prstGeom>
            <a:ln w="22225"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959258D2-B510-4504-BEE5-BFAC1767B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99316" y="2638389"/>
              <a:ext cx="589003" cy="267878"/>
            </a:xfrm>
            <a:prstGeom prst="rect">
              <a:avLst/>
            </a:prstGeom>
          </p:spPr>
        </p:pic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32366A8E-5CD2-4E06-BDF3-2E58AEB9C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8206" y="1189843"/>
              <a:ext cx="236904" cy="234242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3C021EC3-F54E-4379-B915-4A51EE3D85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7220" y="1839895"/>
              <a:ext cx="236904" cy="234242"/>
            </a:xfrm>
            <a:prstGeom prst="rect">
              <a:avLst/>
            </a:prstGeom>
          </p:spPr>
        </p:pic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id="{8E8EAEC8-5DEF-44F3-AF64-F582D14C38A0}"/>
              </a:ext>
            </a:extLst>
          </p:cNvPr>
          <p:cNvSpPr/>
          <p:nvPr/>
        </p:nvSpPr>
        <p:spPr>
          <a:xfrm>
            <a:off x="8766271" y="1008550"/>
            <a:ext cx="2053300" cy="408505"/>
          </a:xfrm>
          <a:prstGeom prst="rect">
            <a:avLst/>
          </a:prstGeom>
          <a:solidFill>
            <a:schemeClr val="bg1"/>
          </a:solidFill>
          <a:ln w="222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41FF2B41-98C8-4869-B9D0-F22D871DC5B9}"/>
              </a:ext>
            </a:extLst>
          </p:cNvPr>
          <p:cNvSpPr/>
          <p:nvPr/>
        </p:nvSpPr>
        <p:spPr>
          <a:xfrm>
            <a:off x="8751630" y="1019066"/>
            <a:ext cx="20679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Other Applications</a:t>
            </a:r>
          </a:p>
        </p:txBody>
      </p:sp>
      <p:sp>
        <p:nvSpPr>
          <p:cNvPr id="145" name="Title 4">
            <a:extLst>
              <a:ext uri="{FF2B5EF4-FFF2-40B4-BE49-F238E27FC236}">
                <a16:creationId xmlns:a16="http://schemas.microsoft.com/office/drawing/2014/main" id="{78DDF7CD-A4D0-470A-A647-3278AF769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836" y="86796"/>
            <a:ext cx="11032958" cy="597087"/>
          </a:xfrm>
        </p:spPr>
        <p:txBody>
          <a:bodyPr/>
          <a:lstStyle/>
          <a:p>
            <a:r>
              <a:rPr lang="en-US" dirty="0"/>
              <a:t>GPA Solution Typical Architecture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532EB33-4108-4284-8852-122E04DDFD7D}"/>
              </a:ext>
            </a:extLst>
          </p:cNvPr>
          <p:cNvGrpSpPr/>
          <p:nvPr/>
        </p:nvGrpSpPr>
        <p:grpSpPr>
          <a:xfrm>
            <a:off x="2929564" y="3503710"/>
            <a:ext cx="4953242" cy="472575"/>
            <a:chOff x="2929564" y="3503710"/>
            <a:chExt cx="4953242" cy="47257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75F6D9E-8B02-432D-805E-6B0F5EDED906}"/>
                </a:ext>
              </a:extLst>
            </p:cNvPr>
            <p:cNvGrpSpPr/>
            <p:nvPr/>
          </p:nvGrpSpPr>
          <p:grpSpPr>
            <a:xfrm>
              <a:off x="7044814" y="3714675"/>
              <a:ext cx="837992" cy="261610"/>
              <a:chOff x="7121014" y="3635163"/>
              <a:chExt cx="837992" cy="261610"/>
            </a:xfrm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3130905A-199F-41F1-BFC2-658D4F6519CE}"/>
                  </a:ext>
                </a:extLst>
              </p:cNvPr>
              <p:cNvSpPr/>
              <p:nvPr/>
            </p:nvSpPr>
            <p:spPr>
              <a:xfrm>
                <a:off x="7137636" y="3639629"/>
                <a:ext cx="709502" cy="25143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5E15767B-59BC-431F-A0FD-4FF64D8A0A50}"/>
                  </a:ext>
                </a:extLst>
              </p:cNvPr>
              <p:cNvSpPr txBox="1"/>
              <p:nvPr/>
            </p:nvSpPr>
            <p:spPr>
              <a:xfrm>
                <a:off x="7121014" y="3635163"/>
                <a:ext cx="8379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>
                    <a:latin typeface="Arial Narrow" panose="020B0606020202030204" pitchFamily="34" charset="0"/>
                  </a:rPr>
                  <a:t>Adv. Tools</a:t>
                </a: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8F9FEF37-C76E-484E-AEDC-BDBB200E900D}"/>
                </a:ext>
              </a:extLst>
            </p:cNvPr>
            <p:cNvGrpSpPr/>
            <p:nvPr/>
          </p:nvGrpSpPr>
          <p:grpSpPr>
            <a:xfrm>
              <a:off x="2929564" y="3503710"/>
              <a:ext cx="837992" cy="261610"/>
              <a:chOff x="7121014" y="3635163"/>
              <a:chExt cx="837992" cy="261610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1B95C9AD-7E6C-44AD-B2A6-77925AB0DFB0}"/>
                  </a:ext>
                </a:extLst>
              </p:cNvPr>
              <p:cNvSpPr/>
              <p:nvPr/>
            </p:nvSpPr>
            <p:spPr>
              <a:xfrm>
                <a:off x="7137636" y="3639629"/>
                <a:ext cx="709502" cy="25143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3B4D8FED-2B35-47BA-94E7-D29C2250B8D1}"/>
                  </a:ext>
                </a:extLst>
              </p:cNvPr>
              <p:cNvSpPr txBox="1"/>
              <p:nvPr/>
            </p:nvSpPr>
            <p:spPr>
              <a:xfrm>
                <a:off x="7121014" y="3635163"/>
                <a:ext cx="8379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>
                    <a:latin typeface="Arial Narrow" panose="020B0606020202030204" pitchFamily="34" charset="0"/>
                  </a:rPr>
                  <a:t>Adv. Tools</a:t>
                </a:r>
              </a:p>
            </p:txBody>
          </p:sp>
        </p:grpSp>
      </p:grp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7C9282FD-A214-41D1-9AAF-5AA2604F6310}"/>
              </a:ext>
            </a:extLst>
          </p:cNvPr>
          <p:cNvCxnSpPr>
            <a:cxnSpLocks/>
          </p:cNvCxnSpPr>
          <p:nvPr/>
        </p:nvCxnSpPr>
        <p:spPr>
          <a:xfrm flipH="1" flipV="1">
            <a:off x="7049230" y="4029087"/>
            <a:ext cx="863" cy="203181"/>
          </a:xfrm>
          <a:prstGeom prst="straightConnector1">
            <a:avLst/>
          </a:prstGeom>
          <a:ln w="381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C739AA24-2462-4CF5-96C8-096BABBA4A78}"/>
              </a:ext>
            </a:extLst>
          </p:cNvPr>
          <p:cNvCxnSpPr>
            <a:cxnSpLocks/>
          </p:cNvCxnSpPr>
          <p:nvPr/>
        </p:nvCxnSpPr>
        <p:spPr>
          <a:xfrm flipV="1">
            <a:off x="7049661" y="2963747"/>
            <a:ext cx="0" cy="284466"/>
          </a:xfrm>
          <a:prstGeom prst="straightConnector1">
            <a:avLst/>
          </a:prstGeom>
          <a:ln w="38100">
            <a:headEnd type="triangl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99C1C33-C393-4C44-BD08-E5308E5B4284}"/>
              </a:ext>
            </a:extLst>
          </p:cNvPr>
          <p:cNvGrpSpPr/>
          <p:nvPr/>
        </p:nvGrpSpPr>
        <p:grpSpPr>
          <a:xfrm>
            <a:off x="6028024" y="4232268"/>
            <a:ext cx="2043275" cy="932163"/>
            <a:chOff x="6028024" y="4232268"/>
            <a:chExt cx="2043275" cy="932163"/>
          </a:xfrm>
        </p:grpSpPr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11C03609-C62E-4644-A231-0A6603DB8C72}"/>
                </a:ext>
              </a:extLst>
            </p:cNvPr>
            <p:cNvSpPr txBox="1"/>
            <p:nvPr/>
          </p:nvSpPr>
          <p:spPr>
            <a:xfrm>
              <a:off x="6330002" y="4431683"/>
              <a:ext cx="16031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Phasor Fault Detection</a:t>
              </a:r>
              <a:endParaRPr lang="en-US" dirty="0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CBEDAD43-8D3F-4C56-9028-480FA4363356}"/>
                </a:ext>
              </a:extLst>
            </p:cNvPr>
            <p:cNvSpPr/>
            <p:nvPr/>
          </p:nvSpPr>
          <p:spPr>
            <a:xfrm>
              <a:off x="6028024" y="4232268"/>
              <a:ext cx="2043275" cy="93216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14E3D3B0-EEFB-4330-A569-69701AFDF4A9}"/>
                </a:ext>
              </a:extLst>
            </p:cNvPr>
            <p:cNvSpPr txBox="1"/>
            <p:nvPr/>
          </p:nvSpPr>
          <p:spPr>
            <a:xfrm>
              <a:off x="6291568" y="4256831"/>
              <a:ext cx="16294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Vendor Analytics </a:t>
              </a:r>
            </a:p>
          </p:txBody>
        </p:sp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id="{4001894C-2FAF-4317-9CEF-A2A1595B2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407" y="4734208"/>
              <a:ext cx="591162" cy="318194"/>
            </a:xfrm>
            <a:prstGeom prst="rect">
              <a:avLst/>
            </a:prstGeom>
          </p:spPr>
        </p:pic>
        <p:pic>
          <p:nvPicPr>
            <p:cNvPr id="1031" name="Picture 1030">
              <a:extLst>
                <a:ext uri="{FF2B5EF4-FFF2-40B4-BE49-F238E27FC236}">
                  <a16:creationId xmlns:a16="http://schemas.microsoft.com/office/drawing/2014/main" id="{229F9DF1-6919-44F9-99A0-5BD83B968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8229" y="4766489"/>
              <a:ext cx="887347" cy="255456"/>
            </a:xfrm>
            <a:prstGeom prst="rect">
              <a:avLst/>
            </a:prstGeom>
          </p:spPr>
        </p:pic>
      </p:grpSp>
      <p:grpSp>
        <p:nvGrpSpPr>
          <p:cNvPr id="1042" name="Group 1041">
            <a:extLst>
              <a:ext uri="{FF2B5EF4-FFF2-40B4-BE49-F238E27FC236}">
                <a16:creationId xmlns:a16="http://schemas.microsoft.com/office/drawing/2014/main" id="{DFAA7424-B355-401F-BA21-15FF5C93AB74}"/>
              </a:ext>
            </a:extLst>
          </p:cNvPr>
          <p:cNvGrpSpPr/>
          <p:nvPr/>
        </p:nvGrpSpPr>
        <p:grpSpPr>
          <a:xfrm>
            <a:off x="6011454" y="1992696"/>
            <a:ext cx="2076414" cy="977126"/>
            <a:chOff x="5980770" y="1885867"/>
            <a:chExt cx="2076414" cy="977126"/>
          </a:xfrm>
        </p:grpSpPr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AE2FDD44-9B74-4C66-8AAE-4A10A72E9FE7}"/>
                </a:ext>
              </a:extLst>
            </p:cNvPr>
            <p:cNvSpPr/>
            <p:nvPr/>
          </p:nvSpPr>
          <p:spPr>
            <a:xfrm>
              <a:off x="5980770" y="1917240"/>
              <a:ext cx="2053300" cy="94575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96977975-C208-4C05-9AC1-1267D84E9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406" y="2195860"/>
              <a:ext cx="686377" cy="636260"/>
            </a:xfrm>
            <a:prstGeom prst="rect">
              <a:avLst/>
            </a:prstGeom>
          </p:spPr>
        </p:pic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37012CCA-028D-43FB-8004-87EF248E0E73}"/>
                </a:ext>
              </a:extLst>
            </p:cNvPr>
            <p:cNvSpPr txBox="1"/>
            <p:nvPr/>
          </p:nvSpPr>
          <p:spPr>
            <a:xfrm>
              <a:off x="6636667" y="2244646"/>
              <a:ext cx="14205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 Narrow" panose="020B0606020202030204" pitchFamily="34" charset="0"/>
                </a:rPr>
                <a:t>Extensible</a:t>
              </a:r>
              <a:br>
                <a:rPr lang="en-US" sz="1400" dirty="0">
                  <a:latin typeface="Arial Narrow" panose="020B0606020202030204" pitchFamily="34" charset="0"/>
                </a:rPr>
              </a:br>
              <a:r>
                <a:rPr lang="en-US" sz="1400" dirty="0">
                  <a:latin typeface="Arial Narrow" panose="020B0606020202030204" pitchFamily="34" charset="0"/>
                </a:rPr>
                <a:t>Control &amp; Analytics</a:t>
              </a: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EF0B65E6-2361-4BE6-9330-390D383DEAE4}"/>
                </a:ext>
              </a:extLst>
            </p:cNvPr>
            <p:cNvSpPr txBox="1"/>
            <p:nvPr/>
          </p:nvSpPr>
          <p:spPr>
            <a:xfrm>
              <a:off x="6110346" y="1885867"/>
              <a:ext cx="18403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Integrated Analytics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7F8E5B7-0C19-4F9F-BA3A-5BF5F3F199EB}"/>
              </a:ext>
            </a:extLst>
          </p:cNvPr>
          <p:cNvGrpSpPr/>
          <p:nvPr/>
        </p:nvGrpSpPr>
        <p:grpSpPr>
          <a:xfrm>
            <a:off x="8071299" y="1189843"/>
            <a:ext cx="3284156" cy="3508507"/>
            <a:chOff x="8071299" y="1189843"/>
            <a:chExt cx="3284156" cy="3508507"/>
          </a:xfrm>
        </p:grpSpPr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5C2AABAF-D633-4A9A-904B-C3DBBDAF7223}"/>
                </a:ext>
              </a:extLst>
            </p:cNvPr>
            <p:cNvCxnSpPr>
              <a:cxnSpLocks/>
              <a:endCxn id="134" idx="1"/>
            </p:cNvCxnSpPr>
            <p:nvPr/>
          </p:nvCxnSpPr>
          <p:spPr>
            <a:xfrm>
              <a:off x="8076311" y="2477629"/>
              <a:ext cx="927279" cy="1195599"/>
            </a:xfrm>
            <a:prstGeom prst="straightConnector1">
              <a:avLst/>
            </a:prstGeom>
            <a:ln w="38100">
              <a:solidFill>
                <a:srgbClr val="CC6600"/>
              </a:solidFill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9" name="Straight Arrow Connector 128">
              <a:extLst>
                <a:ext uri="{FF2B5EF4-FFF2-40B4-BE49-F238E27FC236}">
                  <a16:creationId xmlns:a16="http://schemas.microsoft.com/office/drawing/2014/main" id="{63801827-B350-4239-9554-DC7B662E54F4}"/>
                </a:ext>
              </a:extLst>
            </p:cNvPr>
            <p:cNvCxnSpPr>
              <a:cxnSpLocks/>
              <a:stCxn id="118" idx="3"/>
              <a:endCxn id="134" idx="1"/>
            </p:cNvCxnSpPr>
            <p:nvPr/>
          </p:nvCxnSpPr>
          <p:spPr>
            <a:xfrm>
              <a:off x="8076311" y="3620582"/>
              <a:ext cx="927279" cy="52646"/>
            </a:xfrm>
            <a:prstGeom prst="straightConnector1">
              <a:avLst/>
            </a:prstGeom>
            <a:ln w="38100">
              <a:solidFill>
                <a:srgbClr val="CC6600"/>
              </a:solidFill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0" name="Straight Arrow Connector 129">
              <a:extLst>
                <a:ext uri="{FF2B5EF4-FFF2-40B4-BE49-F238E27FC236}">
                  <a16:creationId xmlns:a16="http://schemas.microsoft.com/office/drawing/2014/main" id="{6C81D4D3-F46B-48A1-BCED-416C6D23458D}"/>
                </a:ext>
              </a:extLst>
            </p:cNvPr>
            <p:cNvCxnSpPr>
              <a:cxnSpLocks/>
              <a:stCxn id="139" idx="3"/>
              <a:endCxn id="134" idx="1"/>
            </p:cNvCxnSpPr>
            <p:nvPr/>
          </p:nvCxnSpPr>
          <p:spPr>
            <a:xfrm flipV="1">
              <a:off x="8071299" y="3673228"/>
              <a:ext cx="932291" cy="1025122"/>
            </a:xfrm>
            <a:prstGeom prst="straightConnector1">
              <a:avLst/>
            </a:prstGeom>
            <a:ln w="38100">
              <a:solidFill>
                <a:srgbClr val="CC6600"/>
              </a:solidFill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630D8BC-D579-4E90-8F0E-825D1505EB7E}"/>
                </a:ext>
              </a:extLst>
            </p:cNvPr>
            <p:cNvGrpSpPr/>
            <p:nvPr/>
          </p:nvGrpSpPr>
          <p:grpSpPr>
            <a:xfrm>
              <a:off x="9003590" y="3202970"/>
              <a:ext cx="1501134" cy="940516"/>
              <a:chOff x="9003590" y="3202970"/>
              <a:chExt cx="1501134" cy="940516"/>
            </a:xfrm>
          </p:grpSpPr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0B3FC3B3-33FA-4B83-9BDB-CC5BA4EF5CB8}"/>
                  </a:ext>
                </a:extLst>
              </p:cNvPr>
              <p:cNvSpPr/>
              <p:nvPr/>
            </p:nvSpPr>
            <p:spPr>
              <a:xfrm>
                <a:off x="9003590" y="3202970"/>
                <a:ext cx="1501134" cy="940516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rgbClr val="FF0000"/>
                </a:solidFill>
              </a:ln>
              <a:effectLst>
                <a:outerShdw blurRad="50800" dist="1143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CF8B0D76-D5F4-41B2-8B7B-3587510A0A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66221" y="3334650"/>
                <a:ext cx="1339464" cy="688569"/>
              </a:xfrm>
              <a:prstGeom prst="rect">
                <a:avLst/>
              </a:prstGeom>
            </p:spPr>
          </p:pic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4BF44E4C-0572-4ABF-912C-2D944933F559}"/>
                </a:ext>
              </a:extLst>
            </p:cNvPr>
            <p:cNvGrpSpPr/>
            <p:nvPr/>
          </p:nvGrpSpPr>
          <p:grpSpPr>
            <a:xfrm>
              <a:off x="10549201" y="1189843"/>
              <a:ext cx="806254" cy="2437105"/>
              <a:chOff x="10548146" y="1189843"/>
              <a:chExt cx="806254" cy="2437105"/>
            </a:xfrm>
          </p:grpSpPr>
          <p:cxnSp>
            <p:nvCxnSpPr>
              <p:cNvPr id="136" name="Straight Arrow Connector 135">
                <a:extLst>
                  <a:ext uri="{FF2B5EF4-FFF2-40B4-BE49-F238E27FC236}">
                    <a16:creationId xmlns:a16="http://schemas.microsoft.com/office/drawing/2014/main" id="{D3D0909C-4D87-4B9B-B0B7-6E8D97D5CF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48146" y="3619187"/>
                <a:ext cx="806254" cy="0"/>
              </a:xfrm>
              <a:prstGeom prst="straightConnector1">
                <a:avLst/>
              </a:prstGeom>
              <a:ln w="38100">
                <a:solidFill>
                  <a:srgbClr val="CC6600"/>
                </a:solidFill>
                <a:tailEnd type="triangle" w="med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3" name="Straight Arrow Connector 152">
                <a:extLst>
                  <a:ext uri="{FF2B5EF4-FFF2-40B4-BE49-F238E27FC236}">
                    <a16:creationId xmlns:a16="http://schemas.microsoft.com/office/drawing/2014/main" id="{5C7D2E0A-10B0-4A0B-8D41-B4059B78EE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13599" y="1189843"/>
                <a:ext cx="40801" cy="2437105"/>
              </a:xfrm>
              <a:prstGeom prst="straightConnector1">
                <a:avLst/>
              </a:prstGeom>
              <a:ln w="38100">
                <a:solidFill>
                  <a:srgbClr val="CC6600"/>
                </a:solidFill>
                <a:tailEnd type="none" w="med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1" name="Straight Arrow Connector 160">
                <a:extLst>
                  <a:ext uri="{FF2B5EF4-FFF2-40B4-BE49-F238E27FC236}">
                    <a16:creationId xmlns:a16="http://schemas.microsoft.com/office/drawing/2014/main" id="{0587732B-9226-476D-A0D4-B05D7A5CA1E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31377" y="1203732"/>
                <a:ext cx="472623" cy="3225"/>
              </a:xfrm>
              <a:prstGeom prst="straightConnector1">
                <a:avLst/>
              </a:prstGeom>
              <a:ln w="38100">
                <a:solidFill>
                  <a:srgbClr val="CC6600"/>
                </a:solidFill>
                <a:tailEnd type="none" w="med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98" name="Straight Arrow Connector 197">
              <a:extLst>
                <a:ext uri="{FF2B5EF4-FFF2-40B4-BE49-F238E27FC236}">
                  <a16:creationId xmlns:a16="http://schemas.microsoft.com/office/drawing/2014/main" id="{60DE63B1-7B44-46E6-B01C-26475F7301CD}"/>
                </a:ext>
              </a:extLst>
            </p:cNvPr>
            <p:cNvCxnSpPr>
              <a:cxnSpLocks/>
              <a:stCxn id="134" idx="0"/>
              <a:endCxn id="183" idx="2"/>
            </p:cNvCxnSpPr>
            <p:nvPr/>
          </p:nvCxnSpPr>
          <p:spPr>
            <a:xfrm flipH="1" flipV="1">
              <a:off x="9753633" y="2783296"/>
              <a:ext cx="524" cy="419674"/>
            </a:xfrm>
            <a:prstGeom prst="straightConnector1">
              <a:avLst/>
            </a:prstGeom>
            <a:ln w="38100"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0031832-BA53-41EA-B4B4-C93850008DAD}"/>
              </a:ext>
            </a:extLst>
          </p:cNvPr>
          <p:cNvGrpSpPr/>
          <p:nvPr/>
        </p:nvGrpSpPr>
        <p:grpSpPr>
          <a:xfrm>
            <a:off x="8049996" y="1398000"/>
            <a:ext cx="3096232" cy="2222582"/>
            <a:chOff x="8049996" y="1398000"/>
            <a:chExt cx="3096232" cy="2222582"/>
          </a:xfrm>
        </p:grpSpPr>
        <p:cxnSp>
          <p:nvCxnSpPr>
            <p:cNvPr id="186" name="Straight Arrow Connector 185">
              <a:extLst>
                <a:ext uri="{FF2B5EF4-FFF2-40B4-BE49-F238E27FC236}">
                  <a16:creationId xmlns:a16="http://schemas.microsoft.com/office/drawing/2014/main" id="{C288185E-5632-4F02-A040-E029AC01235E}"/>
                </a:ext>
              </a:extLst>
            </p:cNvPr>
            <p:cNvCxnSpPr>
              <a:cxnSpLocks/>
              <a:stCxn id="118" idx="3"/>
            </p:cNvCxnSpPr>
            <p:nvPr/>
          </p:nvCxnSpPr>
          <p:spPr>
            <a:xfrm flipV="1">
              <a:off x="8076311" y="2365612"/>
              <a:ext cx="715118" cy="1254970"/>
            </a:xfrm>
            <a:prstGeom prst="straightConnector1">
              <a:avLst/>
            </a:prstGeom>
            <a:ln w="38100"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48A3963E-5DDC-4E4B-AA37-A28D8CA839D5}"/>
                </a:ext>
              </a:extLst>
            </p:cNvPr>
            <p:cNvCxnSpPr>
              <a:cxnSpLocks/>
              <a:stCxn id="138" idx="2"/>
            </p:cNvCxnSpPr>
            <p:nvPr/>
          </p:nvCxnSpPr>
          <p:spPr>
            <a:xfrm flipH="1">
              <a:off x="9785600" y="1417055"/>
              <a:ext cx="7321" cy="549245"/>
            </a:xfrm>
            <a:prstGeom prst="straightConnector1">
              <a:avLst/>
            </a:prstGeom>
            <a:ln w="38100"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C8F3F09-3297-4FB5-BD5A-998F7888B864}"/>
                </a:ext>
              </a:extLst>
            </p:cNvPr>
            <p:cNvGrpSpPr/>
            <p:nvPr/>
          </p:nvGrpSpPr>
          <p:grpSpPr>
            <a:xfrm>
              <a:off x="8766271" y="1876369"/>
              <a:ext cx="2379957" cy="906927"/>
              <a:chOff x="8766271" y="1876369"/>
              <a:chExt cx="2379957" cy="906927"/>
            </a:xfrm>
          </p:grpSpPr>
          <p:grpSp>
            <p:nvGrpSpPr>
              <p:cNvPr id="1055" name="Group 1054">
                <a:extLst>
                  <a:ext uri="{FF2B5EF4-FFF2-40B4-BE49-F238E27FC236}">
                    <a16:creationId xmlns:a16="http://schemas.microsoft.com/office/drawing/2014/main" id="{79D9B422-C263-41D2-99FE-DBA1AB83FB47}"/>
                  </a:ext>
                </a:extLst>
              </p:cNvPr>
              <p:cNvGrpSpPr/>
              <p:nvPr/>
            </p:nvGrpSpPr>
            <p:grpSpPr>
              <a:xfrm>
                <a:off x="8766271" y="1966286"/>
                <a:ext cx="1972613" cy="817010"/>
                <a:chOff x="8766271" y="1966286"/>
                <a:chExt cx="1972613" cy="817010"/>
              </a:xfrm>
            </p:grpSpPr>
            <p:sp>
              <p:nvSpPr>
                <p:cNvPr id="183" name="Rectangle 182">
                  <a:extLst>
                    <a:ext uri="{FF2B5EF4-FFF2-40B4-BE49-F238E27FC236}">
                      <a16:creationId xmlns:a16="http://schemas.microsoft.com/office/drawing/2014/main" id="{D4053370-4718-4E96-A69E-50E9BC41ADDB}"/>
                    </a:ext>
                  </a:extLst>
                </p:cNvPr>
                <p:cNvSpPr/>
                <p:nvPr/>
              </p:nvSpPr>
              <p:spPr>
                <a:xfrm>
                  <a:off x="8766271" y="1966286"/>
                  <a:ext cx="1972613" cy="81701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rgbClr val="FF0000"/>
                  </a:solidFill>
                </a:ln>
                <a:effectLst>
                  <a:outerShdw blurRad="508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184" name="Picture 183">
                  <a:extLst>
                    <a:ext uri="{FF2B5EF4-FFF2-40B4-BE49-F238E27FC236}">
                      <a16:creationId xmlns:a16="http://schemas.microsoft.com/office/drawing/2014/main" id="{4E3F3613-54AC-41AC-A48B-0BB2BC4813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98474" y="2001906"/>
                  <a:ext cx="1592443" cy="732524"/>
                </a:xfrm>
                <a:prstGeom prst="rect">
                  <a:avLst/>
                </a:prstGeom>
              </p:spPr>
            </p:pic>
          </p:grp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6FF57EF-C513-43A0-99C1-4731B9BA2EF2}"/>
                  </a:ext>
                </a:extLst>
              </p:cNvPr>
              <p:cNvSpPr/>
              <p:nvPr/>
            </p:nvSpPr>
            <p:spPr>
              <a:xfrm>
                <a:off x="10083574" y="1876369"/>
                <a:ext cx="1062654" cy="255618"/>
              </a:xfrm>
              <a:prstGeom prst="rect">
                <a:avLst/>
              </a:prstGeom>
              <a:solidFill>
                <a:srgbClr val="ED7D3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Extended</a:t>
                </a:r>
              </a:p>
            </p:txBody>
          </p:sp>
        </p:grpSp>
        <p:cxnSp>
          <p:nvCxnSpPr>
            <p:cNvPr id="190" name="Straight Arrow Connector 189">
              <a:extLst>
                <a:ext uri="{FF2B5EF4-FFF2-40B4-BE49-F238E27FC236}">
                  <a16:creationId xmlns:a16="http://schemas.microsoft.com/office/drawing/2014/main" id="{E6BCC3E8-1BF1-4579-A496-856FBB122C7C}"/>
                </a:ext>
              </a:extLst>
            </p:cNvPr>
            <p:cNvCxnSpPr>
              <a:cxnSpLocks/>
              <a:stCxn id="128" idx="3"/>
            </p:cNvCxnSpPr>
            <p:nvPr/>
          </p:nvCxnSpPr>
          <p:spPr>
            <a:xfrm>
              <a:off x="8049996" y="1398000"/>
              <a:ext cx="716275" cy="690596"/>
            </a:xfrm>
            <a:prstGeom prst="straightConnector1">
              <a:avLst/>
            </a:prstGeom>
            <a:ln w="38100">
              <a:tailEnd type="triangle" w="med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B4B01AF-36D4-42B5-9996-D1D418965CCD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B3118FB-28A7-4BB8-994F-43656E2D8A98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C8DF510-859C-4EC6-BAE8-D3A99FBB5DEF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C6DA8333-BD0B-4209-BAB2-9048F018DA65}"/>
              </a:ext>
            </a:extLst>
          </p:cNvPr>
          <p:cNvCxnSpPr>
            <a:cxnSpLocks/>
          </p:cNvCxnSpPr>
          <p:nvPr/>
        </p:nvCxnSpPr>
        <p:spPr>
          <a:xfrm flipV="1">
            <a:off x="8060401" y="1134327"/>
            <a:ext cx="720511" cy="4557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C5DC53F2-106D-41CF-81A3-606B72649901}"/>
              </a:ext>
            </a:extLst>
          </p:cNvPr>
          <p:cNvSpPr txBox="1"/>
          <p:nvPr/>
        </p:nvSpPr>
        <p:spPr>
          <a:xfrm>
            <a:off x="4992100" y="4058431"/>
            <a:ext cx="6142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5B9BD5"/>
                </a:solidFill>
              </a:rPr>
              <a:t>C37.118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21AFC6B-F68D-4998-96A1-CAA383536D72}"/>
              </a:ext>
            </a:extLst>
          </p:cNvPr>
          <p:cNvSpPr txBox="1"/>
          <p:nvPr/>
        </p:nvSpPr>
        <p:spPr>
          <a:xfrm>
            <a:off x="4237220" y="538941"/>
            <a:ext cx="407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+mj-lt"/>
                <a:cs typeface="Times New Roman" panose="02020603050405020304" pitchFamily="18" charset="0"/>
              </a:rPr>
              <a:t>(GPA’s version of RFP Attachment 4, Figure 4, page 12)</a:t>
            </a:r>
          </a:p>
        </p:txBody>
      </p:sp>
    </p:spTree>
    <p:extLst>
      <p:ext uri="{BB962C8B-B14F-4D97-AF65-F5344CB8AC3E}">
        <p14:creationId xmlns:p14="http://schemas.microsoft.com/office/powerpoint/2010/main" val="34840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07CDCE-7AC9-4820-A8BF-157E42A68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628" y="335360"/>
            <a:ext cx="11032958" cy="597087"/>
          </a:xfrm>
        </p:spPr>
        <p:txBody>
          <a:bodyPr/>
          <a:lstStyle/>
          <a:p>
            <a:r>
              <a:rPr lang="en-US" dirty="0"/>
              <a:t>The GPA Business Approach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5E8355-5DE5-4FDC-AFBB-3C9A406A93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4481" y="1710906"/>
            <a:ext cx="5047627" cy="5147094"/>
          </a:xfrm>
        </p:spPr>
        <p:txBody>
          <a:bodyPr>
            <a:normAutofit/>
          </a:bodyPr>
          <a:lstStyle/>
          <a:p>
            <a:r>
              <a:rPr lang="en-US" sz="2400" dirty="0"/>
              <a:t>Minimizes first and on-going costs</a:t>
            </a:r>
          </a:p>
          <a:p>
            <a:r>
              <a:rPr lang="en-US" sz="2400" dirty="0"/>
              <a:t>Performant and flexible architecture</a:t>
            </a:r>
          </a:p>
          <a:p>
            <a:r>
              <a:rPr lang="en-US" sz="2400" dirty="0"/>
              <a:t>Adaptable to meet changing business requirements without vendor lock in</a:t>
            </a:r>
          </a:p>
          <a:p>
            <a:r>
              <a:rPr lang="en-US" sz="2400" dirty="0"/>
              <a:t>Delivery is in phases to return value early</a:t>
            </a:r>
          </a:p>
          <a:p>
            <a:r>
              <a:rPr lang="en-US" sz="2400" dirty="0"/>
              <a:t>The proposal team has the skills and experience to be successful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32782-3E38-410F-8B87-B945B00F6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C8D139-BB53-466B-9630-3B3B9CDB0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215" y="1007986"/>
            <a:ext cx="2225749" cy="50715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466527-E9C0-4851-A4B4-E83B23172B96}"/>
              </a:ext>
            </a:extLst>
          </p:cNvPr>
          <p:cNvSpPr txBox="1"/>
          <p:nvPr/>
        </p:nvSpPr>
        <p:spPr>
          <a:xfrm>
            <a:off x="546628" y="1982405"/>
            <a:ext cx="347580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rgbClr val="C00000"/>
                </a:solidFill>
              </a:rPr>
              <a:t>Leverage existing open source software</a:t>
            </a:r>
            <a:br>
              <a:rPr lang="en-US" sz="2400" dirty="0">
                <a:solidFill>
                  <a:srgbClr val="C00000"/>
                </a:solidFill>
              </a:rPr>
            </a:br>
            <a:endParaRPr lang="en-US" sz="2400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rgbClr val="C00000"/>
                </a:solidFill>
              </a:rPr>
              <a:t>Develop new open source software to close function and feature gaps</a:t>
            </a:r>
            <a:br>
              <a:rPr lang="en-US" sz="2400" dirty="0">
                <a:solidFill>
                  <a:srgbClr val="C00000"/>
                </a:solidFill>
              </a:rPr>
            </a:br>
            <a:endParaRPr lang="en-US" sz="2400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rgbClr val="C00000"/>
                </a:solidFill>
              </a:rPr>
              <a:t>Test and document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B0856EF-A629-45BE-BDB8-BCB340082631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C9F403B-315A-4D42-8C2C-6A4B9F349D4E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4D0D017-6C14-41FA-85AB-DF6EF1553450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43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Proposal – Opening Remarks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FE623F-3B6A-482C-933F-854330D90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8723" y="1584877"/>
            <a:ext cx="6715363" cy="2784992"/>
          </a:xfrm>
        </p:spPr>
        <p:txBody>
          <a:bodyPr>
            <a:normAutofit/>
          </a:bodyPr>
          <a:lstStyle/>
          <a:p>
            <a:r>
              <a:rPr lang="en-US" sz="3200" dirty="0"/>
              <a:t>About GPA &amp; T&amp;D Consulting </a:t>
            </a:r>
            <a:br>
              <a:rPr lang="en-US" sz="3200" dirty="0"/>
            </a:br>
            <a:endParaRPr lang="en-US" sz="3200" dirty="0"/>
          </a:p>
          <a:p>
            <a:r>
              <a:rPr lang="en-US" sz="3200" dirty="0"/>
              <a:t>Proposal Technical Approach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Proposal Business Approach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73356E4-E107-44A0-AF60-66F5D4277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91A514B-8902-46D7-BD6F-C851482988EF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A7E4B55-C4D8-489D-A52C-A7B656764DFA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0DEA053-5EFA-481A-930F-04E875489489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76406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Demonstrations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FE623F-3B6A-482C-933F-854330D90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3314" y="1443635"/>
            <a:ext cx="5906982" cy="3970729"/>
          </a:xfrm>
        </p:spPr>
        <p:txBody>
          <a:bodyPr>
            <a:normAutofit/>
          </a:bodyPr>
          <a:lstStyle/>
          <a:p>
            <a:r>
              <a:rPr lang="en-US" sz="3200" dirty="0"/>
              <a:t>Trending Data Displays</a:t>
            </a:r>
          </a:p>
          <a:p>
            <a:r>
              <a:rPr lang="en-US" sz="3200" dirty="0"/>
              <a:t>“Mapped Data” Displays</a:t>
            </a:r>
          </a:p>
          <a:p>
            <a:r>
              <a:rPr lang="en-US" sz="3200" dirty="0"/>
              <a:t>Alarming</a:t>
            </a:r>
          </a:p>
          <a:p>
            <a:r>
              <a:rPr lang="en-US" sz="3200" dirty="0"/>
              <a:t>Building New Displays</a:t>
            </a:r>
          </a:p>
          <a:p>
            <a:r>
              <a:rPr lang="en-US" sz="3200" dirty="0"/>
              <a:t>Adding New Analytics</a:t>
            </a:r>
          </a:p>
          <a:p>
            <a:r>
              <a:rPr lang="en-US" sz="3200" dirty="0"/>
              <a:t>Configuration</a:t>
            </a:r>
          </a:p>
          <a:p>
            <a:r>
              <a:rPr lang="en-US" sz="3200" dirty="0"/>
              <a:t>Q&amp;A</a:t>
            </a:r>
            <a:endParaRPr lang="en-US" sz="24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73356E4-E107-44A0-AF60-66F5D4277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ED2F5D-0B5E-4BD4-A1F7-92004E795B5F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90ABA72-9252-4EFE-9D9D-CB06D0C7D70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9EDD536-8C32-4CAE-86F0-C7F0C940978E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5363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Solution Functionality – Trending Data Displays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B6FFFF-FDB0-43A1-BE25-9437F687B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60173265-868B-4B66-8313-8010C7662B54}"/>
              </a:ext>
            </a:extLst>
          </p:cNvPr>
          <p:cNvSpPr txBox="1">
            <a:spLocks/>
          </p:cNvSpPr>
          <p:nvPr/>
        </p:nvSpPr>
        <p:spPr>
          <a:xfrm>
            <a:off x="3213313" y="1443635"/>
            <a:ext cx="8096943" cy="397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Grafana Data Sources</a:t>
            </a:r>
          </a:p>
          <a:p>
            <a:r>
              <a:rPr lang="en-US" sz="3200" dirty="0"/>
              <a:t>Grafana Dashboard</a:t>
            </a:r>
          </a:p>
          <a:p>
            <a:pPr lvl="1"/>
            <a:r>
              <a:rPr lang="en-US" sz="2800" dirty="0"/>
              <a:t>SPP Example</a:t>
            </a:r>
          </a:p>
          <a:p>
            <a:pPr lvl="1"/>
            <a:r>
              <a:rPr lang="en-US" sz="2800" dirty="0"/>
              <a:t>ODM Example</a:t>
            </a:r>
          </a:p>
          <a:p>
            <a:r>
              <a:rPr lang="en-US" sz="3200" dirty="0"/>
              <a:t>Demo – TVA Phasor Data Monitor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1F5ACDE-8742-4E7A-A6E2-F64724D94F6E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E9CAE34-4E55-4F91-95E5-09636BB1E1A8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64AFDD5-43E7-4B4F-ACF0-AEF762C99AE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2967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693B7AF-79CC-4D2E-97FC-8695580F5CBC}"/>
              </a:ext>
            </a:extLst>
          </p:cNvPr>
          <p:cNvGrpSpPr/>
          <p:nvPr/>
        </p:nvGrpSpPr>
        <p:grpSpPr>
          <a:xfrm>
            <a:off x="546628" y="1001660"/>
            <a:ext cx="10972187" cy="5177739"/>
            <a:chOff x="546628" y="1001660"/>
            <a:chExt cx="10972187" cy="5177739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FFFB0A0-7A87-4519-BDAE-1642FD00B631}"/>
                </a:ext>
              </a:extLst>
            </p:cNvPr>
            <p:cNvSpPr/>
            <p:nvPr/>
          </p:nvSpPr>
          <p:spPr>
            <a:xfrm>
              <a:off x="546628" y="1032304"/>
              <a:ext cx="8561277" cy="5147095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21000"/>
              </a:schemeClr>
            </a:solidFill>
            <a:ln w="19050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F12A484-6BDD-4BD2-8CF5-1C82AFBC33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215666" y="3220096"/>
              <a:ext cx="237717" cy="2053395"/>
            </a:xfrm>
            <a:prstGeom prst="rect">
              <a:avLst/>
            </a:prstGeom>
          </p:spPr>
        </p:pic>
        <p:pic>
          <p:nvPicPr>
            <p:cNvPr id="2050" name="Picture 2" descr="Image result for google chrome">
              <a:extLst>
                <a:ext uri="{FF2B5EF4-FFF2-40B4-BE49-F238E27FC236}">
                  <a16:creationId xmlns:a16="http://schemas.microsoft.com/office/drawing/2014/main" id="{65C6FF65-6B5A-40C3-9669-F87BAFFECD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71939" y="3565919"/>
              <a:ext cx="1946876" cy="1216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1278E79-8389-4A66-BBC6-8BE399ABE00D}"/>
                </a:ext>
              </a:extLst>
            </p:cNvPr>
            <p:cNvSpPr txBox="1"/>
            <p:nvPr/>
          </p:nvSpPr>
          <p:spPr>
            <a:xfrm>
              <a:off x="10125486" y="4764832"/>
              <a:ext cx="1030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Browser</a:t>
              </a:r>
            </a:p>
          </p:txBody>
        </p:sp>
        <p:sp>
          <p:nvSpPr>
            <p:cNvPr id="2049" name="TextBox 2048">
              <a:extLst>
                <a:ext uri="{FF2B5EF4-FFF2-40B4-BE49-F238E27FC236}">
                  <a16:creationId xmlns:a16="http://schemas.microsoft.com/office/drawing/2014/main" id="{6BFC670E-4964-4EB0-B428-70729B99F205}"/>
                </a:ext>
              </a:extLst>
            </p:cNvPr>
            <p:cNvSpPr txBox="1"/>
            <p:nvPr/>
          </p:nvSpPr>
          <p:spPr>
            <a:xfrm>
              <a:off x="6290250" y="1001660"/>
              <a:ext cx="32725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</a:rPr>
                <a:t>Server Side Systems</a:t>
              </a:r>
            </a:p>
          </p:txBody>
        </p:sp>
      </p:grpSp>
      <p:pic>
        <p:nvPicPr>
          <p:cNvPr id="2048" name="Picture 2047">
            <a:extLst>
              <a:ext uri="{FF2B5EF4-FFF2-40B4-BE49-F238E27FC236}">
                <a16:creationId xmlns:a16="http://schemas.microsoft.com/office/drawing/2014/main" id="{E2D20283-C3A4-48CD-BE8F-7A5E4BA1FB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260" y="4301971"/>
            <a:ext cx="1514829" cy="1143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Grafana Data 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6D1C7B9-FBEC-4866-BABE-4332BF5417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6628" y="1070851"/>
            <a:ext cx="3797178" cy="514709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openHistorian</a:t>
            </a:r>
            <a:br>
              <a:rPr lang="en-US" dirty="0"/>
            </a:br>
            <a:r>
              <a:rPr lang="en-US" sz="2100" dirty="0"/>
              <a:t>(~ 25 </a:t>
            </a:r>
            <a:r>
              <a:rPr lang="en-US" sz="2100" dirty="0" err="1"/>
              <a:t>mSec</a:t>
            </a:r>
            <a:r>
              <a:rPr lang="en-US" sz="2100" dirty="0"/>
              <a:t> Latency)</a:t>
            </a:r>
          </a:p>
          <a:p>
            <a:r>
              <a:rPr lang="en-US" dirty="0"/>
              <a:t>GSF Performance Historian(s)</a:t>
            </a:r>
          </a:p>
          <a:p>
            <a:pPr lvl="1"/>
            <a:r>
              <a:rPr lang="en-US" dirty="0"/>
              <a:t>openPDC</a:t>
            </a:r>
          </a:p>
          <a:p>
            <a:pPr lvl="1"/>
            <a:r>
              <a:rPr lang="en-US" dirty="0"/>
              <a:t>SIEGate</a:t>
            </a:r>
          </a:p>
          <a:p>
            <a:pPr lvl="1"/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OSI-PI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r>
              <a:rPr lang="en-US" dirty="0"/>
              <a:t>STTP / Real-time</a:t>
            </a:r>
            <a:br>
              <a:rPr lang="en-US" dirty="0"/>
            </a:br>
            <a:r>
              <a:rPr lang="en-US" sz="2200" dirty="0"/>
              <a:t>(</a:t>
            </a:r>
            <a:r>
              <a:rPr lang="en-US" sz="2200" dirty="0" err="1"/>
              <a:t>Futre</a:t>
            </a:r>
            <a:r>
              <a:rPr lang="en-US" sz="2200" dirty="0"/>
              <a:t>)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32CB73-DFD9-4E1D-9141-0CE0449701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1702" y="3821460"/>
            <a:ext cx="1557362" cy="850738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14973C-3F0F-4D1C-95B3-953F083A4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6420" y="1663952"/>
            <a:ext cx="1557362" cy="836361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6B3935-6762-4145-BE5E-ED22E6C561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6146" y="5096654"/>
            <a:ext cx="1565772" cy="85073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0B1D085-587C-4A26-981F-BA80BAB4A61E}"/>
              </a:ext>
            </a:extLst>
          </p:cNvPr>
          <p:cNvSpPr/>
          <p:nvPr/>
        </p:nvSpPr>
        <p:spPr>
          <a:xfrm>
            <a:off x="6805803" y="1584660"/>
            <a:ext cx="1805876" cy="1143794"/>
          </a:xfrm>
          <a:prstGeom prst="rect">
            <a:avLst/>
          </a:prstGeom>
          <a:solidFill>
            <a:schemeClr val="bg1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Data source,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filters and functions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5109E5-F0CE-4D59-A0F3-7BEC1CD0A4E0}"/>
              </a:ext>
            </a:extLst>
          </p:cNvPr>
          <p:cNvSpPr/>
          <p:nvPr/>
        </p:nvSpPr>
        <p:spPr>
          <a:xfrm>
            <a:off x="6623970" y="3252878"/>
            <a:ext cx="2169542" cy="898901"/>
          </a:xfrm>
          <a:prstGeom prst="rect">
            <a:avLst/>
          </a:prstGeom>
          <a:solidFill>
            <a:schemeClr val="bg1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E69075-D22F-4989-B77A-7530743D68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068" y="3438614"/>
            <a:ext cx="1931346" cy="451885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E4FB2A9-7C96-4006-AF6C-DF52C2822C03}"/>
              </a:ext>
            </a:extLst>
          </p:cNvPr>
          <p:cNvCxnSpPr>
            <a:cxnSpLocks/>
          </p:cNvCxnSpPr>
          <p:nvPr/>
        </p:nvCxnSpPr>
        <p:spPr>
          <a:xfrm>
            <a:off x="5853782" y="2028323"/>
            <a:ext cx="889286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63D146-5AE5-4B81-8EB7-5B473F862A23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739064" y="2228051"/>
            <a:ext cx="2972843" cy="201877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7BAD479-E5DC-4B44-B4FF-A862EABBA54F}"/>
              </a:ext>
            </a:extLst>
          </p:cNvPr>
          <p:cNvCxnSpPr>
            <a:cxnSpLocks/>
          </p:cNvCxnSpPr>
          <p:nvPr/>
        </p:nvCxnSpPr>
        <p:spPr>
          <a:xfrm flipV="1">
            <a:off x="4712640" y="2520929"/>
            <a:ext cx="2040436" cy="275256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C9B24B3-0D5C-431C-A746-404EFF7405AC}"/>
              </a:ext>
            </a:extLst>
          </p:cNvPr>
          <p:cNvCxnSpPr>
            <a:cxnSpLocks/>
          </p:cNvCxnSpPr>
          <p:nvPr/>
        </p:nvCxnSpPr>
        <p:spPr>
          <a:xfrm>
            <a:off x="7708741" y="2724111"/>
            <a:ext cx="0" cy="52876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ECB3B3B-162E-4F7C-AE96-7ACE54CCFA47}"/>
              </a:ext>
            </a:extLst>
          </p:cNvPr>
          <p:cNvSpPr txBox="1"/>
          <p:nvPr/>
        </p:nvSpPr>
        <p:spPr>
          <a:xfrm>
            <a:off x="7369507" y="4412606"/>
            <a:ext cx="1167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Saved</a:t>
            </a:r>
            <a:br>
              <a:rPr lang="en-US" sz="1600" dirty="0"/>
            </a:br>
            <a:r>
              <a:rPr lang="en-US" sz="1600" dirty="0"/>
              <a:t>Dashboards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0FCCEC5-4A48-4735-AD54-9F6A0C6E58D7}"/>
              </a:ext>
            </a:extLst>
          </p:cNvPr>
          <p:cNvCxnSpPr>
            <a:endCxn id="18" idx="0"/>
          </p:cNvCxnSpPr>
          <p:nvPr/>
        </p:nvCxnSpPr>
        <p:spPr>
          <a:xfrm>
            <a:off x="7953353" y="4151779"/>
            <a:ext cx="0" cy="26082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A01322B-535B-4420-B5A0-4E258E72B2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6068">
            <a:off x="6453117" y="5147010"/>
            <a:ext cx="1101955" cy="1040410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6A4EA4F-B765-4C19-9B06-5336EBC080BB}"/>
              </a:ext>
            </a:extLst>
          </p:cNvPr>
          <p:cNvCxnSpPr>
            <a:cxnSpLocks/>
          </p:cNvCxnSpPr>
          <p:nvPr/>
        </p:nvCxnSpPr>
        <p:spPr>
          <a:xfrm>
            <a:off x="7004094" y="4174318"/>
            <a:ext cx="0" cy="922336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C7654D4-4921-4726-A4A7-BF754411417A}"/>
              </a:ext>
            </a:extLst>
          </p:cNvPr>
          <p:cNvSpPr txBox="1"/>
          <p:nvPr/>
        </p:nvSpPr>
        <p:spPr>
          <a:xfrm>
            <a:off x="6614543" y="5296520"/>
            <a:ext cx="7745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Plugins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61D4EBB-281C-4B2A-9A29-37156A0B5217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1E744A-3C19-4394-AD59-B8319F9B4E30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685D25A-66AC-4100-9248-128520E151F4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2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7DFDD-A2CE-4689-9B21-53444A858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openHistorian Data Source -- Built-in Functions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764B71-75FB-4922-8432-98AA0D0094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9066" y="1003628"/>
            <a:ext cx="2694572" cy="6256757"/>
          </a:xfrm>
        </p:spPr>
        <p:txBody>
          <a:bodyPr>
            <a:normAutofit/>
          </a:bodyPr>
          <a:lstStyle/>
          <a:p>
            <a:r>
              <a:rPr lang="en-US" sz="2600" dirty="0"/>
              <a:t>Average</a:t>
            </a:r>
          </a:p>
          <a:p>
            <a:r>
              <a:rPr lang="en-US" sz="2600" dirty="0"/>
              <a:t>Minimum</a:t>
            </a:r>
          </a:p>
          <a:p>
            <a:r>
              <a:rPr lang="en-US" sz="2600" dirty="0"/>
              <a:t>Maximum</a:t>
            </a:r>
          </a:p>
          <a:p>
            <a:r>
              <a:rPr lang="en-US" sz="2600" dirty="0"/>
              <a:t>Total</a:t>
            </a:r>
          </a:p>
          <a:p>
            <a:r>
              <a:rPr lang="en-US" sz="2600" dirty="0"/>
              <a:t>Range</a:t>
            </a:r>
          </a:p>
          <a:p>
            <a:r>
              <a:rPr lang="en-US" sz="2600" dirty="0"/>
              <a:t>Count</a:t>
            </a:r>
          </a:p>
          <a:p>
            <a:r>
              <a:rPr lang="en-US" sz="2600" dirty="0"/>
              <a:t>Distinct</a:t>
            </a:r>
          </a:p>
          <a:p>
            <a:r>
              <a:rPr lang="en-US" sz="2600" dirty="0"/>
              <a:t>Absolute Value</a:t>
            </a:r>
          </a:p>
          <a:p>
            <a:r>
              <a:rPr lang="en-US" sz="2600" dirty="0"/>
              <a:t>Add</a:t>
            </a:r>
          </a:p>
          <a:p>
            <a:r>
              <a:rPr lang="en-US" sz="2600" dirty="0"/>
              <a:t>Multiply</a:t>
            </a:r>
          </a:p>
          <a:p>
            <a:r>
              <a:rPr lang="en-US" sz="2600" dirty="0"/>
              <a:t>Round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D3242-D5F8-47FD-9FA3-2CD965BF2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AB28E5E-75D7-4119-9D9E-7632B449FF4F}"/>
              </a:ext>
            </a:extLst>
          </p:cNvPr>
          <p:cNvSpPr txBox="1">
            <a:spLocks/>
          </p:cNvSpPr>
          <p:nvPr/>
        </p:nvSpPr>
        <p:spPr>
          <a:xfrm>
            <a:off x="3625588" y="932447"/>
            <a:ext cx="4019551" cy="51470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/>
              <a:t>Floor</a:t>
            </a:r>
          </a:p>
          <a:p>
            <a:r>
              <a:rPr lang="en-US" sz="2600" dirty="0"/>
              <a:t>Ceiling</a:t>
            </a:r>
          </a:p>
          <a:p>
            <a:r>
              <a:rPr lang="en-US" sz="2600" dirty="0"/>
              <a:t>Truncate</a:t>
            </a:r>
          </a:p>
          <a:p>
            <a:r>
              <a:rPr lang="en-US" sz="2600" dirty="0"/>
              <a:t>Standard Deviation</a:t>
            </a:r>
          </a:p>
          <a:p>
            <a:r>
              <a:rPr lang="en-US" sz="2600" dirty="0"/>
              <a:t>Median</a:t>
            </a:r>
          </a:p>
          <a:p>
            <a:r>
              <a:rPr lang="en-US" sz="2600" dirty="0"/>
              <a:t>Mode</a:t>
            </a:r>
          </a:p>
          <a:p>
            <a:r>
              <a:rPr lang="en-US" sz="2600" dirty="0"/>
              <a:t>Top</a:t>
            </a:r>
          </a:p>
          <a:p>
            <a:r>
              <a:rPr lang="en-US" sz="2600" dirty="0"/>
              <a:t>Bottom</a:t>
            </a:r>
          </a:p>
          <a:p>
            <a:r>
              <a:rPr lang="en-US" sz="2600" dirty="0"/>
              <a:t>Random</a:t>
            </a:r>
          </a:p>
          <a:p>
            <a:r>
              <a:rPr lang="en-US" sz="2600" dirty="0"/>
              <a:t>First</a:t>
            </a:r>
          </a:p>
          <a:p>
            <a:r>
              <a:rPr lang="en-US" sz="2600" dirty="0"/>
              <a:t>Last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6172F2EC-E506-468D-A591-B4A97D5C7DC7}"/>
              </a:ext>
            </a:extLst>
          </p:cNvPr>
          <p:cNvSpPr txBox="1">
            <a:spLocks/>
          </p:cNvSpPr>
          <p:nvPr/>
        </p:nvSpPr>
        <p:spPr>
          <a:xfrm>
            <a:off x="6756498" y="935950"/>
            <a:ext cx="4019551" cy="51470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/>
              <a:t>Percentile</a:t>
            </a:r>
          </a:p>
          <a:p>
            <a:r>
              <a:rPr lang="en-US" sz="2600" dirty="0"/>
              <a:t>Difference</a:t>
            </a:r>
          </a:p>
          <a:p>
            <a:r>
              <a:rPr lang="en-US" sz="2600" dirty="0"/>
              <a:t>Time Difference</a:t>
            </a:r>
          </a:p>
          <a:p>
            <a:r>
              <a:rPr lang="en-US" sz="2600" dirty="0"/>
              <a:t>Derivative</a:t>
            </a:r>
          </a:p>
          <a:p>
            <a:r>
              <a:rPr lang="en-US" sz="2600" dirty="0"/>
              <a:t>Time Integration</a:t>
            </a:r>
          </a:p>
          <a:p>
            <a:r>
              <a:rPr lang="en-US" sz="2600" dirty="0"/>
              <a:t>Interval</a:t>
            </a:r>
          </a:p>
          <a:p>
            <a:r>
              <a:rPr lang="en-US" sz="2600" dirty="0"/>
              <a:t>Include Range</a:t>
            </a:r>
          </a:p>
          <a:p>
            <a:r>
              <a:rPr lang="en-US" sz="2600" dirty="0"/>
              <a:t>Exclude Range</a:t>
            </a:r>
          </a:p>
          <a:p>
            <a:r>
              <a:rPr lang="en-US" sz="2600" dirty="0"/>
              <a:t>Filter </a:t>
            </a:r>
            <a:r>
              <a:rPr lang="en-US" sz="2600" dirty="0" err="1"/>
              <a:t>NaN</a:t>
            </a:r>
            <a:endParaRPr lang="en-US" sz="2600" dirty="0"/>
          </a:p>
          <a:p>
            <a:r>
              <a:rPr lang="en-US" sz="2600" dirty="0"/>
              <a:t>Unwrap Angle</a:t>
            </a:r>
          </a:p>
          <a:p>
            <a:r>
              <a:rPr lang="en-US" sz="2600" dirty="0"/>
              <a:t>Wrap Angle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866C7B-C124-4777-9913-12A877E24562}"/>
              </a:ext>
            </a:extLst>
          </p:cNvPr>
          <p:cNvSpPr txBox="1"/>
          <p:nvPr/>
        </p:nvSpPr>
        <p:spPr>
          <a:xfrm>
            <a:off x="9853842" y="932447"/>
            <a:ext cx="1998189" cy="1706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341313" defTabSz="914400">
              <a:lnSpc>
                <a:spcPct val="90000"/>
              </a:lnSpc>
              <a:spcBef>
                <a:spcPts val="1000"/>
              </a:spcBef>
              <a:buSzPct val="80000"/>
              <a:buBlip>
                <a:blip r:embed="rId2"/>
              </a:buBlip>
            </a:pPr>
            <a:r>
              <a:rPr lang="en-US" sz="2600" dirty="0"/>
              <a:t>Label</a:t>
            </a:r>
          </a:p>
          <a:p>
            <a:pPr marL="341313" indent="-341313" defTabSz="914400">
              <a:lnSpc>
                <a:spcPct val="90000"/>
              </a:lnSpc>
              <a:spcBef>
                <a:spcPts val="1000"/>
              </a:spcBef>
              <a:buSzPct val="80000"/>
              <a:buBlip>
                <a:blip r:embed="rId2"/>
              </a:buBlip>
            </a:pPr>
            <a:r>
              <a:rPr lang="en-US" sz="2600" dirty="0"/>
              <a:t>Subtract</a:t>
            </a:r>
          </a:p>
          <a:p>
            <a:pPr marL="341313" indent="-341313" defTabSz="914400">
              <a:lnSpc>
                <a:spcPct val="90000"/>
              </a:lnSpc>
              <a:spcBef>
                <a:spcPts val="1000"/>
              </a:spcBef>
              <a:buSzPct val="80000"/>
              <a:buBlip>
                <a:blip r:embed="rId2"/>
              </a:buBlip>
            </a:pPr>
            <a:r>
              <a:rPr lang="en-US" sz="2600" dirty="0"/>
              <a:t>Divide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170610-B9B2-4ADF-A95A-174DCCCF4F0F}"/>
              </a:ext>
            </a:extLst>
          </p:cNvPr>
          <p:cNvSpPr txBox="1"/>
          <p:nvPr/>
        </p:nvSpPr>
        <p:spPr>
          <a:xfrm>
            <a:off x="9840367" y="5894875"/>
            <a:ext cx="1473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36 &amp; Growing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465CC8D-E981-4DDF-8144-1CAB644F56A0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C052788-42E4-4579-82BF-FA7F1C026AA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C5F2C69-0C1E-4729-9C77-AC78EEED9492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8480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Trending Data Displays – Grafana Dashboard, SPP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A7847D-3C43-4169-A550-67B46762D6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6628" y="1710906"/>
            <a:ext cx="4538500" cy="5147094"/>
          </a:xfrm>
        </p:spPr>
        <p:txBody>
          <a:bodyPr/>
          <a:lstStyle/>
          <a:p>
            <a:r>
              <a:rPr lang="en-US" dirty="0"/>
              <a:t>Frequency</a:t>
            </a:r>
          </a:p>
          <a:p>
            <a:r>
              <a:rPr lang="en-US" dirty="0"/>
              <a:t>ACE</a:t>
            </a:r>
          </a:p>
          <a:p>
            <a:r>
              <a:rPr lang="en-US" dirty="0"/>
              <a:t>Load</a:t>
            </a:r>
          </a:p>
          <a:p>
            <a:r>
              <a:rPr lang="en-US" dirty="0"/>
              <a:t>Generation</a:t>
            </a:r>
            <a:br>
              <a:rPr lang="en-US" dirty="0"/>
            </a:br>
            <a:r>
              <a:rPr lang="en-US" dirty="0"/>
              <a:t>(Wind Generation)</a:t>
            </a:r>
          </a:p>
          <a:p>
            <a:r>
              <a:rPr lang="en-US" dirty="0"/>
              <a:t>Interchange</a:t>
            </a:r>
          </a:p>
          <a:p>
            <a:r>
              <a:rPr lang="en-US" dirty="0"/>
              <a:t>Time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E4B0B3-1F1F-4314-9A1B-47F13D055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524" y="1271286"/>
            <a:ext cx="7821116" cy="4315427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E8E64E5-135D-44A0-8704-E84A164C25BB}"/>
              </a:ext>
            </a:extLst>
          </p:cNvPr>
          <p:cNvGrpSpPr/>
          <p:nvPr/>
        </p:nvGrpSpPr>
        <p:grpSpPr>
          <a:xfrm>
            <a:off x="2870660" y="1253689"/>
            <a:ext cx="8636832" cy="1089884"/>
            <a:chOff x="2870660" y="1253689"/>
            <a:chExt cx="8636832" cy="108988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AAD33DA-FD05-4386-9380-F631A7E3B811}"/>
                </a:ext>
              </a:extLst>
            </p:cNvPr>
            <p:cNvSpPr/>
            <p:nvPr/>
          </p:nvSpPr>
          <p:spPr>
            <a:xfrm>
              <a:off x="3978031" y="1537547"/>
              <a:ext cx="7529461" cy="806026"/>
            </a:xfrm>
            <a:prstGeom prst="rect">
              <a:avLst/>
            </a:prstGeom>
            <a:noFill/>
            <a:ln w="34925">
              <a:solidFill>
                <a:srgbClr val="D0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619D54-A385-4FCE-98CD-6846BABC9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54518">
              <a:off x="2870660" y="1253689"/>
              <a:ext cx="1068853" cy="52967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1D68B7D-B265-4443-B9AC-354F7085FB50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92E15D9-2281-4B87-B2CE-0CE5E815FF39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463C513-6D79-4456-BB55-040B385735E2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525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Trending Data Displays – Grafana Dashboard, SPP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A7847D-3C43-4169-A550-67B46762D6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6628" y="1710906"/>
            <a:ext cx="4538500" cy="5147094"/>
          </a:xfrm>
        </p:spPr>
        <p:txBody>
          <a:bodyPr/>
          <a:lstStyle/>
          <a:p>
            <a:r>
              <a:rPr lang="en-US" dirty="0"/>
              <a:t>2-Axis </a:t>
            </a:r>
          </a:p>
          <a:p>
            <a:pPr lvl="1"/>
            <a:r>
              <a:rPr lang="en-US" dirty="0"/>
              <a:t>Control Limit</a:t>
            </a:r>
          </a:p>
          <a:p>
            <a:pPr lvl="1"/>
            <a:r>
              <a:rPr lang="en-US" dirty="0"/>
              <a:t>Load</a:t>
            </a:r>
          </a:p>
          <a:p>
            <a:pPr lvl="1"/>
            <a:r>
              <a:rPr lang="en-US" dirty="0"/>
              <a:t>Load % of ATC</a:t>
            </a:r>
          </a:p>
          <a:p>
            <a:r>
              <a:rPr lang="en-US" dirty="0"/>
              <a:t>2-Axis</a:t>
            </a:r>
          </a:p>
          <a:p>
            <a:pPr lvl="1"/>
            <a:r>
              <a:rPr lang="en-US" dirty="0"/>
              <a:t>Frequency</a:t>
            </a:r>
          </a:p>
          <a:p>
            <a:pPr lvl="1"/>
            <a:r>
              <a:rPr lang="en-US" dirty="0"/>
              <a:t>ACE</a:t>
            </a:r>
          </a:p>
          <a:p>
            <a:r>
              <a:rPr lang="en-US" dirty="0"/>
              <a:t>Load and </a:t>
            </a:r>
            <a:br>
              <a:rPr lang="en-US" dirty="0"/>
            </a:br>
            <a:r>
              <a:rPr lang="en-US" dirty="0"/>
              <a:t>Generation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E4B0B3-1F1F-4314-9A1B-47F13D055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524" y="1271286"/>
            <a:ext cx="7821116" cy="4315427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E8E6D32-58AA-419D-84E7-06CF716E2930}"/>
              </a:ext>
            </a:extLst>
          </p:cNvPr>
          <p:cNvGrpSpPr/>
          <p:nvPr/>
        </p:nvGrpSpPr>
        <p:grpSpPr>
          <a:xfrm>
            <a:off x="3033390" y="1666406"/>
            <a:ext cx="8476422" cy="2394150"/>
            <a:chOff x="3033390" y="1666406"/>
            <a:chExt cx="8476422" cy="239415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AAD33DA-FD05-4386-9380-F631A7E3B811}"/>
                </a:ext>
              </a:extLst>
            </p:cNvPr>
            <p:cNvSpPr/>
            <p:nvPr/>
          </p:nvSpPr>
          <p:spPr>
            <a:xfrm>
              <a:off x="3980351" y="2270081"/>
              <a:ext cx="7529461" cy="1790475"/>
            </a:xfrm>
            <a:prstGeom prst="rect">
              <a:avLst/>
            </a:prstGeom>
            <a:noFill/>
            <a:ln w="34925">
              <a:solidFill>
                <a:srgbClr val="D0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619D54-A385-4FCE-98CD-6846BABC9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9527">
              <a:off x="3033390" y="1666406"/>
              <a:ext cx="1068853" cy="52967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6833014-9634-4244-90C3-AC2D78AC17E6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D98A2F-F963-4F43-A523-B3764B815C71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B2C46E8-35C1-4300-92E3-8E2901D3691E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762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Trending Data Displays – Grafana Dashboard, SPP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A7847D-3C43-4169-A550-67B46762D6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9910" y="3151356"/>
            <a:ext cx="4538500" cy="2690613"/>
          </a:xfrm>
        </p:spPr>
        <p:txBody>
          <a:bodyPr/>
          <a:lstStyle/>
          <a:p>
            <a:r>
              <a:rPr lang="en-US" dirty="0"/>
              <a:t>Generation Mix</a:t>
            </a:r>
          </a:p>
          <a:p>
            <a:pPr lvl="1"/>
            <a:r>
              <a:rPr lang="en-US" dirty="0"/>
              <a:t>Mixed bar and line</a:t>
            </a:r>
          </a:p>
          <a:p>
            <a:pPr lvl="1"/>
            <a:r>
              <a:rPr lang="en-US" dirty="0"/>
              <a:t>Values and legend</a:t>
            </a:r>
          </a:p>
          <a:p>
            <a:pPr lvl="1"/>
            <a:r>
              <a:rPr lang="en-US" dirty="0"/>
              <a:t>Donut (current mix)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E4B0B3-1F1F-4314-9A1B-47F13D055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524" y="1271286"/>
            <a:ext cx="7821116" cy="4315427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3DD1F8A-AF75-4829-8CC3-67C3A7E44FE7}"/>
              </a:ext>
            </a:extLst>
          </p:cNvPr>
          <p:cNvGrpSpPr/>
          <p:nvPr/>
        </p:nvGrpSpPr>
        <p:grpSpPr>
          <a:xfrm>
            <a:off x="2885472" y="4008692"/>
            <a:ext cx="8624340" cy="1698467"/>
            <a:chOff x="2885472" y="4008692"/>
            <a:chExt cx="8624340" cy="169846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AAD33DA-FD05-4386-9380-F631A7E3B811}"/>
                </a:ext>
              </a:extLst>
            </p:cNvPr>
            <p:cNvSpPr/>
            <p:nvPr/>
          </p:nvSpPr>
          <p:spPr>
            <a:xfrm>
              <a:off x="3980351" y="4008692"/>
              <a:ext cx="7529461" cy="1500956"/>
            </a:xfrm>
            <a:prstGeom prst="rect">
              <a:avLst/>
            </a:prstGeom>
            <a:noFill/>
            <a:ln w="34925">
              <a:solidFill>
                <a:srgbClr val="D0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619D54-A385-4FCE-98CD-6846BABC9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65156" flipV="1">
              <a:off x="2885472" y="5177489"/>
              <a:ext cx="1068853" cy="52967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2A39249-0C70-4F10-9EC8-B63FCE339918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546C534-E3C8-4E43-9029-5181919DDAF3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34691F5-97A6-42F2-B824-2CEC308EB21B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932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Trending Data Displays – T&amp;D Oscillation Detection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EFE47D-0FF4-41C6-8C42-4D55384A8D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3547936" cy="5147094"/>
          </a:xfrm>
        </p:spPr>
        <p:txBody>
          <a:bodyPr/>
          <a:lstStyle/>
          <a:p>
            <a:r>
              <a:rPr lang="en-US" dirty="0"/>
              <a:t>2-Axis</a:t>
            </a:r>
          </a:p>
          <a:p>
            <a:pPr lvl="1"/>
            <a:r>
              <a:rPr lang="en-US" dirty="0"/>
              <a:t>Energy</a:t>
            </a:r>
          </a:p>
          <a:p>
            <a:pPr lvl="1"/>
            <a:r>
              <a:rPr lang="en-US" dirty="0"/>
              <a:t>Bad Data</a:t>
            </a:r>
          </a:p>
          <a:p>
            <a:r>
              <a:rPr lang="en-US" dirty="0"/>
              <a:t>15 minute window</a:t>
            </a:r>
          </a:p>
          <a:p>
            <a:r>
              <a:rPr lang="en-US" dirty="0"/>
              <a:t>5 second refresh</a:t>
            </a:r>
          </a:p>
          <a:p>
            <a:r>
              <a:rPr lang="en-US" dirty="0"/>
              <a:t>Oscillation Bands</a:t>
            </a:r>
          </a:p>
          <a:p>
            <a:pPr lvl="1"/>
            <a:r>
              <a:rPr lang="en-US" dirty="0"/>
              <a:t>Band 1 – 0.0 to 0.1 Hz </a:t>
            </a:r>
          </a:p>
          <a:p>
            <a:pPr lvl="1"/>
            <a:r>
              <a:rPr lang="en-US" dirty="0"/>
              <a:t>Band 2 – 0.1 to 1 Hz</a:t>
            </a:r>
          </a:p>
          <a:p>
            <a:pPr lvl="1"/>
            <a:r>
              <a:rPr lang="en-US" dirty="0"/>
              <a:t>Band 3 – 1 to 5 Hz</a:t>
            </a:r>
          </a:p>
          <a:p>
            <a:pPr lvl="1"/>
            <a:r>
              <a:rPr lang="en-US" dirty="0"/>
              <a:t>Band 4 – 5 Hz and Up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5FB00D-F18A-49DD-885C-18F8D4741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390" y="1111834"/>
            <a:ext cx="7689973" cy="4865914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0B51A7B-EE18-4238-8D85-73B963B79A96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10E2AA5-464B-424A-8313-1343A73CFB71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EA321AE-EFD9-43F6-BC24-21AEC742BD3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1140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Trending Data Displays – Grafana Data Monitor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E53C44-DF91-46C8-B6AB-BD2198A0CCB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Display developed to monitor phasor data flow availability for TVA</a:t>
            </a:r>
          </a:p>
          <a:p>
            <a:r>
              <a:rPr lang="en-US" dirty="0"/>
              <a:t>Connected to SDG&amp;E test data for demonstration</a:t>
            </a:r>
          </a:p>
          <a:p>
            <a:r>
              <a:rPr lang="en-US" dirty="0"/>
              <a:t>Demo will show:</a:t>
            </a:r>
          </a:p>
          <a:p>
            <a:pPr lvl="1"/>
            <a:r>
              <a:rPr lang="en-US" dirty="0"/>
              <a:t>Connecting to data sources</a:t>
            </a:r>
          </a:p>
          <a:p>
            <a:pPr lvl="1"/>
            <a:r>
              <a:rPr lang="en-US" dirty="0"/>
              <a:t>Using openHistorian time-series data functions </a:t>
            </a:r>
          </a:p>
          <a:p>
            <a:pPr lvl="1"/>
            <a:r>
              <a:rPr lang="en-US" dirty="0"/>
              <a:t>Speed of data load</a:t>
            </a:r>
          </a:p>
          <a:p>
            <a:pPr lvl="1"/>
            <a:r>
              <a:rPr lang="en-US" dirty="0"/>
              <a:t>Ease of adjustment of time scales</a:t>
            </a:r>
          </a:p>
          <a:p>
            <a:pPr lvl="1"/>
            <a:r>
              <a:rPr lang="en-US" dirty="0"/>
              <a:t>Ability to set local alarms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48762A-A97A-4523-A655-87E54CC5A8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933" y="4511540"/>
            <a:ext cx="1605280" cy="160528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224DD67-9D36-4321-B1C2-10E73FA1D23A}"/>
              </a:ext>
            </a:extLst>
          </p:cNvPr>
          <p:cNvGrpSpPr/>
          <p:nvPr/>
        </p:nvGrpSpPr>
        <p:grpSpPr>
          <a:xfrm>
            <a:off x="5835192" y="1164799"/>
            <a:ext cx="5641205" cy="3716073"/>
            <a:chOff x="5835192" y="1164799"/>
            <a:chExt cx="5641205" cy="3716073"/>
          </a:xfrm>
        </p:grpSpPr>
        <p:pic>
          <p:nvPicPr>
            <p:cNvPr id="1026" name="Picture 1" descr="image001">
              <a:extLst>
                <a:ext uri="{FF2B5EF4-FFF2-40B4-BE49-F238E27FC236}">
                  <a16:creationId xmlns:a16="http://schemas.microsoft.com/office/drawing/2014/main" id="{4D77225D-5550-4A56-AF7E-4AC3DA6DB9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5192" y="1164799"/>
              <a:ext cx="5641205" cy="3257047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0D6AA3-E092-4458-B78F-44EE541CACD4}"/>
                </a:ext>
              </a:extLst>
            </p:cNvPr>
            <p:cNvSpPr txBox="1"/>
            <p:nvPr/>
          </p:nvSpPr>
          <p:spPr>
            <a:xfrm>
              <a:off x="5835192" y="4511540"/>
              <a:ext cx="36682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A display to monitor data availability.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931A261-444F-4823-8C1A-49F5A2339A58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7A6F361-598F-4624-9E71-4AF40A96BDA7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55E6907-5D11-4C5D-8D69-F0DE6380F422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068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Solution Functionality – “Mapped Data” Displays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9C9ECEC-0EDE-4175-8C5B-30283846D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26B7FF6B-A086-4825-85E7-CF5E01E14210}"/>
              </a:ext>
            </a:extLst>
          </p:cNvPr>
          <p:cNvSpPr txBox="1">
            <a:spLocks/>
          </p:cNvSpPr>
          <p:nvPr/>
        </p:nvSpPr>
        <p:spPr>
          <a:xfrm>
            <a:off x="2888460" y="1924898"/>
            <a:ext cx="8296692" cy="397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Demo – Phase Angle Difference Monitoring</a:t>
            </a:r>
          </a:p>
          <a:p>
            <a:r>
              <a:rPr lang="en-US" sz="3200" dirty="0"/>
              <a:t>Demo – Over an Image</a:t>
            </a:r>
          </a:p>
          <a:p>
            <a:r>
              <a:rPr lang="en-US" sz="3200" dirty="0"/>
              <a:t>Demo – Gradient Display / Map Overlay</a:t>
            </a:r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D48DD0-75D2-46AB-AB71-504D9C6445D8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2DC11FD-ECB1-45B1-9A8F-72767B0110D8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5F77907-AF2E-4745-977E-3819D9646C99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4064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Grid Protection Alliance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9175" y="2335680"/>
            <a:ext cx="10363200" cy="4020670"/>
          </a:xfrm>
        </p:spPr>
        <p:txBody>
          <a:bodyPr/>
          <a:lstStyle/>
          <a:p>
            <a:r>
              <a:rPr lang="en-US" dirty="0"/>
              <a:t>Mission – to improve the reliability and resiliency of the electric grid </a:t>
            </a:r>
            <a:br>
              <a:rPr lang="en-US" dirty="0"/>
            </a:br>
            <a:endParaRPr lang="en-US" dirty="0"/>
          </a:p>
          <a:p>
            <a:r>
              <a:rPr lang="en-US" dirty="0"/>
              <a:t>Purpose – to advance the technology of the electric grid by providing software and software services that create lasting value for electric energy producers, transmission &amp; distribution companies, and consumers.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6A3DD1-7F26-458F-BBE4-EB8467048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58202" y="1079425"/>
            <a:ext cx="8886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9900"/>
                </a:solidFill>
              </a:rPr>
              <a:t>GPA is a not-for-profit corporation formed to facilitate the development of comprehensive electric energy solutions.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304403-3BA1-4C11-BFE2-EE99B45D89CC}"/>
              </a:ext>
            </a:extLst>
          </p:cNvPr>
          <p:cNvSpPr txBox="1"/>
          <p:nvPr/>
        </p:nvSpPr>
        <p:spPr>
          <a:xfrm>
            <a:off x="3587804" y="5561760"/>
            <a:ext cx="4616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</a:rPr>
              <a:t>https://gridprotectionalliance.org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BCA7926-7200-411B-9EEA-D1DD974EA825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AA3550F-624A-480C-A88D-5FCF9638A6AF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9766C2C-DE5F-4999-B227-38FE2197261F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42548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0F521-7473-482A-9A12-1E69B7053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Developing a New Grafana Plugin -- Leveraging Leaflet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9176C1A-6741-498A-B4FE-A4FD46BC20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5416" y="950922"/>
            <a:ext cx="4191025" cy="5000625"/>
          </a:xfrm>
        </p:spPr>
        <p:txBody>
          <a:bodyPr>
            <a:normAutofit/>
          </a:bodyPr>
          <a:lstStyle/>
          <a:p>
            <a:r>
              <a:rPr lang="en-US" dirty="0"/>
              <a:t>Experiment to explore techniques and level of difficulty</a:t>
            </a:r>
          </a:p>
          <a:p>
            <a:r>
              <a:rPr lang="en-US" dirty="0"/>
              <a:t>Widget consists of:</a:t>
            </a:r>
          </a:p>
          <a:p>
            <a:pPr lvl="1"/>
            <a:r>
              <a:rPr lang="en-US" sz="2000" dirty="0"/>
              <a:t>Value phase angle</a:t>
            </a:r>
          </a:p>
          <a:p>
            <a:pPr lvl="1"/>
            <a:r>
              <a:rPr lang="en-US" sz="2000" dirty="0"/>
              <a:t>Value magnitude</a:t>
            </a:r>
          </a:p>
          <a:p>
            <a:pPr lvl="1"/>
            <a:r>
              <a:rPr lang="en-US" sz="2000" dirty="0"/>
              <a:t>Min and max angle for the displayed time window</a:t>
            </a:r>
          </a:p>
          <a:p>
            <a:r>
              <a:rPr lang="en-US" dirty="0"/>
              <a:t>Leverages native Leaflet “lines”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AB7A81-3EB4-43A4-97EF-EFD4BE02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C70DCA-F9DA-405B-A71C-37C474782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7" y="48133"/>
            <a:ext cx="1141546" cy="1130054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2F26638-4C6E-43A7-A585-4BF810D2E62E}"/>
              </a:ext>
            </a:extLst>
          </p:cNvPr>
          <p:cNvGrpSpPr/>
          <p:nvPr/>
        </p:nvGrpSpPr>
        <p:grpSpPr>
          <a:xfrm>
            <a:off x="5032268" y="1203620"/>
            <a:ext cx="7022811" cy="4343124"/>
            <a:chOff x="5032268" y="1203620"/>
            <a:chExt cx="7022811" cy="434312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9095ED9-E7CA-41ED-9D68-914CFF691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286" y="1494255"/>
              <a:ext cx="3630587" cy="363058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550025D-C89C-4A76-8771-AF719CCA4D27}"/>
                </a:ext>
              </a:extLst>
            </p:cNvPr>
            <p:cNvSpPr txBox="1"/>
            <p:nvPr/>
          </p:nvSpPr>
          <p:spPr>
            <a:xfrm>
              <a:off x="6717595" y="1203620"/>
              <a:ext cx="35841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The “Polar Widget” Design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31CF380-81C1-4512-A0D7-023F308E4384}"/>
                </a:ext>
              </a:extLst>
            </p:cNvPr>
            <p:cNvCxnSpPr>
              <a:cxnSpLocks/>
            </p:cNvCxnSpPr>
            <p:nvPr/>
          </p:nvCxnSpPr>
          <p:spPr>
            <a:xfrm>
              <a:off x="9044982" y="2760693"/>
              <a:ext cx="1097006" cy="0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3C2286-656A-4D55-A5B8-0A09F73D3786}"/>
                </a:ext>
              </a:extLst>
            </p:cNvPr>
            <p:cNvSpPr txBox="1"/>
            <p:nvPr/>
          </p:nvSpPr>
          <p:spPr>
            <a:xfrm>
              <a:off x="10166869" y="2562919"/>
              <a:ext cx="17985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Min &amp; Max</a:t>
              </a:r>
              <a:br>
                <a:rPr lang="en-US" dirty="0"/>
              </a:br>
              <a:r>
                <a:rPr lang="en-US" dirty="0"/>
                <a:t>angle for the </a:t>
              </a:r>
              <a:br>
                <a:rPr lang="en-US" dirty="0"/>
              </a:br>
              <a:r>
                <a:rPr lang="en-US" dirty="0"/>
                <a:t>time window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0BB925-0555-43CB-8B1C-D83326A7EE61}"/>
                </a:ext>
              </a:extLst>
            </p:cNvPr>
            <p:cNvCxnSpPr>
              <a:cxnSpLocks/>
            </p:cNvCxnSpPr>
            <p:nvPr/>
          </p:nvCxnSpPr>
          <p:spPr>
            <a:xfrm>
              <a:off x="8806442" y="2223980"/>
              <a:ext cx="1360427" cy="0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C0D853-4EA1-470D-AEA2-B2FE33297A56}"/>
                </a:ext>
              </a:extLst>
            </p:cNvPr>
            <p:cNvSpPr txBox="1"/>
            <p:nvPr/>
          </p:nvSpPr>
          <p:spPr>
            <a:xfrm>
              <a:off x="10181052" y="2039314"/>
              <a:ext cx="12474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Angle @ (t)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EF10473-DD0A-4401-9230-9E59DB66D776}"/>
                </a:ext>
              </a:extLst>
            </p:cNvPr>
            <p:cNvCxnSpPr>
              <a:cxnSpLocks/>
            </p:cNvCxnSpPr>
            <p:nvPr/>
          </p:nvCxnSpPr>
          <p:spPr>
            <a:xfrm>
              <a:off x="8781561" y="3721476"/>
              <a:ext cx="1360427" cy="0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FD09CEA-A7B0-4CA7-83A2-8314CE226C13}"/>
                </a:ext>
              </a:extLst>
            </p:cNvPr>
            <p:cNvSpPr txBox="1"/>
            <p:nvPr/>
          </p:nvSpPr>
          <p:spPr>
            <a:xfrm>
              <a:off x="10244303" y="3536810"/>
              <a:ext cx="144879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Core size</a:t>
              </a:r>
              <a:br>
                <a:rPr lang="en-US" dirty="0"/>
              </a:br>
              <a:r>
                <a:rPr lang="en-US" dirty="0"/>
                <a:t>proportional</a:t>
              </a:r>
            </a:p>
            <a:p>
              <a:r>
                <a:rPr lang="en-US" dirty="0"/>
                <a:t>to magnitude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359DEFB-0D26-4CAB-B9BC-F5EF155E6D57}"/>
                </a:ext>
              </a:extLst>
            </p:cNvPr>
            <p:cNvCxnSpPr>
              <a:cxnSpLocks/>
            </p:cNvCxnSpPr>
            <p:nvPr/>
          </p:nvCxnSpPr>
          <p:spPr>
            <a:xfrm>
              <a:off x="8413336" y="4019649"/>
              <a:ext cx="631646" cy="896908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F70424A-04A9-46E2-9CA0-4AA14598CBD2}"/>
                </a:ext>
              </a:extLst>
            </p:cNvPr>
            <p:cNvCxnSpPr/>
            <p:nvPr/>
          </p:nvCxnSpPr>
          <p:spPr>
            <a:xfrm>
              <a:off x="9044982" y="4916557"/>
              <a:ext cx="119932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2C2C0B9-C603-4007-89AC-9A9960DC3CAD}"/>
                </a:ext>
              </a:extLst>
            </p:cNvPr>
            <p:cNvSpPr txBox="1"/>
            <p:nvPr/>
          </p:nvSpPr>
          <p:spPr>
            <a:xfrm>
              <a:off x="10256573" y="4715747"/>
              <a:ext cx="179850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Color indicates</a:t>
              </a:r>
            </a:p>
            <a:p>
              <a:r>
                <a:rPr lang="en-US" dirty="0"/>
                <a:t>angle alarm state</a:t>
              </a:r>
              <a:br>
                <a:rPr lang="en-US" dirty="0"/>
              </a:br>
              <a:r>
                <a:rPr lang="en-US" sz="1200" dirty="0"/>
                <a:t>(not implemented)</a:t>
              </a:r>
              <a:endParaRPr lang="en-US" dirty="0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7D748AC-DEDD-4C7E-A796-319216CF88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59826" y="3357041"/>
              <a:ext cx="1638639" cy="0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27084AF-642C-4B7C-AB82-F9F3D7ACC3B9}"/>
                </a:ext>
              </a:extLst>
            </p:cNvPr>
            <p:cNvSpPr txBox="1"/>
            <p:nvPr/>
          </p:nvSpPr>
          <p:spPr>
            <a:xfrm>
              <a:off x="5247178" y="3075145"/>
              <a:ext cx="1395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Positioned</a:t>
              </a:r>
              <a:br>
                <a:rPr lang="en-US" dirty="0"/>
              </a:br>
              <a:r>
                <a:rPr lang="en-US" dirty="0"/>
                <a:t>Geospatially</a:t>
              </a:r>
            </a:p>
            <a:p>
              <a:r>
                <a:rPr lang="en-US" dirty="0"/>
                <a:t>Using Leaflet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3AA2CDB-598A-4CB4-8456-19292D09EE8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44139" y="2408646"/>
              <a:ext cx="234319" cy="196790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7BE0837-AB6F-44B3-B30B-605CA71490CE}"/>
                </a:ext>
              </a:extLst>
            </p:cNvPr>
            <p:cNvCxnSpPr/>
            <p:nvPr/>
          </p:nvCxnSpPr>
          <p:spPr>
            <a:xfrm flipH="1">
              <a:off x="6559826" y="2408646"/>
              <a:ext cx="3843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3CC9E14-70BF-4456-A755-84D065F68FC1}"/>
                </a:ext>
              </a:extLst>
            </p:cNvPr>
            <p:cNvSpPr txBox="1"/>
            <p:nvPr/>
          </p:nvSpPr>
          <p:spPr>
            <a:xfrm>
              <a:off x="5247178" y="2049073"/>
              <a:ext cx="13808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/>
                <a:t>Configurable</a:t>
              </a:r>
              <a:br>
                <a:rPr lang="en-US" dirty="0"/>
              </a:br>
              <a:r>
                <a:rPr lang="en-US" dirty="0"/>
                <a:t>Size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2180485-9009-46C4-9086-360B3EAF025D}"/>
                </a:ext>
              </a:extLst>
            </p:cNvPr>
            <p:cNvGrpSpPr/>
            <p:nvPr/>
          </p:nvGrpSpPr>
          <p:grpSpPr>
            <a:xfrm rot="8105367">
              <a:off x="5032268" y="5197405"/>
              <a:ext cx="2628150" cy="22452"/>
              <a:chOff x="5084615" y="5572126"/>
              <a:chExt cx="2628150" cy="22452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58B03898-9A20-4580-9318-5F49DC83FEA9}"/>
                  </a:ext>
                </a:extLst>
              </p:cNvPr>
              <p:cNvCxnSpPr/>
              <p:nvPr/>
            </p:nvCxnSpPr>
            <p:spPr>
              <a:xfrm>
                <a:off x="5618922" y="5572126"/>
                <a:ext cx="2093843" cy="22452"/>
              </a:xfrm>
              <a:prstGeom prst="line">
                <a:avLst/>
              </a:prstGeom>
              <a:ln w="190500">
                <a:solidFill>
                  <a:srgbClr val="FF0000"/>
                </a:solidFill>
                <a:head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765D6617-BC55-41CC-9BFC-AEDE8DD766C5}"/>
                  </a:ext>
                </a:extLst>
              </p:cNvPr>
              <p:cNvCxnSpPr/>
              <p:nvPr/>
            </p:nvCxnSpPr>
            <p:spPr>
              <a:xfrm>
                <a:off x="5084615" y="5572126"/>
                <a:ext cx="2093843" cy="22452"/>
              </a:xfrm>
              <a:prstGeom prst="line">
                <a:avLst/>
              </a:prstGeom>
              <a:ln w="190500">
                <a:solidFill>
                  <a:srgbClr val="FF0000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30F7C2D-E229-44FF-9F5A-B641F543E573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D28EB11-BEFC-4D2A-A158-44036DA77BA2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2EA36EC-049B-4856-9791-7CDA9ABA0AC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B145D7D-927A-4307-8172-8118BF57C056}"/>
              </a:ext>
            </a:extLst>
          </p:cNvPr>
          <p:cNvSpPr txBox="1"/>
          <p:nvPr/>
        </p:nvSpPr>
        <p:spPr>
          <a:xfrm>
            <a:off x="542884" y="4855698"/>
            <a:ext cx="4724400" cy="1716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lvl="1" indent="-341313" defTabSz="914400">
              <a:lnSpc>
                <a:spcPct val="90000"/>
              </a:lnSpc>
              <a:spcBef>
                <a:spcPts val="1000"/>
              </a:spcBef>
              <a:buSzPct val="80000"/>
              <a:buBlip>
                <a:blip r:embed="rId4"/>
              </a:buBlip>
            </a:pPr>
            <a:r>
              <a:rPr lang="en-US" sz="2800" dirty="0"/>
              <a:t>Effort</a:t>
            </a:r>
          </a:p>
          <a:p>
            <a:pPr marL="573088" lvl="1" indent="-231775" defTabSz="914400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300 lines of TypeScript (compiled down to JavaScript)</a:t>
            </a:r>
          </a:p>
          <a:p>
            <a:pPr marL="573088" lvl="1" indent="-231775" defTabSz="914400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About 2 days to develop and test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05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“Mapped Data” Displays – Phase Angle Difference Monitoring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EFE47D-0FF4-41C6-8C42-4D55384A8DA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Used Leaflet and new “polar widget”</a:t>
            </a:r>
          </a:p>
          <a:p>
            <a:r>
              <a:rPr lang="en-US" dirty="0"/>
              <a:t>Demo will show:</a:t>
            </a:r>
          </a:p>
          <a:p>
            <a:pPr lvl="1"/>
            <a:r>
              <a:rPr lang="en-US" dirty="0"/>
              <a:t>Ability to build custom Grafana panel with configurable options.</a:t>
            </a:r>
          </a:p>
          <a:p>
            <a:pPr lvl="1"/>
            <a:r>
              <a:rPr lang="en-US" dirty="0"/>
              <a:t>Geospatial display with zooming</a:t>
            </a:r>
          </a:p>
          <a:p>
            <a:pPr lvl="1"/>
            <a:r>
              <a:rPr lang="en-US" dirty="0"/>
              <a:t>Options for multiple map base layers</a:t>
            </a:r>
          </a:p>
          <a:p>
            <a:pPr lvl="1"/>
            <a:r>
              <a:rPr lang="en-US" dirty="0"/>
              <a:t>Drill down to more detail</a:t>
            </a:r>
          </a:p>
          <a:p>
            <a:pPr lvl="1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945552-90F2-4F00-AEC7-B2C5423E6C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933" y="4511540"/>
            <a:ext cx="1605280" cy="160528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3B93A80-7958-4921-99DD-71CBE24299CE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1EEA67-58EB-4F50-BBEB-F95A386861CC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D6CF58B-FD96-4B42-BA78-5EF6E422A5C6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5E221F-08C5-4AD3-B349-E649111B5689}"/>
              </a:ext>
            </a:extLst>
          </p:cNvPr>
          <p:cNvGrpSpPr/>
          <p:nvPr/>
        </p:nvGrpSpPr>
        <p:grpSpPr>
          <a:xfrm>
            <a:off x="5625631" y="1298866"/>
            <a:ext cx="5725821" cy="3582006"/>
            <a:chOff x="5625631" y="1298866"/>
            <a:chExt cx="5725821" cy="358200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61D2AC1-A8DC-413C-9D76-F037B1170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5631" y="1298866"/>
              <a:ext cx="5725821" cy="3116305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5BB9503-BC32-4D69-B407-E51B4C782CD5}"/>
                </a:ext>
              </a:extLst>
            </p:cNvPr>
            <p:cNvSpPr txBox="1"/>
            <p:nvPr/>
          </p:nvSpPr>
          <p:spPr>
            <a:xfrm>
              <a:off x="5835192" y="4511540"/>
              <a:ext cx="3773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A display to monitor angle differences.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269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“Mapped Data” Displays – Overlay Data on Image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EFE47D-0FF4-41C6-8C42-4D55384A8DA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Data can be displayed over images – in this case a single line diagram</a:t>
            </a:r>
          </a:p>
          <a:p>
            <a:r>
              <a:rPr lang="en-US" dirty="0"/>
              <a:t>Demo will show:</a:t>
            </a:r>
          </a:p>
          <a:p>
            <a:pPr lvl="1"/>
            <a:r>
              <a:rPr lang="en-US" dirty="0"/>
              <a:t>Superimposed data over an image with fast refresh</a:t>
            </a:r>
          </a:p>
          <a:p>
            <a:pPr lvl="1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4289AC-6D57-4807-90DF-33F9439CB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933" y="4511540"/>
            <a:ext cx="1605280" cy="1605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E4518B-11F5-4036-A73F-BC33903AA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47" y="1078495"/>
            <a:ext cx="4313635" cy="3313280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6CB7941-0DA1-48DF-8C44-2A5298228BD5}"/>
              </a:ext>
            </a:extLst>
          </p:cNvPr>
          <p:cNvSpPr/>
          <p:nvPr/>
        </p:nvSpPr>
        <p:spPr>
          <a:xfrm>
            <a:off x="661862" y="5300133"/>
            <a:ext cx="9084811" cy="876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Note:  GPA has researched building SCADA like HMIs (substation schematics) as a Grafana panel.  We believe that highly functional displays can be built that meet SDG&amp;E’s requirements. 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7DA69BB-EBEA-4E4D-AB59-956322B89876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DDE5244-66B0-4C20-A763-9D99DE4188DF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2BC41A9-F7EB-48F8-8A39-782ACD95FB0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718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“Mapped Data” Displays – Map Overlays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EFE47D-0FF4-41C6-8C42-4D55384A8D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53" y="1029869"/>
            <a:ext cx="4179413" cy="5147094"/>
          </a:xfrm>
        </p:spPr>
        <p:txBody>
          <a:bodyPr/>
          <a:lstStyle/>
          <a:p>
            <a:r>
              <a:rPr lang="en-US" dirty="0"/>
              <a:t>Map overlays via Leaflet</a:t>
            </a:r>
          </a:p>
          <a:p>
            <a:r>
              <a:rPr lang="en-US" dirty="0"/>
              <a:t>ESRI provides a tile layer for Leaflet</a:t>
            </a:r>
          </a:p>
          <a:p>
            <a:r>
              <a:rPr lang="en-US" dirty="0"/>
              <a:t>Demo will show:</a:t>
            </a:r>
          </a:p>
          <a:p>
            <a:pPr lvl="1"/>
            <a:r>
              <a:rPr lang="en-US" dirty="0" err="1"/>
              <a:t>df</a:t>
            </a:r>
            <a:r>
              <a:rPr lang="en-US" dirty="0"/>
              <a:t>/</a:t>
            </a:r>
            <a:r>
              <a:rPr lang="en-US" dirty="0" err="1"/>
              <a:t>dt</a:t>
            </a:r>
            <a:r>
              <a:rPr lang="en-US" dirty="0"/>
              <a:t> on a gradient display</a:t>
            </a:r>
          </a:p>
          <a:p>
            <a:pPr lvl="1"/>
            <a:r>
              <a:rPr lang="en-US" dirty="0"/>
              <a:t>Ability to zoom and pan the map display</a:t>
            </a:r>
          </a:p>
          <a:p>
            <a:pPr lvl="1"/>
            <a:r>
              <a:rPr lang="en-US" dirty="0"/>
              <a:t>Addition of a weather layer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FEC9A8-E974-43A8-8517-C2C39B1E2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933" y="4511540"/>
            <a:ext cx="1605280" cy="16052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7C66228-A295-494D-878D-750A53A6A2F3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B225B1B-DBC9-478B-B079-F7615FA116D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C2311E-EC77-4FF9-ACB1-A0F58B53CEE8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8DCAA09-0002-439B-89DE-B11B730F5458}"/>
              </a:ext>
            </a:extLst>
          </p:cNvPr>
          <p:cNvGrpSpPr/>
          <p:nvPr/>
        </p:nvGrpSpPr>
        <p:grpSpPr>
          <a:xfrm>
            <a:off x="5713080" y="1118471"/>
            <a:ext cx="5339221" cy="3762401"/>
            <a:chOff x="5713080" y="1118471"/>
            <a:chExt cx="5339221" cy="376240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58D634E-E63E-4FFF-B188-7B7DD6277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3080" y="1118471"/>
              <a:ext cx="5339221" cy="3262264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9E76324-0013-4E31-B7F3-1F2EBA90E780}"/>
                </a:ext>
              </a:extLst>
            </p:cNvPr>
            <p:cNvSpPr txBox="1"/>
            <p:nvPr/>
          </p:nvSpPr>
          <p:spPr>
            <a:xfrm>
              <a:off x="5835192" y="4511540"/>
              <a:ext cx="39194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A display to highlight frequency change.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410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Solution Functionality - Alarming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F44522-C688-4144-A82A-9C087664C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B102FA0-5844-45C8-9297-A20093928363}"/>
              </a:ext>
            </a:extLst>
          </p:cNvPr>
          <p:cNvSpPr txBox="1">
            <a:spLocks/>
          </p:cNvSpPr>
          <p:nvPr/>
        </p:nvSpPr>
        <p:spPr>
          <a:xfrm>
            <a:off x="3213314" y="1443635"/>
            <a:ext cx="6597436" cy="397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Standard Alarming</a:t>
            </a:r>
          </a:p>
          <a:p>
            <a:r>
              <a:rPr lang="en-US" sz="3200" dirty="0"/>
              <a:t>New “Advanced Tools” Alarming</a:t>
            </a:r>
          </a:p>
          <a:p>
            <a:r>
              <a:rPr lang="en-US" sz="3200" dirty="0"/>
              <a:t>Alarm Management</a:t>
            </a:r>
          </a:p>
          <a:p>
            <a:r>
              <a:rPr lang="en-US" sz="3200" dirty="0"/>
              <a:t>RFP Requirements vs. GPA Proposal</a:t>
            </a:r>
          </a:p>
          <a:p>
            <a:endParaRPr lang="en-US" sz="3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5CED528-BC64-4DCB-A364-45B5A8BE215A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9A0BC8F-F45E-4EE2-BD4C-428925F4607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713350-7A98-4891-B7AB-608111C2AF36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0262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GPA Standard Alarming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EFE47D-0FF4-41C6-8C42-4D55384A8D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3858002" cy="5147094"/>
          </a:xfrm>
        </p:spPr>
        <p:txBody>
          <a:bodyPr/>
          <a:lstStyle/>
          <a:p>
            <a:r>
              <a:rPr lang="en-US" dirty="0"/>
              <a:t>Full featured alarming service in use since 2011</a:t>
            </a:r>
          </a:p>
          <a:p>
            <a:r>
              <a:rPr lang="en-US" dirty="0"/>
              <a:t>Includes</a:t>
            </a:r>
          </a:p>
          <a:p>
            <a:pPr lvl="1"/>
            <a:r>
              <a:rPr lang="en-US" dirty="0"/>
              <a:t>Delay</a:t>
            </a:r>
          </a:p>
          <a:p>
            <a:pPr lvl="1"/>
            <a:r>
              <a:rPr lang="en-US" dirty="0"/>
              <a:t>Hysteresis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6" name="Picture 5" descr="control chart2.PNG">
            <a:extLst>
              <a:ext uri="{FF2B5EF4-FFF2-40B4-BE49-F238E27FC236}">
                <a16:creationId xmlns:a16="http://schemas.microsoft.com/office/drawing/2014/main" id="{54DE56F3-6807-42AE-82FF-0B6F9EF0220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7171" y="2379867"/>
            <a:ext cx="8687018" cy="319029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0C692BF-D827-43F0-B2FC-F9D866DF0A75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5B8B3ED-38F8-4C69-ACB8-A051B5F0BADE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FE6E1EE-C2F7-437E-866D-7ACDC33AD289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15929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FE27C-CA5D-4016-AC79-D02820C09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Data Quality and Range Flags Carried with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56A1D-C153-47D9-859A-5A3DAE3EEC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4538500" cy="3106702"/>
          </a:xfrm>
        </p:spPr>
        <p:txBody>
          <a:bodyPr/>
          <a:lstStyle/>
          <a:p>
            <a:r>
              <a:rPr lang="en-US" dirty="0"/>
              <a:t>Bad Data Flags</a:t>
            </a:r>
          </a:p>
          <a:p>
            <a:pPr lvl="1"/>
            <a:r>
              <a:rPr lang="en-US" dirty="0"/>
              <a:t>Time</a:t>
            </a:r>
          </a:p>
          <a:p>
            <a:pPr lvl="1"/>
            <a:r>
              <a:rPr lang="en-US" dirty="0"/>
              <a:t>Data </a:t>
            </a:r>
          </a:p>
          <a:p>
            <a:pPr lvl="1"/>
            <a:r>
              <a:rPr lang="en-US" dirty="0"/>
              <a:t>Unreasonable</a:t>
            </a:r>
            <a:br>
              <a:rPr lang="en-US" dirty="0"/>
            </a:br>
            <a:r>
              <a:rPr lang="en-US" sz="1400" i="1" dirty="0"/>
              <a:t>Outside engineering possibility</a:t>
            </a:r>
          </a:p>
          <a:p>
            <a:pPr lvl="1"/>
            <a:r>
              <a:rPr lang="en-US" dirty="0"/>
              <a:t>Latched</a:t>
            </a:r>
          </a:p>
          <a:p>
            <a:pPr lvl="1"/>
            <a:r>
              <a:rPr lang="en-US" dirty="0"/>
              <a:t>… and more</a:t>
            </a:r>
            <a:endParaRPr lang="en-US" i="1" dirty="0">
              <a:latin typeface="+mj-lt"/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593809-EBAC-47FD-A0EE-146683273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4A26CC-4E2C-421E-9C67-CDF8642146D4}"/>
              </a:ext>
            </a:extLst>
          </p:cNvPr>
          <p:cNvSpPr txBox="1">
            <a:spLocks/>
          </p:cNvSpPr>
          <p:nvPr/>
        </p:nvSpPr>
        <p:spPr>
          <a:xfrm>
            <a:off x="553454" y="4022866"/>
            <a:ext cx="4538500" cy="2159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Data Range Flags</a:t>
            </a:r>
          </a:p>
          <a:p>
            <a:pPr lvl="1"/>
            <a:r>
              <a:rPr lang="en-US" dirty="0"/>
              <a:t>Standard Control Chart</a:t>
            </a:r>
          </a:p>
          <a:p>
            <a:pPr lvl="2"/>
            <a:r>
              <a:rPr lang="en-US" dirty="0"/>
              <a:t>Warning</a:t>
            </a:r>
          </a:p>
          <a:p>
            <a:pPr lvl="2"/>
            <a:r>
              <a:rPr lang="en-US" dirty="0"/>
              <a:t>Alarm</a:t>
            </a:r>
          </a:p>
          <a:p>
            <a:pPr lvl="1"/>
            <a:r>
              <a:rPr lang="en-US" dirty="0"/>
              <a:t>Implausible</a:t>
            </a:r>
          </a:p>
          <a:p>
            <a:pPr marL="341313" lvl="1" indent="0">
              <a:buFont typeface="Wingdings" panose="05000000000000000000" pitchFamily="2" charset="2"/>
              <a:buNone/>
            </a:pPr>
            <a:endParaRPr lang="en-US" i="1" dirty="0">
              <a:latin typeface="+mj-lt"/>
            </a:endParaRPr>
          </a:p>
          <a:p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1B366CC-390B-465C-A5AA-2C5DFC95BE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7" y="48133"/>
            <a:ext cx="1141546" cy="11300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C02EC9-C9B9-496A-A862-A43300C89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0215" y="1607987"/>
            <a:ext cx="151497" cy="6122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9CDC5B-EAF0-413F-A24D-0CAF0204BA02}"/>
              </a:ext>
            </a:extLst>
          </p:cNvPr>
          <p:cNvSpPr txBox="1"/>
          <p:nvPr/>
        </p:nvSpPr>
        <p:spPr>
          <a:xfrm>
            <a:off x="1985963" y="1760225"/>
            <a:ext cx="20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As identified by the PMU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6E2852-FEE4-4005-A6F1-EFF2E20C77D5}"/>
              </a:ext>
            </a:extLst>
          </p:cNvPr>
          <p:cNvGrpSpPr/>
          <p:nvPr/>
        </p:nvGrpSpPr>
        <p:grpSpPr>
          <a:xfrm>
            <a:off x="4990448" y="1230058"/>
            <a:ext cx="6466049" cy="5058834"/>
            <a:chOff x="4990448" y="1230058"/>
            <a:chExt cx="6466049" cy="505883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B6B3A5-B08F-4532-A056-D6CA9E118048}"/>
                </a:ext>
              </a:extLst>
            </p:cNvPr>
            <p:cNvGrpSpPr/>
            <p:nvPr/>
          </p:nvGrpSpPr>
          <p:grpSpPr>
            <a:xfrm>
              <a:off x="5504315" y="1230058"/>
              <a:ext cx="4995631" cy="2475748"/>
              <a:chOff x="5504315" y="1230058"/>
              <a:chExt cx="4995631" cy="2475748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CCE03406-477E-41B7-9047-D37119747D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303082" y="1230058"/>
                <a:ext cx="2196864" cy="2468641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3F53B2D2-D604-4897-8C06-B4B6D81978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04315" y="1251379"/>
                <a:ext cx="2196864" cy="2454427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E2D3133-2851-48BD-B65F-D85808DD98EB}"/>
                </a:ext>
              </a:extLst>
            </p:cNvPr>
            <p:cNvGrpSpPr/>
            <p:nvPr/>
          </p:nvGrpSpPr>
          <p:grpSpPr>
            <a:xfrm>
              <a:off x="4990448" y="3722209"/>
              <a:ext cx="6466049" cy="2566683"/>
              <a:chOff x="4990448" y="3722209"/>
              <a:chExt cx="6466049" cy="256668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67E9E06-C578-416E-9EFB-D7EA0B31DD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90448" y="4214723"/>
                <a:ext cx="6466049" cy="1423461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B729E1F9-3BC5-4980-8F7C-A61B661FE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635069" y="5680259"/>
                <a:ext cx="3079054" cy="434271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0052C393-30F0-4FC3-A193-69CD93D36A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28948" y="5592027"/>
                <a:ext cx="1282571" cy="696865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6460B9E-A36A-45FB-836E-7D0F5401C129}"/>
                  </a:ext>
                </a:extLst>
              </p:cNvPr>
              <p:cNvSpPr txBox="1"/>
              <p:nvPr/>
            </p:nvSpPr>
            <p:spPr>
              <a:xfrm>
                <a:off x="8946416" y="5656075"/>
                <a:ext cx="42992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&amp;</a:t>
                </a:r>
              </a:p>
            </p:txBody>
          </p:sp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6C4DCAA3-104D-4744-9D92-93ECFD60B4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8213140" y="1540686"/>
                <a:ext cx="175454" cy="4538499"/>
              </a:xfrm>
              <a:prstGeom prst="rect">
                <a:avLst/>
              </a:prstGeom>
            </p:spPr>
          </p:pic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62FFA427-6B0E-4E8F-876E-74A4BA8218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61087" y="3884565"/>
                <a:ext cx="1984188" cy="977683"/>
              </a:xfrm>
              <a:prstGeom prst="straightConnector1">
                <a:avLst/>
              </a:prstGeom>
              <a:ln w="31750">
                <a:solidFill>
                  <a:srgbClr val="A76B2B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161ADC-9269-4710-99EF-CE709741C277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2DA46A9-2B95-4260-B478-CBBAF17AE4A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CFDB3AE-C882-483C-B4AE-5E19E62F6EDB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017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D0193-42FF-4435-84D3-A94D36662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139" y="188679"/>
            <a:ext cx="11032958" cy="597087"/>
          </a:xfrm>
        </p:spPr>
        <p:txBody>
          <a:bodyPr/>
          <a:lstStyle/>
          <a:p>
            <a:r>
              <a:rPr lang="en-US" dirty="0"/>
              <a:t>Advanced Alarm Generation – For Example, Oscillation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B89D2B-D45B-487F-9544-965EE7A70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69197" y="1080791"/>
            <a:ext cx="4753861" cy="5147094"/>
          </a:xfrm>
        </p:spPr>
        <p:txBody>
          <a:bodyPr/>
          <a:lstStyle/>
          <a:p>
            <a:r>
              <a:rPr lang="en-US" dirty="0"/>
              <a:t>Advanced alarms can be derived from multiple other values and/or alarms</a:t>
            </a:r>
          </a:p>
          <a:p>
            <a:r>
              <a:rPr lang="en-US" dirty="0"/>
              <a:t>Advanced alarms can be based on more complex alarming criteria.</a:t>
            </a:r>
          </a:p>
          <a:p>
            <a:r>
              <a:rPr lang="en-US" dirty="0"/>
              <a:t>Advanced alarms can include suppression logic.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5F69CF-A9BF-4FCD-9CF3-162E0C74A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BAE692-DDD3-4199-B196-E0952ACD5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368" y="1086307"/>
            <a:ext cx="2733675" cy="1724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2CF54F-922C-4ACE-ACBE-82A4A19729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630" y="3037423"/>
            <a:ext cx="2543175" cy="16954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1EC45D-1507-4E08-97B2-1BDC2331F8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89179">
            <a:off x="1760939" y="2455146"/>
            <a:ext cx="797665" cy="401772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81E31AE-6C90-4560-99E5-8FF2DE91A41A}"/>
              </a:ext>
            </a:extLst>
          </p:cNvPr>
          <p:cNvCxnSpPr>
            <a:cxnSpLocks/>
          </p:cNvCxnSpPr>
          <p:nvPr/>
        </p:nvCxnSpPr>
        <p:spPr>
          <a:xfrm flipH="1" flipV="1">
            <a:off x="2643940" y="3562404"/>
            <a:ext cx="475130" cy="15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90387B14-025D-4524-A807-1E0AC57DB569}"/>
              </a:ext>
            </a:extLst>
          </p:cNvPr>
          <p:cNvSpPr/>
          <p:nvPr/>
        </p:nvSpPr>
        <p:spPr>
          <a:xfrm>
            <a:off x="1161323" y="3119134"/>
            <a:ext cx="1425844" cy="836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Advanced</a:t>
            </a:r>
            <a:br>
              <a:rPr lang="en-US" dirty="0"/>
            </a:br>
            <a:r>
              <a:rPr lang="en-US" dirty="0"/>
              <a:t>Alarming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341A62-99FE-441B-A5F5-6C93C5F9F7CE}"/>
              </a:ext>
            </a:extLst>
          </p:cNvPr>
          <p:cNvSpPr txBox="1"/>
          <p:nvPr/>
        </p:nvSpPr>
        <p:spPr>
          <a:xfrm>
            <a:off x="3528845" y="4650097"/>
            <a:ext cx="17531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Inverse-time alarm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59C942-E121-4727-9454-A680754CD2AD}"/>
              </a:ext>
            </a:extLst>
          </p:cNvPr>
          <p:cNvGrpSpPr/>
          <p:nvPr/>
        </p:nvGrpSpPr>
        <p:grpSpPr>
          <a:xfrm>
            <a:off x="1161323" y="3956042"/>
            <a:ext cx="6843921" cy="2094306"/>
            <a:chOff x="1161323" y="3956042"/>
            <a:chExt cx="6843921" cy="2094306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556FF00-3AF1-4E0A-BC5D-0F305B6DEAAA}"/>
                </a:ext>
              </a:extLst>
            </p:cNvPr>
            <p:cNvSpPr/>
            <p:nvPr/>
          </p:nvSpPr>
          <p:spPr>
            <a:xfrm>
              <a:off x="1161323" y="5151447"/>
              <a:ext cx="1534332" cy="898901"/>
            </a:xfrm>
            <a:prstGeom prst="rect">
              <a:avLst/>
            </a:prstGeom>
            <a:noFill/>
            <a:ln w="349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Alarm</a:t>
              </a:r>
              <a:br>
                <a:rPr lang="en-US" dirty="0">
                  <a:solidFill>
                    <a:schemeClr val="tx1"/>
                  </a:solidFill>
                </a:rPr>
              </a:br>
              <a:r>
                <a:rPr lang="en-US" dirty="0">
                  <a:solidFill>
                    <a:schemeClr val="tx1"/>
                  </a:solidFill>
                </a:rPr>
                <a:t>Distribution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D6149B5-5468-4ADF-B182-0EDD330CDBE9}"/>
                </a:ext>
              </a:extLst>
            </p:cNvPr>
            <p:cNvSpPr/>
            <p:nvPr/>
          </p:nvSpPr>
          <p:spPr>
            <a:xfrm>
              <a:off x="3063703" y="5143701"/>
              <a:ext cx="1534332" cy="898901"/>
            </a:xfrm>
            <a:prstGeom prst="rect">
              <a:avLst/>
            </a:prstGeom>
            <a:noFill/>
            <a:ln w="349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Event Repository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72E3980-C4C3-4A47-BF37-71244FD5F0BC}"/>
                </a:ext>
              </a:extLst>
            </p:cNvPr>
            <p:cNvSpPr/>
            <p:nvPr/>
          </p:nvSpPr>
          <p:spPr>
            <a:xfrm>
              <a:off x="4968988" y="5143700"/>
              <a:ext cx="1534332" cy="898901"/>
            </a:xfrm>
            <a:prstGeom prst="rect">
              <a:avLst/>
            </a:prstGeom>
            <a:noFill/>
            <a:ln w="349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Event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</a:rPr>
                <a:t>Management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3D40E97E-275B-4F07-BC9F-7B5E00CADF30}"/>
                </a:ext>
              </a:extLst>
            </p:cNvPr>
            <p:cNvCxnSpPr>
              <a:cxnSpLocks/>
              <a:endCxn id="41" idx="2"/>
            </p:cNvCxnSpPr>
            <p:nvPr/>
          </p:nvCxnSpPr>
          <p:spPr>
            <a:xfrm flipV="1">
              <a:off x="1857098" y="3956042"/>
              <a:ext cx="17147" cy="1206382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17B5B18F-C41B-44B2-B01C-780A622E74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92751" y="5605151"/>
              <a:ext cx="370952" cy="15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0AD18142-7243-402E-A09E-0ACAB63362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95131" y="5600897"/>
              <a:ext cx="370952" cy="15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9EB2ADE-4C9D-4904-BF78-7C690085F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5780" y="5248713"/>
              <a:ext cx="1339464" cy="68856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B8B87BD-950C-487E-87CC-F2C4F79CB708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A1660A-C178-4941-8BD6-3C5A3310F6A2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14D91F5-840E-4ACD-922A-0265E940A86D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959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D0193-42FF-4435-84D3-A94D36662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Atypical (off-normal) Alarming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B89D2B-D45B-487F-9544-965EE7A70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96497" y="1361506"/>
            <a:ext cx="3673489" cy="5147094"/>
          </a:xfrm>
        </p:spPr>
        <p:txBody>
          <a:bodyPr/>
          <a:lstStyle/>
          <a:p>
            <a:r>
              <a:rPr lang="en-US" dirty="0"/>
              <a:t>Simple learning required</a:t>
            </a:r>
          </a:p>
          <a:p>
            <a:pPr lvl="1"/>
            <a:r>
              <a:rPr lang="en-US" dirty="0"/>
              <a:t>Histogram of minute-of-week data</a:t>
            </a:r>
          </a:p>
          <a:p>
            <a:r>
              <a:rPr lang="en-US" dirty="0"/>
              <a:t>Data science techniques could yield higher value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5F69CF-A9BF-4FCD-9CF3-162E0C74A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574B5C-FCC9-4A54-A670-FB905E248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244" y="1496787"/>
            <a:ext cx="3857625" cy="2819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BAA5089-FDC1-4128-BBCE-64DDA0297D90}"/>
              </a:ext>
            </a:extLst>
          </p:cNvPr>
          <p:cNvSpPr/>
          <p:nvPr/>
        </p:nvSpPr>
        <p:spPr>
          <a:xfrm>
            <a:off x="7445829" y="4421353"/>
            <a:ext cx="217714" cy="24674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49C-72E6-42F2-9293-E9CA97221C41}"/>
              </a:ext>
            </a:extLst>
          </p:cNvPr>
          <p:cNvSpPr txBox="1"/>
          <p:nvPr/>
        </p:nvSpPr>
        <p:spPr>
          <a:xfrm>
            <a:off x="7663543" y="4360058"/>
            <a:ext cx="1675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Atypical pattern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96B83C-52C1-4B09-B501-6A223CF64FE7}"/>
              </a:ext>
            </a:extLst>
          </p:cNvPr>
          <p:cNvSpPr/>
          <p:nvPr/>
        </p:nvSpPr>
        <p:spPr>
          <a:xfrm>
            <a:off x="1688174" y="122485"/>
            <a:ext cx="1223521" cy="7181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Advanced</a:t>
            </a:r>
            <a:br>
              <a:rPr lang="en-US" dirty="0"/>
            </a:br>
            <a:r>
              <a:rPr lang="en-US" dirty="0"/>
              <a:t>Alarming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1565FE2-B058-4BD5-A9C0-DEF2F29FAEE8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7F160A-ED99-4C32-A4F9-A5AE2BA2217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9088408-1EC5-4F60-82F6-0CA6742E9FE9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41516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DB8E898-990C-4FBF-B20D-D70557940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Alarming Vision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A67AFA8-2938-49A9-AF66-0219F73B7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3359" y="1209256"/>
            <a:ext cx="4538500" cy="5147094"/>
          </a:xfrm>
        </p:spPr>
        <p:txBody>
          <a:bodyPr/>
          <a:lstStyle/>
          <a:p>
            <a:r>
              <a:rPr lang="en-US" dirty="0"/>
              <a:t>Alarms – Something that requires operator attention and action</a:t>
            </a:r>
          </a:p>
          <a:p>
            <a:r>
              <a:rPr lang="en-US" dirty="0"/>
              <a:t>Alarms can be raised from events from multiple tools and systems</a:t>
            </a:r>
          </a:p>
          <a:p>
            <a:r>
              <a:rPr lang="en-US" dirty="0"/>
              <a:t>A single system manages the operator interface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5973D-199A-48E7-AC2A-ABFB11027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9DBA00E-4FCB-421E-B67C-9A56139E0937}"/>
              </a:ext>
            </a:extLst>
          </p:cNvPr>
          <p:cNvGrpSpPr/>
          <p:nvPr/>
        </p:nvGrpSpPr>
        <p:grpSpPr>
          <a:xfrm>
            <a:off x="1224366" y="5067946"/>
            <a:ext cx="8683443" cy="906648"/>
            <a:chOff x="1224366" y="5067946"/>
            <a:chExt cx="8683443" cy="9066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50EC3DA-C907-494D-8712-A08BA9F66AD7}"/>
                </a:ext>
              </a:extLst>
            </p:cNvPr>
            <p:cNvSpPr/>
            <p:nvPr/>
          </p:nvSpPr>
          <p:spPr>
            <a:xfrm>
              <a:off x="1224366" y="5067946"/>
              <a:ext cx="1534332" cy="898901"/>
            </a:xfrm>
            <a:prstGeom prst="rect">
              <a:avLst/>
            </a:prstGeom>
            <a:noFill/>
            <a:ln w="349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Event</a:t>
              </a:r>
              <a:br>
                <a:rPr lang="en-US" dirty="0">
                  <a:solidFill>
                    <a:schemeClr val="tx1"/>
                  </a:solidFill>
                </a:rPr>
              </a:br>
              <a:r>
                <a:rPr lang="en-US" dirty="0">
                  <a:solidFill>
                    <a:schemeClr val="tx1"/>
                  </a:solidFill>
                </a:rPr>
                <a:t>Generation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EEC5980-B27E-4BB8-8B4F-B7E5460519FE}"/>
                </a:ext>
              </a:extLst>
            </p:cNvPr>
            <p:cNvSpPr/>
            <p:nvPr/>
          </p:nvSpPr>
          <p:spPr>
            <a:xfrm>
              <a:off x="3128074" y="5075693"/>
              <a:ext cx="1534332" cy="898901"/>
            </a:xfrm>
            <a:prstGeom prst="rect">
              <a:avLst/>
            </a:prstGeom>
            <a:noFill/>
            <a:ln w="349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Event</a:t>
              </a:r>
              <a:br>
                <a:rPr lang="en-US" dirty="0">
                  <a:solidFill>
                    <a:schemeClr val="tx1"/>
                  </a:solidFill>
                </a:rPr>
              </a:br>
              <a:r>
                <a:rPr lang="en-US" dirty="0">
                  <a:solidFill>
                    <a:schemeClr val="tx1"/>
                  </a:solidFill>
                </a:rPr>
                <a:t>Distribution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DC3646D-EDD9-4FA4-8A1A-37841AF447CC}"/>
                </a:ext>
              </a:extLst>
            </p:cNvPr>
            <p:cNvSpPr/>
            <p:nvPr/>
          </p:nvSpPr>
          <p:spPr>
            <a:xfrm>
              <a:off x="5030454" y="5067947"/>
              <a:ext cx="1534332" cy="898901"/>
            </a:xfrm>
            <a:prstGeom prst="rect">
              <a:avLst/>
            </a:prstGeom>
            <a:noFill/>
            <a:ln w="349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Alarm</a:t>
              </a:r>
              <a:br>
                <a:rPr lang="en-US" dirty="0">
                  <a:solidFill>
                    <a:schemeClr val="tx1"/>
                  </a:solidFill>
                </a:rPr>
              </a:br>
              <a:r>
                <a:rPr lang="en-US" dirty="0">
                  <a:solidFill>
                    <a:schemeClr val="tx1"/>
                  </a:solidFill>
                </a:rPr>
                <a:t>Repository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6B8C0A7-17F5-4D03-822A-B45B717907CA}"/>
                </a:ext>
              </a:extLst>
            </p:cNvPr>
            <p:cNvSpPr/>
            <p:nvPr/>
          </p:nvSpPr>
          <p:spPr>
            <a:xfrm>
              <a:off x="6935739" y="5067946"/>
              <a:ext cx="1534332" cy="898901"/>
            </a:xfrm>
            <a:prstGeom prst="rect">
              <a:avLst/>
            </a:prstGeom>
            <a:noFill/>
            <a:ln w="349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Alarm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</a:rPr>
                <a:t>Management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CFC2FCED-6B05-4A42-B730-A46684527A4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57122" y="5517242"/>
              <a:ext cx="370952" cy="15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F9C4DA09-D78F-4DC6-BA59-47B9D85964B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59502" y="5529397"/>
              <a:ext cx="370952" cy="15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D806F6D5-C484-43D3-B268-6B291BA545A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61882" y="5525143"/>
              <a:ext cx="370952" cy="15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1CCC886-510E-494F-93B5-645491043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8345" y="5172959"/>
              <a:ext cx="1339464" cy="688569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A92005F-B56D-4D98-B114-1F141BF31D0F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3D3773E-B0AD-4B3A-BB7A-08D8CFC2E1F1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E2CADF9-9E1B-456C-9BB7-538AAD4B33C1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D196AC1-1476-408B-85DB-342602D21775}"/>
              </a:ext>
            </a:extLst>
          </p:cNvPr>
          <p:cNvGrpSpPr/>
          <p:nvPr/>
        </p:nvGrpSpPr>
        <p:grpSpPr>
          <a:xfrm>
            <a:off x="4802733" y="1205255"/>
            <a:ext cx="7154532" cy="3765001"/>
            <a:chOff x="4802733" y="1205255"/>
            <a:chExt cx="7154532" cy="376500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2444D45-0E9C-42A3-81C2-6AB7856DC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2733" y="1205255"/>
              <a:ext cx="7154532" cy="344389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44680B2-81DF-4692-A06B-3D4515D460E5}"/>
                </a:ext>
              </a:extLst>
            </p:cNvPr>
            <p:cNvSpPr txBox="1"/>
            <p:nvPr/>
          </p:nvSpPr>
          <p:spPr>
            <a:xfrm>
              <a:off x="10806683" y="4600924"/>
              <a:ext cx="941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ISA 18.2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03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61DE58A-9687-4528-8512-930BA1200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GPA Staff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E40A31-4966-41EF-BCE9-E4A232082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65AE8E-7B72-4862-9AAC-392A64E936C0}"/>
              </a:ext>
            </a:extLst>
          </p:cNvPr>
          <p:cNvSpPr/>
          <p:nvPr/>
        </p:nvSpPr>
        <p:spPr>
          <a:xfrm>
            <a:off x="5114964" y="1178626"/>
            <a:ext cx="1871135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Russell Robertson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Vice President, Grid Solutions</a:t>
            </a:r>
          </a:p>
          <a:p>
            <a:pPr>
              <a:lnSpc>
                <a:spcPct val="115000"/>
              </a:lnSpc>
            </a:pPr>
            <a:endParaRPr lang="en-US" sz="933" b="1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Overall Project Oversight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072623-1BD5-4398-9D89-9FA390856FA2}"/>
              </a:ext>
            </a:extLst>
          </p:cNvPr>
          <p:cNvSpPr/>
          <p:nvPr/>
        </p:nvSpPr>
        <p:spPr>
          <a:xfrm>
            <a:off x="4445329" y="1862647"/>
            <a:ext cx="3344883" cy="1772192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Founded GPA’s open-source software and consulting-service business.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30+ years at the Tennessee Valley Authority, last 10 leading TVA OT – including all information systems that support RC, BA, IA, TOPs and TO functions.  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Expertise in grid operations, IT/OT architecture, information management, and control systems.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Concurrently with GPA responsibilities, Director of Grid Data Management in 2014 for the CURENT center at the University of Tennessee.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A22E75-5A73-439D-AA82-9F97349D7588}"/>
              </a:ext>
            </a:extLst>
          </p:cNvPr>
          <p:cNvSpPr/>
          <p:nvPr/>
        </p:nvSpPr>
        <p:spPr>
          <a:xfrm>
            <a:off x="923342" y="2088806"/>
            <a:ext cx="3060384" cy="16764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800" dirty="0">
                <a:solidFill>
                  <a:schemeClr val="tx1"/>
                </a:solidFill>
              </a:rPr>
              <a:t>Grid Protection Alliance, Inc., specializes in the development and support of </a:t>
            </a:r>
            <a:r>
              <a:rPr lang="en-US" sz="800" b="1" dirty="0">
                <a:solidFill>
                  <a:schemeClr val="tx1"/>
                </a:solidFill>
              </a:rPr>
              <a:t>innovative software solutions </a:t>
            </a:r>
            <a:r>
              <a:rPr lang="en-US" sz="800" dirty="0">
                <a:solidFill>
                  <a:schemeClr val="tx1"/>
                </a:solidFill>
              </a:rPr>
              <a:t>for the </a:t>
            </a:r>
            <a:r>
              <a:rPr lang="en-US" sz="800" b="1" dirty="0">
                <a:solidFill>
                  <a:schemeClr val="tx1"/>
                </a:solidFill>
              </a:rPr>
              <a:t>electric industry</a:t>
            </a:r>
            <a:r>
              <a:rPr lang="en-US" sz="800" dirty="0">
                <a:solidFill>
                  <a:schemeClr val="tx1"/>
                </a:solidFill>
              </a:rPr>
              <a:t>.</a:t>
            </a:r>
            <a:br>
              <a:rPr lang="en-US" sz="800" dirty="0">
                <a:solidFill>
                  <a:schemeClr val="tx1"/>
                </a:solidFill>
              </a:rPr>
            </a:br>
            <a:r>
              <a:rPr lang="en-US" sz="800" dirty="0">
                <a:solidFill>
                  <a:schemeClr val="tx1"/>
                </a:solidFill>
              </a:rPr>
              <a:t> </a:t>
            </a:r>
          </a:p>
          <a:p>
            <a:r>
              <a:rPr lang="en-US" sz="800" dirty="0">
                <a:solidFill>
                  <a:schemeClr val="tx1"/>
                </a:solidFill>
              </a:rPr>
              <a:t>GPA has a track record of innovation and </a:t>
            </a:r>
            <a:r>
              <a:rPr lang="en-US" sz="800" b="1" dirty="0">
                <a:solidFill>
                  <a:schemeClr val="tx1"/>
                </a:solidFill>
              </a:rPr>
              <a:t>has led major software development projects </a:t>
            </a:r>
            <a:r>
              <a:rPr lang="en-US" sz="800" dirty="0">
                <a:solidFill>
                  <a:schemeClr val="tx1"/>
                </a:solidFill>
              </a:rPr>
              <a:t>with client utilities and the Federal Government. </a:t>
            </a:r>
            <a:br>
              <a:rPr lang="en-US" sz="800" dirty="0">
                <a:solidFill>
                  <a:schemeClr val="tx1"/>
                </a:solidFill>
              </a:rPr>
            </a:br>
            <a:endParaRPr lang="en-US" sz="800" dirty="0">
              <a:solidFill>
                <a:schemeClr val="tx1"/>
              </a:solidFill>
            </a:endParaRPr>
          </a:p>
          <a:p>
            <a:r>
              <a:rPr lang="en-US" sz="800" dirty="0">
                <a:solidFill>
                  <a:schemeClr val="tx1"/>
                </a:solidFill>
              </a:rPr>
              <a:t>In addition to </a:t>
            </a:r>
            <a:r>
              <a:rPr lang="en-US" sz="800" b="1" dirty="0">
                <a:solidFill>
                  <a:schemeClr val="tx1"/>
                </a:solidFill>
              </a:rPr>
              <a:t>custom application development</a:t>
            </a:r>
            <a:r>
              <a:rPr lang="en-US" sz="800" dirty="0">
                <a:solidFill>
                  <a:schemeClr val="tx1"/>
                </a:solidFill>
              </a:rPr>
              <a:t>, GPA offers services for installation, set-up, integration, and on-going </a:t>
            </a:r>
            <a:r>
              <a:rPr lang="en-US" sz="800" b="1" dirty="0">
                <a:solidFill>
                  <a:schemeClr val="tx1"/>
                </a:solidFill>
              </a:rPr>
              <a:t>maintenance of its open-source software</a:t>
            </a:r>
            <a:r>
              <a:rPr lang="en-US" sz="800" dirty="0">
                <a:solidFill>
                  <a:schemeClr val="tx1"/>
                </a:solidFill>
              </a:rPr>
              <a:t>.</a:t>
            </a:r>
            <a:endParaRPr lang="en-US" sz="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97AE1B-1693-4EC0-830C-CB13F0CAEA8E}"/>
              </a:ext>
            </a:extLst>
          </p:cNvPr>
          <p:cNvSpPr/>
          <p:nvPr/>
        </p:nvSpPr>
        <p:spPr>
          <a:xfrm>
            <a:off x="8124701" y="1860324"/>
            <a:ext cx="3344883" cy="1772192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Oversees GPA software development and provides software system design and development services to utilities.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25+ years’ expertise in high-performance software system design, development, and delivery.  Has lead numerous large software development projects.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 years at the Tennessee Valley Authority leading synchrophasor software development among other operational systems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Active participant in NASPI and other industry efforts to improve synchrophasor data systems.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72B975-A87B-4117-90BF-D25001475E1A}"/>
              </a:ext>
            </a:extLst>
          </p:cNvPr>
          <p:cNvSpPr/>
          <p:nvPr/>
        </p:nvSpPr>
        <p:spPr>
          <a:xfrm>
            <a:off x="810036" y="4166452"/>
            <a:ext cx="3344883" cy="1772192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endParaRPr lang="en-US" sz="933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D5F5EEE-68F1-4144-9F23-D8FFFB78CE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47" y="1203151"/>
            <a:ext cx="1761782" cy="817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0FD1E1-75D8-4949-B45C-AEA2285F199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220" y="1144030"/>
            <a:ext cx="554598" cy="6884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C02193-3824-4FD0-9ED6-BCFEAEA9268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728" y="3600831"/>
            <a:ext cx="551017" cy="68402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2384D1F-B4C2-4AF0-9C84-86676EADB917}"/>
              </a:ext>
            </a:extLst>
          </p:cNvPr>
          <p:cNvSpPr/>
          <p:nvPr/>
        </p:nvSpPr>
        <p:spPr>
          <a:xfrm>
            <a:off x="4453281" y="4308277"/>
            <a:ext cx="3344883" cy="175777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Major contributor to GPA software solutions and provides system support and integration services to utilities.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 years’ experience in developing .NET solutions, much of that time contributing significantly to GPA’s core code base – the Grid Solutions Framework. 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Specialize in the management of data from substation devices – PMUs, DFRs, power quality meters, and relays.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Prior to joining GPA, 2 years’ experience at the Tennessee Valley Authority in development of synchrophasor data software.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D25465-16A5-457E-B7B8-083DD49C6247}"/>
              </a:ext>
            </a:extLst>
          </p:cNvPr>
          <p:cNvSpPr/>
          <p:nvPr/>
        </p:nvSpPr>
        <p:spPr>
          <a:xfrm>
            <a:off x="923342" y="4308277"/>
            <a:ext cx="3344883" cy="1772192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Provides project management and technical writing support.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30+ years at the Tennessee Valley Authority, serving in a variety of roles including the management of R&amp;D projects, developing corporate performance metrics, and participating in corporate power system planning and corporate strategy efforts.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Expertise in project management, strategic planning, and environmental, energy, and natural resource management.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6B05571-0240-4BFE-9FF9-7C7AAB12BB1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68" y="3595525"/>
            <a:ext cx="547850" cy="691897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516CC987-2809-4171-83C8-444B8E37FFCA}"/>
              </a:ext>
            </a:extLst>
          </p:cNvPr>
          <p:cNvSpPr/>
          <p:nvPr/>
        </p:nvSpPr>
        <p:spPr>
          <a:xfrm>
            <a:off x="8736818" y="1144030"/>
            <a:ext cx="1871135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Ritchie Carroll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Senior Solutions Architect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sz="933" b="1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Lead Developer / Architect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009DA37-281D-4CF4-8E0B-4F12FF076EB4}"/>
              </a:ext>
            </a:extLst>
          </p:cNvPr>
          <p:cNvSpPr/>
          <p:nvPr/>
        </p:nvSpPr>
        <p:spPr>
          <a:xfrm>
            <a:off x="1566178" y="3595525"/>
            <a:ext cx="2193519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Richard </a:t>
            </a:r>
            <a:r>
              <a:rPr lang="en-US" sz="933" b="1" dirty="0" err="1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Driggans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Senior Project Manager</a:t>
            </a:r>
          </a:p>
          <a:p>
            <a:pPr>
              <a:lnSpc>
                <a:spcPct val="115000"/>
              </a:lnSpc>
            </a:pPr>
            <a:endParaRPr lang="en-US" sz="933" b="1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Project Management Support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D7FB0AC-3F48-44ED-AFA9-D25F5CF075C8}"/>
              </a:ext>
            </a:extLst>
          </p:cNvPr>
          <p:cNvSpPr/>
          <p:nvPr/>
        </p:nvSpPr>
        <p:spPr>
          <a:xfrm>
            <a:off x="5102079" y="3605325"/>
            <a:ext cx="1871135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Stephen Wills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Senior Systems Analyst</a:t>
            </a:r>
          </a:p>
          <a:p>
            <a:pPr>
              <a:lnSpc>
                <a:spcPct val="115000"/>
              </a:lnSpc>
            </a:pPr>
            <a:endParaRPr lang="en-US" sz="933" b="1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Senior Developer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D6267D-86C1-4102-BB98-9043CA2A03E1}"/>
              </a:ext>
            </a:extLst>
          </p:cNvPr>
          <p:cNvSpPr/>
          <p:nvPr/>
        </p:nvSpPr>
        <p:spPr>
          <a:xfrm>
            <a:off x="8105638" y="4505122"/>
            <a:ext cx="3276326" cy="1343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Specializes in user interfaces/user experience, data storage, data visualization, and full-stack Web development.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Experienced with numerous front end development JavaScript APIs including AngularJS, </a:t>
            </a:r>
            <a:r>
              <a:rPr lang="en-US" sz="933" dirty="0" err="1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ReactJS</a:t>
            </a: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933" dirty="0" err="1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KnockoutJS</a:t>
            </a: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among others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Lead developer on the Open PQ Dashboard with two years of experience at GPA developing .NET and web-based solutions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EAF0B5A-E16A-4B93-A001-9EA085B152AF}"/>
              </a:ext>
            </a:extLst>
          </p:cNvPr>
          <p:cNvSpPr/>
          <p:nvPr/>
        </p:nvSpPr>
        <p:spPr>
          <a:xfrm>
            <a:off x="8763799" y="3605325"/>
            <a:ext cx="1871135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Billy Ernest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 Analyst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sz="933" b="1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Developer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9CE8CA-388B-4BDB-8A52-2A41D67A9E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075" y="3595525"/>
            <a:ext cx="546743" cy="6787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986996E-D5A2-49F8-903B-87BF122424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397" y="1144030"/>
            <a:ext cx="551017" cy="684021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EEF0FF57-9095-4C75-B630-E8E32D0998B4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F2211E3-FC75-4183-9A0F-EFC419A36D1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DD1958D-871F-4C65-9270-57ADB55EA23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79932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0E083A6-3901-4872-91A3-D9A0187926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443" y="1028783"/>
            <a:ext cx="5050758" cy="50507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E1B5BE-5DFE-426B-9F4A-C72660989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RFP Requirements vs. GPA 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B5259-11B1-4CC1-9408-7F0BD9E657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8254" y="1209256"/>
            <a:ext cx="4538500" cy="5147094"/>
          </a:xfrm>
        </p:spPr>
        <p:txBody>
          <a:bodyPr/>
          <a:lstStyle/>
          <a:p>
            <a:r>
              <a:rPr lang="en-US" dirty="0"/>
              <a:t>Multiple Outputs</a:t>
            </a:r>
          </a:p>
          <a:p>
            <a:r>
              <a:rPr lang="en-US" dirty="0"/>
              <a:t>GUI(s) Configurable</a:t>
            </a:r>
          </a:p>
          <a:p>
            <a:r>
              <a:rPr lang="en-US" dirty="0"/>
              <a:t>System Flexibility</a:t>
            </a:r>
          </a:p>
          <a:p>
            <a:r>
              <a:rPr lang="en-US" dirty="0"/>
              <a:t>Drill to substation schematic</a:t>
            </a:r>
          </a:p>
          <a:p>
            <a:r>
              <a:rPr lang="en-US" dirty="0"/>
              <a:t>Display in tables</a:t>
            </a:r>
          </a:p>
          <a:p>
            <a:r>
              <a:rPr lang="en-US" dirty="0"/>
              <a:t>Operator Acknowledgement</a:t>
            </a:r>
          </a:p>
          <a:p>
            <a:r>
              <a:rPr lang="en-US" dirty="0"/>
              <a:t>Suppress nuisance alarms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DFBA32-5FF9-4D16-AD8C-2C6F1467E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SDG&amp;E Synchrophasor Visualization Software System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3A92CE5-C083-49A7-999E-8EF126D0FE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217" y="3077293"/>
            <a:ext cx="850867" cy="141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143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270F71-9EE6-4B63-A62C-4AFCE9DB7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883" y="240458"/>
            <a:ext cx="11032958" cy="597087"/>
          </a:xfrm>
        </p:spPr>
        <p:txBody>
          <a:bodyPr/>
          <a:lstStyle/>
          <a:p>
            <a:r>
              <a:rPr lang="en-US" dirty="0"/>
              <a:t>Key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48C47-4BF8-432A-B8C0-3780B1796D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53" y="1016015"/>
            <a:ext cx="5632602" cy="5147094"/>
          </a:xfrm>
        </p:spPr>
        <p:txBody>
          <a:bodyPr/>
          <a:lstStyle/>
          <a:p>
            <a:r>
              <a:rPr lang="en-US" dirty="0"/>
              <a:t>Objective: </a:t>
            </a:r>
            <a:r>
              <a:rPr lang="en-US" u="sng" dirty="0"/>
              <a:t>Timely Decision Making</a:t>
            </a:r>
          </a:p>
          <a:p>
            <a:pPr lvl="1"/>
            <a:r>
              <a:rPr lang="en-US" dirty="0"/>
              <a:t>Holistic view of alarm data</a:t>
            </a:r>
          </a:p>
          <a:p>
            <a:pPr lvl="1"/>
            <a:r>
              <a:rPr lang="en-US" dirty="0"/>
              <a:t>Reduction in alarm overload &amp; noise</a:t>
            </a:r>
          </a:p>
          <a:p>
            <a:pPr lvl="1"/>
            <a:r>
              <a:rPr lang="en-US" dirty="0"/>
              <a:t>Improve awareness in rationalizing alarms</a:t>
            </a:r>
          </a:p>
          <a:p>
            <a:r>
              <a:rPr lang="en-US" dirty="0"/>
              <a:t>Automated email notifications</a:t>
            </a:r>
          </a:p>
          <a:p>
            <a:r>
              <a:rPr lang="en-US" dirty="0"/>
              <a:t>Alarm suppression logic</a:t>
            </a:r>
          </a:p>
          <a:p>
            <a:r>
              <a:rPr lang="en-US" dirty="0"/>
              <a:t>Mobile access</a:t>
            </a:r>
          </a:p>
          <a:p>
            <a:r>
              <a:rPr lang="en-US" dirty="0"/>
              <a:t>Easy access to alarm history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55C945-0AC2-4D39-9D98-831FC0F943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6439" y="1023400"/>
            <a:ext cx="5322998" cy="5147094"/>
          </a:xfrm>
        </p:spPr>
        <p:txBody>
          <a:bodyPr/>
          <a:lstStyle/>
          <a:p>
            <a:r>
              <a:rPr lang="en-US" dirty="0"/>
              <a:t>Alarms can originate from multiple sources</a:t>
            </a:r>
          </a:p>
          <a:p>
            <a:r>
              <a:rPr lang="en-US" dirty="0"/>
              <a:t>AOR Alarm Groups</a:t>
            </a:r>
          </a:p>
          <a:p>
            <a:r>
              <a:rPr lang="en-US" dirty="0"/>
              <a:t>Acknowledgement can be required</a:t>
            </a:r>
          </a:p>
          <a:p>
            <a:r>
              <a:rPr lang="en-US" dirty="0"/>
              <a:t>Tools to allow operators to bulk clear alarms following major events</a:t>
            </a:r>
          </a:p>
          <a:p>
            <a:r>
              <a:rPr lang="en-US" dirty="0"/>
              <a:t>Includes Advanced Alarming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630840-27B7-425F-ACEA-253BCB6E6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07F867-A4E0-4CBB-998C-1A0128D7C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130" y="241474"/>
            <a:ext cx="2657489" cy="60900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4092C4B-4673-4B02-B852-259012344B95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F6F6D2B-9A5E-4B2C-B86A-06FF9FFA5B2E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377952-3C24-4E1D-BA22-16EFD707471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69712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A4EEA-B3C6-4283-8A20-E7346AA02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Managed Alarms vs. Convenience Alarms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4FE0E2-1506-44A6-A348-D322E3938D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Managed Alarms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E6BD68-26DD-41A9-AE75-9212490D651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Registered as “events” in the Event Repository</a:t>
            </a:r>
          </a:p>
          <a:p>
            <a:r>
              <a:rPr lang="en-US" dirty="0"/>
              <a:t>Must be acknowledged to cleared</a:t>
            </a:r>
          </a:p>
          <a:p>
            <a:pPr lvl="1"/>
            <a:r>
              <a:rPr lang="en-US" dirty="0"/>
              <a:t>Manually</a:t>
            </a:r>
          </a:p>
          <a:p>
            <a:pPr lvl="1"/>
            <a:r>
              <a:rPr lang="en-US" dirty="0"/>
              <a:t>Automatically</a:t>
            </a:r>
          </a:p>
          <a:p>
            <a:r>
              <a:rPr lang="en-US" dirty="0"/>
              <a:t>Assigned an AOR</a:t>
            </a:r>
          </a:p>
          <a:p>
            <a:r>
              <a:rPr lang="en-US" dirty="0"/>
              <a:t>Full auditability via a relational data base.</a:t>
            </a:r>
          </a:p>
          <a:p>
            <a:r>
              <a:rPr lang="en-US" dirty="0"/>
              <a:t>Basis for Phasor SOE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7D7352-501B-42E6-BE57-6671B9B616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Convenience Alarms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980173-CFB0-4B51-9740-BFDB99B013A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Not registered as “events”</a:t>
            </a:r>
          </a:p>
          <a:p>
            <a:r>
              <a:rPr lang="en-US" dirty="0"/>
              <a:t>Set by individual user as watch points based on temporal operating conditions</a:t>
            </a:r>
          </a:p>
          <a:p>
            <a:r>
              <a:rPr lang="en-US" dirty="0"/>
              <a:t>Implemented within the dashboard itself via Grafana panels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E5FB59-9DAC-48DC-96BE-5033884C5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E7432B-F8F8-42E3-B5B6-4156879440A2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7E4117D-704A-42C9-AA4D-A25F4ADDDAB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A2461FB-8EC2-4CD7-A731-7998F5D407BB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76840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Solution Functionality - Building New Displays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12A257-CA7A-4EC8-BCCF-30AEED599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5B9E69B8-CAF4-4B10-B1D8-F64A217840E5}"/>
              </a:ext>
            </a:extLst>
          </p:cNvPr>
          <p:cNvSpPr txBox="1">
            <a:spLocks/>
          </p:cNvSpPr>
          <p:nvPr/>
        </p:nvSpPr>
        <p:spPr>
          <a:xfrm>
            <a:off x="3213314" y="1443635"/>
            <a:ext cx="6784126" cy="397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Demo – Building a frequency disturbance monitor</a:t>
            </a:r>
            <a:endParaRPr lang="en-US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FCCAEB4-854A-4CA5-B1B4-AD814A94C61C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E56E874-1927-4834-BA84-BBF32D1411BE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9FAFC3C-9E2A-4D38-94CC-66CBF9A9495A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96845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19B3-1FED-4B4B-BC24-38A6ADFBA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Disturbance Monitor Requirements (for Demo)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A24BE-98AD-4ECF-92D4-59DA758D4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9364" y="1244316"/>
            <a:ext cx="10705533" cy="4553460"/>
          </a:xfrm>
        </p:spPr>
        <p:txBody>
          <a:bodyPr>
            <a:normAutofit/>
          </a:bodyPr>
          <a:lstStyle/>
          <a:p>
            <a:r>
              <a:rPr lang="en-US" dirty="0"/>
              <a:t>Based on frequencies from each substation – each with a primary and one or more back-up measurement sources.   Alert if primary is not available.</a:t>
            </a:r>
          </a:p>
          <a:p>
            <a:r>
              <a:rPr lang="en-US" dirty="0"/>
              <a:t>Alarm if average frequency is outside 50 </a:t>
            </a:r>
            <a:r>
              <a:rPr lang="en-US" dirty="0" err="1"/>
              <a:t>mHz</a:t>
            </a:r>
            <a:r>
              <a:rPr lang="en-US" dirty="0"/>
              <a:t> control band from nominal</a:t>
            </a:r>
          </a:p>
          <a:p>
            <a:r>
              <a:rPr lang="en-US" dirty="0"/>
              <a:t>Alarm if any frequency deviates by more than 20 </a:t>
            </a:r>
            <a:r>
              <a:rPr lang="en-US" dirty="0" err="1"/>
              <a:t>mHz</a:t>
            </a:r>
            <a:r>
              <a:rPr lang="en-US" dirty="0"/>
              <a:t> vs. a 5 second rolling average.</a:t>
            </a:r>
          </a:p>
          <a:p>
            <a:r>
              <a:rPr lang="en-US" dirty="0"/>
              <a:t>Show alarm clearly on the display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1D1BD9-5CF5-4992-9570-F5956FA2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528DF4C-F2EC-46A4-AAD8-E729C56711D0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BBDCCEB-5693-4871-8B0F-B383C0B60AFA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9CAA056-67E9-40FF-959E-37CA8CB64D6E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74254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81E5F8A3-536E-41D5-9E72-14F867DD56E7}"/>
              </a:ext>
            </a:extLst>
          </p:cNvPr>
          <p:cNvCxnSpPr>
            <a:cxnSpLocks/>
          </p:cNvCxnSpPr>
          <p:nvPr/>
        </p:nvCxnSpPr>
        <p:spPr>
          <a:xfrm flipV="1">
            <a:off x="10236041" y="1843710"/>
            <a:ext cx="0" cy="46512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92EB99C1-02EC-4924-BEDA-3B32D2F52FA5}"/>
              </a:ext>
            </a:extLst>
          </p:cNvPr>
          <p:cNvSpPr/>
          <p:nvPr/>
        </p:nvSpPr>
        <p:spPr>
          <a:xfrm>
            <a:off x="261296" y="1020585"/>
            <a:ext cx="8919661" cy="5233746"/>
          </a:xfrm>
          <a:prstGeom prst="rect">
            <a:avLst/>
          </a:prstGeom>
          <a:solidFill>
            <a:schemeClr val="accent6">
              <a:lumMod val="40000"/>
              <a:lumOff val="60000"/>
              <a:alpha val="9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EDF4AF-70BE-43FA-9426-10F087CC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Disturbance Panel – Data Flow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331965-1E7F-432D-A647-2FACF5D0D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1DFEB4-135B-492D-A920-5212E329BD22}"/>
              </a:ext>
            </a:extLst>
          </p:cNvPr>
          <p:cNvSpPr/>
          <p:nvPr/>
        </p:nvSpPr>
        <p:spPr>
          <a:xfrm>
            <a:off x="1483919" y="2493627"/>
            <a:ext cx="1534332" cy="898901"/>
          </a:xfrm>
          <a:prstGeom prst="rect">
            <a:avLst/>
          </a:prstGeom>
          <a:solidFill>
            <a:schemeClr val="bg1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Bad Data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Flagging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43ECEA9-2801-42A8-BD50-01C7F43F7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53022" y="1503326"/>
            <a:ext cx="1014487" cy="9661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B95A8F-69D6-46EB-9775-DF2BCCC3D50D}"/>
              </a:ext>
            </a:extLst>
          </p:cNvPr>
          <p:cNvSpPr txBox="1"/>
          <p:nvPr/>
        </p:nvSpPr>
        <p:spPr>
          <a:xfrm>
            <a:off x="1832690" y="1604403"/>
            <a:ext cx="891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Set</a:t>
            </a:r>
            <a:br>
              <a:rPr lang="en-US" sz="1600" dirty="0"/>
            </a:br>
            <a:r>
              <a:rPr lang="en-US" sz="1600" dirty="0"/>
              <a:t>high bits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236A51D-2FC7-448E-86CC-BE5122B8C6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5899" y="1898489"/>
            <a:ext cx="237717" cy="22196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47F940D-E16C-4CA5-A4FF-BF6639D0F8F4}"/>
              </a:ext>
            </a:extLst>
          </p:cNvPr>
          <p:cNvSpPr txBox="1"/>
          <p:nvPr/>
        </p:nvSpPr>
        <p:spPr>
          <a:xfrm>
            <a:off x="274116" y="1843710"/>
            <a:ext cx="89178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Freq 1</a:t>
            </a:r>
          </a:p>
          <a:p>
            <a:r>
              <a:rPr lang="en-US" dirty="0"/>
              <a:t>Freq 2</a:t>
            </a:r>
          </a:p>
          <a:p>
            <a:r>
              <a:rPr lang="en-US" dirty="0"/>
              <a:t>Freq 3</a:t>
            </a:r>
          </a:p>
          <a:p>
            <a:r>
              <a:rPr lang="en-US" dirty="0"/>
              <a:t>Freq 4</a:t>
            </a:r>
          </a:p>
          <a:p>
            <a:r>
              <a:rPr lang="en-US" dirty="0"/>
              <a:t>Freq 5</a:t>
            </a:r>
            <a:br>
              <a:rPr lang="en-US" dirty="0"/>
            </a:br>
            <a:endParaRPr lang="en-US" dirty="0"/>
          </a:p>
          <a:p>
            <a:br>
              <a:rPr lang="en-US" dirty="0"/>
            </a:br>
            <a:r>
              <a:rPr lang="en-US" dirty="0"/>
              <a:t>Freq 20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4D380AC-2054-4532-B550-B29C80BE04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90" y="3328116"/>
            <a:ext cx="120117" cy="45794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4FE6262-EE13-449F-9551-18B13E445B02}"/>
              </a:ext>
            </a:extLst>
          </p:cNvPr>
          <p:cNvSpPr/>
          <p:nvPr/>
        </p:nvSpPr>
        <p:spPr>
          <a:xfrm>
            <a:off x="3672509" y="2493627"/>
            <a:ext cx="1534332" cy="898901"/>
          </a:xfrm>
          <a:prstGeom prst="rect">
            <a:avLst/>
          </a:prstGeom>
          <a:solidFill>
            <a:schemeClr val="bg1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Good Value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Selector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3802201-5DEB-494F-AF11-E4BBFC5E165C}"/>
              </a:ext>
            </a:extLst>
          </p:cNvPr>
          <p:cNvCxnSpPr/>
          <p:nvPr/>
        </p:nvCxnSpPr>
        <p:spPr>
          <a:xfrm>
            <a:off x="3018251" y="2943077"/>
            <a:ext cx="654258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50D8C5F-E3B1-4116-BB7E-E951191907B1}"/>
              </a:ext>
            </a:extLst>
          </p:cNvPr>
          <p:cNvSpPr txBox="1"/>
          <p:nvPr/>
        </p:nvSpPr>
        <p:spPr>
          <a:xfrm>
            <a:off x="5555733" y="2900778"/>
            <a:ext cx="1025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Freq’s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9EAC7AB-DF29-4514-B818-6E86C27E030D}"/>
              </a:ext>
            </a:extLst>
          </p:cNvPr>
          <p:cNvSpPr/>
          <p:nvPr/>
        </p:nvSpPr>
        <p:spPr>
          <a:xfrm>
            <a:off x="6383214" y="1740896"/>
            <a:ext cx="1534332" cy="898901"/>
          </a:xfrm>
          <a:prstGeom prst="rect">
            <a:avLst/>
          </a:prstGeom>
          <a:solidFill>
            <a:schemeClr val="bg1"/>
          </a:solidFill>
          <a:ln w="34925"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Average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Frequency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85F143-2019-4C51-8B2C-C4439B07FAD1}"/>
              </a:ext>
            </a:extLst>
          </p:cNvPr>
          <p:cNvSpPr txBox="1"/>
          <p:nvPr/>
        </p:nvSpPr>
        <p:spPr>
          <a:xfrm>
            <a:off x="6383214" y="2626709"/>
            <a:ext cx="15951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Dynamic Calculator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2E379F6-D8C4-4889-8856-58EC2E6F3559}"/>
              </a:ext>
            </a:extLst>
          </p:cNvPr>
          <p:cNvCxnSpPr>
            <a:cxnSpLocks/>
            <a:stCxn id="17" idx="3"/>
            <a:endCxn id="23" idx="1"/>
          </p:cNvCxnSpPr>
          <p:nvPr/>
        </p:nvCxnSpPr>
        <p:spPr>
          <a:xfrm flipV="1">
            <a:off x="5206841" y="2190347"/>
            <a:ext cx="1176373" cy="75273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CEE661E-E190-4C55-B86F-806A53CBDDC2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5206841" y="2986373"/>
            <a:ext cx="1181094" cy="70943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D7FDB581-C948-4DFC-B8E6-898005B66DA2}"/>
              </a:ext>
            </a:extLst>
          </p:cNvPr>
          <p:cNvSpPr/>
          <p:nvPr/>
        </p:nvSpPr>
        <p:spPr>
          <a:xfrm>
            <a:off x="6387935" y="3246357"/>
            <a:ext cx="1534332" cy="898901"/>
          </a:xfrm>
          <a:prstGeom prst="rect">
            <a:avLst/>
          </a:prstGeom>
          <a:solidFill>
            <a:schemeClr val="bg1"/>
          </a:solidFill>
          <a:ln w="34925"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Frequency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Disturbance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Adapter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59B0C8D-6D12-40C9-86FF-032F0AE65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16939">
            <a:off x="7741567" y="3867925"/>
            <a:ext cx="1014487" cy="9661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38DEE94-3FFC-4E04-A156-D8545AA8A412}"/>
              </a:ext>
            </a:extLst>
          </p:cNvPr>
          <p:cNvSpPr txBox="1"/>
          <p:nvPr/>
        </p:nvSpPr>
        <p:spPr>
          <a:xfrm>
            <a:off x="7848943" y="3997607"/>
            <a:ext cx="876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Set</a:t>
            </a:r>
          </a:p>
          <a:p>
            <a:pPr algn="ctr"/>
            <a:r>
              <a:rPr lang="en-US" sz="1600" dirty="0"/>
              <a:t>Low bits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52F90BB-893F-40E0-ACFB-5E687989D792}"/>
              </a:ext>
            </a:extLst>
          </p:cNvPr>
          <p:cNvCxnSpPr>
            <a:cxnSpLocks/>
          </p:cNvCxnSpPr>
          <p:nvPr/>
        </p:nvCxnSpPr>
        <p:spPr>
          <a:xfrm>
            <a:off x="5206841" y="2966408"/>
            <a:ext cx="3983497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7B755116-CEDC-4EF4-90F8-A4CF52797EF3}"/>
              </a:ext>
            </a:extLst>
          </p:cNvPr>
          <p:cNvSpPr/>
          <p:nvPr/>
        </p:nvSpPr>
        <p:spPr>
          <a:xfrm>
            <a:off x="9237003" y="2261595"/>
            <a:ext cx="1783133" cy="1270497"/>
          </a:xfrm>
          <a:prstGeom prst="rect">
            <a:avLst/>
          </a:prstGeom>
          <a:solidFill>
            <a:srgbClr val="F4FCFE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SAVED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VALUES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7273832F-8A56-4147-A51C-0B6E3F54A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906" y="2423319"/>
            <a:ext cx="1645996" cy="238978"/>
          </a:xfrm>
          <a:prstGeom prst="rect">
            <a:avLst/>
          </a:prstGeom>
        </p:spPr>
      </p:pic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2262D64-1706-4FE9-929B-5C9C58E25209}"/>
              </a:ext>
            </a:extLst>
          </p:cNvPr>
          <p:cNvCxnSpPr>
            <a:cxnSpLocks/>
          </p:cNvCxnSpPr>
          <p:nvPr/>
        </p:nvCxnSpPr>
        <p:spPr>
          <a:xfrm>
            <a:off x="7917546" y="2204155"/>
            <a:ext cx="1272792" cy="535845"/>
          </a:xfrm>
          <a:prstGeom prst="straightConnector1">
            <a:avLst/>
          </a:prstGeom>
          <a:ln w="28575">
            <a:solidFill>
              <a:srgbClr val="CC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C33E6802-5C7A-4CF3-99B0-F73EE657A970}"/>
              </a:ext>
            </a:extLst>
          </p:cNvPr>
          <p:cNvCxnSpPr>
            <a:cxnSpLocks/>
          </p:cNvCxnSpPr>
          <p:nvPr/>
        </p:nvCxnSpPr>
        <p:spPr>
          <a:xfrm flipV="1">
            <a:off x="7917546" y="3216868"/>
            <a:ext cx="1272792" cy="511811"/>
          </a:xfrm>
          <a:prstGeom prst="straightConnector1">
            <a:avLst/>
          </a:prstGeom>
          <a:ln w="28575">
            <a:solidFill>
              <a:srgbClr val="CC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4">
            <a:extLst>
              <a:ext uri="{FF2B5EF4-FFF2-40B4-BE49-F238E27FC236}">
                <a16:creationId xmlns:a16="http://schemas.microsoft.com/office/drawing/2014/main" id="{501EA78B-75FF-4572-87C9-E409C99E5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9974" flipV="1">
            <a:off x="7758238" y="1084547"/>
            <a:ext cx="1014487" cy="96617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AD452843-C92C-4F27-BD4E-1AC8D338E545}"/>
              </a:ext>
            </a:extLst>
          </p:cNvPr>
          <p:cNvSpPr txBox="1"/>
          <p:nvPr/>
        </p:nvSpPr>
        <p:spPr>
          <a:xfrm>
            <a:off x="7827316" y="1201721"/>
            <a:ext cx="876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Set</a:t>
            </a:r>
          </a:p>
          <a:p>
            <a:pPr algn="ctr"/>
            <a:r>
              <a:rPr lang="en-US" sz="1600" dirty="0"/>
              <a:t>Low bits</a:t>
            </a:r>
          </a:p>
        </p:txBody>
      </p:sp>
      <p:sp>
        <p:nvSpPr>
          <p:cNvPr id="58" name="Content Placeholder 4">
            <a:extLst>
              <a:ext uri="{FF2B5EF4-FFF2-40B4-BE49-F238E27FC236}">
                <a16:creationId xmlns:a16="http://schemas.microsoft.com/office/drawing/2014/main" id="{2B0C6ADA-7AA5-43B7-8202-6742315DF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60696" y="3751071"/>
            <a:ext cx="2888678" cy="2655004"/>
          </a:xfrm>
        </p:spPr>
        <p:txBody>
          <a:bodyPr/>
          <a:lstStyle/>
          <a:p>
            <a:pPr lvl="1"/>
            <a:r>
              <a:rPr lang="en-US" dirty="0"/>
              <a:t>Up to 20 Freq’s</a:t>
            </a:r>
          </a:p>
          <a:p>
            <a:pPr lvl="1"/>
            <a:r>
              <a:rPr lang="en-US" dirty="0"/>
              <a:t>Average Freq</a:t>
            </a:r>
          </a:p>
          <a:p>
            <a:pPr lvl="1"/>
            <a:r>
              <a:rPr lang="en-US" dirty="0"/>
              <a:t>Min </a:t>
            </a:r>
          </a:p>
          <a:p>
            <a:pPr lvl="1"/>
            <a:r>
              <a:rPr lang="en-US" dirty="0"/>
              <a:t>Max</a:t>
            </a:r>
          </a:p>
          <a:p>
            <a:pPr lvl="1"/>
            <a:r>
              <a:rPr lang="en-US" dirty="0"/>
              <a:t>Alarm State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E919E39-C606-444D-9ACD-D7DE119A9CEA}"/>
              </a:ext>
            </a:extLst>
          </p:cNvPr>
          <p:cNvSpPr txBox="1"/>
          <p:nvPr/>
        </p:nvSpPr>
        <p:spPr>
          <a:xfrm>
            <a:off x="337762" y="5875526"/>
            <a:ext cx="45159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Can be implemented in the openPDC, SIEGate or openHistorian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C9D72D7-EEDA-4E7B-B9E0-C9BF6E9296E6}"/>
              </a:ext>
            </a:extLst>
          </p:cNvPr>
          <p:cNvCxnSpPr/>
          <p:nvPr/>
        </p:nvCxnSpPr>
        <p:spPr>
          <a:xfrm flipV="1">
            <a:off x="428899" y="5913813"/>
            <a:ext cx="3702673" cy="933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>
            <a:extLst>
              <a:ext uri="{FF2B5EF4-FFF2-40B4-BE49-F238E27FC236}">
                <a16:creationId xmlns:a16="http://schemas.microsoft.com/office/drawing/2014/main" id="{234BC957-7A27-4F4D-BC38-2200C14605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02" y="5483075"/>
            <a:ext cx="2857500" cy="4572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4E3AA7E-AB8E-4A77-B95E-906B0110E4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316" y="1359755"/>
            <a:ext cx="1921821" cy="449657"/>
          </a:xfrm>
          <a:prstGeom prst="rect">
            <a:avLst/>
          </a:prstGeom>
        </p:spPr>
      </p:pic>
      <p:sp>
        <p:nvSpPr>
          <p:cNvPr id="70" name="Content Placeholder 4">
            <a:extLst>
              <a:ext uri="{FF2B5EF4-FFF2-40B4-BE49-F238E27FC236}">
                <a16:creationId xmlns:a16="http://schemas.microsoft.com/office/drawing/2014/main" id="{71D35647-B42A-4990-AF49-2859E52A474D}"/>
              </a:ext>
            </a:extLst>
          </p:cNvPr>
          <p:cNvSpPr txBox="1">
            <a:spLocks/>
          </p:cNvSpPr>
          <p:nvPr/>
        </p:nvSpPr>
        <p:spPr>
          <a:xfrm>
            <a:off x="3039447" y="3529831"/>
            <a:ext cx="2780602" cy="11937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8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For each of 20</a:t>
            </a:r>
          </a:p>
          <a:p>
            <a:pPr lvl="2"/>
            <a:r>
              <a:rPr lang="en-US" dirty="0"/>
              <a:t>Primary</a:t>
            </a:r>
          </a:p>
          <a:p>
            <a:pPr lvl="2"/>
            <a:r>
              <a:rPr lang="en-US" dirty="0"/>
              <a:t>Backup(s)</a:t>
            </a:r>
          </a:p>
          <a:p>
            <a:pPr lvl="2"/>
            <a:r>
              <a:rPr lang="en-US" dirty="0"/>
              <a:t>None (all bad)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C304758-7A03-4347-9082-01E8F06C78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55" y="1009679"/>
            <a:ext cx="891864" cy="882886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853C4713-AB3E-4600-900F-6631B887A5AD}"/>
              </a:ext>
            </a:extLst>
          </p:cNvPr>
          <p:cNvSpPr txBox="1"/>
          <p:nvPr/>
        </p:nvSpPr>
        <p:spPr>
          <a:xfrm>
            <a:off x="6465852" y="4187477"/>
            <a:ext cx="1220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+/- 20 </a:t>
            </a:r>
            <a:r>
              <a:rPr lang="en-US" dirty="0" err="1"/>
              <a:t>mHz</a:t>
            </a:r>
            <a:endParaRPr lang="en-US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1520ACE-F7A0-4D17-B8A0-164C997B423B}"/>
              </a:ext>
            </a:extLst>
          </p:cNvPr>
          <p:cNvSpPr txBox="1"/>
          <p:nvPr/>
        </p:nvSpPr>
        <p:spPr>
          <a:xfrm>
            <a:off x="6523041" y="1286592"/>
            <a:ext cx="1220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+/- 50 </a:t>
            </a:r>
            <a:r>
              <a:rPr lang="en-US" dirty="0" err="1"/>
              <a:t>mHz</a:t>
            </a:r>
            <a:endParaRPr lang="en-US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7F71DCC-1BAC-4D3A-86D5-58684402BB64}"/>
              </a:ext>
            </a:extLst>
          </p:cNvPr>
          <p:cNvSpPr txBox="1"/>
          <p:nvPr/>
        </p:nvSpPr>
        <p:spPr>
          <a:xfrm>
            <a:off x="6797231" y="1030392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Hz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A19A09A-8CB5-4CC3-BFEB-F4DD8C462E46}"/>
              </a:ext>
            </a:extLst>
          </p:cNvPr>
          <p:cNvSpPr txBox="1"/>
          <p:nvPr/>
        </p:nvSpPr>
        <p:spPr>
          <a:xfrm>
            <a:off x="6509774" y="4434731"/>
            <a:ext cx="1144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over 5 Sec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2A7584-0D99-4DC7-82FA-7BA47B70FA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93639" y="3504623"/>
            <a:ext cx="1574183" cy="1147680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1DF154E-279C-4E68-A3CE-31924357979F}"/>
              </a:ext>
            </a:extLst>
          </p:cNvPr>
          <p:cNvCxnSpPr>
            <a:cxnSpLocks/>
          </p:cNvCxnSpPr>
          <p:nvPr/>
        </p:nvCxnSpPr>
        <p:spPr>
          <a:xfrm>
            <a:off x="11038082" y="2943077"/>
            <a:ext cx="315718" cy="0"/>
          </a:xfrm>
          <a:prstGeom prst="straightConnector1">
            <a:avLst/>
          </a:prstGeom>
          <a:ln w="412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35CB3FCE-EDFA-4149-9E15-38D7751C05CF}"/>
              </a:ext>
            </a:extLst>
          </p:cNvPr>
          <p:cNvSpPr/>
          <p:nvPr/>
        </p:nvSpPr>
        <p:spPr>
          <a:xfrm>
            <a:off x="11344275" y="2623663"/>
            <a:ext cx="733279" cy="67587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BB146B-089B-4971-B82E-1629B2F8F490}"/>
              </a:ext>
            </a:extLst>
          </p:cNvPr>
          <p:cNvSpPr txBox="1"/>
          <p:nvPr/>
        </p:nvSpPr>
        <p:spPr>
          <a:xfrm>
            <a:off x="11358157" y="2645389"/>
            <a:ext cx="7055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Event</a:t>
            </a:r>
          </a:p>
          <a:p>
            <a:pPr algn="ctr"/>
            <a:r>
              <a:rPr lang="en-US" dirty="0" err="1">
                <a:solidFill>
                  <a:schemeClr val="bg1"/>
                </a:solidFill>
              </a:rPr>
              <a:t>db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486CCDA-FD92-4985-A33D-AC5B547CD207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C9D6E56-E8A8-4B42-AD5B-1CBFF31B699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87402BA-D5C5-430D-843B-40631C314174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BF101D6-95D4-44F8-987B-F23A42258819}"/>
              </a:ext>
            </a:extLst>
          </p:cNvPr>
          <p:cNvSpPr txBox="1"/>
          <p:nvPr/>
        </p:nvSpPr>
        <p:spPr>
          <a:xfrm>
            <a:off x="3672509" y="2076929"/>
            <a:ext cx="1649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Substation Freq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D491AF2F-73A7-4295-8200-00524D5A91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246" y="4615253"/>
            <a:ext cx="1605280" cy="160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2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Functionality – Adding New Analytics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12A257-CA7A-4EC8-BCCF-30AEED599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5B9E69B8-CAF4-4B10-B1D8-F64A217840E5}"/>
              </a:ext>
            </a:extLst>
          </p:cNvPr>
          <p:cNvSpPr txBox="1">
            <a:spLocks/>
          </p:cNvSpPr>
          <p:nvPr/>
        </p:nvSpPr>
        <p:spPr>
          <a:xfrm>
            <a:off x="2585826" y="1443635"/>
            <a:ext cx="8097413" cy="397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Introduction to openECA</a:t>
            </a:r>
          </a:p>
          <a:p>
            <a:r>
              <a:rPr lang="en-US" sz="3200" dirty="0"/>
              <a:t>Demo – building a new analytic from scratch</a:t>
            </a:r>
            <a:endParaRPr lang="en-US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AF25911-F17B-408C-B969-457E80B1DCF2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3EFE4E6-2CCD-4492-9276-19840FC331AE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70A84B1-1116-4B80-A5A0-9A8D5C72177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66967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0576" y="77108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Analytic Functionality – Introduction to openECA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081" y="1227264"/>
            <a:ext cx="6038540" cy="365205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103914" y="227946"/>
            <a:ext cx="536524" cy="53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705361" y="296153"/>
            <a:ext cx="883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DOE FOA 970</a:t>
            </a:r>
          </a:p>
          <a:p>
            <a:pPr algn="ctr"/>
            <a:r>
              <a:rPr lang="en-US" sz="1000" dirty="0"/>
              <a:t>DE-OE-778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61624" y="1114425"/>
            <a:ext cx="4514658" cy="4690537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dirty="0"/>
              <a:t>Lowers cost of addition of new production analytic tools</a:t>
            </a:r>
          </a:p>
          <a:p>
            <a:pPr lvl="1"/>
            <a:r>
              <a:rPr lang="en-US" dirty="0"/>
              <a:t>Simplified end-to-end configuration and change management</a:t>
            </a:r>
          </a:p>
          <a:p>
            <a:pPr lvl="1"/>
            <a:r>
              <a:rPr lang="en-US" dirty="0"/>
              <a:t>Improved availability of phasor data with greater visibility of phasor data quality</a:t>
            </a:r>
          </a:p>
          <a:p>
            <a:pPr lvl="1"/>
            <a:r>
              <a:rPr lang="en-US" dirty="0"/>
              <a:t>Robust scalable solution to support phasor data infrastructure of any size</a:t>
            </a:r>
          </a:p>
          <a:p>
            <a:pPr lvl="1"/>
            <a:r>
              <a:rPr lang="en-US" dirty="0"/>
              <a:t>Complements existing phasor data architectures and supports integration with other data sources such as SCADA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81B768-D83A-450D-91B4-423491C591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360" y="5107093"/>
            <a:ext cx="6630486" cy="78545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95883A9-465D-40F3-B36C-08B30F4BD402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B5C5181-635B-4402-B528-585709BE158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B88A23E-0A33-4644-8055-404DE352569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959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18DD3BA-A04A-4F77-BA9F-14413D4E0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Linear State Estimator (Kevin Jones)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A81C81E-CB11-4DAC-8056-8999DAA1F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895593"/>
            <a:ext cx="5387975" cy="483786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Features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2170097-ACDB-404A-AD03-5416C29C4B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1987223"/>
            <a:ext cx="5387975" cy="4198992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Architecture: </a:t>
            </a:r>
          </a:p>
          <a:p>
            <a:pPr lvl="1"/>
            <a:r>
              <a:rPr lang="en-US" dirty="0"/>
              <a:t>Easy to use installation package</a:t>
            </a:r>
          </a:p>
          <a:p>
            <a:pPr lvl="1"/>
            <a:r>
              <a:rPr lang="en-US" dirty="0"/>
              <a:t>Deployable as a real-time service. </a:t>
            </a:r>
          </a:p>
          <a:p>
            <a:pPr lvl="1"/>
            <a:r>
              <a:rPr lang="en-US" dirty="0"/>
              <a:t>Directly integrated with </a:t>
            </a:r>
            <a:r>
              <a:rPr lang="en-US" dirty="0" err="1"/>
              <a:t>openECA</a:t>
            </a:r>
            <a:r>
              <a:rPr lang="en-US" dirty="0"/>
              <a:t>.</a:t>
            </a:r>
          </a:p>
          <a:p>
            <a:r>
              <a:rPr lang="en-US" b="1" dirty="0"/>
              <a:t>Tools: </a:t>
            </a:r>
            <a:r>
              <a:rPr lang="en-US" dirty="0"/>
              <a:t>Modeling and Offline Analysis Tool</a:t>
            </a:r>
          </a:p>
          <a:p>
            <a:pPr lvl="1"/>
            <a:r>
              <a:rPr lang="en-US" dirty="0"/>
              <a:t>Automated model build &amp; measurement mapping </a:t>
            </a:r>
          </a:p>
          <a:p>
            <a:pPr lvl="2"/>
            <a:r>
              <a:rPr lang="en-US" dirty="0"/>
              <a:t>Model Schemas: GE-Alstom, PSSEv33, and expanding</a:t>
            </a:r>
          </a:p>
          <a:p>
            <a:pPr lvl="1"/>
            <a:r>
              <a:rPr lang="en-US" dirty="0"/>
              <a:t>Integration with </a:t>
            </a:r>
            <a:r>
              <a:rPr lang="en-US" dirty="0" err="1"/>
              <a:t>openECA</a:t>
            </a:r>
            <a:r>
              <a:rPr lang="en-US" dirty="0"/>
              <a:t> for automated meta-data creation</a:t>
            </a:r>
          </a:p>
          <a:p>
            <a:pPr lvl="1"/>
            <a:r>
              <a:rPr lang="en-US" dirty="0"/>
              <a:t>Integrated measurement sampler for offline testing</a:t>
            </a:r>
          </a:p>
          <a:p>
            <a:pPr lvl="1"/>
            <a:r>
              <a:rPr lang="en-US" dirty="0"/>
              <a:t>Single and batch offline analysis, reports</a:t>
            </a:r>
          </a:p>
          <a:p>
            <a:r>
              <a:rPr lang="en-US" b="1" dirty="0"/>
              <a:t>Visualization: </a:t>
            </a:r>
            <a:r>
              <a:rPr lang="en-US" dirty="0"/>
              <a:t>Out-of-the-box Grafana dashboards for trending of Input, Output, Performance Metrics</a:t>
            </a:r>
          </a:p>
          <a:p>
            <a:r>
              <a:rPr lang="en-US" b="1" dirty="0"/>
              <a:t>Docs: </a:t>
            </a:r>
            <a:r>
              <a:rPr lang="en-US" dirty="0"/>
              <a:t>Wiki contains walkthrough for all procedures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8D09A5-8354-4C5D-B276-8A5B2F03D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72325"/>
            <a:ext cx="8746833" cy="365125"/>
          </a:xfrm>
        </p:spPr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B38B4D-8C70-430D-8FBA-34883B5AFE3F}"/>
              </a:ext>
            </a:extLst>
          </p:cNvPr>
          <p:cNvSpPr txBox="1"/>
          <p:nvPr/>
        </p:nvSpPr>
        <p:spPr>
          <a:xfrm>
            <a:off x="680335" y="1412507"/>
            <a:ext cx="4857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</a:rPr>
              <a:t>Service, Installers: </a:t>
            </a:r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  <a:hlinkClick r:id="rId2"/>
              </a:rPr>
              <a:t>https://github.com/kdjones/openLSE</a:t>
            </a:r>
            <a:endParaRPr lang="en-US" sz="1200" dirty="0">
              <a:latin typeface="Consolas" panose="020B0609020204030204" pitchFamily="49" charset="0"/>
              <a:sym typeface="Wingdings" panose="05000000000000000000" pitchFamily="2" charset="2"/>
            </a:endParaRPr>
          </a:p>
          <a:p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</a:rPr>
              <a:t>Core Libraries: </a:t>
            </a:r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  <a:hlinkClick r:id="rId3"/>
              </a:rPr>
              <a:t>https://github.com/kdjones/lse</a:t>
            </a:r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</a:rPr>
              <a:t> </a:t>
            </a:r>
            <a:endParaRPr lang="en-US" sz="1200" dirty="0">
              <a:latin typeface="Consolas" panose="020B0609020204030204" pitchFamily="49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621885A-B009-4833-ADE4-0D7442B578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87" y="186173"/>
            <a:ext cx="1560430" cy="630956"/>
          </a:xfrm>
          <a:prstGeom prst="rect">
            <a:avLst/>
          </a:prstGeom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85A2A0F2-3791-4E7B-8C74-F6C0A41BA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241" y="4081685"/>
            <a:ext cx="1667722" cy="1763213"/>
          </a:xfrm>
          <a:prstGeom prst="rect">
            <a:avLst/>
          </a:prstGeom>
          <a:ln w="25400">
            <a:noFill/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2A5FB238-A326-4F0F-A27D-7F8632192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170" y="4080294"/>
            <a:ext cx="1665901" cy="1764604"/>
          </a:xfrm>
          <a:prstGeom prst="rect">
            <a:avLst/>
          </a:prstGeom>
          <a:ln w="25400">
            <a:noFill/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A76BC908-4826-43BB-A22B-124EBCA7B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291" y="4080294"/>
            <a:ext cx="1667722" cy="1764604"/>
          </a:xfrm>
          <a:prstGeom prst="rect">
            <a:avLst/>
          </a:prstGeom>
          <a:ln w="25400">
            <a:noFill/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07D1CBF-17AC-4AA2-9664-1E7D4FE46829}"/>
              </a:ext>
            </a:extLst>
          </p:cNvPr>
          <p:cNvSpPr txBox="1"/>
          <p:nvPr/>
        </p:nvSpPr>
        <p:spPr>
          <a:xfrm>
            <a:off x="6834160" y="5828619"/>
            <a:ext cx="4214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LSE Performance Metrics shown in Grafana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972" y="1034534"/>
            <a:ext cx="3481180" cy="254393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07D1CBF-17AC-4AA2-9664-1E7D4FE46829}"/>
              </a:ext>
            </a:extLst>
          </p:cNvPr>
          <p:cNvSpPr txBox="1"/>
          <p:nvPr/>
        </p:nvSpPr>
        <p:spPr>
          <a:xfrm>
            <a:off x="6707159" y="3566021"/>
            <a:ext cx="4443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Integrated Modeling and Offline Analysis Tool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33B26CB-8CCC-435C-9075-ECB01AB0FC45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DE81EF-4B43-4E3F-B7AE-53E5D9EFDA4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03E26B-BD90-44C5-90E8-6F77B4D29243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67072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18DD3BA-A04A-4F77-BA9F-14413D4E0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Linear State Estimator (Kevin Jones)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A81C81E-CB11-4DAC-8056-8999DAA1F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895593"/>
            <a:ext cx="5387975" cy="483786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Features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2170097-ACDB-404A-AD03-5416C29C4B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1987223"/>
            <a:ext cx="5387975" cy="4198992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Architecture: </a:t>
            </a:r>
          </a:p>
          <a:p>
            <a:pPr lvl="1"/>
            <a:r>
              <a:rPr lang="en-US" dirty="0"/>
              <a:t>Easy to use installation package</a:t>
            </a:r>
          </a:p>
          <a:p>
            <a:pPr lvl="1"/>
            <a:r>
              <a:rPr lang="en-US" dirty="0"/>
              <a:t>Deployable as a real-time service. </a:t>
            </a:r>
          </a:p>
          <a:p>
            <a:pPr lvl="1"/>
            <a:r>
              <a:rPr lang="en-US" dirty="0"/>
              <a:t>Directly integrated with </a:t>
            </a:r>
            <a:r>
              <a:rPr lang="en-US" dirty="0" err="1"/>
              <a:t>openECA</a:t>
            </a:r>
            <a:r>
              <a:rPr lang="en-US" dirty="0"/>
              <a:t>.</a:t>
            </a:r>
          </a:p>
          <a:p>
            <a:r>
              <a:rPr lang="en-US" b="1" dirty="0"/>
              <a:t>Tools: </a:t>
            </a:r>
            <a:r>
              <a:rPr lang="en-US" dirty="0"/>
              <a:t>Modeling and Offline Analysis Tool</a:t>
            </a:r>
          </a:p>
          <a:p>
            <a:pPr lvl="1"/>
            <a:r>
              <a:rPr lang="en-US" dirty="0"/>
              <a:t>Automated model build &amp; measurement mapping </a:t>
            </a:r>
          </a:p>
          <a:p>
            <a:pPr lvl="2"/>
            <a:r>
              <a:rPr lang="en-US" dirty="0"/>
              <a:t>Model Schemas: GE-Alstom, PSSEv33, and expanding</a:t>
            </a:r>
          </a:p>
          <a:p>
            <a:pPr lvl="1"/>
            <a:r>
              <a:rPr lang="en-US" dirty="0"/>
              <a:t>Integration with </a:t>
            </a:r>
            <a:r>
              <a:rPr lang="en-US" dirty="0" err="1"/>
              <a:t>openECA</a:t>
            </a:r>
            <a:r>
              <a:rPr lang="en-US" dirty="0"/>
              <a:t> for automated meta-data creation</a:t>
            </a:r>
          </a:p>
          <a:p>
            <a:pPr lvl="1"/>
            <a:r>
              <a:rPr lang="en-US" dirty="0"/>
              <a:t>Integrated measurement sampler for offline testing</a:t>
            </a:r>
          </a:p>
          <a:p>
            <a:pPr lvl="1"/>
            <a:r>
              <a:rPr lang="en-US" dirty="0"/>
              <a:t>Single and batch offline analysis, reports</a:t>
            </a:r>
          </a:p>
          <a:p>
            <a:r>
              <a:rPr lang="en-US" b="1" dirty="0"/>
              <a:t>Visualization: </a:t>
            </a:r>
            <a:r>
              <a:rPr lang="en-US" dirty="0"/>
              <a:t>Out-of-the-box Grafana dashboards for trending of Input, Output, Performance Metrics</a:t>
            </a:r>
          </a:p>
          <a:p>
            <a:r>
              <a:rPr lang="en-US" b="1" dirty="0"/>
              <a:t>Docs: </a:t>
            </a:r>
            <a:r>
              <a:rPr lang="en-US" dirty="0"/>
              <a:t>Wiki contains walkthrough for all procedures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F58A54-A2C4-4B1A-AF3D-1D43A9D8D5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895593"/>
            <a:ext cx="5486400" cy="483786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Advantages over other LSEs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D61E673-39F7-4284-BAFF-A9F5F0EFB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31618" y="1538586"/>
            <a:ext cx="5486400" cy="45383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Performs estimation with or without breaker status telemetry</a:t>
            </a:r>
          </a:p>
          <a:p>
            <a:r>
              <a:rPr lang="en-US" dirty="0"/>
              <a:t>Completely open source software</a:t>
            </a:r>
          </a:p>
          <a:p>
            <a:r>
              <a:rPr lang="en-US" dirty="0"/>
              <a:t>Interoperability through </a:t>
            </a:r>
            <a:r>
              <a:rPr lang="en-US" dirty="0" err="1"/>
              <a:t>openECA</a:t>
            </a:r>
            <a:endParaRPr lang="en-US" dirty="0"/>
          </a:p>
          <a:p>
            <a:r>
              <a:rPr lang="en-US" dirty="0"/>
              <a:t>Positive Sequence and Three Phase Estimator</a:t>
            </a:r>
          </a:p>
          <a:p>
            <a:r>
              <a:rPr lang="en-US" dirty="0"/>
              <a:t>Native Intel MKL Linear Algebra Providers</a:t>
            </a:r>
          </a:p>
          <a:p>
            <a:r>
              <a:rPr lang="en-US" dirty="0"/>
              <a:t>Automatically disables input measurement chatter</a:t>
            </a:r>
          </a:p>
          <a:p>
            <a:r>
              <a:rPr lang="en-US" dirty="0"/>
              <a:t>Multiple output data types:</a:t>
            </a:r>
          </a:p>
          <a:p>
            <a:pPr lvl="1"/>
            <a:r>
              <a:rPr lang="en-US" dirty="0"/>
              <a:t>flows, residuals, breaker statuses, validation flags, metrics, etc.</a:t>
            </a:r>
          </a:p>
          <a:p>
            <a:r>
              <a:rPr lang="en-US" dirty="0"/>
              <a:t>Supported with domain expertise and active development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8D09A5-8354-4C5D-B276-8A5B2F03D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72325"/>
            <a:ext cx="8746833" cy="365125"/>
          </a:xfrm>
        </p:spPr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B38B4D-8C70-430D-8FBA-34883B5AFE3F}"/>
              </a:ext>
            </a:extLst>
          </p:cNvPr>
          <p:cNvSpPr txBox="1"/>
          <p:nvPr/>
        </p:nvSpPr>
        <p:spPr>
          <a:xfrm>
            <a:off x="680335" y="1412507"/>
            <a:ext cx="4857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</a:rPr>
              <a:t>Service, Installers: </a:t>
            </a:r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  <a:hlinkClick r:id="rId2"/>
              </a:rPr>
              <a:t>https://github.com/kdjones/openLSE</a:t>
            </a:r>
            <a:endParaRPr lang="en-US" sz="1200" dirty="0">
              <a:latin typeface="Consolas" panose="020B0609020204030204" pitchFamily="49" charset="0"/>
              <a:sym typeface="Wingdings" panose="05000000000000000000" pitchFamily="2" charset="2"/>
            </a:endParaRPr>
          </a:p>
          <a:p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</a:rPr>
              <a:t>Core Libraries: </a:t>
            </a:r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  <a:hlinkClick r:id="rId3"/>
              </a:rPr>
              <a:t>https://github.com/kdjones/lse</a:t>
            </a:r>
            <a:r>
              <a:rPr lang="en-US" sz="1200" dirty="0">
                <a:latin typeface="Consolas" panose="020B0609020204030204" pitchFamily="49" charset="0"/>
                <a:sym typeface="Wingdings" panose="05000000000000000000" pitchFamily="2" charset="2"/>
              </a:rPr>
              <a:t> </a:t>
            </a:r>
            <a:endParaRPr lang="en-US" sz="1200" dirty="0">
              <a:latin typeface="Consolas" panose="020B0609020204030204" pitchFamily="49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621885A-B009-4833-ADE4-0D7442B578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87" y="186173"/>
            <a:ext cx="1560430" cy="6309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4825" y="1874172"/>
            <a:ext cx="5543550" cy="43742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BE52075-84A2-4B96-B2CB-205023BABBAD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E134CA4-5C40-4CCB-8D02-751163B8E46A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609C518-B670-40EC-8F37-6C223B285F7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603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1ABEC-3EA7-4C84-969F-CA4449198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T&amp;D Consulting Engineers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153B1-48F5-422D-BB4B-F437EB4B48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3453" y="2684205"/>
            <a:ext cx="10962685" cy="3492757"/>
          </a:xfrm>
        </p:spPr>
        <p:txBody>
          <a:bodyPr>
            <a:normAutofit/>
          </a:bodyPr>
          <a:lstStyle/>
          <a:p>
            <a:r>
              <a:rPr lang="en-US" dirty="0"/>
              <a:t>Role:</a:t>
            </a:r>
          </a:p>
          <a:p>
            <a:pPr lvl="1"/>
            <a:r>
              <a:rPr lang="en-US" dirty="0"/>
              <a:t>To actively participate in the specification/initial development stage to ensure ease-of-use and ability to interpret results for the proposed WASA system; </a:t>
            </a:r>
          </a:p>
          <a:p>
            <a:pPr lvl="1"/>
            <a:r>
              <a:rPr lang="en-US" dirty="0"/>
              <a:t>To provide guidance in specifying, and quality control in fulfilling, the desired outcomes in each of the 24 specific use cases identified in Appendix C of the RFP;</a:t>
            </a:r>
          </a:p>
          <a:p>
            <a:pPr lvl="1"/>
            <a:r>
              <a:rPr lang="en-US" dirty="0"/>
              <a:t>To generally augment the core GPA software team with additional domain expertise and guidance.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4C4F75-6120-44BC-B736-806E11A2B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2A8EF-EC38-4943-A053-DCA32F12F972}"/>
              </a:ext>
            </a:extLst>
          </p:cNvPr>
          <p:cNvSpPr txBox="1"/>
          <p:nvPr/>
        </p:nvSpPr>
        <p:spPr>
          <a:xfrm>
            <a:off x="1658201" y="1079425"/>
            <a:ext cx="8872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T&amp;D Consulting Engineers is a small consultancy with domain expertise in </a:t>
            </a:r>
            <a:r>
              <a:rPr lang="en-US" sz="2400" dirty="0" err="1">
                <a:solidFill>
                  <a:srgbClr val="0070C0"/>
                </a:solidFill>
              </a:rPr>
              <a:t>synchrophasor</a:t>
            </a:r>
            <a:r>
              <a:rPr lang="en-US" sz="2400" dirty="0">
                <a:solidFill>
                  <a:srgbClr val="0070C0"/>
                </a:solidFill>
              </a:rPr>
              <a:t> deployments and power system dynamics, and with knowledge of western grid policies, procedures and issues. </a:t>
            </a:r>
            <a:endParaRPr lang="en-US" sz="2400" dirty="0">
              <a:solidFill>
                <a:srgbClr val="00990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5ECC744-BCD7-484A-BAC7-8EF9C9C7AC66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DA0BE49-417A-477F-A423-413885A5ED10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AA1C483-0254-4867-AD6C-7FB7DA064A27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5461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6723" y="194573"/>
            <a:ext cx="11032958" cy="597087"/>
          </a:xfrm>
        </p:spPr>
        <p:txBody>
          <a:bodyPr/>
          <a:lstStyle/>
          <a:p>
            <a:r>
              <a:rPr lang="en-US" altLang="zh-CN" dirty="0"/>
              <a:t>openECA – DOE Project Provided Analytics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08032" y="1016488"/>
            <a:ext cx="7491687" cy="4963646"/>
          </a:xfrm>
        </p:spPr>
        <p:txBody>
          <a:bodyPr/>
          <a:lstStyle/>
          <a:p>
            <a:pPr lvl="0"/>
            <a:r>
              <a:rPr lang="en-US" sz="2600" dirty="0"/>
              <a:t>Real-Time Analytics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Oscillation Detection Monitor (ODM)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Oscillation Mode Meter (OMM)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Topology Estimation</a:t>
            </a:r>
          </a:p>
          <a:p>
            <a:pPr lvl="0"/>
            <a:r>
              <a:rPr lang="en-US" sz="2600" dirty="0"/>
              <a:t>Control</a:t>
            </a:r>
          </a:p>
          <a:p>
            <a:pPr lvl="1"/>
            <a:r>
              <a:rPr lang="en-US" sz="1800" dirty="0"/>
              <a:t>Regional Volt-Ampere-Reactive (VAR) Control</a:t>
            </a:r>
          </a:p>
          <a:p>
            <a:pPr lvl="1"/>
            <a:r>
              <a:rPr lang="en-US" sz="1800" dirty="0"/>
              <a:t>Local VAR Control</a:t>
            </a:r>
          </a:p>
          <a:p>
            <a:pPr lvl="1"/>
            <a:r>
              <a:rPr lang="en-US" sz="1800" dirty="0"/>
              <a:t>PMU Synchroscope</a:t>
            </a:r>
          </a:p>
          <a:p>
            <a:pPr lvl="0"/>
            <a:r>
              <a:rPr lang="en-US" sz="2600" dirty="0"/>
              <a:t>Off-Line Analytics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Dynamic PMU Transducer Calibration </a:t>
            </a:r>
            <a:r>
              <a:rPr lang="en-US" sz="1400" dirty="0"/>
              <a:t>(Automated, Periodic Use Case)</a:t>
            </a:r>
            <a:endParaRPr lang="en-US" sz="1800" dirty="0"/>
          </a:p>
          <a:p>
            <a:pPr lvl="1">
              <a:spcBef>
                <a:spcPts val="200"/>
              </a:spcBef>
            </a:pPr>
            <a:r>
              <a:rPr lang="en-US" sz="1800" dirty="0"/>
              <a:t>Line Parameter Estimation </a:t>
            </a:r>
            <a:r>
              <a:rPr lang="en-US" sz="1400" dirty="0"/>
              <a:t>(Ad-Hoc Use Case)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Synchronous Machine Parameter Estimation </a:t>
            </a:r>
            <a:r>
              <a:rPr lang="en-US" sz="1400" dirty="0"/>
              <a:t>(Research Use Case)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Acceleration Trend Relay (ATR) Improvement </a:t>
            </a:r>
            <a:r>
              <a:rPr lang="en-US" sz="1400" dirty="0"/>
              <a:t>(Research Use Case)</a:t>
            </a:r>
          </a:p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129057" y="5323782"/>
            <a:ext cx="3249246" cy="5794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Plus: Linear State Estimation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ACBD27-5A88-44C2-9F6E-0EA3154C1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C01947F-A44F-4CD0-9261-B2F307CFB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941" y="1739607"/>
            <a:ext cx="692273" cy="2095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884B152-924D-417E-A711-72250CECA5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220" y="2033187"/>
            <a:ext cx="620009" cy="18763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983B61E-03C2-4769-B5F4-0F0C64E67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756" y="1467177"/>
            <a:ext cx="692273" cy="20950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E4E15F2-31A6-4427-BF62-4BE65DD52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055" y="4735774"/>
            <a:ext cx="692273" cy="20950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5EFE490-75D2-4AEA-87AF-045F0738E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054" y="5006122"/>
            <a:ext cx="692273" cy="20950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80C6064-5B6D-4C2A-88C3-D295FA8028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997" y="2816038"/>
            <a:ext cx="620009" cy="18763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208F3B1-C4C4-4D1B-B94E-3611701FBA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173" y="3106892"/>
            <a:ext cx="620009" cy="18763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2D0BEB-3F23-4B3C-88F0-AB43EC928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884" y="3450719"/>
            <a:ext cx="620009" cy="18763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EB209A3-22F2-4CC9-8C93-DA84FB139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133" y="4209643"/>
            <a:ext cx="620009" cy="18763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4E10E69-969D-497D-89DD-33636BA3FB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024" y="4478793"/>
            <a:ext cx="620009" cy="187635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41745AF6-CC05-4D38-813A-CFDF934FDD30}"/>
              </a:ext>
            </a:extLst>
          </p:cNvPr>
          <p:cNvGrpSpPr/>
          <p:nvPr/>
        </p:nvGrpSpPr>
        <p:grpSpPr>
          <a:xfrm>
            <a:off x="2033898" y="1380485"/>
            <a:ext cx="8885211" cy="4599649"/>
            <a:chOff x="2033898" y="1380485"/>
            <a:chExt cx="8885211" cy="459964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3F0FF16-408D-4D1E-836D-05D4C39D99DB}"/>
                </a:ext>
              </a:extLst>
            </p:cNvPr>
            <p:cNvSpPr txBox="1"/>
            <p:nvPr/>
          </p:nvSpPr>
          <p:spPr>
            <a:xfrm>
              <a:off x="9546810" y="2967761"/>
              <a:ext cx="13722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Open source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20C44C7-B0AC-4EFC-A426-B9FE8626769F}"/>
                </a:ext>
              </a:extLst>
            </p:cNvPr>
            <p:cNvSpPr txBox="1"/>
            <p:nvPr/>
          </p:nvSpPr>
          <p:spPr>
            <a:xfrm>
              <a:off x="9534583" y="2692962"/>
              <a:ext cx="12408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Proprietary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FEBEA67-09DE-493A-9C73-3CDAF6F5C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3137" y="2796501"/>
              <a:ext cx="174930" cy="17493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211B292-130D-4456-8F7D-C3662C234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8364" y="3067945"/>
              <a:ext cx="179613" cy="179613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C0B3F3F-FC6D-4B35-9030-F8FD59B14BE1}"/>
                </a:ext>
              </a:extLst>
            </p:cNvPr>
            <p:cNvSpPr/>
            <p:nvPr/>
          </p:nvSpPr>
          <p:spPr>
            <a:xfrm>
              <a:off x="2033899" y="1380485"/>
              <a:ext cx="6437243" cy="603588"/>
            </a:xfrm>
            <a:prstGeom prst="rect">
              <a:avLst/>
            </a:prstGeom>
            <a:solidFill>
              <a:srgbClr val="828BB3">
                <a:alpha val="24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FCC322C-535E-422A-9F9C-161B27352532}"/>
                </a:ext>
              </a:extLst>
            </p:cNvPr>
            <p:cNvSpPr/>
            <p:nvPr/>
          </p:nvSpPr>
          <p:spPr>
            <a:xfrm>
              <a:off x="2033898" y="1985812"/>
              <a:ext cx="6437243" cy="3994322"/>
            </a:xfrm>
            <a:prstGeom prst="rect">
              <a:avLst/>
            </a:prstGeom>
            <a:solidFill>
              <a:schemeClr val="accent1"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7">
            <a:extLst>
              <a:ext uri="{FF2B5EF4-FFF2-40B4-BE49-F238E27FC236}">
                <a16:creationId xmlns:a16="http://schemas.microsoft.com/office/drawing/2014/main" id="{5B8902B5-B4E5-413D-83C2-50A54E5A5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103914" y="227946"/>
            <a:ext cx="536524" cy="53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D313B25-919B-48D9-9346-29A672904A44}"/>
              </a:ext>
            </a:extLst>
          </p:cNvPr>
          <p:cNvSpPr txBox="1"/>
          <p:nvPr/>
        </p:nvSpPr>
        <p:spPr>
          <a:xfrm>
            <a:off x="10705361" y="296153"/>
            <a:ext cx="883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DOE FOA 970</a:t>
            </a:r>
          </a:p>
          <a:p>
            <a:pPr algn="ctr"/>
            <a:r>
              <a:rPr lang="en-US" sz="1000" dirty="0"/>
              <a:t>DE-OE-778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FEBE315-3DA9-4A80-8A45-17B9DF4832E1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F11745C-E9AF-45E8-AC8D-F3E542A2D8B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0F15776-9C83-41B6-B1C3-21B71F55D1ED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111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B70A7-F39C-46A3-B6A3-4736FD78A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T&amp;D Domain Expertise Will Be Applied To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C228-DEF1-48ED-B708-69FA2C08F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Development of analytics related to 24 use cases from Appendix C of RFP</a:t>
            </a:r>
          </a:p>
          <a:p>
            <a:endParaRPr lang="en-US" dirty="0"/>
          </a:p>
          <a:p>
            <a:r>
              <a:rPr lang="en-US" dirty="0"/>
              <a:t>Specification and QC for visualization widgets related to “custom” analytics (i.e. those analytics that are more sophisticated than built-in functions)</a:t>
            </a:r>
          </a:p>
          <a:p>
            <a:endParaRPr lang="en-US" dirty="0"/>
          </a:p>
          <a:p>
            <a:r>
              <a:rPr lang="en-US" dirty="0"/>
              <a:t>Testing, training and refinement of analytics and visualization widgets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9AFA01-7ECC-4FD2-AEE3-962C225B6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2CC7D1C-EBDD-4718-9D19-2D921418E47E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D8BBBF7-7AB8-4469-8D7C-0CC166D91E72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928317F-14AA-429C-97AB-0ACD1B1A2901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41729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19B3-1FED-4B4B-BC24-38A6ADFBA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Demonstration – Building and deploying a new analytic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A24BE-98AD-4ECF-92D4-59DA758D4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9371" y="1152270"/>
            <a:ext cx="7593258" cy="4553460"/>
          </a:xfrm>
        </p:spPr>
        <p:txBody>
          <a:bodyPr>
            <a:normAutofit/>
          </a:bodyPr>
          <a:lstStyle/>
          <a:p>
            <a:r>
              <a:rPr lang="en-US" dirty="0"/>
              <a:t>Standard Deviation of Power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Oscillation detection “on the cheap”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1D1BD9-5CF5-4992-9570-F5956FA2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7D18DD-47FD-49A8-A8F0-12C1DD73EE51}"/>
              </a:ext>
            </a:extLst>
          </p:cNvPr>
          <p:cNvSpPr/>
          <p:nvPr/>
        </p:nvSpPr>
        <p:spPr>
          <a:xfrm>
            <a:off x="3814451" y="1966039"/>
            <a:ext cx="1534332" cy="898901"/>
          </a:xfrm>
          <a:prstGeom prst="rect">
            <a:avLst/>
          </a:prstGeom>
          <a:solidFill>
            <a:schemeClr val="bg1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openECA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Analytic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642C84-192A-477B-8C0E-AC2DD62376C2}"/>
              </a:ext>
            </a:extLst>
          </p:cNvPr>
          <p:cNvCxnSpPr>
            <a:cxnSpLocks/>
          </p:cNvCxnSpPr>
          <p:nvPr/>
        </p:nvCxnSpPr>
        <p:spPr>
          <a:xfrm>
            <a:off x="3092112" y="2232080"/>
            <a:ext cx="722339" cy="1"/>
          </a:xfrm>
          <a:prstGeom prst="straightConnector1">
            <a:avLst/>
          </a:prstGeom>
          <a:ln w="28575">
            <a:solidFill>
              <a:srgbClr val="CC6600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215D62B-4B01-4589-A522-A8E43438212C}"/>
              </a:ext>
            </a:extLst>
          </p:cNvPr>
          <p:cNvCxnSpPr>
            <a:cxnSpLocks/>
          </p:cNvCxnSpPr>
          <p:nvPr/>
        </p:nvCxnSpPr>
        <p:spPr>
          <a:xfrm>
            <a:off x="3065434" y="2706605"/>
            <a:ext cx="722339" cy="1"/>
          </a:xfrm>
          <a:prstGeom prst="straightConnector1">
            <a:avLst/>
          </a:prstGeom>
          <a:ln w="28575">
            <a:solidFill>
              <a:srgbClr val="CC6600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0FA4B52-6B4B-4438-9742-82A0FA809C3B}"/>
              </a:ext>
            </a:extLst>
          </p:cNvPr>
          <p:cNvSpPr txBox="1"/>
          <p:nvPr/>
        </p:nvSpPr>
        <p:spPr>
          <a:xfrm>
            <a:off x="2978330" y="2349055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Math Ext" panose="05000000000000000000" pitchFamily="2" charset="2"/>
              </a:rPr>
              <a:t>V</a:t>
            </a:r>
            <a:r>
              <a:rPr lang="en-US" baseline="30000" dirty="0">
                <a:sym typeface="Math Ext" panose="05000000000000000000" pitchFamily="2" charset="2"/>
              </a:rPr>
              <a:t></a:t>
            </a:r>
            <a:r>
              <a:rPr lang="en-US" baseline="30000" dirty="0">
                <a:latin typeface="AmeriGarmnd BT" panose="0202060206050B020903" pitchFamily="18" charset="0"/>
                <a:sym typeface="Math Ext" panose="05000000000000000000" pitchFamily="2" charset="2"/>
              </a:rPr>
              <a:t>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Math Ext" panose="05000000000000000000" pitchFamily="2" charset="2"/>
              </a:rPr>
              <a:t>(t)</a:t>
            </a: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DBF457-4453-4406-8191-C7B73AB267AA}"/>
              </a:ext>
            </a:extLst>
          </p:cNvPr>
          <p:cNvSpPr txBox="1"/>
          <p:nvPr/>
        </p:nvSpPr>
        <p:spPr>
          <a:xfrm>
            <a:off x="3052370" y="1863150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Math Ext" panose="05000000000000000000" pitchFamily="2" charset="2"/>
              </a:rPr>
              <a:t>I</a:t>
            </a:r>
            <a:r>
              <a:rPr lang="en-US" baseline="30000" dirty="0">
                <a:sym typeface="Math Ext" panose="05000000000000000000" pitchFamily="2" charset="2"/>
              </a:rPr>
              <a:t></a:t>
            </a:r>
            <a:r>
              <a:rPr lang="en-US" baseline="30000" dirty="0">
                <a:latin typeface="AmeriGarmnd BT" panose="0202060206050B020903" pitchFamily="18" charset="0"/>
                <a:sym typeface="Math Ext" panose="05000000000000000000" pitchFamily="2" charset="2"/>
              </a:rPr>
              <a:t>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Math Ext" panose="05000000000000000000" pitchFamily="2" charset="2"/>
              </a:rPr>
              <a:t>(t)</a:t>
            </a: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C9DDFA8-ABB5-41F8-9CA2-1183943FA51B}"/>
              </a:ext>
            </a:extLst>
          </p:cNvPr>
          <p:cNvCxnSpPr>
            <a:cxnSpLocks/>
          </p:cNvCxnSpPr>
          <p:nvPr/>
        </p:nvCxnSpPr>
        <p:spPr>
          <a:xfrm>
            <a:off x="5348783" y="2421633"/>
            <a:ext cx="3097073" cy="0"/>
          </a:xfrm>
          <a:prstGeom prst="straightConnector1">
            <a:avLst/>
          </a:prstGeom>
          <a:ln w="28575">
            <a:solidFill>
              <a:srgbClr val="CC6600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26F0398-B795-41C2-860A-9FD4DDFD7301}"/>
              </a:ext>
            </a:extLst>
          </p:cNvPr>
          <p:cNvSpPr txBox="1"/>
          <p:nvPr/>
        </p:nvSpPr>
        <p:spPr>
          <a:xfrm>
            <a:off x="5484535" y="2047816"/>
            <a:ext cx="184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  <a:sym typeface="Math Ext" panose="05000000000000000000" pitchFamily="2" charset="2"/>
              </a:rPr>
              <a:t>STDev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Math Ext" panose="05000000000000000000" pitchFamily="2" charset="2"/>
              </a:rPr>
              <a:t>( |MW| )(t)</a:t>
            </a: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983AE6-F863-42EA-926D-E84A3371251B}"/>
              </a:ext>
            </a:extLst>
          </p:cNvPr>
          <p:cNvSpPr txBox="1"/>
          <p:nvPr/>
        </p:nvSpPr>
        <p:spPr>
          <a:xfrm>
            <a:off x="5437955" y="2415489"/>
            <a:ext cx="2781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en-US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sps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Moving 15 second window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86591D7-7897-495D-AA9A-830F1F9E7D99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FA77ADA-31D0-4C0E-9B28-05334C99BE7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937BBF4-6844-4541-B457-4B91628B336D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411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9325B50-3E4D-4055-AE2C-243BB6BD7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openECA – Process for Building an Analytic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6EC179-3171-4987-B703-FB25CF34E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D4AFB01-5E1C-434E-BD2A-8FB60FBA5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651" y="1016947"/>
            <a:ext cx="7107070" cy="50282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861545-4810-4899-B0A6-4BAA8CC5D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933" y="4511540"/>
            <a:ext cx="1605280" cy="16052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E25D369-4B89-4D0E-A8ED-6087FD588CEB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9D01ECA-E0E5-40AB-AD42-8C07B3947E7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66C54B1-577C-4DF3-807C-69DA8AF50507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403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32FD2E-A4F9-4F28-AB46-B06A3E25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Configuration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B5983E-B73D-460B-837B-B61F2BA64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9868C7F-1DDE-4891-A528-26EBC25C4DC3}"/>
              </a:ext>
            </a:extLst>
          </p:cNvPr>
          <p:cNvSpPr txBox="1">
            <a:spLocks/>
          </p:cNvSpPr>
          <p:nvPr/>
        </p:nvSpPr>
        <p:spPr>
          <a:xfrm>
            <a:off x="2962028" y="1443635"/>
            <a:ext cx="8064112" cy="397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Metadata Management</a:t>
            </a:r>
          </a:p>
          <a:p>
            <a:r>
              <a:rPr lang="en-US" sz="3200" dirty="0"/>
              <a:t>Configuration Management Tools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A0209AD-440E-4ABA-AB75-4A1E1CA34BE4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D2D4E05-412C-47CE-90C5-86287E53803C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BDC17C0-789C-4378-B474-26CE105718B1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6031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 Data Management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72517A-A534-4D29-A437-36C80C5E0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8202" y="1114425"/>
            <a:ext cx="8689758" cy="4173855"/>
          </a:xfrm>
        </p:spPr>
        <p:txBody>
          <a:bodyPr/>
          <a:lstStyle/>
          <a:p>
            <a:r>
              <a:rPr lang="en-US" dirty="0"/>
              <a:t>Metadata dynamically exchanged via GEP</a:t>
            </a:r>
          </a:p>
          <a:p>
            <a:r>
              <a:rPr lang="en-US" dirty="0"/>
              <a:t>Modeled after C37.118</a:t>
            </a:r>
            <a:br>
              <a:rPr lang="en-US" dirty="0"/>
            </a:br>
            <a:r>
              <a:rPr lang="en-US" sz="2400" dirty="0">
                <a:latin typeface="+mj-lt"/>
              </a:rPr>
              <a:t>signal </a:t>
            </a:r>
            <a:r>
              <a:rPr lang="en-US" sz="2400" dirty="0">
                <a:latin typeface="+mj-lt"/>
                <a:sym typeface="Wingdings" panose="05000000000000000000" pitchFamily="2" charset="2"/>
              </a:rPr>
              <a:t> phasor  device  location</a:t>
            </a:r>
            <a:br>
              <a:rPr lang="en-US" dirty="0"/>
            </a:br>
            <a:endParaRPr lang="en-US" dirty="0"/>
          </a:p>
          <a:p>
            <a:r>
              <a:rPr lang="en-US" dirty="0"/>
              <a:t>Extensible</a:t>
            </a:r>
          </a:p>
          <a:p>
            <a:r>
              <a:rPr lang="en-US" dirty="0"/>
              <a:t>Patterns for metadata management currently being debated within the STTP project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A5D7448-9FE0-49F6-B936-B27643C5C0B4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9DDC298-6881-4A0B-B130-E26E4FF2210A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B62D26D-8F6F-44C6-AC0B-B238B238E94F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92934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5F02081-9455-4494-B7DD-CC2EB7E280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401" y="1697488"/>
            <a:ext cx="6633077" cy="38938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CEC101-31FD-4EAD-B191-01BAED5A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Management Tools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72517A-A534-4D29-A437-36C80C5E0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522" y="1162575"/>
            <a:ext cx="7219098" cy="4963646"/>
          </a:xfrm>
        </p:spPr>
        <p:txBody>
          <a:bodyPr/>
          <a:lstStyle/>
          <a:p>
            <a:r>
              <a:rPr lang="en-US" dirty="0"/>
              <a:t>openPDC/SIEGate/openHistorian Manager</a:t>
            </a:r>
          </a:p>
          <a:p>
            <a:pPr lvl="1"/>
            <a:r>
              <a:rPr lang="en-US" dirty="0"/>
              <a:t>Add a PMU / Add a signal</a:t>
            </a:r>
          </a:p>
          <a:p>
            <a:pPr lvl="1"/>
            <a:r>
              <a:rPr lang="en-US" dirty="0"/>
              <a:t>Apply security settings</a:t>
            </a:r>
          </a:p>
          <a:p>
            <a:pPr lvl="1"/>
            <a:r>
              <a:rPr lang="en-US" dirty="0"/>
              <a:t>Monitor application status</a:t>
            </a:r>
            <a:br>
              <a:rPr lang="en-US" dirty="0"/>
            </a:br>
            <a:endParaRPr lang="en-US" dirty="0"/>
          </a:p>
          <a:p>
            <a:r>
              <a:rPr lang="en-US" dirty="0"/>
              <a:t>Console provide low-level</a:t>
            </a:r>
            <a:br>
              <a:rPr lang="en-US" dirty="0"/>
            </a:br>
            <a:r>
              <a:rPr lang="en-US" dirty="0"/>
              <a:t>system diagnostics</a:t>
            </a:r>
            <a:br>
              <a:rPr lang="en-US" dirty="0"/>
            </a:br>
            <a:endParaRPr lang="en-US" dirty="0"/>
          </a:p>
          <a:p>
            <a:r>
              <a:rPr lang="en-US" dirty="0"/>
              <a:t>Configuration Utility</a:t>
            </a:r>
          </a:p>
          <a:p>
            <a:pPr lvl="1"/>
            <a:r>
              <a:rPr lang="en-US" dirty="0"/>
              <a:t>Installation</a:t>
            </a:r>
          </a:p>
          <a:p>
            <a:pPr lvl="1"/>
            <a:r>
              <a:rPr lang="en-US" dirty="0"/>
              <a:t>Switch configurations</a:t>
            </a:r>
            <a:br>
              <a:rPr lang="en-US" dirty="0"/>
            </a:br>
            <a:r>
              <a:rPr lang="en-US" dirty="0">
                <a:latin typeface="+mj-lt"/>
              </a:rPr>
              <a:t> (e.g., promote test to production</a:t>
            </a:r>
            <a:r>
              <a:rPr lang="en-US" dirty="0">
                <a:latin typeface="+mj-lt"/>
                <a:sym typeface="Wingdings" panose="05000000000000000000" pitchFamily="2" charset="2"/>
              </a:rPr>
              <a:t>)</a:t>
            </a:r>
            <a:endParaRPr lang="en-US" dirty="0">
              <a:latin typeface="+mj-lt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64672F-44BB-4AFB-B7B2-348E71990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570F44-3E49-492F-8251-CA9E93F9EA62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91ECA44-640B-4213-BD46-D31C8D066536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DFFFF0E-AA55-4CE9-9CD2-B8A8F1D13BF2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53703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Demonstration – Additional Questions 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5" y="1819275"/>
            <a:ext cx="6762750" cy="321945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5A192C9-8B79-49F0-B6F9-7FE90AF1EF8D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8BB0ACD-BEB7-462F-9C30-6B75181B6F72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AFBF55-6432-4EA3-AB0D-0EB92CEC130F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3085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61DE58A-9687-4528-8512-930BA1200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T&amp;D Consulting Engineers’ Subject Matter Experts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E40A31-4966-41EF-BCE9-E4A232082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603073" y="1041045"/>
          <a:ext cx="10987468" cy="494206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06508">
                  <a:extLst>
                    <a:ext uri="{9D8B030D-6E8A-4147-A177-3AD203B41FA5}">
                      <a16:colId xmlns:a16="http://schemas.microsoft.com/office/drawing/2014/main" val="2739050329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3377839003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74088756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643770192"/>
                    </a:ext>
                  </a:extLst>
                </a:gridCol>
              </a:tblGrid>
              <a:tr h="494206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70147"/>
                  </a:ext>
                </a:extLst>
              </a:tr>
            </a:tbl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B0A22E75-5A73-439D-AA82-9F97349D7588}"/>
              </a:ext>
            </a:extLst>
          </p:cNvPr>
          <p:cNvSpPr/>
          <p:nvPr/>
        </p:nvSpPr>
        <p:spPr>
          <a:xfrm>
            <a:off x="703250" y="1780020"/>
            <a:ext cx="3060384" cy="1353712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800" dirty="0">
                <a:solidFill>
                  <a:schemeClr val="tx1"/>
                </a:solidFill>
              </a:rPr>
              <a:t>TDCE provides domain expertise in measurement systems and signal processing, synchrophasor applications, and power system operations. </a:t>
            </a:r>
          </a:p>
          <a:p>
            <a:endParaRPr lang="en-US" sz="800" dirty="0">
              <a:solidFill>
                <a:schemeClr val="tx1"/>
              </a:solidFill>
            </a:endParaRPr>
          </a:p>
          <a:p>
            <a:r>
              <a:rPr lang="en-US" sz="800" dirty="0">
                <a:solidFill>
                  <a:schemeClr val="tx1"/>
                </a:solidFill>
              </a:rPr>
              <a:t>Staffed by highly qualified technical professionals, TDCE brings an in-depth understanding of signals and systems applied to power engineering along with the ability to effectively communicate this knowledge through documentation and training.</a:t>
            </a:r>
            <a:endParaRPr lang="en-US" sz="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65AE8E-7B72-4862-9AAC-392A64E936C0}"/>
              </a:ext>
            </a:extLst>
          </p:cNvPr>
          <p:cNvSpPr/>
          <p:nvPr/>
        </p:nvSpPr>
        <p:spPr>
          <a:xfrm>
            <a:off x="4561807" y="1178626"/>
            <a:ext cx="1871135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lang="en-US" sz="933" b="1" dirty="0" err="1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Trudnowski</a:t>
            </a: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PhD, PE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Managing Partner</a:t>
            </a:r>
          </a:p>
          <a:p>
            <a:pPr>
              <a:lnSpc>
                <a:spcPct val="115000"/>
              </a:lnSpc>
            </a:pPr>
            <a:r>
              <a:rPr lang="en-US" sz="900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00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Engineering SME</a:t>
            </a:r>
            <a:endParaRPr lang="en-US" sz="7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A072623-1BD5-4398-9D89-9FA390856FA2}"/>
              </a:ext>
            </a:extLst>
          </p:cNvPr>
          <p:cNvSpPr/>
          <p:nvPr/>
        </p:nvSpPr>
        <p:spPr>
          <a:xfrm>
            <a:off x="3892173" y="1862647"/>
            <a:ext cx="2540770" cy="3286296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IEEE Fellow “for contributions to algorithms for characterizing power-system small-signal stability properties.”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Over 90 refereed publications over entire career; IEEE PES prize paper awards, 2009, 2013.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25+ years investigating the dynamics of the western North American power grid; regular contributor to JSIS subcommittee of WECC.  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Acting Dean of the College of Engineering at Montana Tech.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217D728-D2E7-44D3-A95B-2A4202CF6212}"/>
              </a:ext>
            </a:extLst>
          </p:cNvPr>
          <p:cNvSpPr/>
          <p:nvPr/>
        </p:nvSpPr>
        <p:spPr>
          <a:xfrm>
            <a:off x="7134870" y="1176303"/>
            <a:ext cx="1871135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Matt Donnelly, PhD, PE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Managing Partner</a:t>
            </a:r>
            <a:b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900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00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Engineering SME</a:t>
            </a:r>
            <a:endParaRPr lang="en-US" sz="6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197AE1B-1693-4EC0-830C-CB13F0CAEA8E}"/>
              </a:ext>
            </a:extLst>
          </p:cNvPr>
          <p:cNvSpPr/>
          <p:nvPr/>
        </p:nvSpPr>
        <p:spPr>
          <a:xfrm>
            <a:off x="6465236" y="1860323"/>
            <a:ext cx="2540770" cy="3070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30+ years in power systems and power engineering with special expertise in measurement systems.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Convener of NASPI predecessor and contributor to NASPI, JSIS and SMS efforts.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Active participant in NASPI and other industry efforts to improve synchrophasor data systems.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217D728-D2E7-44D3-A95B-2A4202CF6212}"/>
              </a:ext>
            </a:extLst>
          </p:cNvPr>
          <p:cNvSpPr/>
          <p:nvPr/>
        </p:nvSpPr>
        <p:spPr>
          <a:xfrm>
            <a:off x="9691803" y="1170657"/>
            <a:ext cx="1871135" cy="8128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Josh Wold, PhD</a:t>
            </a: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Staff Engineer</a:t>
            </a:r>
            <a:br>
              <a:rPr lang="en-US" sz="933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900" b="1" dirty="0">
                <a:solidFill>
                  <a:srgbClr val="E0953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ROLE:</a:t>
            </a:r>
            <a:r>
              <a:rPr lang="en-US" sz="900" b="1" dirty="0">
                <a:solidFill>
                  <a:srgbClr val="0058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Engineering SME</a:t>
            </a:r>
            <a:endParaRPr lang="en-US" sz="6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sz="800" dirty="0">
              <a:solidFill>
                <a:srgbClr val="00587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197AE1B-1693-4EC0-830C-CB13F0CAEA8E}"/>
              </a:ext>
            </a:extLst>
          </p:cNvPr>
          <p:cNvSpPr/>
          <p:nvPr/>
        </p:nvSpPr>
        <p:spPr>
          <a:xfrm>
            <a:off x="9022169" y="1854678"/>
            <a:ext cx="2540770" cy="30765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Expert in mathematical modeling with current research interest in power plant model validation (conventional and renewable).</a:t>
            </a:r>
          </a:p>
          <a:p>
            <a:pPr marL="154513" indent="-154513">
              <a:spcAft>
                <a:spcPts val="400"/>
              </a:spcAft>
              <a:buClr>
                <a:schemeClr val="accent3"/>
              </a:buClr>
              <a:buFont typeface="Symbol" panose="05050102010706020507" pitchFamily="18" charset="2"/>
              <a:buChar char=""/>
            </a:pPr>
            <a:r>
              <a:rPr lang="en-US" sz="933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Hardware engineer at Schweitzer Engineering Lab prior to joining TDCE and Montana Tech.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45" y="1141051"/>
            <a:ext cx="548640" cy="685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92" y="1142938"/>
            <a:ext cx="548640" cy="685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919BB1-581C-4462-B368-BCA42C864D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057" y="1131597"/>
            <a:ext cx="542925" cy="638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467229-4B89-4826-A0D8-FEE3E82A5B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09" y="1188444"/>
            <a:ext cx="2955066" cy="29550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4DB2955-22B6-45D2-B6E1-6F218D03057C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4EA8F2-2FC1-4909-BBE9-E3E4BA587736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5AF0DB7-E5DD-4B4B-9CA2-5D29C9C5765C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155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Architecture of Component Reuse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586" y="1289523"/>
            <a:ext cx="9825960" cy="496364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/>
              <a:t>GPA products are light weight and leverage the functionality provided by the GSF – which contains the large majority of GPA’s open source code.</a:t>
            </a:r>
          </a:p>
          <a:p>
            <a:pPr>
              <a:spcBef>
                <a:spcPts val="1200"/>
              </a:spcBef>
            </a:pPr>
            <a:r>
              <a:rPr lang="en-US" dirty="0"/>
              <a:t>GPA quickly incorporates the latest updates/revisions from Microsoft to take advantage of performance and security improvements. </a:t>
            </a:r>
            <a:r>
              <a:rPr lang="en-US" sz="2200" dirty="0"/>
              <a:t>(Now using .NET 4.6.1)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GPA libraries are tested on multiple platforms</a:t>
            </a:r>
            <a:br>
              <a:rPr lang="en-US" dirty="0"/>
            </a:br>
            <a:r>
              <a:rPr lang="en-US" dirty="0"/>
              <a:t>(Windows, Linux, Mac) to assure wide use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C22E61-3604-47C1-9981-1B6BE0AD6937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7D60428-79CD-4365-94F8-63AAEB1D2867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46475BD-39CD-4477-9A30-9C258279830D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6973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F2EA83-665F-4EB6-8794-EF659139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Software is Open Source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353567-B28C-4658-8EB9-FD13CA25ED8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Posted on </a:t>
            </a:r>
            <a:r>
              <a:rPr lang="en-US" dirty="0" err="1"/>
              <a:t>Github</a:t>
            </a:r>
            <a:endParaRPr lang="en-US" dirty="0"/>
          </a:p>
          <a:p>
            <a:pPr lvl="1"/>
            <a:r>
              <a:rPr lang="en-US" dirty="0"/>
              <a:t>44 Repositories</a:t>
            </a:r>
          </a:p>
          <a:p>
            <a:r>
              <a:rPr lang="en-US" dirty="0"/>
              <a:t>Permissive Licensing</a:t>
            </a:r>
          </a:p>
          <a:p>
            <a:r>
              <a:rPr lang="en-US" dirty="0"/>
              <a:t>Nightly builds available</a:t>
            </a:r>
            <a:br>
              <a:rPr lang="en-US" dirty="0"/>
            </a:br>
            <a:r>
              <a:rPr lang="en-US" dirty="0"/>
              <a:t>on-line from GPA</a:t>
            </a:r>
          </a:p>
          <a:p>
            <a:r>
              <a:rPr lang="en-US" dirty="0"/>
              <a:t>GPA is an active code steward</a:t>
            </a:r>
          </a:p>
          <a:p>
            <a:r>
              <a:rPr lang="en-US" dirty="0"/>
              <a:t>Code Security</a:t>
            </a:r>
          </a:p>
          <a:p>
            <a:pPr lvl="1"/>
            <a:r>
              <a:rPr lang="en-US" dirty="0"/>
              <a:t>Checked at development time</a:t>
            </a:r>
          </a:p>
          <a:p>
            <a:pPr lvl="1"/>
            <a:r>
              <a:rPr lang="en-US" dirty="0"/>
              <a:t>Checked nightly using </a:t>
            </a:r>
            <a:r>
              <a:rPr lang="en-US" dirty="0" err="1"/>
              <a:t>SolarQube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F487C-4641-4A7A-BAD4-F66C1CA31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8F5872-83B6-44BB-B09B-228C7AC7B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377" y="1341457"/>
            <a:ext cx="5612209" cy="3619500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76333C9-89E8-460E-8A50-5637C7A2F280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0B43E92-D886-44D9-96A4-3CD891A5D454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77E7225-87D4-4DB6-B128-F301E448C5C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7967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GPA Core Technology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SDG&amp;E Synchrophasor Visualization Software System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8CB4E3-3C65-4E2B-9222-8CF257F1B658}"/>
              </a:ext>
            </a:extLst>
          </p:cNvPr>
          <p:cNvSpPr/>
          <p:nvPr/>
        </p:nvSpPr>
        <p:spPr bwMode="auto">
          <a:xfrm>
            <a:off x="546628" y="1080119"/>
            <a:ext cx="11032958" cy="98735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  <a:alpha val="56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1"/>
          </a:gradFill>
          <a:ln w="1587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508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9051" tIns="9525" rIns="19051" bIns="9525" numCol="1" rtlCol="0" anchor="t" anchorCtr="0" compatLnSpc="1">
            <a:prstTxWarp prst="textNoShape">
              <a:avLst/>
            </a:prstTxWarp>
          </a:bodyPr>
          <a:lstStyle/>
          <a:p>
            <a:pPr defTabSz="643024"/>
            <a:endParaRPr lang="en-US" sz="1271">
              <a:latin typeface="Arial" pitchFamily="-109" charset="0"/>
            </a:endParaRPr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2B5B4F22-D065-47EA-ABC7-9D3C764AF3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467" y="1118183"/>
            <a:ext cx="1214438" cy="9112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D72EE1-6294-4995-BEA9-50EABB297A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138" y="1111064"/>
            <a:ext cx="1338563" cy="92955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68C15E0-7B94-4955-853F-AF737A85ED46}"/>
              </a:ext>
            </a:extLst>
          </p:cNvPr>
          <p:cNvSpPr txBox="1"/>
          <p:nvPr/>
        </p:nvSpPr>
        <p:spPr>
          <a:xfrm>
            <a:off x="681234" y="1250629"/>
            <a:ext cx="3010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8315" indent="-78315">
              <a:buFont typeface="Arial" panose="020B0604020202020204" pitchFamily="34" charset="0"/>
              <a:buChar char="•"/>
            </a:pPr>
            <a:r>
              <a:rPr lang="en-US" b="1" dirty="0"/>
              <a:t>Grid Solutions Framework</a:t>
            </a:r>
          </a:p>
          <a:p>
            <a:pPr marL="78315" indent="-78315">
              <a:buFont typeface="Arial" panose="020B0604020202020204" pitchFamily="34" charset="0"/>
              <a:buChar char="•"/>
            </a:pPr>
            <a:r>
              <a:rPr lang="en-US" b="1" dirty="0"/>
              <a:t>Time-Series Library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C819043-AC50-4B97-98D5-2A080B8316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3008" y="1303048"/>
            <a:ext cx="1585036" cy="5061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0D709D8-892C-4BF6-8619-A89BE3187F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1738" y="1241554"/>
            <a:ext cx="2480855" cy="62910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2B400364-E950-4E03-9163-0128DACF67DC}"/>
              </a:ext>
            </a:extLst>
          </p:cNvPr>
          <p:cNvGrpSpPr/>
          <p:nvPr/>
        </p:nvGrpSpPr>
        <p:grpSpPr>
          <a:xfrm>
            <a:off x="546628" y="2228909"/>
            <a:ext cx="11032958" cy="5299118"/>
            <a:chOff x="546628" y="2275208"/>
            <a:chExt cx="11032958" cy="5299118"/>
          </a:xfrm>
        </p:grpSpPr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546628" y="3538730"/>
              <a:ext cx="5493292" cy="403559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Tx/>
                <a:buSzPct val="90000"/>
                <a:buFont typeface="Wingdings" panose="05000000000000000000" pitchFamily="2" charset="2"/>
                <a:buChar char="§"/>
                <a:defRPr sz="2800" kern="120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604963" indent="-223838" algn="l" defTabSz="914400" rtl="0" eaLnBrk="1" latinLnBrk="0" hangingPunct="1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800" kern="120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1313" indent="-341313">
                <a:lnSpc>
                  <a:spcPct val="90000"/>
                </a:lnSpc>
                <a:spcBef>
                  <a:spcPts val="1200"/>
                </a:spcBef>
                <a:buSzPct val="80000"/>
                <a:buBlip>
                  <a:blip r:embed="rId7"/>
                </a:buBlip>
              </a:pPr>
              <a:r>
                <a:rPr lang="en-US" sz="2400" dirty="0">
                  <a:solidFill>
                    <a:schemeClr val="tx1"/>
                  </a:solidFill>
                  <a:latin typeface="+mn-lt"/>
                  <a:cs typeface="+mn-cs"/>
                </a:rPr>
                <a:t>A comprehensive collection of classes and methods useful for any project</a:t>
              </a:r>
            </a:p>
            <a:p>
              <a:pPr marL="341313" indent="-341313">
                <a:lnSpc>
                  <a:spcPct val="90000"/>
                </a:lnSpc>
                <a:spcBef>
                  <a:spcPts val="1200"/>
                </a:spcBef>
                <a:buSzPct val="80000"/>
                <a:buBlip>
                  <a:blip r:embed="rId7"/>
                </a:buBlip>
              </a:pPr>
              <a:r>
                <a:rPr lang="en-US" sz="2400" dirty="0">
                  <a:solidFill>
                    <a:schemeClr val="tx1"/>
                  </a:solidFill>
                  <a:latin typeface="+mn-lt"/>
                  <a:cs typeface="+mn-cs"/>
                </a:rPr>
                <a:t>Foundational code library for all GPA products with 100’s of class libraries </a:t>
              </a:r>
            </a:p>
            <a:p>
              <a:pPr marL="341313" indent="-341313">
                <a:lnSpc>
                  <a:spcPct val="90000"/>
                </a:lnSpc>
                <a:spcBef>
                  <a:spcPts val="1200"/>
                </a:spcBef>
                <a:buSzPct val="80000"/>
                <a:buBlip>
                  <a:blip r:embed="rId7"/>
                </a:buBlip>
              </a:pPr>
              <a:r>
                <a:rPr lang="en-US" sz="2400" dirty="0">
                  <a:solidFill>
                    <a:schemeClr val="tx1"/>
                  </a:solidFill>
                  <a:latin typeface="+mn-lt"/>
                  <a:cs typeface="+mn-cs"/>
                </a:rPr>
                <a:t>860,000 lines of code and more than 225,000 lines of comments spanning more than 75 assemblies</a:t>
              </a:r>
            </a:p>
            <a:p>
              <a:endParaRPr lang="en-US" sz="1400" dirty="0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344BAF50-D40B-49C2-8928-D5277CB3F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513" y="2301906"/>
              <a:ext cx="4372600" cy="1093150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Content Placeholder 3">
              <a:extLst>
                <a:ext uri="{FF2B5EF4-FFF2-40B4-BE49-F238E27FC236}">
                  <a16:creationId xmlns:a16="http://schemas.microsoft.com/office/drawing/2014/main" id="{06160774-54AD-414C-8FE8-0E0EC4D31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775" y="2275208"/>
              <a:ext cx="5012811" cy="3761245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B865509-A2C1-4E9C-8732-C3C8528674CB}"/>
              </a:ext>
            </a:extLst>
          </p:cNvPr>
          <p:cNvSpPr/>
          <p:nvPr/>
        </p:nvSpPr>
        <p:spPr>
          <a:xfrm>
            <a:off x="9912274" y="613246"/>
            <a:ext cx="1399187" cy="228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Version 2.2.144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02C012-B05A-4772-91B3-CF40D5EA8564}"/>
              </a:ext>
            </a:extLst>
          </p:cNvPr>
          <p:cNvGrpSpPr/>
          <p:nvPr/>
        </p:nvGrpSpPr>
        <p:grpSpPr>
          <a:xfrm>
            <a:off x="9878312" y="6254262"/>
            <a:ext cx="1322798" cy="500137"/>
            <a:chOff x="9878312" y="6254262"/>
            <a:chExt cx="1322798" cy="50013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4D18704-921A-4710-8C5F-41185774E5FB}"/>
                </a:ext>
              </a:extLst>
            </p:cNvPr>
            <p:cNvSpPr/>
            <p:nvPr/>
          </p:nvSpPr>
          <p:spPr>
            <a:xfrm>
              <a:off x="10428214" y="6254262"/>
              <a:ext cx="7569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900"/>
                  </a:solidFill>
                  <a:latin typeface="CG Omega" panose="020B0502050508020304" pitchFamily="34" charset="0"/>
                  <a:ea typeface="+mj-ea"/>
                  <a:cs typeface="Arial" pitchFamily="34" charset="0"/>
                </a:rPr>
                <a:t>Part 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6162000-CC99-4018-A994-45CC11472625}"/>
                </a:ext>
              </a:extLst>
            </p:cNvPr>
            <p:cNvSpPr txBox="1"/>
            <p:nvPr/>
          </p:nvSpPr>
          <p:spPr>
            <a:xfrm>
              <a:off x="9878312" y="6492789"/>
              <a:ext cx="13227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767474"/>
                  </a:solidFill>
                </a:rPr>
                <a:t>November 28, 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925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23053</TotalTime>
  <Words>4454</Words>
  <Application>Microsoft Office PowerPoint</Application>
  <PresentationFormat>Widescreen</PresentationFormat>
  <Paragraphs>944</Paragraphs>
  <Slides>57</Slides>
  <Notes>30</Notes>
  <HiddenSlides>3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73" baseType="lpstr">
      <vt:lpstr>等线</vt:lpstr>
      <vt:lpstr>等线 Light</vt:lpstr>
      <vt:lpstr>ＭＳ Ｐゴシック</vt:lpstr>
      <vt:lpstr>AmeriGarmnd BT</vt:lpstr>
      <vt:lpstr>Arial</vt:lpstr>
      <vt:lpstr>Arial Narrow</vt:lpstr>
      <vt:lpstr>Calibri</vt:lpstr>
      <vt:lpstr>Calibri Light</vt:lpstr>
      <vt:lpstr>CG Omega</vt:lpstr>
      <vt:lpstr>Consolas</vt:lpstr>
      <vt:lpstr>Futura Md BT</vt:lpstr>
      <vt:lpstr>Math Ext</vt:lpstr>
      <vt:lpstr>Symbol</vt:lpstr>
      <vt:lpstr>Times New Roman</vt:lpstr>
      <vt:lpstr>Wingdings</vt:lpstr>
      <vt:lpstr>Office Theme</vt:lpstr>
      <vt:lpstr>GPA Proposal Discussion – Part 1</vt:lpstr>
      <vt:lpstr>GPA Proposal – Opening Remarks</vt:lpstr>
      <vt:lpstr>Grid Protection Alliance</vt:lpstr>
      <vt:lpstr>Key GPA Staff</vt:lpstr>
      <vt:lpstr>T&amp;D Consulting Engineers</vt:lpstr>
      <vt:lpstr>T&amp;D Consulting Engineers’ Subject Matter Experts</vt:lpstr>
      <vt:lpstr>An Architecture of Component Reuse</vt:lpstr>
      <vt:lpstr>GPA Software is Open Source</vt:lpstr>
      <vt:lpstr>GPA Core Technology</vt:lpstr>
      <vt:lpstr>No Data Loss,  ~40% Less Bandwidth</vt:lpstr>
      <vt:lpstr>SDG&amp;E is a Participant in the DOE ASP Project Lead by GPA</vt:lpstr>
      <vt:lpstr>GPA’s Disturbance Monitoring Tool Suite</vt:lpstr>
      <vt:lpstr>Open PQ Dashboard </vt:lpstr>
      <vt:lpstr>GPA’s Synchrophasor Product Suite</vt:lpstr>
      <vt:lpstr>GPA Leveraged Technology</vt:lpstr>
      <vt:lpstr>GPA Leveraged Technology</vt:lpstr>
      <vt:lpstr>30+ Grafana Display Panels are Available</vt:lpstr>
      <vt:lpstr>GPA Solution Typical Architecture</vt:lpstr>
      <vt:lpstr>The GPA Business Approach</vt:lpstr>
      <vt:lpstr>Application Demonstrations</vt:lpstr>
      <vt:lpstr>GPA Solution Functionality – Trending Data Displays</vt:lpstr>
      <vt:lpstr>Grafana Data Sources</vt:lpstr>
      <vt:lpstr>openHistorian Data Source -- Built-in Functions</vt:lpstr>
      <vt:lpstr>Trending Data Displays – Grafana Dashboard, SPP</vt:lpstr>
      <vt:lpstr>Trending Data Displays – Grafana Dashboard, SPP</vt:lpstr>
      <vt:lpstr>Trending Data Displays – Grafana Dashboard, SPP</vt:lpstr>
      <vt:lpstr>Trending Data Displays – T&amp;D Oscillation Detection</vt:lpstr>
      <vt:lpstr>Trending Data Displays – Grafana Data Monitor</vt:lpstr>
      <vt:lpstr>GPA Solution Functionality – “Mapped Data” Displays</vt:lpstr>
      <vt:lpstr>Developing a New Grafana Plugin -- Leveraging Leaflet</vt:lpstr>
      <vt:lpstr>“Mapped Data” Displays – Phase Angle Difference Monitoring</vt:lpstr>
      <vt:lpstr>“Mapped Data” Displays – Overlay Data on Image</vt:lpstr>
      <vt:lpstr>“Mapped Data” Displays – Map Overlays</vt:lpstr>
      <vt:lpstr>GPA Solution Functionality - Alarming</vt:lpstr>
      <vt:lpstr>GPA Standard Alarming</vt:lpstr>
      <vt:lpstr>Enhanced Data Quality and Range Flags Carried with Data</vt:lpstr>
      <vt:lpstr>Advanced Alarm Generation – For Example, Oscillation</vt:lpstr>
      <vt:lpstr>Atypical (off-normal) Alarming</vt:lpstr>
      <vt:lpstr>Alarming Vision</vt:lpstr>
      <vt:lpstr>RFP Requirements vs. GPA Proposal</vt:lpstr>
      <vt:lpstr>Key Features</vt:lpstr>
      <vt:lpstr>Managed Alarms vs. Convenience Alarms</vt:lpstr>
      <vt:lpstr>GPA Solution Functionality - Building New Displays</vt:lpstr>
      <vt:lpstr>Frequency Disturbance Monitor Requirements (for Demo)</vt:lpstr>
      <vt:lpstr>Frequency Disturbance Panel – Data Flow</vt:lpstr>
      <vt:lpstr>Solution Functionality – Adding New Analytics</vt:lpstr>
      <vt:lpstr>Analytic Functionality – Introduction to openECA</vt:lpstr>
      <vt:lpstr>Linear State Estimator (Kevin Jones)</vt:lpstr>
      <vt:lpstr>Linear State Estimator (Kevin Jones)</vt:lpstr>
      <vt:lpstr>openECA – DOE Project Provided Analytics</vt:lpstr>
      <vt:lpstr>T&amp;D Domain Expertise Will Be Applied To Analytics</vt:lpstr>
      <vt:lpstr>Demonstration – Building and deploying a new analytic</vt:lpstr>
      <vt:lpstr>openECA – Process for Building an Analytic</vt:lpstr>
      <vt:lpstr>Managing Configuration</vt:lpstr>
      <vt:lpstr>Meta Data Management</vt:lpstr>
      <vt:lpstr>Configuration Management Tools</vt:lpstr>
      <vt:lpstr>Application Demonstration – Additional Questions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Russell Robertson</dc:creator>
  <cp:lastModifiedBy>F. Russell Robertson</cp:lastModifiedBy>
  <cp:revision>350</cp:revision>
  <cp:lastPrinted>2017-11-27T01:02:44Z</cp:lastPrinted>
  <dcterms:created xsi:type="dcterms:W3CDTF">2017-03-19T13:38:12Z</dcterms:created>
  <dcterms:modified xsi:type="dcterms:W3CDTF">2017-11-28T18:04:24Z</dcterms:modified>
</cp:coreProperties>
</file>