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4" r:id="rId1"/>
  </p:sldMasterIdLst>
  <p:notesMasterIdLst>
    <p:notesMasterId r:id="rId26"/>
  </p:notesMasterIdLst>
  <p:handoutMasterIdLst>
    <p:handoutMasterId r:id="rId27"/>
  </p:handoutMasterIdLst>
  <p:sldIdLst>
    <p:sldId id="423" r:id="rId2"/>
    <p:sldId id="441" r:id="rId3"/>
    <p:sldId id="436" r:id="rId4"/>
    <p:sldId id="368" r:id="rId5"/>
    <p:sldId id="433" r:id="rId6"/>
    <p:sldId id="375" r:id="rId7"/>
    <p:sldId id="376" r:id="rId8"/>
    <p:sldId id="377" r:id="rId9"/>
    <p:sldId id="378" r:id="rId10"/>
    <p:sldId id="372" r:id="rId11"/>
    <p:sldId id="369" r:id="rId12"/>
    <p:sldId id="422" r:id="rId13"/>
    <p:sldId id="440" r:id="rId14"/>
    <p:sldId id="430" r:id="rId15"/>
    <p:sldId id="431" r:id="rId16"/>
    <p:sldId id="432" r:id="rId17"/>
    <p:sldId id="420" r:id="rId18"/>
    <p:sldId id="380" r:id="rId19"/>
    <p:sldId id="381" r:id="rId20"/>
    <p:sldId id="437" r:id="rId21"/>
    <p:sldId id="382" r:id="rId22"/>
    <p:sldId id="434" r:id="rId23"/>
    <p:sldId id="442" r:id="rId24"/>
    <p:sldId id="373" r:id="rId25"/>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37A9D09-2384-4AB6-8747-A6AFFEE8EDBF}">
          <p14:sldIdLst>
            <p14:sldId id="423"/>
          </p14:sldIdLst>
        </p14:section>
        <p14:section name="Architecture" id="{2D0630D2-9181-4F6D-A69C-430DE97BA163}">
          <p14:sldIdLst>
            <p14:sldId id="441"/>
            <p14:sldId id="436"/>
            <p14:sldId id="368"/>
            <p14:sldId id="433"/>
            <p14:sldId id="375"/>
            <p14:sldId id="376"/>
            <p14:sldId id="377"/>
            <p14:sldId id="378"/>
            <p14:sldId id="372"/>
          </p14:sldIdLst>
        </p14:section>
        <p14:section name="Delivery" id="{27F8A642-E292-4A29-A68A-2BB7BAAFEEDD}">
          <p14:sldIdLst>
            <p14:sldId id="369"/>
            <p14:sldId id="422"/>
            <p14:sldId id="440"/>
            <p14:sldId id="430"/>
            <p14:sldId id="431"/>
            <p14:sldId id="432"/>
            <p14:sldId id="420"/>
            <p14:sldId id="380"/>
            <p14:sldId id="381"/>
            <p14:sldId id="437"/>
            <p14:sldId id="382"/>
          </p14:sldIdLst>
        </p14:section>
        <p14:section name="Wrapup" id="{439F2295-AB45-4100-9E53-2C50104D9C5E}">
          <p14:sldIdLst>
            <p14:sldId id="434"/>
            <p14:sldId id="442"/>
            <p14:sldId id="37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AD47"/>
    <a:srgbClr val="4472C4"/>
    <a:srgbClr val="A5A5A5"/>
    <a:srgbClr val="ED7D31"/>
    <a:srgbClr val="5B9BD5"/>
    <a:srgbClr val="CC6600"/>
    <a:srgbClr val="FFC000"/>
    <a:srgbClr val="F4FCFE"/>
    <a:srgbClr val="D0E2D2"/>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52" autoAdjust="0"/>
    <p:restoredTop sz="69025" autoAdjust="0"/>
  </p:normalViewPr>
  <p:slideViewPr>
    <p:cSldViewPr snapToGrid="0">
      <p:cViewPr varScale="1">
        <p:scale>
          <a:sx n="83" d="100"/>
          <a:sy n="83" d="100"/>
        </p:scale>
        <p:origin x="994"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189"/>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1" tIns="47111" rIns="94221" bIns="47111" rtlCol="0"/>
          <a:lstStyle>
            <a:lvl1pPr algn="l">
              <a:defRPr sz="1200"/>
            </a:lvl1pPr>
          </a:lstStyle>
          <a:p>
            <a:endParaRPr lang="en-US"/>
          </a:p>
        </p:txBody>
      </p:sp>
      <p:sp>
        <p:nvSpPr>
          <p:cNvPr id="3" name="Date Placeholder 2"/>
          <p:cNvSpPr>
            <a:spLocks noGrp="1"/>
          </p:cNvSpPr>
          <p:nvPr>
            <p:ph type="dt" sz="quarter" idx="1"/>
          </p:nvPr>
        </p:nvSpPr>
        <p:spPr>
          <a:xfrm>
            <a:off x="4023093" y="0"/>
            <a:ext cx="3077739" cy="471054"/>
          </a:xfrm>
          <a:prstGeom prst="rect">
            <a:avLst/>
          </a:prstGeom>
        </p:spPr>
        <p:txBody>
          <a:bodyPr vert="horz" lIns="94221" tIns="47111" rIns="94221" bIns="47111" rtlCol="0"/>
          <a:lstStyle>
            <a:lvl1pPr algn="r">
              <a:defRPr sz="1200"/>
            </a:lvl1pPr>
          </a:lstStyle>
          <a:p>
            <a:fld id="{1937D934-E5F7-45B2-88CC-6FCBCF24BAEC}" type="datetimeFigureOut">
              <a:rPr lang="en-US" smtClean="0"/>
              <a:t>11/28/2017</a:t>
            </a:fld>
            <a:endParaRPr lang="en-US"/>
          </a:p>
        </p:txBody>
      </p:sp>
      <p:sp>
        <p:nvSpPr>
          <p:cNvPr id="4" name="Footer Placeholder 3"/>
          <p:cNvSpPr>
            <a:spLocks noGrp="1"/>
          </p:cNvSpPr>
          <p:nvPr>
            <p:ph type="ftr" sz="quarter" idx="2"/>
          </p:nvPr>
        </p:nvSpPr>
        <p:spPr>
          <a:xfrm>
            <a:off x="0" y="8917423"/>
            <a:ext cx="3077739" cy="471053"/>
          </a:xfrm>
          <a:prstGeom prst="rect">
            <a:avLst/>
          </a:prstGeom>
        </p:spPr>
        <p:txBody>
          <a:bodyPr vert="horz" lIns="94221" tIns="47111" rIns="94221" bIns="47111" rtlCol="0" anchor="b"/>
          <a:lstStyle>
            <a:lvl1pPr algn="l">
              <a:defRPr sz="1200"/>
            </a:lvl1pPr>
          </a:lstStyle>
          <a:p>
            <a:endParaRPr lang="en-US"/>
          </a:p>
        </p:txBody>
      </p:sp>
      <p:sp>
        <p:nvSpPr>
          <p:cNvPr id="5" name="Slide Number Placeholder 4"/>
          <p:cNvSpPr>
            <a:spLocks noGrp="1"/>
          </p:cNvSpPr>
          <p:nvPr>
            <p:ph type="sldNum" sz="quarter" idx="3"/>
          </p:nvPr>
        </p:nvSpPr>
        <p:spPr>
          <a:xfrm>
            <a:off x="4023093" y="8917423"/>
            <a:ext cx="3077739" cy="471053"/>
          </a:xfrm>
          <a:prstGeom prst="rect">
            <a:avLst/>
          </a:prstGeom>
        </p:spPr>
        <p:txBody>
          <a:bodyPr vert="horz" lIns="94221" tIns="47111" rIns="94221" bIns="47111" rtlCol="0" anchor="b"/>
          <a:lstStyle>
            <a:lvl1pPr algn="r">
              <a:defRPr sz="1200"/>
            </a:lvl1pPr>
          </a:lstStyle>
          <a:p>
            <a:fld id="{C094ED41-5CE1-4DAD-8E74-AF6E0A6713E7}" type="slidenum">
              <a:rPr lang="en-US" smtClean="0"/>
              <a:t>‹#›</a:t>
            </a:fld>
            <a:endParaRPr lang="en-US"/>
          </a:p>
        </p:txBody>
      </p:sp>
    </p:spTree>
    <p:extLst>
      <p:ext uri="{BB962C8B-B14F-4D97-AF65-F5344CB8AC3E}">
        <p14:creationId xmlns:p14="http://schemas.microsoft.com/office/powerpoint/2010/main" val="36565175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1" tIns="47111" rIns="94221" bIns="47111" rtlCol="0"/>
          <a:lstStyle>
            <a:lvl1pPr algn="l">
              <a:defRPr sz="1200"/>
            </a:lvl1pPr>
          </a:lstStyle>
          <a:p>
            <a:endParaRPr lang="en-US"/>
          </a:p>
        </p:txBody>
      </p:sp>
      <p:sp>
        <p:nvSpPr>
          <p:cNvPr id="3" name="Date Placeholder 2"/>
          <p:cNvSpPr>
            <a:spLocks noGrp="1"/>
          </p:cNvSpPr>
          <p:nvPr>
            <p:ph type="dt" idx="1"/>
          </p:nvPr>
        </p:nvSpPr>
        <p:spPr>
          <a:xfrm>
            <a:off x="4023093" y="0"/>
            <a:ext cx="3077739" cy="471054"/>
          </a:xfrm>
          <a:prstGeom prst="rect">
            <a:avLst/>
          </a:prstGeom>
        </p:spPr>
        <p:txBody>
          <a:bodyPr vert="horz" lIns="94221" tIns="47111" rIns="94221" bIns="47111" rtlCol="0"/>
          <a:lstStyle>
            <a:lvl1pPr algn="r">
              <a:defRPr sz="1200"/>
            </a:lvl1pPr>
          </a:lstStyle>
          <a:p>
            <a:fld id="{28FFF4D5-4D42-4504-96A1-AE6BC3A8746D}" type="datetimeFigureOut">
              <a:rPr lang="en-US" smtClean="0"/>
              <a:t>11/28/2017</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1" tIns="47111" rIns="94221" bIns="47111" rtlCol="0" anchor="ctr"/>
          <a:lstStyle/>
          <a:p>
            <a:endParaRPr lang="en-US"/>
          </a:p>
        </p:txBody>
      </p:sp>
      <p:sp>
        <p:nvSpPr>
          <p:cNvPr id="5" name="Notes Placeholder 4"/>
          <p:cNvSpPr>
            <a:spLocks noGrp="1"/>
          </p:cNvSpPr>
          <p:nvPr>
            <p:ph type="body" sz="quarter" idx="3"/>
          </p:nvPr>
        </p:nvSpPr>
        <p:spPr>
          <a:xfrm>
            <a:off x="710248" y="4518203"/>
            <a:ext cx="5681980" cy="3696713"/>
          </a:xfrm>
          <a:prstGeom prst="rect">
            <a:avLst/>
          </a:prstGeom>
        </p:spPr>
        <p:txBody>
          <a:bodyPr vert="horz" lIns="94221" tIns="47111" rIns="94221" bIns="4711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3"/>
            <a:ext cx="3077739" cy="471053"/>
          </a:xfrm>
          <a:prstGeom prst="rect">
            <a:avLst/>
          </a:prstGeom>
        </p:spPr>
        <p:txBody>
          <a:bodyPr vert="horz" lIns="94221" tIns="47111" rIns="94221" bIns="47111" rtlCol="0" anchor="b"/>
          <a:lstStyle>
            <a:lvl1pPr algn="l">
              <a:defRPr sz="1200"/>
            </a:lvl1pPr>
          </a:lstStyle>
          <a:p>
            <a:endParaRPr lang="en-US"/>
          </a:p>
        </p:txBody>
      </p:sp>
      <p:sp>
        <p:nvSpPr>
          <p:cNvPr id="7" name="Slide Number Placeholder 6"/>
          <p:cNvSpPr>
            <a:spLocks noGrp="1"/>
          </p:cNvSpPr>
          <p:nvPr>
            <p:ph type="sldNum" sz="quarter" idx="5"/>
          </p:nvPr>
        </p:nvSpPr>
        <p:spPr>
          <a:xfrm>
            <a:off x="4023093" y="8917423"/>
            <a:ext cx="3077739" cy="471053"/>
          </a:xfrm>
          <a:prstGeom prst="rect">
            <a:avLst/>
          </a:prstGeom>
        </p:spPr>
        <p:txBody>
          <a:bodyPr vert="horz" lIns="94221" tIns="47111" rIns="94221" bIns="47111" rtlCol="0" anchor="b"/>
          <a:lstStyle>
            <a:lvl1pPr algn="r">
              <a:defRPr sz="1200"/>
            </a:lvl1pPr>
          </a:lstStyle>
          <a:p>
            <a:fld id="{F35F4231-5A4F-4B6F-A50B-8E816D1CABFA}" type="slidenum">
              <a:rPr lang="en-US" smtClean="0"/>
              <a:t>‹#›</a:t>
            </a:fld>
            <a:endParaRPr lang="en-US"/>
          </a:p>
        </p:txBody>
      </p:sp>
    </p:spTree>
    <p:extLst>
      <p:ext uri="{BB962C8B-B14F-4D97-AF65-F5344CB8AC3E}">
        <p14:creationId xmlns:p14="http://schemas.microsoft.com/office/powerpoint/2010/main" val="647691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I’ve shown you this before – I’ve added the metadata flow to this one.</a:t>
            </a:r>
          </a:p>
          <a:p>
            <a:endParaRPr lang="en-US" dirty="0"/>
          </a:p>
          <a:p>
            <a:r>
              <a:rPr lang="en-US" dirty="0"/>
              <a:t>We understand that this will need to be mapped onto your existing architecture..</a:t>
            </a:r>
          </a:p>
        </p:txBody>
      </p:sp>
      <p:sp>
        <p:nvSpPr>
          <p:cNvPr id="4" name="Slide Number Placeholder 3"/>
          <p:cNvSpPr>
            <a:spLocks noGrp="1"/>
          </p:cNvSpPr>
          <p:nvPr>
            <p:ph type="sldNum" sz="quarter" idx="10"/>
          </p:nvPr>
        </p:nvSpPr>
        <p:spPr/>
        <p:txBody>
          <a:bodyPr/>
          <a:lstStyle/>
          <a:p>
            <a:fld id="{F35F4231-5A4F-4B6F-A50B-8E816D1CABFA}" type="slidenum">
              <a:rPr lang="en-US" smtClean="0"/>
              <a:t>2</a:t>
            </a:fld>
            <a:endParaRPr lang="en-US"/>
          </a:p>
        </p:txBody>
      </p:sp>
    </p:spTree>
    <p:extLst>
      <p:ext uri="{BB962C8B-B14F-4D97-AF65-F5344CB8AC3E}">
        <p14:creationId xmlns:p14="http://schemas.microsoft.com/office/powerpoint/2010/main" val="2439210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F4231-5A4F-4B6F-A50B-8E816D1CABFA}" type="slidenum">
              <a:rPr lang="en-US" smtClean="0"/>
              <a:t>24</a:t>
            </a:fld>
            <a:endParaRPr lang="en-US"/>
          </a:p>
        </p:txBody>
      </p:sp>
    </p:spTree>
    <p:extLst>
      <p:ext uri="{BB962C8B-B14F-4D97-AF65-F5344CB8AC3E}">
        <p14:creationId xmlns:p14="http://schemas.microsoft.com/office/powerpoint/2010/main" val="2323879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most any GAP component can provide almost all functionality, the product names in the boxes don’t have too much meaning.  However, there are some gaps to close in this architecture.</a:t>
            </a:r>
          </a:p>
          <a:p>
            <a:endParaRPr lang="en-US" dirty="0"/>
          </a:p>
          <a:p>
            <a:r>
              <a:rPr lang="en-US" dirty="0"/>
              <a:t>(1) SIEGate that designed to be isolate in a DMZ with low attack surface and minimum functionality – provides the SDG&amp;E </a:t>
            </a:r>
            <a:r>
              <a:rPr lang="en-US" dirty="0" err="1"/>
              <a:t>centralalized</a:t>
            </a:r>
            <a:r>
              <a:rPr lang="en-US" dirty="0"/>
              <a:t>  real-time data distribution service (what the openPDC was designed to do best).  -- It along with the stream splitter is are the most critical components in the architecture.</a:t>
            </a:r>
          </a:p>
          <a:p>
            <a:endParaRPr lang="en-US" dirty="0"/>
          </a:p>
          <a:p>
            <a:pPr marL="231160" indent="-231160">
              <a:buAutoNum type="arabicParenBoth" startAt="2"/>
            </a:pPr>
            <a:r>
              <a:rPr lang="en-US" dirty="0"/>
              <a:t>The historian provides the same functionality between the two </a:t>
            </a:r>
            <a:r>
              <a:rPr lang="en-US" dirty="0" err="1"/>
              <a:t>architecutres</a:t>
            </a:r>
            <a:r>
              <a:rPr lang="en-US" dirty="0"/>
              <a:t>– with about the same data flows.  However, the SDG&amp;E architecture also requires the historian to perform concentration via the way it saves data.  Not a real time concentrator.   SOLUTION – A data flow from the PDC in GEP to the openHistorian.</a:t>
            </a:r>
          </a:p>
          <a:p>
            <a:pPr marL="231160" indent="-231160">
              <a:buAutoNum type="arabicParenBoth" startAt="2"/>
            </a:pPr>
            <a:endParaRPr lang="en-US" dirty="0"/>
          </a:p>
          <a:p>
            <a:pPr marL="231160" indent="-231160">
              <a:buAutoNum type="arabicParenBoth" startAt="2"/>
            </a:pPr>
            <a:r>
              <a:rPr lang="en-US" dirty="0"/>
              <a:t>Our most powerful software, the openPDC is a just a protocol converter.</a:t>
            </a:r>
          </a:p>
          <a:p>
            <a:pPr marL="231160" indent="-231160">
              <a:buAutoNum type="arabicParenBoth" startAt="2"/>
            </a:pPr>
            <a:endParaRPr lang="en-US" dirty="0"/>
          </a:p>
          <a:p>
            <a:r>
              <a:rPr lang="en-US" dirty="0"/>
              <a:t>Short story.   This can work – and we’ll be happy to implement just this way.  However, it very likely that improvements can be make to this architecture that will (1) reduce overall network loading, (2) make the system intrinsically more robust, (3) improve security and (4) improve the interoperability of systems.</a:t>
            </a:r>
          </a:p>
        </p:txBody>
      </p:sp>
      <p:sp>
        <p:nvSpPr>
          <p:cNvPr id="4" name="Slide Number Placeholder 3"/>
          <p:cNvSpPr>
            <a:spLocks noGrp="1"/>
          </p:cNvSpPr>
          <p:nvPr>
            <p:ph type="sldNum" sz="quarter" idx="10"/>
          </p:nvPr>
        </p:nvSpPr>
        <p:spPr/>
        <p:txBody>
          <a:bodyPr/>
          <a:lstStyle/>
          <a:p>
            <a:fld id="{F35F4231-5A4F-4B6F-A50B-8E816D1CABFA}" type="slidenum">
              <a:rPr lang="en-US" smtClean="0"/>
              <a:t>3</a:t>
            </a:fld>
            <a:endParaRPr lang="en-US"/>
          </a:p>
        </p:txBody>
      </p:sp>
    </p:spTree>
    <p:extLst>
      <p:ext uri="{BB962C8B-B14F-4D97-AF65-F5344CB8AC3E}">
        <p14:creationId xmlns:p14="http://schemas.microsoft.com/office/powerpoint/2010/main" val="2505934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System Status and Alarm Monitor – TVA 2002 </a:t>
            </a:r>
            <a:r>
              <a:rPr lang="en-US" altLang="en-US" dirty="0">
                <a:sym typeface="Wingdings" panose="05000000000000000000" pitchFamily="2" charset="2"/>
              </a:rPr>
              <a:t> 2005</a:t>
            </a:r>
            <a:endParaRPr lang="en-US" dirty="0"/>
          </a:p>
        </p:txBody>
      </p:sp>
      <p:sp>
        <p:nvSpPr>
          <p:cNvPr id="4" name="Slide Number Placeholder 3"/>
          <p:cNvSpPr>
            <a:spLocks noGrp="1"/>
          </p:cNvSpPr>
          <p:nvPr>
            <p:ph type="sldNum" sz="quarter" idx="10"/>
          </p:nvPr>
        </p:nvSpPr>
        <p:spPr/>
        <p:txBody>
          <a:bodyPr/>
          <a:lstStyle/>
          <a:p>
            <a:fld id="{F35F4231-5A4F-4B6F-A50B-8E816D1CABFA}" type="slidenum">
              <a:rPr lang="en-US" smtClean="0"/>
              <a:t>7</a:t>
            </a:fld>
            <a:endParaRPr lang="en-US"/>
          </a:p>
        </p:txBody>
      </p:sp>
    </p:spTree>
    <p:extLst>
      <p:ext uri="{BB962C8B-B14F-4D97-AF65-F5344CB8AC3E}">
        <p14:creationId xmlns:p14="http://schemas.microsoft.com/office/powerpoint/2010/main" val="467028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Ritchie to speak to how we flip that.</a:t>
            </a:r>
          </a:p>
          <a:p>
            <a:endParaRPr lang="en-US" dirty="0"/>
          </a:p>
          <a:p>
            <a:r>
              <a:rPr lang="en-US" dirty="0"/>
              <a:t>GE XA/21 EMS (via OSI-PI)</a:t>
            </a:r>
          </a:p>
          <a:p>
            <a:r>
              <a:rPr lang="en-US" dirty="0"/>
              <a:t>OSI-PI</a:t>
            </a:r>
          </a:p>
          <a:p>
            <a:r>
              <a:rPr lang="en-US" dirty="0"/>
              <a:t>ESRI Base Maps (via – Leaflet)</a:t>
            </a:r>
          </a:p>
          <a:p>
            <a:r>
              <a:rPr lang="en-US" dirty="0"/>
              <a:t>openECA analytics</a:t>
            </a:r>
          </a:p>
          <a:p>
            <a:r>
              <a:rPr lang="en-US" dirty="0"/>
              <a:t>Third party analytics</a:t>
            </a:r>
          </a:p>
          <a:p>
            <a:endParaRPr lang="en-US" dirty="0"/>
          </a:p>
        </p:txBody>
      </p:sp>
      <p:sp>
        <p:nvSpPr>
          <p:cNvPr id="4" name="Slide Number Placeholder 3"/>
          <p:cNvSpPr>
            <a:spLocks noGrp="1"/>
          </p:cNvSpPr>
          <p:nvPr>
            <p:ph type="sldNum" sz="quarter" idx="10"/>
          </p:nvPr>
        </p:nvSpPr>
        <p:spPr/>
        <p:txBody>
          <a:bodyPr/>
          <a:lstStyle/>
          <a:p>
            <a:fld id="{F35F4231-5A4F-4B6F-A50B-8E816D1CABFA}" type="slidenum">
              <a:rPr lang="en-US" smtClean="0"/>
              <a:t>8</a:t>
            </a:fld>
            <a:endParaRPr lang="en-US"/>
          </a:p>
        </p:txBody>
      </p:sp>
    </p:spTree>
    <p:extLst>
      <p:ext uri="{BB962C8B-B14F-4D97-AF65-F5344CB8AC3E}">
        <p14:creationId xmlns:p14="http://schemas.microsoft.com/office/powerpoint/2010/main" val="3276183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F4231-5A4F-4B6F-A50B-8E816D1CABFA}" type="slidenum">
              <a:rPr lang="en-US" smtClean="0"/>
              <a:t>10</a:t>
            </a:fld>
            <a:endParaRPr lang="en-US"/>
          </a:p>
        </p:txBody>
      </p:sp>
    </p:spTree>
    <p:extLst>
      <p:ext uri="{BB962C8B-B14F-4D97-AF65-F5344CB8AC3E}">
        <p14:creationId xmlns:p14="http://schemas.microsoft.com/office/powerpoint/2010/main" val="1273845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Frequency Monitor</a:t>
            </a:r>
            <a:r>
              <a:rPr lang="en-US" baseline="30000" dirty="0">
                <a:latin typeface="AmeriGarmnd BT" panose="0202060206050B020903" pitchFamily="18" charset="0"/>
              </a:rPr>
              <a:t>†</a:t>
            </a:r>
            <a:endParaRPr lang="en-US" baseline="30000" dirty="0"/>
          </a:p>
          <a:p>
            <a:r>
              <a:rPr lang="en-US" dirty="0"/>
              <a:t>Frequency Deviation Alarms</a:t>
            </a:r>
            <a:r>
              <a:rPr lang="en-US" baseline="30000" dirty="0">
                <a:latin typeface="AmeriGarmnd BT" panose="0202060206050B020903" pitchFamily="18" charset="0"/>
              </a:rPr>
              <a:t> †</a:t>
            </a:r>
            <a:endParaRPr lang="en-US" dirty="0"/>
          </a:p>
          <a:p>
            <a:r>
              <a:rPr lang="en-US" dirty="0"/>
              <a:t>Phase Angle Reference Monitor</a:t>
            </a:r>
            <a:r>
              <a:rPr lang="en-US" baseline="30000" dirty="0">
                <a:latin typeface="AmeriGarmnd BT" panose="0202060206050B020903" pitchFamily="18" charset="0"/>
              </a:rPr>
              <a:t> †</a:t>
            </a:r>
            <a:endParaRPr lang="en-US" dirty="0"/>
          </a:p>
          <a:p>
            <a:r>
              <a:rPr lang="en-US" dirty="0"/>
              <a:t>Phase Angle Difference Alarms</a:t>
            </a:r>
            <a:r>
              <a:rPr lang="en-US" baseline="30000" dirty="0">
                <a:latin typeface="AmeriGarmnd BT" panose="0202060206050B020903" pitchFamily="18" charset="0"/>
              </a:rPr>
              <a:t> †</a:t>
            </a:r>
            <a:endParaRPr lang="en-US" dirty="0"/>
          </a:p>
          <a:p>
            <a:r>
              <a:rPr lang="en-US" dirty="0"/>
              <a:t>Real Power Monitor</a:t>
            </a:r>
            <a:r>
              <a:rPr lang="en-US" baseline="30000" dirty="0">
                <a:latin typeface="AmeriGarmnd BT" panose="0202060206050B020903" pitchFamily="18" charset="0"/>
              </a:rPr>
              <a:t> †</a:t>
            </a:r>
            <a:endParaRPr lang="en-US" dirty="0"/>
          </a:p>
          <a:p>
            <a:r>
              <a:rPr lang="en-US" dirty="0"/>
              <a:t>Voltage Monitor </a:t>
            </a:r>
            <a:r>
              <a:rPr lang="en-US" baseline="30000" dirty="0">
                <a:latin typeface="AmeriGarmnd BT" panose="0202060206050B020903" pitchFamily="18" charset="0"/>
              </a:rPr>
              <a:t>†</a:t>
            </a:r>
          </a:p>
          <a:p>
            <a:r>
              <a:rPr lang="en-US" dirty="0"/>
              <a:t>Reactive Power Monitor</a:t>
            </a:r>
            <a:r>
              <a:rPr lang="en-US" baseline="30000" dirty="0">
                <a:latin typeface="AmeriGarmnd BT" panose="0202060206050B020903" pitchFamily="18" charset="0"/>
              </a:rPr>
              <a:t> †</a:t>
            </a:r>
            <a:endParaRPr lang="en-US" dirty="0"/>
          </a:p>
          <a:p>
            <a:r>
              <a:rPr lang="en-US" dirty="0"/>
              <a:t>Voltage Stability Monitor*</a:t>
            </a:r>
            <a:r>
              <a:rPr lang="en-US" baseline="30000" dirty="0">
                <a:latin typeface="AmeriGarmnd BT" panose="0202060206050B020903" pitchFamily="18" charset="0"/>
              </a:rPr>
              <a:t> †</a:t>
            </a:r>
            <a:endParaRPr lang="en-US" dirty="0"/>
          </a:p>
          <a:p>
            <a:r>
              <a:rPr lang="en-US" dirty="0"/>
              <a:t>Oscillation Monitor*</a:t>
            </a:r>
            <a:r>
              <a:rPr lang="en-US" baseline="30000" dirty="0">
                <a:latin typeface="AmeriGarmnd BT" panose="0202060206050B020903" pitchFamily="18" charset="0"/>
              </a:rPr>
              <a:t> †</a:t>
            </a:r>
            <a:endParaRPr lang="en-US" dirty="0"/>
          </a:p>
          <a:p>
            <a:endParaRPr lang="en-US" dirty="0"/>
          </a:p>
        </p:txBody>
      </p:sp>
      <p:sp>
        <p:nvSpPr>
          <p:cNvPr id="4" name="Slide Number Placeholder 3"/>
          <p:cNvSpPr>
            <a:spLocks noGrp="1"/>
          </p:cNvSpPr>
          <p:nvPr>
            <p:ph type="sldNum" sz="quarter" idx="10"/>
          </p:nvPr>
        </p:nvSpPr>
        <p:spPr/>
        <p:txBody>
          <a:bodyPr/>
          <a:lstStyle/>
          <a:p>
            <a:fld id="{F35F4231-5A4F-4B6F-A50B-8E816D1CABFA}" type="slidenum">
              <a:rPr lang="en-US" smtClean="0"/>
              <a:t>16</a:t>
            </a:fld>
            <a:endParaRPr lang="en-US"/>
          </a:p>
        </p:txBody>
      </p:sp>
    </p:spTree>
    <p:extLst>
      <p:ext uri="{BB962C8B-B14F-4D97-AF65-F5344CB8AC3E}">
        <p14:creationId xmlns:p14="http://schemas.microsoft.com/office/powerpoint/2010/main" val="1935746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Fully understand the importance of operationalizing – e.g., How does the tool need to be reset on shift change?  What’s retained, what’s not.</a:t>
            </a:r>
          </a:p>
          <a:p>
            <a:endParaRPr lang="en-US" dirty="0"/>
          </a:p>
          <a:p>
            <a:r>
              <a:rPr lang="en-US" dirty="0"/>
              <a:t>No “dimensional” data base as cache</a:t>
            </a:r>
          </a:p>
          <a:p>
            <a:r>
              <a:rPr lang="en-US" dirty="0"/>
              <a:t>Use of ESRI base maps easier</a:t>
            </a:r>
          </a:p>
          <a:p>
            <a:endParaRPr lang="en-US" dirty="0"/>
          </a:p>
          <a:p>
            <a:r>
              <a:rPr lang="en-US" dirty="0"/>
              <a:t>Total development hours – 8,694</a:t>
            </a:r>
          </a:p>
          <a:p>
            <a:endParaRPr lang="en-US" dirty="0"/>
          </a:p>
          <a:p>
            <a:r>
              <a:rPr lang="en-US" dirty="0"/>
              <a:t>Top 10</a:t>
            </a:r>
          </a:p>
          <a:p>
            <a:r>
              <a:rPr lang="en-US" dirty="0"/>
              <a:t>1 Synchronized Displays - 640</a:t>
            </a:r>
          </a:p>
          <a:p>
            <a:r>
              <a:rPr lang="en-US" dirty="0"/>
              <a:t>2 Annotations – 640</a:t>
            </a:r>
          </a:p>
          <a:p>
            <a:r>
              <a:rPr lang="en-US" dirty="0"/>
              <a:t>3 Saving Displays – 320</a:t>
            </a:r>
          </a:p>
          <a:p>
            <a:r>
              <a:rPr lang="en-US" dirty="0"/>
              <a:t>4 DFR Integration – 320 (I bet it’s ½ that)</a:t>
            </a:r>
          </a:p>
          <a:p>
            <a:r>
              <a:rPr lang="en-US" dirty="0"/>
              <a:t>5 X-Y Charting – 320</a:t>
            </a:r>
          </a:p>
          <a:p>
            <a:r>
              <a:rPr lang="en-US" dirty="0"/>
              <a:t>6 All aspects configurable – 240</a:t>
            </a:r>
          </a:p>
          <a:p>
            <a:r>
              <a:rPr lang="en-US" dirty="0"/>
              <a:t>7 Multi-page and multi-tab visualization – 240</a:t>
            </a:r>
          </a:p>
          <a:p>
            <a:r>
              <a:rPr lang="en-US" dirty="0"/>
              <a:t>8 Switch between auto scaling and fixed scaling – 240</a:t>
            </a:r>
          </a:p>
          <a:p>
            <a:r>
              <a:rPr lang="en-US" dirty="0"/>
              <a:t>9 Bar chart grouped by forecasted, scheduled, actual -- 240</a:t>
            </a:r>
          </a:p>
          <a:p>
            <a:r>
              <a:rPr lang="en-US" dirty="0"/>
              <a:t>10 Nomograms – 240</a:t>
            </a:r>
          </a:p>
          <a:p>
            <a:endParaRPr lang="en-US" dirty="0"/>
          </a:p>
          <a:p>
            <a:r>
              <a:rPr lang="en-US" dirty="0"/>
              <a:t>(There are 10 items @ 240 </a:t>
            </a:r>
            <a:r>
              <a:rPr lang="en-US" dirty="0" err="1"/>
              <a:t>hrs</a:t>
            </a:r>
            <a:r>
              <a:rPr lang="en-US" dirty="0"/>
              <a:t> – 5 above)</a:t>
            </a:r>
          </a:p>
        </p:txBody>
      </p:sp>
      <p:sp>
        <p:nvSpPr>
          <p:cNvPr id="4" name="Slide Number Placeholder 3"/>
          <p:cNvSpPr>
            <a:spLocks noGrp="1"/>
          </p:cNvSpPr>
          <p:nvPr>
            <p:ph type="sldNum" sz="quarter" idx="10"/>
          </p:nvPr>
        </p:nvSpPr>
        <p:spPr/>
        <p:txBody>
          <a:bodyPr/>
          <a:lstStyle/>
          <a:p>
            <a:fld id="{F35F4231-5A4F-4B6F-A50B-8E816D1CABFA}" type="slidenum">
              <a:rPr lang="en-US" smtClean="0"/>
              <a:t>17</a:t>
            </a:fld>
            <a:endParaRPr lang="en-US"/>
          </a:p>
        </p:txBody>
      </p:sp>
    </p:spTree>
    <p:extLst>
      <p:ext uri="{BB962C8B-B14F-4D97-AF65-F5344CB8AC3E}">
        <p14:creationId xmlns:p14="http://schemas.microsoft.com/office/powerpoint/2010/main" val="2660736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presentation today, we’re going to touch on our response to your RFP from time-to-time.   Everything we talking about is congruent with the proposal – including the approach.  Shown here.   If you re-read this summary you’ll see that the touchstones are cost, performance, flexibility, phased delivery and out ability to successfully meet your requirements.</a:t>
            </a:r>
          </a:p>
          <a:p>
            <a:endParaRPr lang="en-US" dirty="0"/>
          </a:p>
          <a:p>
            <a:r>
              <a:rPr lang="en-US" dirty="0"/>
              <a:t>In the proposal we also have a section on business value – summarized here.   As you know – we don’t have a product where our mission today would be to convince you to buy this product – even though it’s old and even though it doesn’t quite meet all your requirements.  Our proposal is “less create exactly what you need.” </a:t>
            </a:r>
          </a:p>
          <a:p>
            <a:endParaRPr lang="en-US" dirty="0"/>
          </a:p>
          <a:p>
            <a:r>
              <a:rPr lang="en-US" dirty="0"/>
              <a:t>This slide is also the closest we’re going to get to “sales” in our presentation today.  We don’t have a marketing department, or a regional sales manager – nor do we have sales targets nor have we broken down your RFP to look for our greatest profit opportunities.  Now I’m not faulting others that do this work – if I were managing a big company with many opportunities I’d be sure to use methods to find the most profitable engagements – and my pricing would be market-based.   I’m just saying it’s not something we do.  </a:t>
            </a:r>
          </a:p>
          <a:p>
            <a:endParaRPr lang="en-US" dirty="0"/>
          </a:p>
          <a:p>
            <a:r>
              <a:rPr lang="en-US" dirty="0"/>
              <a:t>So what’s our motivation, aren’t you here to make money you say.  Yes, we are definitely here to sell you services – and in doing so we’re looking to (1) advance our portfolio of open source offerings and (2) add value to the industry – framed contextually by the items you see here.  Cost – performance – flexibility.  </a:t>
            </a:r>
          </a:p>
          <a:p>
            <a:endParaRPr lang="en-US" dirty="0"/>
          </a:p>
          <a:p>
            <a:r>
              <a:rPr lang="en-US" dirty="0"/>
              <a:t>We’re a small company – tiny really.  We give away our products under a permissive, open source license.  And we have a reputation(we think – but you can be the better judge of this) for creating products that are well architected and designed to perform well at scale.  </a:t>
            </a:r>
          </a:p>
          <a:p>
            <a:endParaRPr lang="en-US" dirty="0"/>
          </a:p>
          <a:p>
            <a:r>
              <a:rPr lang="en-US" dirty="0"/>
              <a:t>So that’s the introduction – Cost, Performance, Flexibility.   From this point forward we’re excited to be talking you about “what we propose”.  We’ve done some quick prototyping over the past several weeks.  It’s been fun for us.  We hope that you like what you see.</a:t>
            </a:r>
          </a:p>
          <a:p>
            <a:endParaRPr lang="en-US" dirty="0"/>
          </a:p>
          <a:p>
            <a:endParaRPr lang="en-US" dirty="0"/>
          </a:p>
        </p:txBody>
      </p:sp>
      <p:sp>
        <p:nvSpPr>
          <p:cNvPr id="4" name="Slide Number Placeholder 3"/>
          <p:cNvSpPr>
            <a:spLocks noGrp="1"/>
          </p:cNvSpPr>
          <p:nvPr>
            <p:ph type="sldNum" sz="quarter" idx="10"/>
          </p:nvPr>
        </p:nvSpPr>
        <p:spPr/>
        <p:txBody>
          <a:bodyPr/>
          <a:lstStyle/>
          <a:p>
            <a:fld id="{F35F4231-5A4F-4B6F-A50B-8E816D1CABFA}" type="slidenum">
              <a:rPr lang="en-US" smtClean="0"/>
              <a:t>22</a:t>
            </a:fld>
            <a:endParaRPr lang="en-US"/>
          </a:p>
        </p:txBody>
      </p:sp>
    </p:spTree>
    <p:extLst>
      <p:ext uri="{BB962C8B-B14F-4D97-AF65-F5344CB8AC3E}">
        <p14:creationId xmlns:p14="http://schemas.microsoft.com/office/powerpoint/2010/main" val="3592033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F35F4231-5A4F-4B6F-A50B-8E816D1CABFA}" type="slidenum">
              <a:rPr lang="en-US" smtClean="0"/>
              <a:t>23</a:t>
            </a:fld>
            <a:endParaRPr lang="en-US"/>
          </a:p>
        </p:txBody>
      </p:sp>
    </p:spTree>
    <p:extLst>
      <p:ext uri="{BB962C8B-B14F-4D97-AF65-F5344CB8AC3E}">
        <p14:creationId xmlns:p14="http://schemas.microsoft.com/office/powerpoint/2010/main" val="3663642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34729"/>
            <a:ext cx="9144000" cy="2075234"/>
          </a:xfrm>
        </p:spPr>
        <p:txBody>
          <a:bodyPr anchor="ctr"/>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795881"/>
          </a:xfrm>
        </p:spPr>
        <p:txBody>
          <a:bodyPr>
            <a:normAutofit/>
          </a:bodyPr>
          <a:lstStyle>
            <a:lvl1pPr marL="0" indent="0" algn="ctr">
              <a:buNone/>
              <a:defRPr lang="en-US" sz="2400" kern="1200" dirty="0">
                <a:solidFill>
                  <a:srgbClr val="767474"/>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0197" y="234407"/>
            <a:ext cx="2103363" cy="974558"/>
          </a:xfrm>
          <a:prstGeom prst="rect">
            <a:avLst/>
          </a:prstGeom>
        </p:spPr>
      </p:pic>
      <p:cxnSp>
        <p:nvCxnSpPr>
          <p:cNvPr id="11" name="Straight Connector 10"/>
          <p:cNvCxnSpPr/>
          <p:nvPr userDrawn="1"/>
        </p:nvCxnSpPr>
        <p:spPr>
          <a:xfrm>
            <a:off x="2146485" y="3518501"/>
            <a:ext cx="8229600" cy="0"/>
          </a:xfrm>
          <a:prstGeom prst="line">
            <a:avLst/>
          </a:prstGeom>
          <a:ln w="9525">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2098718" y="1434729"/>
            <a:ext cx="8229600" cy="0"/>
          </a:xfrm>
          <a:prstGeom prst="line">
            <a:avLst/>
          </a:prstGeom>
          <a:ln w="19050">
            <a:solidFill>
              <a:srgbClr val="008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408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Box 5"/>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cxnSp>
        <p:nvCxnSpPr>
          <p:cNvPr id="16" name="Straight Connector 15"/>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userDrawn="1"/>
        </p:nvCxnSpPr>
        <p:spPr>
          <a:xfrm>
            <a:off x="546628" y="6161505"/>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Footer Placeholder 4">
            <a:extLst>
              <a:ext uri="{FF2B5EF4-FFF2-40B4-BE49-F238E27FC236}">
                <a16:creationId xmlns:a16="http://schemas.microsoft.com/office/drawing/2014/main" id="{7AB1BC33-67D0-43EA-97E1-3450459B8E1B}"/>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8" name="TextBox 7">
            <a:extLst>
              <a:ext uri="{FF2B5EF4-FFF2-40B4-BE49-F238E27FC236}">
                <a16:creationId xmlns:a16="http://schemas.microsoft.com/office/drawing/2014/main" id="{DD9DF9E9-0587-45DF-8CF1-26C23E69689A}"/>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2734168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no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Box 5"/>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6" name="Straight Connector 15"/>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CCD569E-17CD-46B1-A554-D520E13ED070}"/>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972628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6" name="TextBox 5"/>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5" name="Footer Placeholder 4">
            <a:extLst>
              <a:ext uri="{FF2B5EF4-FFF2-40B4-BE49-F238E27FC236}">
                <a16:creationId xmlns:a16="http://schemas.microsoft.com/office/drawing/2014/main" id="{4BAD1CC5-4910-4A64-829B-1E005CFFD785}"/>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7" name="TextBox 6">
            <a:extLst>
              <a:ext uri="{FF2B5EF4-FFF2-40B4-BE49-F238E27FC236}">
                <a16:creationId xmlns:a16="http://schemas.microsoft.com/office/drawing/2014/main" id="{937F6019-13F1-4F06-904A-95D16294FFBF}"/>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13145458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TextBox 4"/>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sp>
        <p:nvSpPr>
          <p:cNvPr id="3" name="TextBox 2">
            <a:extLst>
              <a:ext uri="{FF2B5EF4-FFF2-40B4-BE49-F238E27FC236}">
                <a16:creationId xmlns:a16="http://schemas.microsoft.com/office/drawing/2014/main" id="{075816C4-A213-4CE5-9C69-4A8B47676417}"/>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2050326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6628" y="308603"/>
            <a:ext cx="3932237" cy="1340903"/>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4633352" y="308603"/>
            <a:ext cx="6901235" cy="581039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6628" y="1721224"/>
            <a:ext cx="3932237" cy="439777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TextBox 7"/>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cxnSp>
        <p:nvCxnSpPr>
          <p:cNvPr id="12" name="Straight Connector 11"/>
          <p:cNvCxnSpPr>
            <a:cxnSpLocks/>
          </p:cNvCxnSpPr>
          <p:nvPr userDrawn="1"/>
        </p:nvCxnSpPr>
        <p:spPr>
          <a:xfrm>
            <a:off x="546628" y="1649506"/>
            <a:ext cx="3932237"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546628" y="6161505"/>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Footer Placeholder 4">
            <a:extLst>
              <a:ext uri="{FF2B5EF4-FFF2-40B4-BE49-F238E27FC236}">
                <a16:creationId xmlns:a16="http://schemas.microsoft.com/office/drawing/2014/main" id="{71444649-599D-4E54-8BB1-DA3CB9ADB0A8}"/>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Tree>
    <p:extLst>
      <p:ext uri="{BB962C8B-B14F-4D97-AF65-F5344CB8AC3E}">
        <p14:creationId xmlns:p14="http://schemas.microsoft.com/office/powerpoint/2010/main" val="220726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6628" y="328705"/>
            <a:ext cx="3932237" cy="132976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561635" y="318059"/>
            <a:ext cx="7017952" cy="580094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39086" y="1716741"/>
            <a:ext cx="3932237" cy="440225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TextBox 7"/>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cxnSp>
        <p:nvCxnSpPr>
          <p:cNvPr id="11" name="Straight Connector 10"/>
          <p:cNvCxnSpPr>
            <a:cxnSpLocks/>
          </p:cNvCxnSpPr>
          <p:nvPr userDrawn="1"/>
        </p:nvCxnSpPr>
        <p:spPr>
          <a:xfrm>
            <a:off x="546628" y="1649506"/>
            <a:ext cx="3932237"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userDrawn="1"/>
        </p:nvCxnSpPr>
        <p:spPr>
          <a:xfrm>
            <a:off x="546628" y="6161505"/>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8FD3CA7-59E3-4452-A9BF-C53CA5B2E748}"/>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Tree>
    <p:extLst>
      <p:ext uri="{BB962C8B-B14F-4D97-AF65-F5344CB8AC3E}">
        <p14:creationId xmlns:p14="http://schemas.microsoft.com/office/powerpoint/2010/main" val="2565383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sp>
        <p:nvSpPr>
          <p:cNvPr id="8" name="Footer Placeholder 4"/>
          <p:cNvSpPr>
            <a:spLocks noGrp="1"/>
          </p:cNvSpPr>
          <p:nvPr>
            <p:ph type="ftr" sz="quarter" idx="11"/>
          </p:nvPr>
        </p:nvSpPr>
        <p:spPr>
          <a:xfrm>
            <a:off x="1658202" y="6356350"/>
            <a:ext cx="9505665" cy="365125"/>
          </a:xfrm>
        </p:spPr>
        <p:txBody>
          <a:bodyPr/>
          <a:lstStyle>
            <a:lvl1pPr>
              <a:defRPr>
                <a:solidFill>
                  <a:srgbClr val="767474"/>
                </a:solidFill>
              </a:defRPr>
            </a:lvl1pPr>
          </a:lstStyle>
          <a:p>
            <a:r>
              <a:rPr lang="en-US"/>
              <a:t>SDG&amp;E Synchrophasor Visualization Software System</a:t>
            </a:r>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Tree>
    <p:extLst>
      <p:ext uri="{BB962C8B-B14F-4D97-AF65-F5344CB8AC3E}">
        <p14:creationId xmlns:p14="http://schemas.microsoft.com/office/powerpoint/2010/main" val="6161791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sp>
        <p:nvSpPr>
          <p:cNvPr id="8" name="Footer Placeholder 4"/>
          <p:cNvSpPr>
            <a:spLocks noGrp="1"/>
          </p:cNvSpPr>
          <p:nvPr>
            <p:ph type="ftr" sz="quarter" idx="11"/>
          </p:nvPr>
        </p:nvSpPr>
        <p:spPr>
          <a:xfrm>
            <a:off x="1658202" y="6356350"/>
            <a:ext cx="9505665" cy="365125"/>
          </a:xfrm>
        </p:spPr>
        <p:txBody>
          <a:bodyPr/>
          <a:lstStyle>
            <a:lvl1pPr>
              <a:defRPr>
                <a:solidFill>
                  <a:srgbClr val="767474"/>
                </a:solidFill>
              </a:defRPr>
            </a:lvl1pPr>
          </a:lstStyle>
          <a:p>
            <a:r>
              <a:rPr lang="en-US"/>
              <a:t>SDG&amp;E Synchrophasor Visualization Software System</a:t>
            </a:r>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Tree>
    <p:extLst>
      <p:ext uri="{BB962C8B-B14F-4D97-AF65-F5344CB8AC3E}">
        <p14:creationId xmlns:p14="http://schemas.microsoft.com/office/powerpoint/2010/main" val="3831424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8542" y="275497"/>
            <a:ext cx="10974917" cy="1143331"/>
          </a:xfrm>
        </p:spPr>
        <p:txBody>
          <a:bodyPr/>
          <a:lstStyle/>
          <a:p>
            <a:r>
              <a:rPr lang="en-US"/>
              <a:t>Click to edit Master title style</a:t>
            </a:r>
          </a:p>
        </p:txBody>
      </p:sp>
      <p:sp>
        <p:nvSpPr>
          <p:cNvPr id="3" name="Content Placeholder 2"/>
          <p:cNvSpPr>
            <a:spLocks noGrp="1"/>
          </p:cNvSpPr>
          <p:nvPr>
            <p:ph sz="quarter" idx="1"/>
          </p:nvPr>
        </p:nvSpPr>
        <p:spPr>
          <a:xfrm>
            <a:off x="608542" y="1599737"/>
            <a:ext cx="5445125" cy="22473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38334" y="1599737"/>
            <a:ext cx="5445125" cy="22473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8542" y="3878793"/>
            <a:ext cx="5445125" cy="22473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6138334" y="3878793"/>
            <a:ext cx="5445125" cy="22473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13338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53453" y="1114425"/>
            <a:ext cx="11026133" cy="496364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16" name="TextBox 15"/>
          <p:cNvSpPr txBox="1"/>
          <p:nvPr userDrawn="1"/>
        </p:nvSpPr>
        <p:spPr>
          <a:xfrm>
            <a:off x="11216183" y="6444476"/>
            <a:ext cx="51434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7" name="Straight Connector 16"/>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userDrawn="1"/>
        </p:nvCxnSpPr>
        <p:spPr>
          <a:xfrm>
            <a:off x="546628" y="6161505"/>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5BCB73A5-1D39-47F8-B276-7095F213D1CA}"/>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10" name="TextBox 9">
            <a:extLst>
              <a:ext uri="{FF2B5EF4-FFF2-40B4-BE49-F238E27FC236}">
                <a16:creationId xmlns:a16="http://schemas.microsoft.com/office/drawing/2014/main" id="{958D4125-C650-4AB1-A207-DF57CC229153}"/>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3888027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3054568"/>
            <a:ext cx="10515600" cy="2028451"/>
          </a:xfrm>
        </p:spPr>
        <p:txBody>
          <a:bodyPr anchor="t">
            <a:normAutofit/>
          </a:bodyPr>
          <a:lstStyle>
            <a:lvl1pPr algn="l">
              <a:defRPr sz="5400"/>
            </a:lvl1pPr>
          </a:lstStyle>
          <a:p>
            <a:r>
              <a:rPr lang="en-US" dirty="0"/>
              <a:t>Click to edit Master title style</a:t>
            </a:r>
          </a:p>
        </p:txBody>
      </p:sp>
      <p:sp>
        <p:nvSpPr>
          <p:cNvPr id="3" name="Text Placeholder 2"/>
          <p:cNvSpPr>
            <a:spLocks noGrp="1"/>
          </p:cNvSpPr>
          <p:nvPr>
            <p:ph type="body" idx="1"/>
          </p:nvPr>
        </p:nvSpPr>
        <p:spPr>
          <a:xfrm>
            <a:off x="831850" y="2102375"/>
            <a:ext cx="10515600" cy="829300"/>
          </a:xfrm>
        </p:spPr>
        <p:txBody>
          <a:bodyPr anchor="b">
            <a:normAutofit/>
          </a:bodyPr>
          <a:lstStyle>
            <a:lvl1pPr marL="0" indent="0">
              <a:buNone/>
              <a:defRPr lang="en-US" sz="2400" kern="1200" dirty="0" smtClean="0">
                <a:solidFill>
                  <a:srgbClr val="767474"/>
                </a:solidFill>
                <a:latin typeface="Arial" panose="020B0604020202020204" pitchFamily="34" charset="0"/>
                <a:ea typeface="+mn-ea"/>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8" name="TextBox 7"/>
          <p:cNvSpPr txBox="1"/>
          <p:nvPr userDrawn="1"/>
        </p:nvSpPr>
        <p:spPr>
          <a:xfrm>
            <a:off x="11216183" y="6444476"/>
            <a:ext cx="51434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9" name="Straight Connector 8"/>
          <p:cNvCxnSpPr>
            <a:cxnSpLocks/>
          </p:cNvCxnSpPr>
          <p:nvPr userDrawn="1"/>
        </p:nvCxnSpPr>
        <p:spPr>
          <a:xfrm flipV="1">
            <a:off x="780197" y="2988235"/>
            <a:ext cx="10567253" cy="4886"/>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51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53453" y="1029869"/>
            <a:ext cx="5466347" cy="51470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3929" y="1029869"/>
            <a:ext cx="5465657" cy="5147094"/>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2" name="Straight Connector 11"/>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553453" y="6258927"/>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Footer Placeholder 4"/>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10" name="TextBox 9">
            <a:extLst>
              <a:ext uri="{FF2B5EF4-FFF2-40B4-BE49-F238E27FC236}">
                <a16:creationId xmlns:a16="http://schemas.microsoft.com/office/drawing/2014/main" id="{29A75BAE-2FB2-4ACE-912A-D9EC027FFCDD}"/>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714837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f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53454" y="1029869"/>
            <a:ext cx="4538500" cy="51470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Box 7"/>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2" name="Straight Connector 11"/>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553453" y="6258927"/>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9" name="Footer Placeholder 4">
            <a:extLst>
              <a:ext uri="{FF2B5EF4-FFF2-40B4-BE49-F238E27FC236}">
                <a16:creationId xmlns:a16="http://schemas.microsoft.com/office/drawing/2014/main" id="{C7B4D0E7-06AE-451C-8305-54061F9E419F}"/>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10" name="TextBox 9">
            <a:extLst>
              <a:ext uri="{FF2B5EF4-FFF2-40B4-BE49-F238E27FC236}">
                <a16:creationId xmlns:a16="http://schemas.microsoft.com/office/drawing/2014/main" id="{2B4E304C-C083-472E-9468-2D035FB00B5D}"/>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2732692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41086" y="1022139"/>
            <a:ext cx="4538500" cy="51470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Box 7"/>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2" name="Straight Connector 11"/>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553453" y="6258927"/>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9" name="Footer Placeholder 4">
            <a:extLst>
              <a:ext uri="{FF2B5EF4-FFF2-40B4-BE49-F238E27FC236}">
                <a16:creationId xmlns:a16="http://schemas.microsoft.com/office/drawing/2014/main" id="{DFD49386-9E64-4DD7-BE8E-B8F6EEB1B6D7}"/>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10" name="TextBox 9">
            <a:extLst>
              <a:ext uri="{FF2B5EF4-FFF2-40B4-BE49-F238E27FC236}">
                <a16:creationId xmlns:a16="http://schemas.microsoft.com/office/drawing/2014/main" id="{8E064E41-DBE6-4192-8D6E-F3EF79A11D52}"/>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1696183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45328"/>
            <a:ext cx="10972800" cy="591110"/>
          </a:xfrm>
        </p:spPr>
        <p:txBody>
          <a:bodyPr/>
          <a:lstStyle/>
          <a:p>
            <a:r>
              <a:rPr lang="en-US" dirty="0"/>
              <a:t>Click to edit Master title style</a:t>
            </a:r>
          </a:p>
        </p:txBody>
      </p:sp>
      <p:sp>
        <p:nvSpPr>
          <p:cNvPr id="3" name="Text Placeholder 2"/>
          <p:cNvSpPr>
            <a:spLocks noGrp="1"/>
          </p:cNvSpPr>
          <p:nvPr>
            <p:ph type="body" idx="1"/>
          </p:nvPr>
        </p:nvSpPr>
        <p:spPr>
          <a:xfrm>
            <a:off x="609600" y="993869"/>
            <a:ext cx="5387975" cy="7154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1859895"/>
            <a:ext cx="5387975" cy="42241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0" y="995644"/>
            <a:ext cx="5486400" cy="7136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096000" y="1859895"/>
            <a:ext cx="5486400" cy="42241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2" name="Straight Connector 11"/>
          <p:cNvCxnSpPr/>
          <p:nvPr userDrawn="1"/>
        </p:nvCxnSpPr>
        <p:spPr>
          <a:xfrm>
            <a:off x="609600" y="838200"/>
            <a:ext cx="10972800" cy="0"/>
          </a:xfrm>
          <a:prstGeom prst="line">
            <a:avLst/>
          </a:prstGeom>
          <a:ln w="1905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9600" y="6172200"/>
            <a:ext cx="10972800" cy="0"/>
          </a:xfrm>
          <a:prstGeom prst="line">
            <a:avLst/>
          </a:prstGeom>
          <a:ln w="9525">
            <a:solidFill>
              <a:srgbClr val="008000"/>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16" name="Footer Placeholder 4">
            <a:extLst>
              <a:ext uri="{FF2B5EF4-FFF2-40B4-BE49-F238E27FC236}">
                <a16:creationId xmlns:a16="http://schemas.microsoft.com/office/drawing/2014/main" id="{0D08C507-2DCE-45DF-B6CD-D80F139CCA02}"/>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14" name="TextBox 13">
            <a:extLst>
              <a:ext uri="{FF2B5EF4-FFF2-40B4-BE49-F238E27FC236}">
                <a16:creationId xmlns:a16="http://schemas.microsoft.com/office/drawing/2014/main" id="{4B41F00A-D3D1-4B9C-B37B-AE8684A395ED}"/>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2475067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ad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45328"/>
            <a:ext cx="10972800" cy="591110"/>
          </a:xfrm>
        </p:spPr>
        <p:txBody>
          <a:bodyPr/>
          <a:lstStyle/>
          <a:p>
            <a:r>
              <a:rPr lang="en-US" dirty="0"/>
              <a:t>Click to edit Master title style</a:t>
            </a:r>
          </a:p>
        </p:txBody>
      </p:sp>
      <p:sp>
        <p:nvSpPr>
          <p:cNvPr id="3" name="Text Placeholder 2"/>
          <p:cNvSpPr>
            <a:spLocks noGrp="1"/>
          </p:cNvSpPr>
          <p:nvPr>
            <p:ph type="body" idx="1"/>
          </p:nvPr>
        </p:nvSpPr>
        <p:spPr>
          <a:xfrm>
            <a:off x="609600" y="993869"/>
            <a:ext cx="5387975" cy="4464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09600" y="1481319"/>
            <a:ext cx="5387975" cy="19850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0" y="995644"/>
            <a:ext cx="5486400" cy="44468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096000" y="1481319"/>
            <a:ext cx="5486400" cy="19850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cxnSp>
        <p:nvCxnSpPr>
          <p:cNvPr id="12" name="Straight Connector 11"/>
          <p:cNvCxnSpPr/>
          <p:nvPr userDrawn="1"/>
        </p:nvCxnSpPr>
        <p:spPr>
          <a:xfrm>
            <a:off x="609600" y="838200"/>
            <a:ext cx="10972800" cy="0"/>
          </a:xfrm>
          <a:prstGeom prst="line">
            <a:avLst/>
          </a:prstGeom>
          <a:ln w="1905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9600" y="6172200"/>
            <a:ext cx="10972800" cy="0"/>
          </a:xfrm>
          <a:prstGeom prst="line">
            <a:avLst/>
          </a:prstGeom>
          <a:ln w="9525">
            <a:solidFill>
              <a:srgbClr val="008000"/>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sp>
        <p:nvSpPr>
          <p:cNvPr id="16" name="Text Placeholder 2"/>
          <p:cNvSpPr>
            <a:spLocks noGrp="1"/>
          </p:cNvSpPr>
          <p:nvPr>
            <p:ph type="body" idx="12"/>
          </p:nvPr>
        </p:nvSpPr>
        <p:spPr>
          <a:xfrm>
            <a:off x="609600" y="3683531"/>
            <a:ext cx="5387975" cy="4464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7" name="Content Placeholder 3"/>
          <p:cNvSpPr>
            <a:spLocks noGrp="1"/>
          </p:cNvSpPr>
          <p:nvPr>
            <p:ph sz="half" idx="13"/>
          </p:nvPr>
        </p:nvSpPr>
        <p:spPr>
          <a:xfrm>
            <a:off x="609600" y="4176957"/>
            <a:ext cx="5387975" cy="19850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4"/>
          <p:cNvSpPr>
            <a:spLocks noGrp="1"/>
          </p:cNvSpPr>
          <p:nvPr>
            <p:ph type="body" sz="quarter" idx="14"/>
          </p:nvPr>
        </p:nvSpPr>
        <p:spPr>
          <a:xfrm>
            <a:off x="6096000" y="3685306"/>
            <a:ext cx="5486400" cy="44468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9" name="Content Placeholder 5"/>
          <p:cNvSpPr>
            <a:spLocks noGrp="1"/>
          </p:cNvSpPr>
          <p:nvPr>
            <p:ph sz="quarter" idx="15"/>
          </p:nvPr>
        </p:nvSpPr>
        <p:spPr>
          <a:xfrm>
            <a:off x="6096000" y="4176957"/>
            <a:ext cx="5486400" cy="19850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Footer Placeholder 4">
            <a:extLst>
              <a:ext uri="{FF2B5EF4-FFF2-40B4-BE49-F238E27FC236}">
                <a16:creationId xmlns:a16="http://schemas.microsoft.com/office/drawing/2014/main" id="{4C711079-E8BB-4654-8D68-E6516FC2F8B9}"/>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21" name="TextBox 20">
            <a:extLst>
              <a:ext uri="{FF2B5EF4-FFF2-40B4-BE49-F238E27FC236}">
                <a16:creationId xmlns:a16="http://schemas.microsoft.com/office/drawing/2014/main" id="{7F1EE614-230B-49FC-ABC2-8D93C59A5D6E}"/>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3852738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6 Box Gri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Box 5"/>
          <p:cNvSpPr txBox="1"/>
          <p:nvPr userDrawn="1"/>
        </p:nvSpPr>
        <p:spPr>
          <a:xfrm>
            <a:off x="11059886" y="6486980"/>
            <a:ext cx="685799"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r>
              <a:rPr lang="en-US" sz="1200" baseline="0" dirty="0">
                <a:solidFill>
                  <a:schemeClr val="bg2">
                    <a:lumMod val="10000"/>
                  </a:schemeClr>
                </a:solidFill>
                <a:latin typeface="Calibri Light" panose="020F0302020204030204" pitchFamily="34" charset="0"/>
                <a:cs typeface="Calibri Light" panose="020F0302020204030204" pitchFamily="34" charset="0"/>
              </a:rPr>
              <a:t>	</a:t>
            </a:r>
            <a:fld id="{D86EF3BE-F1C3-4B71-BB2D-0253AFF29FF2}" type="slidenum">
              <a:rPr lang="en-US" sz="1200" smtClean="0">
                <a:solidFill>
                  <a:schemeClr val="bg2">
                    <a:lumMod val="10000"/>
                  </a:schemeClr>
                </a:solidFill>
                <a:latin typeface="Calibri Light" panose="020F0302020204030204" pitchFamily="34" charset="0"/>
                <a:cs typeface="Calibri Light" panose="020F03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tab pos="8570913" algn="r"/>
                </a:tabLst>
                <a:defRPr/>
              </a:pPr>
              <a:t>‹#›</a:t>
            </a:fld>
            <a:endParaRPr lang="en-US" sz="1800" dirty="0">
              <a:solidFill>
                <a:schemeClr val="bg2">
                  <a:lumMod val="10000"/>
                </a:schemeClr>
              </a:solidFill>
              <a:latin typeface="Calibri Light" panose="020F0302020204030204" pitchFamily="34" charset="0"/>
              <a:cs typeface="Calibri Light" panose="020F0302020204030204" pitchFamily="34"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086" y="6292628"/>
            <a:ext cx="1066800" cy="496062"/>
          </a:xfrm>
          <a:prstGeom prst="rect">
            <a:avLst/>
          </a:prstGeom>
        </p:spPr>
      </p:pic>
      <p:cxnSp>
        <p:nvCxnSpPr>
          <p:cNvPr id="16" name="Straight Connector 15"/>
          <p:cNvCxnSpPr>
            <a:cxnSpLocks/>
          </p:cNvCxnSpPr>
          <p:nvPr userDrawn="1"/>
        </p:nvCxnSpPr>
        <p:spPr>
          <a:xfrm>
            <a:off x="546628" y="932447"/>
            <a:ext cx="11032958" cy="0"/>
          </a:xfrm>
          <a:prstGeom prst="line">
            <a:avLst/>
          </a:prstGeom>
          <a:ln w="19050">
            <a:solidFill>
              <a:srgbClr val="008000"/>
            </a:solidFill>
          </a:ln>
          <a:effectLst>
            <a:outerShdw blurRad="38100" dist="12700" dir="5400000" algn="t"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userDrawn="1"/>
        </p:nvCxnSpPr>
        <p:spPr>
          <a:xfrm>
            <a:off x="546628" y="6161505"/>
            <a:ext cx="11032958" cy="0"/>
          </a:xfrm>
          <a:prstGeom prst="line">
            <a:avLst/>
          </a:prstGeom>
          <a:ln w="19050">
            <a:solidFill>
              <a:srgbClr val="008000"/>
            </a:solidFill>
          </a:ln>
          <a:effectLst>
            <a:outerShdw blurRad="381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456DDC1-DC8F-468B-B9DA-019E3595C362}"/>
              </a:ext>
            </a:extLst>
          </p:cNvPr>
          <p:cNvSpPr/>
          <p:nvPr userDrawn="1"/>
        </p:nvSpPr>
        <p:spPr>
          <a:xfrm>
            <a:off x="611578" y="3526971"/>
            <a:ext cx="3633849" cy="2458193"/>
          </a:xfrm>
          <a:prstGeom prst="rect">
            <a:avLst/>
          </a:prstGeom>
          <a:noFill/>
          <a:ln w="317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5BBD873-CC0E-49C8-AC56-F7B619C794A2}"/>
              </a:ext>
            </a:extLst>
          </p:cNvPr>
          <p:cNvSpPr/>
          <p:nvPr userDrawn="1"/>
        </p:nvSpPr>
        <p:spPr>
          <a:xfrm>
            <a:off x="611578" y="1068778"/>
            <a:ext cx="3633849" cy="2458193"/>
          </a:xfrm>
          <a:prstGeom prst="rect">
            <a:avLst/>
          </a:prstGeom>
          <a:noFill/>
          <a:ln w="317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1B5BA65-D692-4771-A164-0DA11085F9E3}"/>
              </a:ext>
            </a:extLst>
          </p:cNvPr>
          <p:cNvSpPr/>
          <p:nvPr userDrawn="1"/>
        </p:nvSpPr>
        <p:spPr>
          <a:xfrm>
            <a:off x="4245427" y="3526971"/>
            <a:ext cx="3633849" cy="2458193"/>
          </a:xfrm>
          <a:prstGeom prst="rect">
            <a:avLst/>
          </a:prstGeom>
          <a:noFill/>
          <a:ln w="317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0CDD502-9E0D-4F4B-9481-535A47ED5995}"/>
              </a:ext>
            </a:extLst>
          </p:cNvPr>
          <p:cNvSpPr/>
          <p:nvPr userDrawn="1"/>
        </p:nvSpPr>
        <p:spPr>
          <a:xfrm>
            <a:off x="4245427" y="1068778"/>
            <a:ext cx="3633849" cy="2458193"/>
          </a:xfrm>
          <a:prstGeom prst="rect">
            <a:avLst/>
          </a:prstGeom>
          <a:noFill/>
          <a:ln w="317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0DC0771-0581-4F0C-8069-E765B15521AF}"/>
              </a:ext>
            </a:extLst>
          </p:cNvPr>
          <p:cNvSpPr/>
          <p:nvPr userDrawn="1"/>
        </p:nvSpPr>
        <p:spPr>
          <a:xfrm>
            <a:off x="7879276" y="3526970"/>
            <a:ext cx="3633849" cy="2458193"/>
          </a:xfrm>
          <a:prstGeom prst="rect">
            <a:avLst/>
          </a:prstGeom>
          <a:noFill/>
          <a:ln w="317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AC9C1B3-2B8D-46E9-B377-9B4571C47898}"/>
              </a:ext>
            </a:extLst>
          </p:cNvPr>
          <p:cNvSpPr/>
          <p:nvPr userDrawn="1"/>
        </p:nvSpPr>
        <p:spPr>
          <a:xfrm>
            <a:off x="7886359" y="1068778"/>
            <a:ext cx="3633849" cy="2458193"/>
          </a:xfrm>
          <a:prstGeom prst="rect">
            <a:avLst/>
          </a:prstGeom>
          <a:noFill/>
          <a:ln w="317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ooter Placeholder 4">
            <a:extLst>
              <a:ext uri="{FF2B5EF4-FFF2-40B4-BE49-F238E27FC236}">
                <a16:creationId xmlns:a16="http://schemas.microsoft.com/office/drawing/2014/main" id="{3B9FD9DA-31B6-47E7-A947-48D39C88C033}"/>
              </a:ext>
            </a:extLst>
          </p:cNvPr>
          <p:cNvSpPr>
            <a:spLocks noGrp="1"/>
          </p:cNvSpPr>
          <p:nvPr>
            <p:ph type="ftr" sz="quarter" idx="11"/>
          </p:nvPr>
        </p:nvSpPr>
        <p:spPr>
          <a:xfrm>
            <a:off x="1658202" y="6356350"/>
            <a:ext cx="8746833" cy="365125"/>
          </a:xfrm>
        </p:spPr>
        <p:txBody>
          <a:bodyPr/>
          <a:lstStyle>
            <a:lvl1pPr>
              <a:defRPr>
                <a:solidFill>
                  <a:srgbClr val="767474"/>
                </a:solidFill>
              </a:defRPr>
            </a:lvl1pPr>
          </a:lstStyle>
          <a:p>
            <a:r>
              <a:rPr lang="en-US"/>
              <a:t>SDG&amp;E Synchrophasor Visualization Software System</a:t>
            </a:r>
            <a:endParaRPr lang="en-US" dirty="0"/>
          </a:p>
        </p:txBody>
      </p:sp>
      <p:sp>
        <p:nvSpPr>
          <p:cNvPr id="19" name="TextBox 18">
            <a:extLst>
              <a:ext uri="{FF2B5EF4-FFF2-40B4-BE49-F238E27FC236}">
                <a16:creationId xmlns:a16="http://schemas.microsoft.com/office/drawing/2014/main" id="{936E6C8B-F58F-4770-A44C-A148EC9799F4}"/>
              </a:ext>
            </a:extLst>
          </p:cNvPr>
          <p:cNvSpPr txBox="1"/>
          <p:nvPr userDrawn="1"/>
        </p:nvSpPr>
        <p:spPr>
          <a:xfrm>
            <a:off x="4485361" y="6606059"/>
            <a:ext cx="3150221" cy="230832"/>
          </a:xfrm>
          <a:prstGeom prst="rect">
            <a:avLst/>
          </a:prstGeom>
          <a:noFill/>
        </p:spPr>
        <p:txBody>
          <a:bodyPr wrap="none" rtlCol="0">
            <a:spAutoFit/>
          </a:bodyPr>
          <a:lstStyle/>
          <a:p>
            <a:r>
              <a:rPr lang="en-US" sz="900" dirty="0">
                <a:solidFill>
                  <a:schemeClr val="bg1">
                    <a:lumMod val="65000"/>
                  </a:schemeClr>
                </a:solidFill>
                <a:latin typeface="+mj-lt"/>
              </a:rPr>
              <a:t>Copyright © Grid Protection Alliance, 2017 – All rights reserved.</a:t>
            </a:r>
          </a:p>
        </p:txBody>
      </p:sp>
    </p:spTree>
    <p:extLst>
      <p:ext uri="{BB962C8B-B14F-4D97-AF65-F5344CB8AC3E}">
        <p14:creationId xmlns:p14="http://schemas.microsoft.com/office/powerpoint/2010/main" val="848598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6628" y="335360"/>
            <a:ext cx="11032958" cy="59708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53453" y="1114425"/>
            <a:ext cx="11026133" cy="504708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546628" y="6356350"/>
            <a:ext cx="11032958" cy="311149"/>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SDG&amp;E Synchrophasor Visualization Software System</a:t>
            </a:r>
          </a:p>
        </p:txBody>
      </p:sp>
    </p:spTree>
    <p:extLst>
      <p:ext uri="{BB962C8B-B14F-4D97-AF65-F5344CB8AC3E}">
        <p14:creationId xmlns:p14="http://schemas.microsoft.com/office/powerpoint/2010/main" val="335722838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86" r:id="rId5"/>
    <p:sldLayoutId id="2147483687" r:id="rId6"/>
    <p:sldLayoutId id="2147483679" r:id="rId7"/>
    <p:sldLayoutId id="2147483690" r:id="rId8"/>
    <p:sldLayoutId id="2147483691" r:id="rId9"/>
    <p:sldLayoutId id="2147483680" r:id="rId10"/>
    <p:sldLayoutId id="2147483689" r:id="rId11"/>
    <p:sldLayoutId id="2147483688" r:id="rId12"/>
    <p:sldLayoutId id="2147483681" r:id="rId13"/>
    <p:sldLayoutId id="2147483682" r:id="rId14"/>
    <p:sldLayoutId id="2147483683" r:id="rId15"/>
    <p:sldLayoutId id="2147483684" r:id="rId16"/>
    <p:sldLayoutId id="2147483685" r:id="rId17"/>
    <p:sldLayoutId id="2147483692" r:id="rId18"/>
  </p:sldLayoutIdLst>
  <p:hf sldNum="0" hdr="0" dt="0"/>
  <p:txStyles>
    <p:titleStyle>
      <a:lvl1pPr algn="ctr" defTabSz="914400" rtl="0" eaLnBrk="1" latinLnBrk="0" hangingPunct="1">
        <a:lnSpc>
          <a:spcPct val="90000"/>
        </a:lnSpc>
        <a:spcBef>
          <a:spcPct val="0"/>
        </a:spcBef>
        <a:buNone/>
        <a:defRPr lang="en-US" sz="3200" kern="1200" dirty="0">
          <a:solidFill>
            <a:srgbClr val="007900"/>
          </a:solidFill>
          <a:latin typeface="CG Omega" panose="020B0502050508020304" pitchFamily="34" charset="0"/>
          <a:ea typeface="+mj-ea"/>
          <a:cs typeface="Arial" pitchFamily="34" charset="0"/>
        </a:defRPr>
      </a:lvl1pPr>
    </p:titleStyle>
    <p:bodyStyle>
      <a:lvl1pPr marL="341313" indent="-341313" algn="l" defTabSz="914400" rtl="0" eaLnBrk="1" latinLnBrk="0" hangingPunct="1">
        <a:lnSpc>
          <a:spcPct val="90000"/>
        </a:lnSpc>
        <a:spcBef>
          <a:spcPts val="1000"/>
        </a:spcBef>
        <a:buSzPct val="80000"/>
        <a:buFontTx/>
        <a:buBlip>
          <a:blip r:embed="rId20"/>
        </a:buBlip>
        <a:defRPr sz="2800" kern="1200">
          <a:solidFill>
            <a:schemeClr val="tx1"/>
          </a:solidFill>
          <a:latin typeface="+mn-lt"/>
          <a:ea typeface="+mn-ea"/>
          <a:cs typeface="+mn-cs"/>
        </a:defRPr>
      </a:lvl1pPr>
      <a:lvl2pPr marL="573088" indent="-231775" algn="l" defTabSz="914400" rtl="0" eaLnBrk="1" latinLnBrk="0" hangingPunct="1">
        <a:lnSpc>
          <a:spcPct val="90000"/>
        </a:lnSpc>
        <a:spcBef>
          <a:spcPts val="500"/>
        </a:spcBef>
        <a:buClr>
          <a:srgbClr val="007900"/>
        </a:buClr>
        <a:buFont typeface="Wingdings" panose="05000000000000000000" pitchFamily="2" charset="2"/>
        <a:buChar char="§"/>
        <a:defRPr sz="2400" kern="1200">
          <a:solidFill>
            <a:schemeClr val="tx1"/>
          </a:solidFill>
          <a:latin typeface="+mn-lt"/>
          <a:ea typeface="+mn-ea"/>
          <a:cs typeface="+mn-cs"/>
        </a:defRPr>
      </a:lvl2pPr>
      <a:lvl3pPr marL="854075" indent="-227013"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087438" indent="-233363" algn="l" defTabSz="914400" rtl="0" eaLnBrk="1" latinLnBrk="0" hangingPunct="1">
        <a:lnSpc>
          <a:spcPct val="90000"/>
        </a:lnSpc>
        <a:spcBef>
          <a:spcPts val="500"/>
        </a:spcBef>
        <a:buClr>
          <a:srgbClr val="007900"/>
        </a:buClr>
        <a:buFont typeface="Arial" panose="020B0604020202020204" pitchFamily="34" charset="0"/>
        <a:buChar char="•"/>
        <a:defRPr sz="1800" kern="1200">
          <a:solidFill>
            <a:schemeClr val="accent6">
              <a:lumMod val="50000"/>
            </a:schemeClr>
          </a:solidFill>
          <a:latin typeface="+mn-lt"/>
          <a:ea typeface="+mn-ea"/>
          <a:cs typeface="+mn-cs"/>
        </a:defRPr>
      </a:lvl4pPr>
      <a:lvl5pPr marL="1255713" indent="-168275" algn="l" defTabSz="914400" rtl="0" eaLnBrk="1" latinLnBrk="0" hangingPunct="1">
        <a:lnSpc>
          <a:spcPct val="90000"/>
        </a:lnSpc>
        <a:spcBef>
          <a:spcPts val="500"/>
        </a:spcBef>
        <a:buFont typeface="Calibri" panose="020F050202020403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33.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jpg"/><Relationship Id="rId3" Type="http://schemas.openxmlformats.org/officeDocument/2006/relationships/image" Target="../media/image5.png"/><Relationship Id="rId7" Type="http://schemas.openxmlformats.org/officeDocument/2006/relationships/image" Target="../media/image9.emf"/><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xml"/><Relationship Id="rId16" Type="http://schemas.openxmlformats.org/officeDocument/2006/relationships/image" Target="../media/image18.png"/><Relationship Id="rId1" Type="http://schemas.openxmlformats.org/officeDocument/2006/relationships/slideLayout" Target="../slideLayouts/slideLayout10.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emf"/><Relationship Id="rId3" Type="http://schemas.openxmlformats.org/officeDocument/2006/relationships/image" Target="../media/image19.png"/><Relationship Id="rId7" Type="http://schemas.openxmlformats.org/officeDocument/2006/relationships/image" Target="../media/image7.png"/><Relationship Id="rId12" Type="http://schemas.openxmlformats.org/officeDocument/2006/relationships/image" Target="../media/image11.png"/><Relationship Id="rId17"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13.png"/><Relationship Id="rId5" Type="http://schemas.openxmlformats.org/officeDocument/2006/relationships/image" Target="../media/image6.png"/><Relationship Id="rId15" Type="http://schemas.openxmlformats.org/officeDocument/2006/relationships/image" Target="../media/image15.jpg"/><Relationship Id="rId10" Type="http://schemas.openxmlformats.org/officeDocument/2006/relationships/image" Target="../media/image21.png"/><Relationship Id="rId4"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32FD2E-A4F9-4F28-AB46-B06A3E25316D}"/>
              </a:ext>
            </a:extLst>
          </p:cNvPr>
          <p:cNvSpPr>
            <a:spLocks noGrp="1"/>
          </p:cNvSpPr>
          <p:nvPr>
            <p:ph type="title"/>
          </p:nvPr>
        </p:nvSpPr>
        <p:spPr/>
        <p:txBody>
          <a:bodyPr/>
          <a:lstStyle/>
          <a:p>
            <a:r>
              <a:rPr lang="en-US" dirty="0"/>
              <a:t>GPA Proposal Discussion – Part 2</a:t>
            </a:r>
          </a:p>
        </p:txBody>
      </p:sp>
      <p:sp>
        <p:nvSpPr>
          <p:cNvPr id="5" name="Content Placeholder 4">
            <a:extLst>
              <a:ext uri="{FF2B5EF4-FFF2-40B4-BE49-F238E27FC236}">
                <a16:creationId xmlns:a16="http://schemas.microsoft.com/office/drawing/2014/main" id="{21FE623F-3B6A-482C-933F-854330D90605}"/>
              </a:ext>
            </a:extLst>
          </p:cNvPr>
          <p:cNvSpPr>
            <a:spLocks noGrp="1"/>
          </p:cNvSpPr>
          <p:nvPr>
            <p:ph idx="1"/>
          </p:nvPr>
        </p:nvSpPr>
        <p:spPr>
          <a:xfrm>
            <a:off x="4029603" y="1579425"/>
            <a:ext cx="6715363" cy="2688740"/>
          </a:xfrm>
        </p:spPr>
        <p:txBody>
          <a:bodyPr>
            <a:normAutofit/>
          </a:bodyPr>
          <a:lstStyle/>
          <a:p>
            <a:r>
              <a:rPr lang="en-US" sz="3200" dirty="0"/>
              <a:t>Solution Architecture</a:t>
            </a:r>
            <a:br>
              <a:rPr lang="en-US" sz="3200" dirty="0"/>
            </a:br>
            <a:endParaRPr lang="en-US" sz="3200" dirty="0"/>
          </a:p>
          <a:p>
            <a:r>
              <a:rPr lang="en-US" sz="3200" dirty="0"/>
              <a:t>Solution Delivery</a:t>
            </a:r>
          </a:p>
        </p:txBody>
      </p:sp>
      <p:sp>
        <p:nvSpPr>
          <p:cNvPr id="6" name="TextBox 5">
            <a:extLst>
              <a:ext uri="{FF2B5EF4-FFF2-40B4-BE49-F238E27FC236}">
                <a16:creationId xmlns:a16="http://schemas.microsoft.com/office/drawing/2014/main" id="{5FE1101F-7430-47CE-8886-05D6A3E0457D}"/>
              </a:ext>
            </a:extLst>
          </p:cNvPr>
          <p:cNvSpPr txBox="1"/>
          <p:nvPr/>
        </p:nvSpPr>
        <p:spPr>
          <a:xfrm>
            <a:off x="3714786" y="5292969"/>
            <a:ext cx="4440126" cy="738664"/>
          </a:xfrm>
          <a:prstGeom prst="rect">
            <a:avLst/>
          </a:prstGeom>
          <a:noFill/>
        </p:spPr>
        <p:txBody>
          <a:bodyPr wrap="none" rtlCol="0">
            <a:spAutoFit/>
          </a:bodyPr>
          <a:lstStyle/>
          <a:p>
            <a:pPr algn="ctr"/>
            <a:r>
              <a:rPr lang="en-US" sz="2400" dirty="0">
                <a:latin typeface="+mj-lt"/>
              </a:rPr>
              <a:t>Russell Robertson &amp; Ritchie Carroll</a:t>
            </a:r>
            <a:br>
              <a:rPr lang="en-US" dirty="0"/>
            </a:br>
            <a:r>
              <a:rPr lang="en-US" dirty="0"/>
              <a:t>November 28, 2017</a:t>
            </a:r>
          </a:p>
        </p:txBody>
      </p:sp>
      <p:pic>
        <p:nvPicPr>
          <p:cNvPr id="8" name="Picture 7">
            <a:extLst>
              <a:ext uri="{FF2B5EF4-FFF2-40B4-BE49-F238E27FC236}">
                <a16:creationId xmlns:a16="http://schemas.microsoft.com/office/drawing/2014/main" id="{AD0BE37D-0148-4529-A36D-3FF56FC569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6930" y="4149535"/>
            <a:ext cx="6429375" cy="981075"/>
          </a:xfrm>
          <a:prstGeom prst="rect">
            <a:avLst/>
          </a:prstGeom>
        </p:spPr>
      </p:pic>
    </p:spTree>
    <p:extLst>
      <p:ext uri="{BB962C8B-B14F-4D97-AF65-F5344CB8AC3E}">
        <p14:creationId xmlns:p14="http://schemas.microsoft.com/office/powerpoint/2010/main" val="2242924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SDG&amp;E Synchrophasor Visualization Software System</a:t>
            </a:r>
            <a:endParaRPr lang="en-US" dirty="0"/>
          </a:p>
        </p:txBody>
      </p:sp>
      <p:sp>
        <p:nvSpPr>
          <p:cNvPr id="8" name="Title 7"/>
          <p:cNvSpPr>
            <a:spLocks noGrp="1"/>
          </p:cNvSpPr>
          <p:nvPr>
            <p:ph type="title"/>
          </p:nvPr>
        </p:nvSpPr>
        <p:spPr/>
        <p:txBody>
          <a:bodyPr/>
          <a:lstStyle/>
          <a:p>
            <a:r>
              <a:rPr lang="en-US" dirty="0"/>
              <a:t>Solution Architecture – Additional Questions ?</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4625" y="1819275"/>
            <a:ext cx="6762750" cy="3219450"/>
          </a:xfrm>
          <a:prstGeom prst="rect">
            <a:avLst/>
          </a:prstGeom>
        </p:spPr>
      </p:pic>
      <p:grpSp>
        <p:nvGrpSpPr>
          <p:cNvPr id="5" name="Group 4">
            <a:extLst>
              <a:ext uri="{FF2B5EF4-FFF2-40B4-BE49-F238E27FC236}">
                <a16:creationId xmlns:a16="http://schemas.microsoft.com/office/drawing/2014/main" id="{FBFE7730-B1EE-4EBA-BA67-55F40D961395}"/>
              </a:ext>
            </a:extLst>
          </p:cNvPr>
          <p:cNvGrpSpPr/>
          <p:nvPr/>
        </p:nvGrpSpPr>
        <p:grpSpPr>
          <a:xfrm>
            <a:off x="9878312" y="6254262"/>
            <a:ext cx="1322798" cy="500137"/>
            <a:chOff x="9878312" y="6254262"/>
            <a:chExt cx="1322798" cy="500137"/>
          </a:xfrm>
        </p:grpSpPr>
        <p:sp>
          <p:nvSpPr>
            <p:cNvPr id="7" name="Rectangle 6">
              <a:extLst>
                <a:ext uri="{FF2B5EF4-FFF2-40B4-BE49-F238E27FC236}">
                  <a16:creationId xmlns:a16="http://schemas.microsoft.com/office/drawing/2014/main" id="{DCB407F5-87A3-4946-9160-9A0FDA80BAD0}"/>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9" name="TextBox 8">
              <a:extLst>
                <a:ext uri="{FF2B5EF4-FFF2-40B4-BE49-F238E27FC236}">
                  <a16:creationId xmlns:a16="http://schemas.microsoft.com/office/drawing/2014/main" id="{ED4FE689-0A4D-43D4-AB11-7F81AA9804C7}"/>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4149683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32FD2E-A4F9-4F28-AB46-B06A3E25316D}"/>
              </a:ext>
            </a:extLst>
          </p:cNvPr>
          <p:cNvSpPr>
            <a:spLocks noGrp="1"/>
          </p:cNvSpPr>
          <p:nvPr>
            <p:ph type="title"/>
          </p:nvPr>
        </p:nvSpPr>
        <p:spPr/>
        <p:txBody>
          <a:bodyPr/>
          <a:lstStyle/>
          <a:p>
            <a:r>
              <a:rPr lang="en-US" dirty="0"/>
              <a:t>GPA Solution – Delivery</a:t>
            </a:r>
          </a:p>
        </p:txBody>
      </p:sp>
      <p:sp>
        <p:nvSpPr>
          <p:cNvPr id="5" name="Content Placeholder 4">
            <a:extLst>
              <a:ext uri="{FF2B5EF4-FFF2-40B4-BE49-F238E27FC236}">
                <a16:creationId xmlns:a16="http://schemas.microsoft.com/office/drawing/2014/main" id="{21FE623F-3B6A-482C-933F-854330D90605}"/>
              </a:ext>
            </a:extLst>
          </p:cNvPr>
          <p:cNvSpPr>
            <a:spLocks noGrp="1"/>
          </p:cNvSpPr>
          <p:nvPr>
            <p:ph idx="1"/>
          </p:nvPr>
        </p:nvSpPr>
        <p:spPr>
          <a:xfrm>
            <a:off x="3389420" y="1651138"/>
            <a:ext cx="5906982" cy="3611742"/>
          </a:xfrm>
        </p:spPr>
        <p:txBody>
          <a:bodyPr>
            <a:normAutofit/>
          </a:bodyPr>
          <a:lstStyle/>
          <a:p>
            <a:r>
              <a:rPr lang="en-US" sz="3200" dirty="0"/>
              <a:t>Approach &amp; Schedule</a:t>
            </a:r>
          </a:p>
          <a:p>
            <a:r>
              <a:rPr lang="en-US" sz="3200" dirty="0"/>
              <a:t>Graphical Requirements Gaps</a:t>
            </a:r>
          </a:p>
          <a:p>
            <a:r>
              <a:rPr lang="en-US" sz="3200" dirty="0"/>
              <a:t>Data Migration</a:t>
            </a:r>
          </a:p>
          <a:p>
            <a:r>
              <a:rPr lang="en-US" sz="3200" dirty="0"/>
              <a:t>Development Approach</a:t>
            </a:r>
          </a:p>
          <a:p>
            <a:r>
              <a:rPr lang="en-US" sz="3200" dirty="0"/>
              <a:t>Testing &amp; Acceptance</a:t>
            </a:r>
          </a:p>
          <a:p>
            <a:endParaRPr lang="en-US" dirty="0"/>
          </a:p>
        </p:txBody>
      </p:sp>
      <p:sp>
        <p:nvSpPr>
          <p:cNvPr id="2" name="Footer Placeholder 1">
            <a:extLst>
              <a:ext uri="{FF2B5EF4-FFF2-40B4-BE49-F238E27FC236}">
                <a16:creationId xmlns:a16="http://schemas.microsoft.com/office/drawing/2014/main" id="{A73356E4-E107-44A0-AF60-66F5D42771C6}"/>
              </a:ext>
            </a:extLst>
          </p:cNvPr>
          <p:cNvSpPr>
            <a:spLocks noGrp="1"/>
          </p:cNvSpPr>
          <p:nvPr>
            <p:ph type="ftr" sz="quarter" idx="11"/>
          </p:nvPr>
        </p:nvSpPr>
        <p:spPr/>
        <p:txBody>
          <a:bodyPr/>
          <a:lstStyle/>
          <a:p>
            <a:r>
              <a:rPr lang="en-US"/>
              <a:t>SDG&amp;E Synchrophasor Visualization Software System</a:t>
            </a:r>
            <a:endParaRPr lang="en-US" dirty="0"/>
          </a:p>
        </p:txBody>
      </p:sp>
      <p:grpSp>
        <p:nvGrpSpPr>
          <p:cNvPr id="6" name="Group 5">
            <a:extLst>
              <a:ext uri="{FF2B5EF4-FFF2-40B4-BE49-F238E27FC236}">
                <a16:creationId xmlns:a16="http://schemas.microsoft.com/office/drawing/2014/main" id="{11025DAB-7FFA-47FD-A0CC-0C70A1232A2C}"/>
              </a:ext>
            </a:extLst>
          </p:cNvPr>
          <p:cNvGrpSpPr/>
          <p:nvPr/>
        </p:nvGrpSpPr>
        <p:grpSpPr>
          <a:xfrm>
            <a:off x="9878312" y="6254262"/>
            <a:ext cx="1322798" cy="500137"/>
            <a:chOff x="9878312" y="6254262"/>
            <a:chExt cx="1322798" cy="500137"/>
          </a:xfrm>
        </p:grpSpPr>
        <p:sp>
          <p:nvSpPr>
            <p:cNvPr id="7" name="Rectangle 6">
              <a:extLst>
                <a:ext uri="{FF2B5EF4-FFF2-40B4-BE49-F238E27FC236}">
                  <a16:creationId xmlns:a16="http://schemas.microsoft.com/office/drawing/2014/main" id="{BCC468CB-3FFC-481B-B836-8879FB5AB420}"/>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8" name="TextBox 7">
              <a:extLst>
                <a:ext uri="{FF2B5EF4-FFF2-40B4-BE49-F238E27FC236}">
                  <a16:creationId xmlns:a16="http://schemas.microsoft.com/office/drawing/2014/main" id="{95ACA81D-64D8-4F5A-A3CF-ACDE6F37DA79}"/>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440391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Proposal Timeline (Revised)</a:t>
            </a:r>
          </a:p>
        </p:txBody>
      </p:sp>
      <p:sp>
        <p:nvSpPr>
          <p:cNvPr id="3" name="Footer Placeholder 2"/>
          <p:cNvSpPr>
            <a:spLocks noGrp="1"/>
          </p:cNvSpPr>
          <p:nvPr>
            <p:ph type="ftr" sz="quarter" idx="11"/>
          </p:nvPr>
        </p:nvSpPr>
        <p:spPr/>
        <p:txBody>
          <a:bodyPr/>
          <a:lstStyle/>
          <a:p>
            <a:r>
              <a:rPr lang="en-US"/>
              <a:t>SDG&amp;E Synchrophasor Visualization Software System</a:t>
            </a:r>
            <a:endParaRPr lang="en-US" dirty="0"/>
          </a:p>
        </p:txBody>
      </p:sp>
      <p:pic>
        <p:nvPicPr>
          <p:cNvPr id="21" name="Picture 13"/>
          <p:cNvPicPr>
            <a:picLocks noChangeAspect="1" noChangeArrowheads="1"/>
          </p:cNvPicPr>
          <p:nvPr/>
        </p:nvPicPr>
        <p:blipFill>
          <a:blip r:embed="rId2" cstate="print"/>
          <a:srcRect/>
          <a:stretch>
            <a:fillRect/>
          </a:stretch>
        </p:blipFill>
        <p:spPr bwMode="auto">
          <a:xfrm>
            <a:off x="1315149" y="5129213"/>
            <a:ext cx="2537191" cy="481013"/>
          </a:xfrm>
          <a:prstGeom prst="rect">
            <a:avLst/>
          </a:prstGeom>
          <a:noFill/>
          <a:ln w="9525">
            <a:noFill/>
            <a:miter lim="800000"/>
            <a:headEnd/>
            <a:tailEnd/>
          </a:ln>
        </p:spPr>
      </p:pic>
      <p:sp>
        <p:nvSpPr>
          <p:cNvPr id="22" name="Rectangle 45"/>
          <p:cNvSpPr>
            <a:spLocks noChangeArrowheads="1"/>
          </p:cNvSpPr>
          <p:nvPr/>
        </p:nvSpPr>
        <p:spPr bwMode="auto">
          <a:xfrm>
            <a:off x="1750054" y="5169664"/>
            <a:ext cx="1667380" cy="400110"/>
          </a:xfrm>
          <a:prstGeom prst="rect">
            <a:avLst/>
          </a:prstGeom>
          <a:noFill/>
          <a:ln w="9525">
            <a:noFill/>
            <a:miter lim="800000"/>
            <a:headEnd/>
            <a:tailEnd/>
          </a:ln>
        </p:spPr>
        <p:txBody>
          <a:bodyPr wrap="none" anchor="ctr">
            <a:spAutoFit/>
          </a:bodyPr>
          <a:lstStyle/>
          <a:p>
            <a:r>
              <a:rPr lang="en-US" sz="2000" b="1" dirty="0">
                <a:latin typeface="Calibri" pitchFamily="-111" charset="0"/>
              </a:rPr>
              <a:t>2 to 4 Months</a:t>
            </a:r>
          </a:p>
        </p:txBody>
      </p:sp>
      <p:sp>
        <p:nvSpPr>
          <p:cNvPr id="43" name="TextBox 42">
            <a:extLst>
              <a:ext uri="{FF2B5EF4-FFF2-40B4-BE49-F238E27FC236}">
                <a16:creationId xmlns:a16="http://schemas.microsoft.com/office/drawing/2014/main" id="{C4E4206D-C1DC-4A1A-B540-2C83702EF0B3}"/>
              </a:ext>
            </a:extLst>
          </p:cNvPr>
          <p:cNvSpPr txBox="1"/>
          <p:nvPr/>
        </p:nvSpPr>
        <p:spPr>
          <a:xfrm>
            <a:off x="1357679" y="1699023"/>
            <a:ext cx="2243949" cy="3311864"/>
          </a:xfrm>
          <a:prstGeom prst="rect">
            <a:avLst/>
          </a:prstGeom>
          <a:noFill/>
        </p:spPr>
        <p:txBody>
          <a:bodyPr wrap="square" rtlCol="0">
            <a:noAutofit/>
          </a:bodyPr>
          <a:lstStyle/>
          <a:p>
            <a:pPr marL="174625" indent="-174625">
              <a:spcAft>
                <a:spcPts val="600"/>
              </a:spcAft>
              <a:buFont typeface="Wingdings" panose="05000000000000000000" pitchFamily="2" charset="2"/>
              <a:buChar char="§"/>
            </a:pPr>
            <a:r>
              <a:rPr lang="en-US" sz="1600" dirty="0"/>
              <a:t>Develop the VSS Design Document</a:t>
            </a:r>
          </a:p>
          <a:p>
            <a:pPr marL="174625" indent="-174625">
              <a:spcAft>
                <a:spcPts val="600"/>
              </a:spcAft>
              <a:buFont typeface="Wingdings" panose="05000000000000000000" pitchFamily="2" charset="2"/>
              <a:buChar char="§"/>
            </a:pPr>
            <a:r>
              <a:rPr lang="en-US" sz="1600" dirty="0"/>
              <a:t>Define the precise scope of each phase</a:t>
            </a:r>
          </a:p>
          <a:p>
            <a:pPr marL="174625" indent="-174625">
              <a:spcAft>
                <a:spcPts val="600"/>
              </a:spcAft>
              <a:buFont typeface="Wingdings" panose="05000000000000000000" pitchFamily="2" charset="2"/>
              <a:buChar char="§"/>
            </a:pPr>
            <a:r>
              <a:rPr lang="en-US" sz="1600" dirty="0"/>
              <a:t>Turn-up test and acceptance systems</a:t>
            </a:r>
          </a:p>
          <a:p>
            <a:pPr marL="174625" indent="-174625">
              <a:spcAft>
                <a:spcPts val="600"/>
              </a:spcAft>
              <a:buFont typeface="Wingdings" panose="05000000000000000000" pitchFamily="2" charset="2"/>
              <a:buChar char="§"/>
            </a:pPr>
            <a:r>
              <a:rPr lang="en-US" sz="1600" dirty="0"/>
              <a:t>Begin prototyping key displays</a:t>
            </a:r>
          </a:p>
          <a:p>
            <a:endParaRPr lang="en-US" sz="2000" dirty="0"/>
          </a:p>
        </p:txBody>
      </p:sp>
      <p:grpSp>
        <p:nvGrpSpPr>
          <p:cNvPr id="9" name="Group 8">
            <a:extLst>
              <a:ext uri="{FF2B5EF4-FFF2-40B4-BE49-F238E27FC236}">
                <a16:creationId xmlns:a16="http://schemas.microsoft.com/office/drawing/2014/main" id="{8DF626B2-58F7-4DA6-9BF7-DC907780A968}"/>
              </a:ext>
            </a:extLst>
          </p:cNvPr>
          <p:cNvGrpSpPr/>
          <p:nvPr/>
        </p:nvGrpSpPr>
        <p:grpSpPr>
          <a:xfrm>
            <a:off x="8754992" y="1620462"/>
            <a:ext cx="2329211" cy="4108089"/>
            <a:chOff x="8754992" y="1620462"/>
            <a:chExt cx="2329211" cy="4108089"/>
          </a:xfrm>
        </p:grpSpPr>
        <p:cxnSp>
          <p:nvCxnSpPr>
            <p:cNvPr id="26" name="Straight Connector 25"/>
            <p:cNvCxnSpPr/>
            <p:nvPr/>
          </p:nvCxnSpPr>
          <p:spPr>
            <a:xfrm flipV="1">
              <a:off x="8763619" y="1620462"/>
              <a:ext cx="0" cy="367665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2" name="Picture 20"/>
            <p:cNvPicPr>
              <a:picLocks noChangeAspect="1" noChangeArrowheads="1"/>
            </p:cNvPicPr>
            <p:nvPr/>
          </p:nvPicPr>
          <p:blipFill>
            <a:blip r:embed="rId3" cstate="print"/>
            <a:srcRect/>
            <a:stretch>
              <a:fillRect/>
            </a:stretch>
          </p:blipFill>
          <p:spPr bwMode="auto">
            <a:xfrm>
              <a:off x="8754992" y="5131651"/>
              <a:ext cx="2226433" cy="596900"/>
            </a:xfrm>
            <a:prstGeom prst="rect">
              <a:avLst/>
            </a:prstGeom>
            <a:noFill/>
            <a:ln w="9525">
              <a:noFill/>
              <a:miter lim="800000"/>
              <a:headEnd/>
              <a:tailEnd/>
            </a:ln>
          </p:spPr>
        </p:pic>
        <p:sp>
          <p:nvSpPr>
            <p:cNvPr id="20" name="Rectangle 52"/>
            <p:cNvSpPr>
              <a:spLocks noChangeArrowheads="1"/>
            </p:cNvSpPr>
            <p:nvPr/>
          </p:nvSpPr>
          <p:spPr bwMode="auto">
            <a:xfrm>
              <a:off x="9215169" y="5169664"/>
              <a:ext cx="883896" cy="400110"/>
            </a:xfrm>
            <a:prstGeom prst="rect">
              <a:avLst/>
            </a:prstGeom>
            <a:noFill/>
            <a:ln w="9525">
              <a:noFill/>
              <a:miter lim="800000"/>
              <a:headEnd/>
              <a:tailEnd/>
            </a:ln>
          </p:spPr>
          <p:txBody>
            <a:bodyPr wrap="none" anchor="ctr">
              <a:spAutoFit/>
            </a:bodyPr>
            <a:lstStyle/>
            <a:p>
              <a:r>
                <a:rPr lang="en-US" sz="2000" b="1" dirty="0">
                  <a:solidFill>
                    <a:schemeClr val="bg1"/>
                  </a:solidFill>
                  <a:latin typeface="Calibri" pitchFamily="-111" charset="0"/>
                </a:rPr>
                <a:t>Future</a:t>
              </a:r>
              <a:endParaRPr lang="en-US" b="1" dirty="0">
                <a:solidFill>
                  <a:schemeClr val="bg1"/>
                </a:solidFill>
                <a:latin typeface="Calibri" pitchFamily="-111" charset="0"/>
              </a:endParaRPr>
            </a:p>
          </p:txBody>
        </p:sp>
        <p:sp>
          <p:nvSpPr>
            <p:cNvPr id="44" name="TextBox 43">
              <a:extLst>
                <a:ext uri="{FF2B5EF4-FFF2-40B4-BE49-F238E27FC236}">
                  <a16:creationId xmlns:a16="http://schemas.microsoft.com/office/drawing/2014/main" id="{B6F4CE17-5584-469D-920E-A9B51399562E}"/>
                </a:ext>
              </a:extLst>
            </p:cNvPr>
            <p:cNvSpPr txBox="1"/>
            <p:nvPr/>
          </p:nvSpPr>
          <p:spPr>
            <a:xfrm>
              <a:off x="8840254" y="1699023"/>
              <a:ext cx="2243949" cy="3311864"/>
            </a:xfrm>
            <a:prstGeom prst="rect">
              <a:avLst/>
            </a:prstGeom>
            <a:noFill/>
          </p:spPr>
          <p:txBody>
            <a:bodyPr wrap="square" rtlCol="0">
              <a:noAutofit/>
            </a:bodyPr>
            <a:lstStyle/>
            <a:p>
              <a:pPr marL="174625" indent="-174625">
                <a:spcAft>
                  <a:spcPts val="600"/>
                </a:spcAft>
                <a:buFont typeface="Wingdings" panose="05000000000000000000" pitchFamily="2" charset="2"/>
                <a:buChar char="§"/>
              </a:pPr>
              <a:r>
                <a:rPr lang="en-US" sz="1600" dirty="0"/>
                <a:t>Provide on-going</a:t>
              </a:r>
              <a:br>
                <a:rPr lang="en-US" sz="1600" dirty="0"/>
              </a:br>
              <a:r>
                <a:rPr lang="en-US" sz="1600" dirty="0"/>
                <a:t>product maintenance</a:t>
              </a:r>
            </a:p>
            <a:p>
              <a:endParaRPr lang="en-US" sz="2000" dirty="0"/>
            </a:p>
          </p:txBody>
        </p:sp>
      </p:grpSp>
      <p:sp>
        <p:nvSpPr>
          <p:cNvPr id="47" name="TextBox 46">
            <a:extLst>
              <a:ext uri="{FF2B5EF4-FFF2-40B4-BE49-F238E27FC236}">
                <a16:creationId xmlns:a16="http://schemas.microsoft.com/office/drawing/2014/main" id="{22954D8F-15EC-47A0-A3FF-80DD82023BDB}"/>
              </a:ext>
            </a:extLst>
          </p:cNvPr>
          <p:cNvSpPr txBox="1"/>
          <p:nvPr/>
        </p:nvSpPr>
        <p:spPr>
          <a:xfrm>
            <a:off x="1567315" y="1180587"/>
            <a:ext cx="1977727"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Design</a:t>
            </a:r>
          </a:p>
        </p:txBody>
      </p:sp>
      <p:grpSp>
        <p:nvGrpSpPr>
          <p:cNvPr id="7" name="Group 6">
            <a:extLst>
              <a:ext uri="{FF2B5EF4-FFF2-40B4-BE49-F238E27FC236}">
                <a16:creationId xmlns:a16="http://schemas.microsoft.com/office/drawing/2014/main" id="{AB5DC690-7566-4260-BFF9-76594B6545CB}"/>
              </a:ext>
            </a:extLst>
          </p:cNvPr>
          <p:cNvGrpSpPr/>
          <p:nvPr/>
        </p:nvGrpSpPr>
        <p:grpSpPr>
          <a:xfrm>
            <a:off x="3795098" y="1183459"/>
            <a:ext cx="2537191" cy="4426767"/>
            <a:chOff x="3795098" y="1183459"/>
            <a:chExt cx="2537191" cy="4426767"/>
          </a:xfrm>
        </p:grpSpPr>
        <p:cxnSp>
          <p:nvCxnSpPr>
            <p:cNvPr id="24" name="Straight Connector 23"/>
            <p:cNvCxnSpPr/>
            <p:nvPr/>
          </p:nvCxnSpPr>
          <p:spPr>
            <a:xfrm flipV="1">
              <a:off x="3818232" y="1616449"/>
              <a:ext cx="0" cy="367665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5" name="Picture 13"/>
            <p:cNvPicPr>
              <a:picLocks noChangeAspect="1" noChangeArrowheads="1"/>
            </p:cNvPicPr>
            <p:nvPr/>
          </p:nvPicPr>
          <p:blipFill>
            <a:blip r:embed="rId2" cstate="print"/>
            <a:srcRect/>
            <a:stretch>
              <a:fillRect/>
            </a:stretch>
          </p:blipFill>
          <p:spPr bwMode="auto">
            <a:xfrm>
              <a:off x="3795098" y="5129213"/>
              <a:ext cx="2537191" cy="481013"/>
            </a:xfrm>
            <a:prstGeom prst="rect">
              <a:avLst/>
            </a:prstGeom>
            <a:noFill/>
            <a:ln w="9525">
              <a:noFill/>
              <a:miter lim="800000"/>
              <a:headEnd/>
              <a:tailEnd/>
            </a:ln>
          </p:spPr>
        </p:pic>
        <p:sp>
          <p:nvSpPr>
            <p:cNvPr id="13" name="Rectangle 45"/>
            <p:cNvSpPr>
              <a:spLocks noChangeArrowheads="1"/>
            </p:cNvSpPr>
            <p:nvPr/>
          </p:nvSpPr>
          <p:spPr bwMode="auto">
            <a:xfrm>
              <a:off x="4406513" y="5169664"/>
              <a:ext cx="1328441" cy="400110"/>
            </a:xfrm>
            <a:prstGeom prst="rect">
              <a:avLst/>
            </a:prstGeom>
            <a:noFill/>
            <a:ln w="9525">
              <a:noFill/>
              <a:miter lim="800000"/>
              <a:headEnd/>
              <a:tailEnd/>
            </a:ln>
          </p:spPr>
          <p:txBody>
            <a:bodyPr wrap="none" anchor="ctr">
              <a:spAutoFit/>
            </a:bodyPr>
            <a:lstStyle/>
            <a:p>
              <a:r>
                <a:rPr lang="en-US" sz="2000" b="1" dirty="0">
                  <a:latin typeface="Calibri" pitchFamily="-111" charset="0"/>
                </a:rPr>
                <a:t>12 Months</a:t>
              </a:r>
            </a:p>
          </p:txBody>
        </p:sp>
        <p:sp>
          <p:nvSpPr>
            <p:cNvPr id="42" name="TextBox 41">
              <a:extLst>
                <a:ext uri="{FF2B5EF4-FFF2-40B4-BE49-F238E27FC236}">
                  <a16:creationId xmlns:a16="http://schemas.microsoft.com/office/drawing/2014/main" id="{8045DBFA-E0E5-43B0-B187-65509362B54B}"/>
                </a:ext>
              </a:extLst>
            </p:cNvPr>
            <p:cNvSpPr txBox="1"/>
            <p:nvPr/>
          </p:nvSpPr>
          <p:spPr>
            <a:xfrm>
              <a:off x="3865333" y="1699023"/>
              <a:ext cx="2243949" cy="3311864"/>
            </a:xfrm>
            <a:prstGeom prst="rect">
              <a:avLst/>
            </a:prstGeom>
            <a:noFill/>
          </p:spPr>
          <p:txBody>
            <a:bodyPr wrap="square" rtlCol="0">
              <a:noAutofit/>
            </a:bodyPr>
            <a:lstStyle/>
            <a:p>
              <a:pPr marL="174625" indent="-174625">
                <a:spcAft>
                  <a:spcPts val="600"/>
                </a:spcAft>
                <a:buFont typeface="Wingdings" panose="05000000000000000000" pitchFamily="2" charset="2"/>
                <a:buChar char="§"/>
              </a:pPr>
              <a:r>
                <a:rPr lang="en-US" sz="1600" dirty="0"/>
                <a:t>Develop VSS functionality for Beta Release</a:t>
              </a:r>
            </a:p>
            <a:p>
              <a:pPr marL="174625" indent="-174625">
                <a:spcAft>
                  <a:spcPts val="600"/>
                </a:spcAft>
                <a:buFont typeface="Wingdings" panose="05000000000000000000" pitchFamily="2" charset="2"/>
                <a:buChar char="§"/>
              </a:pPr>
              <a:r>
                <a:rPr lang="en-US" sz="1600" dirty="0"/>
                <a:t>Install in acceptance </a:t>
              </a:r>
            </a:p>
            <a:p>
              <a:pPr marL="174625" indent="-174625">
                <a:spcAft>
                  <a:spcPts val="600"/>
                </a:spcAft>
                <a:buFont typeface="Wingdings" panose="05000000000000000000" pitchFamily="2" charset="2"/>
                <a:buChar char="§"/>
              </a:pPr>
              <a:r>
                <a:rPr lang="en-US" sz="1600" dirty="0"/>
                <a:t>Conduct SAT</a:t>
              </a:r>
            </a:p>
            <a:p>
              <a:pPr marL="174625" indent="-174625">
                <a:spcAft>
                  <a:spcPts val="600"/>
                </a:spcAft>
                <a:buFont typeface="Wingdings" panose="05000000000000000000" pitchFamily="2" charset="2"/>
                <a:buChar char="§"/>
              </a:pPr>
              <a:r>
                <a:rPr lang="en-US" sz="1600" dirty="0"/>
                <a:t>Conduct training</a:t>
              </a:r>
            </a:p>
            <a:p>
              <a:pPr marL="174625" indent="-174625">
                <a:spcAft>
                  <a:spcPts val="600"/>
                </a:spcAft>
                <a:buFont typeface="Wingdings" panose="05000000000000000000" pitchFamily="2" charset="2"/>
                <a:buChar char="§"/>
              </a:pPr>
              <a:r>
                <a:rPr lang="en-US" sz="1600" dirty="0"/>
                <a:t>Deploy pre-production</a:t>
              </a:r>
            </a:p>
            <a:p>
              <a:endParaRPr lang="en-US" sz="2000" dirty="0"/>
            </a:p>
          </p:txBody>
        </p:sp>
        <p:sp>
          <p:nvSpPr>
            <p:cNvPr id="46" name="TextBox 45">
              <a:extLst>
                <a:ext uri="{FF2B5EF4-FFF2-40B4-BE49-F238E27FC236}">
                  <a16:creationId xmlns:a16="http://schemas.microsoft.com/office/drawing/2014/main" id="{8CDE8E92-C065-49A0-BBE2-8135B92BF3FF}"/>
                </a:ext>
              </a:extLst>
            </p:cNvPr>
            <p:cNvSpPr txBox="1"/>
            <p:nvPr/>
          </p:nvSpPr>
          <p:spPr>
            <a:xfrm>
              <a:off x="4038633" y="1183459"/>
              <a:ext cx="2293656"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Pre-Production</a:t>
              </a:r>
            </a:p>
          </p:txBody>
        </p:sp>
        <p:sp>
          <p:nvSpPr>
            <p:cNvPr id="2" name="TextBox 1">
              <a:extLst>
                <a:ext uri="{FF2B5EF4-FFF2-40B4-BE49-F238E27FC236}">
                  <a16:creationId xmlns:a16="http://schemas.microsoft.com/office/drawing/2014/main" id="{3235C2C7-4A8D-4BA9-8BC4-E1932E57BF9D}"/>
                </a:ext>
              </a:extLst>
            </p:cNvPr>
            <p:cNvSpPr txBox="1"/>
            <p:nvPr/>
          </p:nvSpPr>
          <p:spPr>
            <a:xfrm>
              <a:off x="4609709" y="4719429"/>
              <a:ext cx="922047" cy="369332"/>
            </a:xfrm>
            <a:prstGeom prst="rect">
              <a:avLst/>
            </a:prstGeom>
            <a:noFill/>
          </p:spPr>
          <p:txBody>
            <a:bodyPr wrap="none" rtlCol="0">
              <a:spAutoFit/>
            </a:bodyPr>
            <a:lstStyle/>
            <a:p>
              <a:r>
                <a:rPr lang="en-US" b="1" dirty="0"/>
                <a:t>Phase 1</a:t>
              </a:r>
            </a:p>
          </p:txBody>
        </p:sp>
      </p:grpSp>
      <p:grpSp>
        <p:nvGrpSpPr>
          <p:cNvPr id="8" name="Group 7">
            <a:extLst>
              <a:ext uri="{FF2B5EF4-FFF2-40B4-BE49-F238E27FC236}">
                <a16:creationId xmlns:a16="http://schemas.microsoft.com/office/drawing/2014/main" id="{DF41608F-A487-4507-9D08-69441A209A15}"/>
              </a:ext>
            </a:extLst>
          </p:cNvPr>
          <p:cNvGrpSpPr/>
          <p:nvPr/>
        </p:nvGrpSpPr>
        <p:grpSpPr>
          <a:xfrm>
            <a:off x="6275047" y="1180587"/>
            <a:ext cx="2537188" cy="4429639"/>
            <a:chOff x="6275047" y="1180587"/>
            <a:chExt cx="2537188" cy="4429639"/>
          </a:xfrm>
        </p:grpSpPr>
        <p:cxnSp>
          <p:nvCxnSpPr>
            <p:cNvPr id="25" name="Straight Connector 24"/>
            <p:cNvCxnSpPr/>
            <p:nvPr/>
          </p:nvCxnSpPr>
          <p:spPr>
            <a:xfrm flipV="1">
              <a:off x="6283673" y="1493014"/>
              <a:ext cx="0" cy="367665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6" name="Picture 14"/>
            <p:cNvPicPr>
              <a:picLocks noChangeAspect="1" noChangeArrowheads="1"/>
            </p:cNvPicPr>
            <p:nvPr/>
          </p:nvPicPr>
          <p:blipFill>
            <a:blip r:embed="rId2" cstate="print"/>
            <a:srcRect/>
            <a:stretch>
              <a:fillRect/>
            </a:stretch>
          </p:blipFill>
          <p:spPr bwMode="auto">
            <a:xfrm>
              <a:off x="6275047" y="5129213"/>
              <a:ext cx="2537188" cy="481013"/>
            </a:xfrm>
            <a:prstGeom prst="rect">
              <a:avLst/>
            </a:prstGeom>
            <a:noFill/>
            <a:ln w="9525">
              <a:noFill/>
              <a:miter lim="800000"/>
              <a:headEnd/>
              <a:tailEnd/>
            </a:ln>
          </p:spPr>
        </p:pic>
        <p:sp>
          <p:nvSpPr>
            <p:cNvPr id="14" name="Rectangle 46"/>
            <p:cNvSpPr>
              <a:spLocks noChangeArrowheads="1"/>
            </p:cNvSpPr>
            <p:nvPr/>
          </p:nvSpPr>
          <p:spPr bwMode="auto">
            <a:xfrm>
              <a:off x="6809276" y="5159358"/>
              <a:ext cx="1328441" cy="400110"/>
            </a:xfrm>
            <a:prstGeom prst="rect">
              <a:avLst/>
            </a:prstGeom>
            <a:noFill/>
            <a:ln w="9525">
              <a:noFill/>
              <a:miter lim="800000"/>
              <a:headEnd/>
              <a:tailEnd/>
            </a:ln>
          </p:spPr>
          <p:txBody>
            <a:bodyPr wrap="none" anchor="ctr">
              <a:spAutoFit/>
            </a:bodyPr>
            <a:lstStyle/>
            <a:p>
              <a:r>
                <a:rPr lang="en-US" sz="2000" b="1" dirty="0">
                  <a:latin typeface="Calibri" pitchFamily="-111" charset="0"/>
                </a:rPr>
                <a:t>12 Months</a:t>
              </a:r>
            </a:p>
          </p:txBody>
        </p:sp>
        <p:sp>
          <p:nvSpPr>
            <p:cNvPr id="31" name="TextBox 30"/>
            <p:cNvSpPr txBox="1"/>
            <p:nvPr/>
          </p:nvSpPr>
          <p:spPr>
            <a:xfrm>
              <a:off x="6465709" y="1180587"/>
              <a:ext cx="1977727"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Production</a:t>
              </a:r>
            </a:p>
          </p:txBody>
        </p:sp>
        <p:sp>
          <p:nvSpPr>
            <p:cNvPr id="40" name="TextBox 39"/>
            <p:cNvSpPr txBox="1"/>
            <p:nvPr/>
          </p:nvSpPr>
          <p:spPr>
            <a:xfrm>
              <a:off x="6332599" y="1699023"/>
              <a:ext cx="2243949" cy="3311864"/>
            </a:xfrm>
            <a:prstGeom prst="rect">
              <a:avLst/>
            </a:prstGeom>
            <a:noFill/>
          </p:spPr>
          <p:txBody>
            <a:bodyPr wrap="square" rtlCol="0">
              <a:noAutofit/>
            </a:bodyPr>
            <a:lstStyle/>
            <a:p>
              <a:pPr marL="174625" indent="-174625">
                <a:spcAft>
                  <a:spcPts val="600"/>
                </a:spcAft>
                <a:buFont typeface="Wingdings" panose="05000000000000000000" pitchFamily="2" charset="2"/>
                <a:buChar char="§"/>
              </a:pPr>
              <a:r>
                <a:rPr lang="en-US" sz="1600" dirty="0"/>
                <a:t>Integrate with additional systems</a:t>
              </a:r>
            </a:p>
            <a:p>
              <a:pPr marL="174625" indent="-174625">
                <a:spcAft>
                  <a:spcPts val="600"/>
                </a:spcAft>
                <a:buFont typeface="Wingdings" panose="05000000000000000000" pitchFamily="2" charset="2"/>
                <a:buChar char="§"/>
              </a:pPr>
              <a:r>
                <a:rPr lang="en-US" sz="1600" dirty="0"/>
                <a:t>Develop balance of VSS functionality</a:t>
              </a:r>
            </a:p>
            <a:p>
              <a:pPr marL="174625" indent="-174625">
                <a:spcAft>
                  <a:spcPts val="600"/>
                </a:spcAft>
                <a:buFont typeface="Wingdings" panose="05000000000000000000" pitchFamily="2" charset="2"/>
                <a:buChar char="§"/>
              </a:pPr>
              <a:r>
                <a:rPr lang="en-US" sz="1600" dirty="0"/>
                <a:t>Conduct SAT</a:t>
              </a:r>
            </a:p>
            <a:p>
              <a:pPr marL="174625" indent="-174625">
                <a:spcAft>
                  <a:spcPts val="600"/>
                </a:spcAft>
                <a:buFont typeface="Wingdings" panose="05000000000000000000" pitchFamily="2" charset="2"/>
                <a:buChar char="§"/>
              </a:pPr>
              <a:r>
                <a:rPr lang="en-US" sz="1600" dirty="0"/>
                <a:t>Conduct training</a:t>
              </a:r>
            </a:p>
            <a:p>
              <a:pPr marL="174625" indent="-174625">
                <a:spcAft>
                  <a:spcPts val="600"/>
                </a:spcAft>
                <a:buFont typeface="Wingdings" panose="05000000000000000000" pitchFamily="2" charset="2"/>
                <a:buChar char="§"/>
              </a:pPr>
              <a:r>
                <a:rPr lang="en-US" sz="1600" dirty="0"/>
                <a:t>Deploy in Production</a:t>
              </a:r>
            </a:p>
            <a:p>
              <a:endParaRPr lang="en-US" sz="2000" dirty="0"/>
            </a:p>
          </p:txBody>
        </p:sp>
        <p:sp>
          <p:nvSpPr>
            <p:cNvPr id="23" name="TextBox 22">
              <a:extLst>
                <a:ext uri="{FF2B5EF4-FFF2-40B4-BE49-F238E27FC236}">
                  <a16:creationId xmlns:a16="http://schemas.microsoft.com/office/drawing/2014/main" id="{B8F504FD-0E32-40D8-8E6D-B8BDE6BF71E6}"/>
                </a:ext>
              </a:extLst>
            </p:cNvPr>
            <p:cNvSpPr txBox="1"/>
            <p:nvPr/>
          </p:nvSpPr>
          <p:spPr>
            <a:xfrm>
              <a:off x="7012472" y="4719429"/>
              <a:ext cx="922047" cy="369332"/>
            </a:xfrm>
            <a:prstGeom prst="rect">
              <a:avLst/>
            </a:prstGeom>
            <a:noFill/>
          </p:spPr>
          <p:txBody>
            <a:bodyPr wrap="none" rtlCol="0">
              <a:spAutoFit/>
            </a:bodyPr>
            <a:lstStyle/>
            <a:p>
              <a:r>
                <a:rPr lang="en-US" b="1" dirty="0"/>
                <a:t>Phase 2</a:t>
              </a:r>
            </a:p>
          </p:txBody>
        </p:sp>
      </p:grpSp>
      <p:grpSp>
        <p:nvGrpSpPr>
          <p:cNvPr id="27" name="Group 26">
            <a:extLst>
              <a:ext uri="{FF2B5EF4-FFF2-40B4-BE49-F238E27FC236}">
                <a16:creationId xmlns:a16="http://schemas.microsoft.com/office/drawing/2014/main" id="{09F8539F-6273-4BA2-A33F-6FCAE5A0D6B7}"/>
              </a:ext>
            </a:extLst>
          </p:cNvPr>
          <p:cNvGrpSpPr/>
          <p:nvPr/>
        </p:nvGrpSpPr>
        <p:grpSpPr>
          <a:xfrm>
            <a:off x="9878312" y="6254262"/>
            <a:ext cx="1322798" cy="500137"/>
            <a:chOff x="9878312" y="6254262"/>
            <a:chExt cx="1322798" cy="500137"/>
          </a:xfrm>
        </p:grpSpPr>
        <p:sp>
          <p:nvSpPr>
            <p:cNvPr id="28" name="Rectangle 27">
              <a:extLst>
                <a:ext uri="{FF2B5EF4-FFF2-40B4-BE49-F238E27FC236}">
                  <a16:creationId xmlns:a16="http://schemas.microsoft.com/office/drawing/2014/main" id="{F7C4BD3C-2866-4A50-BC81-C4D351EE7AD7}"/>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29" name="TextBox 28">
              <a:extLst>
                <a:ext uri="{FF2B5EF4-FFF2-40B4-BE49-F238E27FC236}">
                  <a16:creationId xmlns:a16="http://schemas.microsoft.com/office/drawing/2014/main" id="{A8014708-FA0F-4417-AA05-F1AC8BB1FAA0}"/>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45570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4D8AB460-85A5-4A30-851F-5369E97DBE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292" y="990604"/>
            <a:ext cx="10795528" cy="4715310"/>
          </a:xfrm>
          <a:prstGeom prst="rect">
            <a:avLst/>
          </a:prstGeom>
        </p:spPr>
      </p:pic>
      <p:sp>
        <p:nvSpPr>
          <p:cNvPr id="2" name="Title 1">
            <a:extLst>
              <a:ext uri="{FF2B5EF4-FFF2-40B4-BE49-F238E27FC236}">
                <a16:creationId xmlns:a16="http://schemas.microsoft.com/office/drawing/2014/main" id="{E772111C-F399-4CC4-84AD-919BB0CE3415}"/>
              </a:ext>
            </a:extLst>
          </p:cNvPr>
          <p:cNvSpPr>
            <a:spLocks noGrp="1"/>
          </p:cNvSpPr>
          <p:nvPr>
            <p:ph type="title"/>
          </p:nvPr>
        </p:nvSpPr>
        <p:spPr/>
        <p:txBody>
          <a:bodyPr/>
          <a:lstStyle/>
          <a:p>
            <a:r>
              <a:rPr lang="en-US" dirty="0"/>
              <a:t>Three Major Development Groups</a:t>
            </a:r>
          </a:p>
        </p:txBody>
      </p:sp>
      <p:sp>
        <p:nvSpPr>
          <p:cNvPr id="3" name="Footer Placeholder 2">
            <a:extLst>
              <a:ext uri="{FF2B5EF4-FFF2-40B4-BE49-F238E27FC236}">
                <a16:creationId xmlns:a16="http://schemas.microsoft.com/office/drawing/2014/main" id="{095C7632-A009-4B55-AD71-F4CFB41373A6}"/>
              </a:ext>
            </a:extLst>
          </p:cNvPr>
          <p:cNvSpPr>
            <a:spLocks noGrp="1"/>
          </p:cNvSpPr>
          <p:nvPr>
            <p:ph type="ftr" sz="quarter" idx="11"/>
          </p:nvPr>
        </p:nvSpPr>
        <p:spPr/>
        <p:txBody>
          <a:bodyPr/>
          <a:lstStyle/>
          <a:p>
            <a:r>
              <a:rPr lang="en-US"/>
              <a:t>SDG&amp;E Synchrophasor Visualization Software System</a:t>
            </a:r>
            <a:endParaRPr lang="en-US" dirty="0"/>
          </a:p>
        </p:txBody>
      </p:sp>
      <p:grpSp>
        <p:nvGrpSpPr>
          <p:cNvPr id="60" name="Group 59">
            <a:extLst>
              <a:ext uri="{FF2B5EF4-FFF2-40B4-BE49-F238E27FC236}">
                <a16:creationId xmlns:a16="http://schemas.microsoft.com/office/drawing/2014/main" id="{952FC387-9A9D-487A-A6D8-34C4D9F9DE25}"/>
              </a:ext>
            </a:extLst>
          </p:cNvPr>
          <p:cNvGrpSpPr/>
          <p:nvPr/>
        </p:nvGrpSpPr>
        <p:grpSpPr>
          <a:xfrm>
            <a:off x="3185741" y="3548010"/>
            <a:ext cx="4983722" cy="844042"/>
            <a:chOff x="3185741" y="3548010"/>
            <a:chExt cx="4983722" cy="844042"/>
          </a:xfrm>
        </p:grpSpPr>
        <p:grpSp>
          <p:nvGrpSpPr>
            <p:cNvPr id="7" name="Group 6">
              <a:extLst>
                <a:ext uri="{FF2B5EF4-FFF2-40B4-BE49-F238E27FC236}">
                  <a16:creationId xmlns:a16="http://schemas.microsoft.com/office/drawing/2014/main" id="{BE96723A-D325-4B55-8A4B-EEF2CA2D926E}"/>
                </a:ext>
              </a:extLst>
            </p:cNvPr>
            <p:cNvGrpSpPr/>
            <p:nvPr/>
          </p:nvGrpSpPr>
          <p:grpSpPr>
            <a:xfrm>
              <a:off x="7331471" y="3755663"/>
              <a:ext cx="837992" cy="261610"/>
              <a:chOff x="7121014" y="3635163"/>
              <a:chExt cx="837992" cy="261610"/>
            </a:xfrm>
          </p:grpSpPr>
          <p:sp>
            <p:nvSpPr>
              <p:cNvPr id="8" name="Rectangle 7">
                <a:extLst>
                  <a:ext uri="{FF2B5EF4-FFF2-40B4-BE49-F238E27FC236}">
                    <a16:creationId xmlns:a16="http://schemas.microsoft.com/office/drawing/2014/main" id="{BA479AED-E2C3-4594-AF29-07A8A709849E}"/>
                  </a:ext>
                </a:extLst>
              </p:cNvPr>
              <p:cNvSpPr/>
              <p:nvPr/>
            </p:nvSpPr>
            <p:spPr>
              <a:xfrm>
                <a:off x="7137636" y="3639629"/>
                <a:ext cx="709502" cy="251437"/>
              </a:xfrm>
              <a:prstGeom prst="rect">
                <a:avLst/>
              </a:prstGeom>
              <a:solidFill>
                <a:schemeClr val="accent6">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9" name="TextBox 8">
                <a:extLst>
                  <a:ext uri="{FF2B5EF4-FFF2-40B4-BE49-F238E27FC236}">
                    <a16:creationId xmlns:a16="http://schemas.microsoft.com/office/drawing/2014/main" id="{3894020B-C9D7-4A1A-820B-93E2C1654942}"/>
                  </a:ext>
                </a:extLst>
              </p:cNvPr>
              <p:cNvSpPr txBox="1"/>
              <p:nvPr/>
            </p:nvSpPr>
            <p:spPr>
              <a:xfrm>
                <a:off x="7121014" y="3635163"/>
                <a:ext cx="837992" cy="261610"/>
              </a:xfrm>
              <a:prstGeom prst="rect">
                <a:avLst/>
              </a:prstGeom>
              <a:noFill/>
            </p:spPr>
            <p:txBody>
              <a:bodyPr wrap="square" rtlCol="0">
                <a:spAutoFit/>
              </a:bodyPr>
              <a:lstStyle/>
              <a:p>
                <a:r>
                  <a:rPr lang="en-US" sz="1100" b="1" dirty="0">
                    <a:latin typeface="Arial Narrow" panose="020B0606020202030204" pitchFamily="34" charset="0"/>
                  </a:rPr>
                  <a:t>Adv. Tools</a:t>
                </a:r>
              </a:p>
            </p:txBody>
          </p:sp>
        </p:grpSp>
        <p:grpSp>
          <p:nvGrpSpPr>
            <p:cNvPr id="10" name="Group 9">
              <a:extLst>
                <a:ext uri="{FF2B5EF4-FFF2-40B4-BE49-F238E27FC236}">
                  <a16:creationId xmlns:a16="http://schemas.microsoft.com/office/drawing/2014/main" id="{A9F584B3-2904-4B61-9E78-64E252CB0D38}"/>
                </a:ext>
              </a:extLst>
            </p:cNvPr>
            <p:cNvGrpSpPr/>
            <p:nvPr/>
          </p:nvGrpSpPr>
          <p:grpSpPr>
            <a:xfrm>
              <a:off x="3185741" y="3548010"/>
              <a:ext cx="837992" cy="261610"/>
              <a:chOff x="7121014" y="3635163"/>
              <a:chExt cx="837992" cy="261610"/>
            </a:xfrm>
          </p:grpSpPr>
          <p:sp>
            <p:nvSpPr>
              <p:cNvPr id="11" name="Rectangle 10">
                <a:extLst>
                  <a:ext uri="{FF2B5EF4-FFF2-40B4-BE49-F238E27FC236}">
                    <a16:creationId xmlns:a16="http://schemas.microsoft.com/office/drawing/2014/main" id="{FD5CB14E-76C9-4FD5-92FF-84FF830FF298}"/>
                  </a:ext>
                </a:extLst>
              </p:cNvPr>
              <p:cNvSpPr/>
              <p:nvPr/>
            </p:nvSpPr>
            <p:spPr>
              <a:xfrm>
                <a:off x="7137636" y="3639629"/>
                <a:ext cx="709502" cy="251437"/>
              </a:xfrm>
              <a:prstGeom prst="rect">
                <a:avLst/>
              </a:prstGeom>
              <a:solidFill>
                <a:schemeClr val="accent6">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2" name="TextBox 11">
                <a:extLst>
                  <a:ext uri="{FF2B5EF4-FFF2-40B4-BE49-F238E27FC236}">
                    <a16:creationId xmlns:a16="http://schemas.microsoft.com/office/drawing/2014/main" id="{FC935C36-3BF0-47A4-84A8-C1405B7AB3BE}"/>
                  </a:ext>
                </a:extLst>
              </p:cNvPr>
              <p:cNvSpPr txBox="1"/>
              <p:nvPr/>
            </p:nvSpPr>
            <p:spPr>
              <a:xfrm>
                <a:off x="7121014" y="3635163"/>
                <a:ext cx="837992" cy="261610"/>
              </a:xfrm>
              <a:prstGeom prst="rect">
                <a:avLst/>
              </a:prstGeom>
              <a:noFill/>
            </p:spPr>
            <p:txBody>
              <a:bodyPr wrap="square" rtlCol="0">
                <a:spAutoFit/>
              </a:bodyPr>
              <a:lstStyle/>
              <a:p>
                <a:r>
                  <a:rPr lang="en-US" sz="1100" b="1" dirty="0">
                    <a:latin typeface="Arial Narrow" panose="020B0606020202030204" pitchFamily="34" charset="0"/>
                  </a:rPr>
                  <a:t>Adv. Tools</a:t>
                </a:r>
              </a:p>
            </p:txBody>
          </p:sp>
        </p:grpSp>
        <p:pic>
          <p:nvPicPr>
            <p:cNvPr id="34" name="Picture 33">
              <a:extLst>
                <a:ext uri="{FF2B5EF4-FFF2-40B4-BE49-F238E27FC236}">
                  <a16:creationId xmlns:a16="http://schemas.microsoft.com/office/drawing/2014/main" id="{9E8A32EA-0236-459E-A1F7-611EFF3B5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7443" y="3630147"/>
              <a:ext cx="761905" cy="761905"/>
            </a:xfrm>
            <a:prstGeom prst="rect">
              <a:avLst/>
            </a:prstGeom>
          </p:spPr>
        </p:pic>
      </p:grpSp>
      <p:grpSp>
        <p:nvGrpSpPr>
          <p:cNvPr id="5" name="Group 4">
            <a:extLst>
              <a:ext uri="{FF2B5EF4-FFF2-40B4-BE49-F238E27FC236}">
                <a16:creationId xmlns:a16="http://schemas.microsoft.com/office/drawing/2014/main" id="{1F0456C4-6C34-476F-B4A4-4FF70CA4A6C2}"/>
              </a:ext>
            </a:extLst>
          </p:cNvPr>
          <p:cNvGrpSpPr/>
          <p:nvPr/>
        </p:nvGrpSpPr>
        <p:grpSpPr>
          <a:xfrm>
            <a:off x="8318970" y="1196446"/>
            <a:ext cx="3260616" cy="3791558"/>
            <a:chOff x="8318970" y="1196446"/>
            <a:chExt cx="3260616" cy="3791558"/>
          </a:xfrm>
        </p:grpSpPr>
        <p:cxnSp>
          <p:nvCxnSpPr>
            <p:cNvPr id="24" name="Straight Arrow Connector 23">
              <a:extLst>
                <a:ext uri="{FF2B5EF4-FFF2-40B4-BE49-F238E27FC236}">
                  <a16:creationId xmlns:a16="http://schemas.microsoft.com/office/drawing/2014/main" id="{D4BA0CE6-8449-4446-A6B9-216E780B81B2}"/>
                </a:ext>
              </a:extLst>
            </p:cNvPr>
            <p:cNvCxnSpPr>
              <a:cxnSpLocks/>
              <a:endCxn id="25" idx="1"/>
            </p:cNvCxnSpPr>
            <p:nvPr/>
          </p:nvCxnSpPr>
          <p:spPr>
            <a:xfrm>
              <a:off x="8337082" y="2511569"/>
              <a:ext cx="890639" cy="1336919"/>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sp>
          <p:nvSpPr>
            <p:cNvPr id="25" name="Rectangle 24">
              <a:extLst>
                <a:ext uri="{FF2B5EF4-FFF2-40B4-BE49-F238E27FC236}">
                  <a16:creationId xmlns:a16="http://schemas.microsoft.com/office/drawing/2014/main" id="{1DCE9F33-0214-457E-B016-ABE4BC40A413}"/>
                </a:ext>
              </a:extLst>
            </p:cNvPr>
            <p:cNvSpPr/>
            <p:nvPr/>
          </p:nvSpPr>
          <p:spPr>
            <a:xfrm>
              <a:off x="9227721" y="3378230"/>
              <a:ext cx="1501134" cy="940516"/>
            </a:xfrm>
            <a:prstGeom prst="rect">
              <a:avLst/>
            </a:prstGeom>
            <a:solidFill>
              <a:schemeClr val="bg1"/>
            </a:solidFill>
            <a:ln w="22225">
              <a:solidFill>
                <a:srgbClr val="FF0000"/>
              </a:soli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27" name="Straight Arrow Connector 26">
              <a:extLst>
                <a:ext uri="{FF2B5EF4-FFF2-40B4-BE49-F238E27FC236}">
                  <a16:creationId xmlns:a16="http://schemas.microsoft.com/office/drawing/2014/main" id="{0317D960-3214-4B67-B6EF-1DC2B2DC70FA}"/>
                </a:ext>
              </a:extLst>
            </p:cNvPr>
            <p:cNvCxnSpPr>
              <a:cxnSpLocks/>
              <a:endCxn id="25" idx="1"/>
            </p:cNvCxnSpPr>
            <p:nvPr/>
          </p:nvCxnSpPr>
          <p:spPr>
            <a:xfrm>
              <a:off x="8337082" y="3705223"/>
              <a:ext cx="890639" cy="143265"/>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28" name="Straight Arrow Connector 27">
              <a:extLst>
                <a:ext uri="{FF2B5EF4-FFF2-40B4-BE49-F238E27FC236}">
                  <a16:creationId xmlns:a16="http://schemas.microsoft.com/office/drawing/2014/main" id="{1FA09886-8E29-4316-9827-A3EBF1904D59}"/>
                </a:ext>
              </a:extLst>
            </p:cNvPr>
            <p:cNvCxnSpPr>
              <a:cxnSpLocks/>
              <a:endCxn id="25" idx="1"/>
            </p:cNvCxnSpPr>
            <p:nvPr/>
          </p:nvCxnSpPr>
          <p:spPr>
            <a:xfrm flipV="1">
              <a:off x="8318970" y="3848488"/>
              <a:ext cx="908751" cy="972112"/>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pic>
          <p:nvPicPr>
            <p:cNvPr id="29" name="Picture 28">
              <a:extLst>
                <a:ext uri="{FF2B5EF4-FFF2-40B4-BE49-F238E27FC236}">
                  <a16:creationId xmlns:a16="http://schemas.microsoft.com/office/drawing/2014/main" id="{9041C8E2-CFBB-4F9D-A370-81B53FC0AA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0352" y="3509910"/>
              <a:ext cx="1339464" cy="688569"/>
            </a:xfrm>
            <a:prstGeom prst="rect">
              <a:avLst/>
            </a:prstGeom>
          </p:spPr>
        </p:pic>
        <p:cxnSp>
          <p:nvCxnSpPr>
            <p:cNvPr id="31" name="Straight Arrow Connector 30">
              <a:extLst>
                <a:ext uri="{FF2B5EF4-FFF2-40B4-BE49-F238E27FC236}">
                  <a16:creationId xmlns:a16="http://schemas.microsoft.com/office/drawing/2014/main" id="{CB61CE85-D638-4595-97DE-6ABFFE9BB59D}"/>
                </a:ext>
              </a:extLst>
            </p:cNvPr>
            <p:cNvCxnSpPr>
              <a:cxnSpLocks/>
            </p:cNvCxnSpPr>
            <p:nvPr/>
          </p:nvCxnSpPr>
          <p:spPr>
            <a:xfrm flipH="1">
              <a:off x="10773332" y="3794447"/>
              <a:ext cx="806254" cy="0"/>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32" name="Straight Arrow Connector 31">
              <a:extLst>
                <a:ext uri="{FF2B5EF4-FFF2-40B4-BE49-F238E27FC236}">
                  <a16:creationId xmlns:a16="http://schemas.microsoft.com/office/drawing/2014/main" id="{E1AE694F-5576-443B-ABA5-E5BE2A7C03CB}"/>
                </a:ext>
              </a:extLst>
            </p:cNvPr>
            <p:cNvCxnSpPr>
              <a:cxnSpLocks/>
            </p:cNvCxnSpPr>
            <p:nvPr/>
          </p:nvCxnSpPr>
          <p:spPr>
            <a:xfrm>
              <a:off x="11570459" y="1196446"/>
              <a:ext cx="9127" cy="2605762"/>
            </a:xfrm>
            <a:prstGeom prst="straightConnector1">
              <a:avLst/>
            </a:prstGeom>
            <a:ln w="38100">
              <a:solidFill>
                <a:srgbClr val="CC6600"/>
              </a:solidFill>
              <a:tailEnd type="none" w="med" len="lg"/>
            </a:ln>
          </p:spPr>
          <p:style>
            <a:lnRef idx="3">
              <a:schemeClr val="dk1"/>
            </a:lnRef>
            <a:fillRef idx="0">
              <a:schemeClr val="dk1"/>
            </a:fillRef>
            <a:effectRef idx="2">
              <a:schemeClr val="dk1"/>
            </a:effectRef>
            <a:fontRef idx="minor">
              <a:schemeClr val="tx1"/>
            </a:fontRef>
          </p:style>
        </p:cxnSp>
        <p:cxnSp>
          <p:nvCxnSpPr>
            <p:cNvPr id="33" name="Straight Arrow Connector 32">
              <a:extLst>
                <a:ext uri="{FF2B5EF4-FFF2-40B4-BE49-F238E27FC236}">
                  <a16:creationId xmlns:a16="http://schemas.microsoft.com/office/drawing/2014/main" id="{04E58204-9834-4F85-9DBB-3793FAF86F38}"/>
                </a:ext>
              </a:extLst>
            </p:cNvPr>
            <p:cNvCxnSpPr>
              <a:cxnSpLocks/>
            </p:cNvCxnSpPr>
            <p:nvPr/>
          </p:nvCxnSpPr>
          <p:spPr>
            <a:xfrm>
              <a:off x="11104647" y="1198654"/>
              <a:ext cx="474939" cy="0"/>
            </a:xfrm>
            <a:prstGeom prst="straightConnector1">
              <a:avLst/>
            </a:prstGeom>
            <a:ln w="38100">
              <a:solidFill>
                <a:srgbClr val="CC6600"/>
              </a:solidFill>
              <a:tailEnd type="none" w="med" len="lg"/>
            </a:ln>
          </p:spPr>
          <p:style>
            <a:lnRef idx="3">
              <a:schemeClr val="dk1"/>
            </a:lnRef>
            <a:fillRef idx="0">
              <a:schemeClr val="dk1"/>
            </a:fillRef>
            <a:effectRef idx="2">
              <a:schemeClr val="dk1"/>
            </a:effectRef>
            <a:fontRef idx="minor">
              <a:schemeClr val="tx1"/>
            </a:fontRef>
          </p:style>
        </p:cxnSp>
        <p:pic>
          <p:nvPicPr>
            <p:cNvPr id="35" name="Picture 34">
              <a:extLst>
                <a:ext uri="{FF2B5EF4-FFF2-40B4-BE49-F238E27FC236}">
                  <a16:creationId xmlns:a16="http://schemas.microsoft.com/office/drawing/2014/main" id="{F0593597-FFC3-4EAF-BCBB-03A860B5A9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33646" y="4226099"/>
              <a:ext cx="761905" cy="761905"/>
            </a:xfrm>
            <a:prstGeom prst="rect">
              <a:avLst/>
            </a:prstGeom>
          </p:spPr>
        </p:pic>
      </p:grpSp>
      <p:grpSp>
        <p:nvGrpSpPr>
          <p:cNvPr id="39" name="Group 38">
            <a:extLst>
              <a:ext uri="{FF2B5EF4-FFF2-40B4-BE49-F238E27FC236}">
                <a16:creationId xmlns:a16="http://schemas.microsoft.com/office/drawing/2014/main" id="{F5353C2F-5954-4FF1-BAD3-D7E318F726D6}"/>
              </a:ext>
            </a:extLst>
          </p:cNvPr>
          <p:cNvGrpSpPr/>
          <p:nvPr/>
        </p:nvGrpSpPr>
        <p:grpSpPr>
          <a:xfrm>
            <a:off x="9878312" y="6254262"/>
            <a:ext cx="1322798" cy="500137"/>
            <a:chOff x="9878312" y="6254262"/>
            <a:chExt cx="1322798" cy="500137"/>
          </a:xfrm>
        </p:grpSpPr>
        <p:sp>
          <p:nvSpPr>
            <p:cNvPr id="40" name="Rectangle 39">
              <a:extLst>
                <a:ext uri="{FF2B5EF4-FFF2-40B4-BE49-F238E27FC236}">
                  <a16:creationId xmlns:a16="http://schemas.microsoft.com/office/drawing/2014/main" id="{A19DB199-8315-4F1D-849E-8A5A62D448CD}"/>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41" name="TextBox 40">
              <a:extLst>
                <a:ext uri="{FF2B5EF4-FFF2-40B4-BE49-F238E27FC236}">
                  <a16:creationId xmlns:a16="http://schemas.microsoft.com/office/drawing/2014/main" id="{A8A9B1FD-9143-4CBC-A119-69918A7B58D7}"/>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grpSp>
        <p:nvGrpSpPr>
          <p:cNvPr id="59" name="Group 58">
            <a:extLst>
              <a:ext uri="{FF2B5EF4-FFF2-40B4-BE49-F238E27FC236}">
                <a16:creationId xmlns:a16="http://schemas.microsoft.com/office/drawing/2014/main" id="{28B087D7-4E58-4BFE-B0ED-D255EB3670B0}"/>
              </a:ext>
            </a:extLst>
          </p:cNvPr>
          <p:cNvGrpSpPr/>
          <p:nvPr/>
        </p:nvGrpSpPr>
        <p:grpSpPr>
          <a:xfrm>
            <a:off x="7966067" y="1196446"/>
            <a:ext cx="3429484" cy="2508777"/>
            <a:chOff x="7966067" y="1196446"/>
            <a:chExt cx="3429484" cy="2508777"/>
          </a:xfrm>
        </p:grpSpPr>
        <p:grpSp>
          <p:nvGrpSpPr>
            <p:cNvPr id="42" name="Group 41">
              <a:extLst>
                <a:ext uri="{FF2B5EF4-FFF2-40B4-BE49-F238E27FC236}">
                  <a16:creationId xmlns:a16="http://schemas.microsoft.com/office/drawing/2014/main" id="{639B4493-4A3D-4162-8E43-D91456821B89}"/>
                </a:ext>
              </a:extLst>
            </p:cNvPr>
            <p:cNvGrpSpPr/>
            <p:nvPr/>
          </p:nvGrpSpPr>
          <p:grpSpPr>
            <a:xfrm>
              <a:off x="7966067" y="1196446"/>
              <a:ext cx="3429484" cy="2508777"/>
              <a:chOff x="7716744" y="1111805"/>
              <a:chExt cx="3429484" cy="2508777"/>
            </a:xfrm>
          </p:grpSpPr>
          <p:cxnSp>
            <p:nvCxnSpPr>
              <p:cNvPr id="43" name="Straight Arrow Connector 42">
                <a:extLst>
                  <a:ext uri="{FF2B5EF4-FFF2-40B4-BE49-F238E27FC236}">
                    <a16:creationId xmlns:a16="http://schemas.microsoft.com/office/drawing/2014/main" id="{A9DD0128-2F1F-4750-B800-862D66DC12C4}"/>
                  </a:ext>
                </a:extLst>
              </p:cNvPr>
              <p:cNvCxnSpPr>
                <a:cxnSpLocks/>
              </p:cNvCxnSpPr>
              <p:nvPr/>
            </p:nvCxnSpPr>
            <p:spPr>
              <a:xfrm flipV="1">
                <a:off x="8076311" y="2365612"/>
                <a:ext cx="715118" cy="1254970"/>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44" name="Straight Arrow Connector 43">
                <a:extLst>
                  <a:ext uri="{FF2B5EF4-FFF2-40B4-BE49-F238E27FC236}">
                    <a16:creationId xmlns:a16="http://schemas.microsoft.com/office/drawing/2014/main" id="{54FD43BF-4165-471D-8ECB-145E75582253}"/>
                  </a:ext>
                </a:extLst>
              </p:cNvPr>
              <p:cNvCxnSpPr>
                <a:cxnSpLocks/>
              </p:cNvCxnSpPr>
              <p:nvPr/>
            </p:nvCxnSpPr>
            <p:spPr>
              <a:xfrm flipH="1">
                <a:off x="9785600" y="1417055"/>
                <a:ext cx="7321" cy="549245"/>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45" name="Group 44">
                <a:extLst>
                  <a:ext uri="{FF2B5EF4-FFF2-40B4-BE49-F238E27FC236}">
                    <a16:creationId xmlns:a16="http://schemas.microsoft.com/office/drawing/2014/main" id="{112B1811-6013-4A7C-8A86-4F91A1508595}"/>
                  </a:ext>
                </a:extLst>
              </p:cNvPr>
              <p:cNvGrpSpPr/>
              <p:nvPr/>
            </p:nvGrpSpPr>
            <p:grpSpPr>
              <a:xfrm>
                <a:off x="8766271" y="1876369"/>
                <a:ext cx="2379957" cy="906927"/>
                <a:chOff x="8766271" y="1876369"/>
                <a:chExt cx="2379957" cy="906927"/>
              </a:xfrm>
            </p:grpSpPr>
            <p:grpSp>
              <p:nvGrpSpPr>
                <p:cNvPr id="52" name="Group 51">
                  <a:extLst>
                    <a:ext uri="{FF2B5EF4-FFF2-40B4-BE49-F238E27FC236}">
                      <a16:creationId xmlns:a16="http://schemas.microsoft.com/office/drawing/2014/main" id="{9EC93FDF-1E84-4C3A-8478-956C55D734F1}"/>
                    </a:ext>
                  </a:extLst>
                </p:cNvPr>
                <p:cNvGrpSpPr/>
                <p:nvPr/>
              </p:nvGrpSpPr>
              <p:grpSpPr>
                <a:xfrm>
                  <a:off x="8766271" y="1966286"/>
                  <a:ext cx="1972613" cy="817010"/>
                  <a:chOff x="8766271" y="1966286"/>
                  <a:chExt cx="1972613" cy="817010"/>
                </a:xfrm>
              </p:grpSpPr>
              <p:sp>
                <p:nvSpPr>
                  <p:cNvPr id="54" name="Rectangle 53">
                    <a:extLst>
                      <a:ext uri="{FF2B5EF4-FFF2-40B4-BE49-F238E27FC236}">
                        <a16:creationId xmlns:a16="http://schemas.microsoft.com/office/drawing/2014/main" id="{803EE77A-D4A1-4228-88A4-1EC500A67320}"/>
                      </a:ext>
                    </a:extLst>
                  </p:cNvPr>
                  <p:cNvSpPr/>
                  <p:nvPr/>
                </p:nvSpPr>
                <p:spPr>
                  <a:xfrm>
                    <a:off x="8766271" y="1966286"/>
                    <a:ext cx="1972613" cy="817010"/>
                  </a:xfrm>
                  <a:prstGeom prst="rect">
                    <a:avLst/>
                  </a:prstGeom>
                  <a:solidFill>
                    <a:schemeClr val="bg1"/>
                  </a:solidFill>
                  <a:ln w="22225">
                    <a:solidFill>
                      <a:srgbClr val="FF0000"/>
                    </a:soli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55" name="Picture 54">
                    <a:extLst>
                      <a:ext uri="{FF2B5EF4-FFF2-40B4-BE49-F238E27FC236}">
                        <a16:creationId xmlns:a16="http://schemas.microsoft.com/office/drawing/2014/main" id="{DCF328D7-3D87-4E86-849E-D715388296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8474" y="2001906"/>
                    <a:ext cx="1592443" cy="732524"/>
                  </a:xfrm>
                  <a:prstGeom prst="rect">
                    <a:avLst/>
                  </a:prstGeom>
                </p:spPr>
              </p:pic>
            </p:grpSp>
            <p:sp>
              <p:nvSpPr>
                <p:cNvPr id="53" name="Rectangle 52">
                  <a:extLst>
                    <a:ext uri="{FF2B5EF4-FFF2-40B4-BE49-F238E27FC236}">
                      <a16:creationId xmlns:a16="http://schemas.microsoft.com/office/drawing/2014/main" id="{37065E1E-060C-4F6B-970A-AAA9BA565B74}"/>
                    </a:ext>
                  </a:extLst>
                </p:cNvPr>
                <p:cNvSpPr/>
                <p:nvPr/>
              </p:nvSpPr>
              <p:spPr>
                <a:xfrm>
                  <a:off x="10083574" y="1876369"/>
                  <a:ext cx="1062654" cy="255618"/>
                </a:xfrm>
                <a:prstGeom prst="rect">
                  <a:avLst/>
                </a:prstGeom>
                <a:solidFill>
                  <a:srgbClr val="ED7D3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Extended</a:t>
                  </a:r>
                </a:p>
              </p:txBody>
            </p:sp>
          </p:grpSp>
          <p:grpSp>
            <p:nvGrpSpPr>
              <p:cNvPr id="46" name="Group 45">
                <a:extLst>
                  <a:ext uri="{FF2B5EF4-FFF2-40B4-BE49-F238E27FC236}">
                    <a16:creationId xmlns:a16="http://schemas.microsoft.com/office/drawing/2014/main" id="{0B11B536-3273-4182-8512-AAF96AAFDA47}"/>
                  </a:ext>
                </a:extLst>
              </p:cNvPr>
              <p:cNvGrpSpPr/>
              <p:nvPr/>
            </p:nvGrpSpPr>
            <p:grpSpPr>
              <a:xfrm>
                <a:off x="7716744" y="1420102"/>
                <a:ext cx="1068521" cy="976791"/>
                <a:chOff x="7716744" y="1420102"/>
                <a:chExt cx="1068521" cy="976791"/>
              </a:xfrm>
            </p:grpSpPr>
            <p:cxnSp>
              <p:nvCxnSpPr>
                <p:cNvPr id="50" name="Straight Arrow Connector 49">
                  <a:extLst>
                    <a:ext uri="{FF2B5EF4-FFF2-40B4-BE49-F238E27FC236}">
                      <a16:creationId xmlns:a16="http://schemas.microsoft.com/office/drawing/2014/main" id="{F82AF00D-F29D-4B86-8E71-DA88757838A6}"/>
                    </a:ext>
                  </a:extLst>
                </p:cNvPr>
                <p:cNvCxnSpPr>
                  <a:cxnSpLocks/>
                </p:cNvCxnSpPr>
                <p:nvPr/>
              </p:nvCxnSpPr>
              <p:spPr>
                <a:xfrm>
                  <a:off x="8068990" y="1420102"/>
                  <a:ext cx="716275" cy="976791"/>
                </a:xfrm>
                <a:prstGeom prst="straightConnector1">
                  <a:avLst/>
                </a:prstGeom>
                <a:ln w="38100">
                  <a:solidFill>
                    <a:srgbClr val="7030A0"/>
                  </a:solidFill>
                  <a:tailEnd type="triangle" w="med" len="lg"/>
                </a:ln>
              </p:spPr>
              <p:style>
                <a:lnRef idx="3">
                  <a:schemeClr val="dk1"/>
                </a:lnRef>
                <a:fillRef idx="0">
                  <a:schemeClr val="dk1"/>
                </a:fillRef>
                <a:effectRef idx="2">
                  <a:schemeClr val="dk1"/>
                </a:effectRef>
                <a:fontRef idx="minor">
                  <a:schemeClr val="tx1"/>
                </a:fontRef>
              </p:style>
            </p:cxnSp>
            <p:sp>
              <p:nvSpPr>
                <p:cNvPr id="51" name="TextBox 50">
                  <a:extLst>
                    <a:ext uri="{FF2B5EF4-FFF2-40B4-BE49-F238E27FC236}">
                      <a16:creationId xmlns:a16="http://schemas.microsoft.com/office/drawing/2014/main" id="{3B18443E-1DC8-45EF-8D7A-E7FF484BD42D}"/>
                    </a:ext>
                  </a:extLst>
                </p:cNvPr>
                <p:cNvSpPr txBox="1"/>
                <p:nvPr/>
              </p:nvSpPr>
              <p:spPr>
                <a:xfrm>
                  <a:off x="7716744" y="1763465"/>
                  <a:ext cx="707245" cy="246221"/>
                </a:xfrm>
                <a:prstGeom prst="rect">
                  <a:avLst/>
                </a:prstGeom>
                <a:noFill/>
              </p:spPr>
              <p:txBody>
                <a:bodyPr wrap="none" rtlCol="0">
                  <a:spAutoFit/>
                </a:bodyPr>
                <a:lstStyle/>
                <a:p>
                  <a:r>
                    <a:rPr lang="en-US" sz="1000" b="1" dirty="0">
                      <a:solidFill>
                        <a:srgbClr val="7030A0"/>
                      </a:solidFill>
                    </a:rPr>
                    <a:t>Metadata</a:t>
                  </a:r>
                </a:p>
              </p:txBody>
            </p:sp>
          </p:grpSp>
          <p:grpSp>
            <p:nvGrpSpPr>
              <p:cNvPr id="47" name="Group 46">
                <a:extLst>
                  <a:ext uri="{FF2B5EF4-FFF2-40B4-BE49-F238E27FC236}">
                    <a16:creationId xmlns:a16="http://schemas.microsoft.com/office/drawing/2014/main" id="{BAC299DC-A983-42AC-B05F-482D29BFA246}"/>
                  </a:ext>
                </a:extLst>
              </p:cNvPr>
              <p:cNvGrpSpPr/>
              <p:nvPr/>
            </p:nvGrpSpPr>
            <p:grpSpPr>
              <a:xfrm>
                <a:off x="8049996" y="1111805"/>
                <a:ext cx="762666" cy="976791"/>
                <a:chOff x="8049996" y="1111805"/>
                <a:chExt cx="762666" cy="976791"/>
              </a:xfrm>
            </p:grpSpPr>
            <p:cxnSp>
              <p:nvCxnSpPr>
                <p:cNvPr id="48" name="Straight Arrow Connector 47">
                  <a:extLst>
                    <a:ext uri="{FF2B5EF4-FFF2-40B4-BE49-F238E27FC236}">
                      <a16:creationId xmlns:a16="http://schemas.microsoft.com/office/drawing/2014/main" id="{FF151F0B-D181-468F-85DE-54C2AB7267BD}"/>
                    </a:ext>
                  </a:extLst>
                </p:cNvPr>
                <p:cNvCxnSpPr>
                  <a:cxnSpLocks/>
                </p:cNvCxnSpPr>
                <p:nvPr/>
              </p:nvCxnSpPr>
              <p:spPr>
                <a:xfrm>
                  <a:off x="8049996" y="1111805"/>
                  <a:ext cx="716275" cy="976791"/>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sp>
              <p:nvSpPr>
                <p:cNvPr id="49" name="TextBox 48">
                  <a:extLst>
                    <a:ext uri="{FF2B5EF4-FFF2-40B4-BE49-F238E27FC236}">
                      <a16:creationId xmlns:a16="http://schemas.microsoft.com/office/drawing/2014/main" id="{2BE5EF69-837C-4B99-B526-BDA9E14684FF}"/>
                    </a:ext>
                  </a:extLst>
                </p:cNvPr>
                <p:cNvSpPr txBox="1"/>
                <p:nvPr/>
              </p:nvSpPr>
              <p:spPr>
                <a:xfrm>
                  <a:off x="8377928" y="1413622"/>
                  <a:ext cx="434734" cy="246221"/>
                </a:xfrm>
                <a:prstGeom prst="rect">
                  <a:avLst/>
                </a:prstGeom>
                <a:noFill/>
              </p:spPr>
              <p:txBody>
                <a:bodyPr wrap="none" rtlCol="0">
                  <a:spAutoFit/>
                </a:bodyPr>
                <a:lstStyle/>
                <a:p>
                  <a:r>
                    <a:rPr lang="en-US" sz="1000" b="1" dirty="0"/>
                    <a:t>Data</a:t>
                  </a:r>
                </a:p>
              </p:txBody>
            </p:sp>
          </p:grpSp>
        </p:grpSp>
        <p:pic>
          <p:nvPicPr>
            <p:cNvPr id="58" name="Picture 57">
              <a:extLst>
                <a:ext uri="{FF2B5EF4-FFF2-40B4-BE49-F238E27FC236}">
                  <a16:creationId xmlns:a16="http://schemas.microsoft.com/office/drawing/2014/main" id="{0D1DECE0-8360-402B-99BF-B5F67FEB9E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5873">
              <a:off x="9086175" y="1480180"/>
              <a:ext cx="761905" cy="761905"/>
            </a:xfrm>
            <a:prstGeom prst="rect">
              <a:avLst/>
            </a:prstGeom>
          </p:spPr>
        </p:pic>
      </p:grpSp>
    </p:spTree>
    <p:extLst>
      <p:ext uri="{BB962C8B-B14F-4D97-AF65-F5344CB8AC3E}">
        <p14:creationId xmlns:p14="http://schemas.microsoft.com/office/powerpoint/2010/main" val="112378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1000"/>
                                        <p:tgtEl>
                                          <p:spTgt spid="59"/>
                                        </p:tgtEl>
                                      </p:cBhvr>
                                    </p:animEffect>
                                    <p:anim calcmode="lin" valueType="num">
                                      <p:cBhvr>
                                        <p:cTn id="22" dur="1000" fill="hold"/>
                                        <p:tgtEl>
                                          <p:spTgt spid="59"/>
                                        </p:tgtEl>
                                        <p:attrNameLst>
                                          <p:attrName>ppt_x</p:attrName>
                                        </p:attrNameLst>
                                      </p:cBhvr>
                                      <p:tavLst>
                                        <p:tav tm="0">
                                          <p:val>
                                            <p:strVal val="#ppt_x"/>
                                          </p:val>
                                        </p:tav>
                                        <p:tav tm="100000">
                                          <p:val>
                                            <p:strVal val="#ppt_x"/>
                                          </p:val>
                                        </p:tav>
                                      </p:tavLst>
                                    </p:anim>
                                    <p:anim calcmode="lin" valueType="num">
                                      <p:cBhvr>
                                        <p:cTn id="2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E6469-E170-4F17-945A-800F679E94C8}"/>
              </a:ext>
            </a:extLst>
          </p:cNvPr>
          <p:cNvSpPr>
            <a:spLocks noGrp="1"/>
          </p:cNvSpPr>
          <p:nvPr>
            <p:ph type="title"/>
          </p:nvPr>
        </p:nvSpPr>
        <p:spPr/>
        <p:txBody>
          <a:bodyPr/>
          <a:lstStyle/>
          <a:p>
            <a:r>
              <a:rPr lang="en-US" dirty="0"/>
              <a:t>Advanced Tools</a:t>
            </a:r>
          </a:p>
        </p:txBody>
      </p:sp>
      <p:sp>
        <p:nvSpPr>
          <p:cNvPr id="5" name="Content Placeholder 4">
            <a:extLst>
              <a:ext uri="{FF2B5EF4-FFF2-40B4-BE49-F238E27FC236}">
                <a16:creationId xmlns:a16="http://schemas.microsoft.com/office/drawing/2014/main" id="{301458CD-B7ED-4981-B60D-B9E38A8D731F}"/>
              </a:ext>
            </a:extLst>
          </p:cNvPr>
          <p:cNvSpPr>
            <a:spLocks noGrp="1"/>
          </p:cNvSpPr>
          <p:nvPr>
            <p:ph idx="1"/>
          </p:nvPr>
        </p:nvSpPr>
        <p:spPr>
          <a:xfrm>
            <a:off x="2644726" y="1222397"/>
            <a:ext cx="8934860" cy="4044928"/>
          </a:xfrm>
        </p:spPr>
        <p:txBody>
          <a:bodyPr/>
          <a:lstStyle/>
          <a:p>
            <a:r>
              <a:rPr lang="en-US" dirty="0"/>
              <a:t>Metadata Integration with Pi-AF</a:t>
            </a:r>
          </a:p>
          <a:p>
            <a:r>
              <a:rPr lang="en-US" dirty="0"/>
              <a:t>Batch configuration tools</a:t>
            </a:r>
          </a:p>
          <a:p>
            <a:pPr lvl="1"/>
            <a:r>
              <a:rPr lang="en-US" dirty="0"/>
              <a:t>Alarm settings import &amp; export</a:t>
            </a:r>
          </a:p>
          <a:p>
            <a:pPr lvl="1"/>
            <a:r>
              <a:rPr lang="en-US" dirty="0"/>
              <a:t>PMU locations</a:t>
            </a:r>
          </a:p>
          <a:p>
            <a:pPr lvl="1"/>
            <a:r>
              <a:rPr lang="en-US" dirty="0"/>
              <a:t>Assignment of name aliases</a:t>
            </a:r>
          </a:p>
          <a:p>
            <a:r>
              <a:rPr lang="en-US" dirty="0"/>
              <a:t>Fully implement bad data and data range flagging in GSF</a:t>
            </a:r>
          </a:p>
          <a:p>
            <a:r>
              <a:rPr lang="en-US" dirty="0"/>
              <a:t>Crisp integration with Alarm Management System</a:t>
            </a:r>
          </a:p>
          <a:p>
            <a:pPr marL="341313" lvl="1" indent="0">
              <a:buNone/>
            </a:pPr>
            <a:endParaRPr lang="en-US" dirty="0"/>
          </a:p>
          <a:p>
            <a:pPr lvl="1"/>
            <a:endParaRPr lang="en-US" dirty="0"/>
          </a:p>
        </p:txBody>
      </p:sp>
      <p:sp>
        <p:nvSpPr>
          <p:cNvPr id="3" name="Footer Placeholder 2">
            <a:extLst>
              <a:ext uri="{FF2B5EF4-FFF2-40B4-BE49-F238E27FC236}">
                <a16:creationId xmlns:a16="http://schemas.microsoft.com/office/drawing/2014/main" id="{0F13F23E-6006-4C70-A00B-AD56EAF026D8}"/>
              </a:ext>
            </a:extLst>
          </p:cNvPr>
          <p:cNvSpPr>
            <a:spLocks noGrp="1"/>
          </p:cNvSpPr>
          <p:nvPr>
            <p:ph type="ftr" sz="quarter" idx="11"/>
          </p:nvPr>
        </p:nvSpPr>
        <p:spPr/>
        <p:txBody>
          <a:bodyPr/>
          <a:lstStyle/>
          <a:p>
            <a:r>
              <a:rPr lang="en-US"/>
              <a:t>SDG&amp;E Synchrophasor Visualization Software System</a:t>
            </a:r>
            <a:endParaRPr lang="en-US" dirty="0"/>
          </a:p>
        </p:txBody>
      </p:sp>
      <p:pic>
        <p:nvPicPr>
          <p:cNvPr id="6" name="Picture 5">
            <a:extLst>
              <a:ext uri="{FF2B5EF4-FFF2-40B4-BE49-F238E27FC236}">
                <a16:creationId xmlns:a16="http://schemas.microsoft.com/office/drawing/2014/main" id="{705154B8-16F4-4B8D-8355-2A70E63F89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6056" y="399253"/>
            <a:ext cx="416122" cy="416122"/>
          </a:xfrm>
          <a:prstGeom prst="rect">
            <a:avLst/>
          </a:prstGeom>
        </p:spPr>
      </p:pic>
      <p:grpSp>
        <p:nvGrpSpPr>
          <p:cNvPr id="7" name="Group 6">
            <a:extLst>
              <a:ext uri="{FF2B5EF4-FFF2-40B4-BE49-F238E27FC236}">
                <a16:creationId xmlns:a16="http://schemas.microsoft.com/office/drawing/2014/main" id="{392554EC-3514-4627-BC91-7ACFFE92BC2E}"/>
              </a:ext>
            </a:extLst>
          </p:cNvPr>
          <p:cNvGrpSpPr/>
          <p:nvPr/>
        </p:nvGrpSpPr>
        <p:grpSpPr>
          <a:xfrm>
            <a:off x="9878312" y="6254262"/>
            <a:ext cx="1322798" cy="500137"/>
            <a:chOff x="9878312" y="6254262"/>
            <a:chExt cx="1322798" cy="500137"/>
          </a:xfrm>
        </p:grpSpPr>
        <p:sp>
          <p:nvSpPr>
            <p:cNvPr id="8" name="Rectangle 7">
              <a:extLst>
                <a:ext uri="{FF2B5EF4-FFF2-40B4-BE49-F238E27FC236}">
                  <a16:creationId xmlns:a16="http://schemas.microsoft.com/office/drawing/2014/main" id="{C41CF23D-167F-450F-843B-1DB4463FB460}"/>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9" name="TextBox 8">
              <a:extLst>
                <a:ext uri="{FF2B5EF4-FFF2-40B4-BE49-F238E27FC236}">
                  <a16:creationId xmlns:a16="http://schemas.microsoft.com/office/drawing/2014/main" id="{B643E52E-34ED-4E89-85CC-BAAD6F4B16AE}"/>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3878323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5B0D0DE-6AEB-4B08-9B8E-55DAB7FF7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4921" y="1018976"/>
            <a:ext cx="4910231" cy="4910231"/>
          </a:xfrm>
          <a:prstGeom prst="rect">
            <a:avLst/>
          </a:prstGeom>
        </p:spPr>
      </p:pic>
      <p:sp>
        <p:nvSpPr>
          <p:cNvPr id="2" name="Title 1">
            <a:extLst>
              <a:ext uri="{FF2B5EF4-FFF2-40B4-BE49-F238E27FC236}">
                <a16:creationId xmlns:a16="http://schemas.microsoft.com/office/drawing/2014/main" id="{8A1E6469-E170-4F17-945A-800F679E94C8}"/>
              </a:ext>
            </a:extLst>
          </p:cNvPr>
          <p:cNvSpPr>
            <a:spLocks noGrp="1"/>
          </p:cNvSpPr>
          <p:nvPr>
            <p:ph type="title"/>
          </p:nvPr>
        </p:nvSpPr>
        <p:spPr>
          <a:xfrm>
            <a:off x="758442" y="52257"/>
            <a:ext cx="11032958" cy="597087"/>
          </a:xfrm>
        </p:spPr>
        <p:txBody>
          <a:bodyPr/>
          <a:lstStyle/>
          <a:p>
            <a:r>
              <a:rPr lang="en-US" dirty="0"/>
              <a:t>Alarm Management System</a:t>
            </a:r>
          </a:p>
        </p:txBody>
      </p:sp>
      <p:sp>
        <p:nvSpPr>
          <p:cNvPr id="6" name="Content Placeholder 5">
            <a:extLst>
              <a:ext uri="{FF2B5EF4-FFF2-40B4-BE49-F238E27FC236}">
                <a16:creationId xmlns:a16="http://schemas.microsoft.com/office/drawing/2014/main" id="{A3B50236-4DB8-4F05-AAA0-741D21EB73B3}"/>
              </a:ext>
            </a:extLst>
          </p:cNvPr>
          <p:cNvSpPr>
            <a:spLocks noGrp="1"/>
          </p:cNvSpPr>
          <p:nvPr>
            <p:ph idx="1"/>
          </p:nvPr>
        </p:nvSpPr>
        <p:spPr>
          <a:xfrm>
            <a:off x="720602" y="1820576"/>
            <a:ext cx="5311016" cy="3706957"/>
          </a:xfrm>
        </p:spPr>
        <p:txBody>
          <a:bodyPr/>
          <a:lstStyle/>
          <a:p>
            <a:r>
              <a:rPr lang="en-US" dirty="0"/>
              <a:t>SCADA-like alarm management capability</a:t>
            </a:r>
          </a:p>
          <a:p>
            <a:r>
              <a:rPr lang="en-US" dirty="0"/>
              <a:t>Can launch with limited functionality</a:t>
            </a:r>
          </a:p>
          <a:p>
            <a:r>
              <a:rPr lang="en-US" dirty="0"/>
              <a:t>Includes advanced alarming service</a:t>
            </a:r>
          </a:p>
        </p:txBody>
      </p:sp>
      <p:sp>
        <p:nvSpPr>
          <p:cNvPr id="3" name="Footer Placeholder 2">
            <a:extLst>
              <a:ext uri="{FF2B5EF4-FFF2-40B4-BE49-F238E27FC236}">
                <a16:creationId xmlns:a16="http://schemas.microsoft.com/office/drawing/2014/main" id="{0F13F23E-6006-4C70-A00B-AD56EAF026D8}"/>
              </a:ext>
            </a:extLst>
          </p:cNvPr>
          <p:cNvSpPr>
            <a:spLocks noGrp="1"/>
          </p:cNvSpPr>
          <p:nvPr>
            <p:ph type="ftr" sz="quarter" idx="11"/>
          </p:nvPr>
        </p:nvSpPr>
        <p:spPr/>
        <p:txBody>
          <a:bodyPr/>
          <a:lstStyle/>
          <a:p>
            <a:r>
              <a:rPr lang="en-US"/>
              <a:t>SDG&amp;E Synchrophasor Visualization Software System</a:t>
            </a:r>
            <a:endParaRPr lang="en-US" dirty="0"/>
          </a:p>
        </p:txBody>
      </p:sp>
      <p:pic>
        <p:nvPicPr>
          <p:cNvPr id="7" name="Picture 6">
            <a:extLst>
              <a:ext uri="{FF2B5EF4-FFF2-40B4-BE49-F238E27FC236}">
                <a16:creationId xmlns:a16="http://schemas.microsoft.com/office/drawing/2014/main" id="{80D1A259-563B-4368-9B52-53AB5B6160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776" y="116150"/>
            <a:ext cx="416122" cy="416122"/>
          </a:xfrm>
          <a:prstGeom prst="rect">
            <a:avLst/>
          </a:prstGeom>
        </p:spPr>
      </p:pic>
      <p:sp>
        <p:nvSpPr>
          <p:cNvPr id="5" name="TextBox 4">
            <a:extLst>
              <a:ext uri="{FF2B5EF4-FFF2-40B4-BE49-F238E27FC236}">
                <a16:creationId xmlns:a16="http://schemas.microsoft.com/office/drawing/2014/main" id="{32916A8E-3E66-40A7-B571-B5EDD35A2A31}"/>
              </a:ext>
            </a:extLst>
          </p:cNvPr>
          <p:cNvSpPr txBox="1"/>
          <p:nvPr/>
        </p:nvSpPr>
        <p:spPr>
          <a:xfrm>
            <a:off x="1137877" y="5741105"/>
            <a:ext cx="4553875" cy="338554"/>
          </a:xfrm>
          <a:prstGeom prst="rect">
            <a:avLst/>
          </a:prstGeom>
          <a:noFill/>
        </p:spPr>
        <p:txBody>
          <a:bodyPr wrap="none" rtlCol="0">
            <a:spAutoFit/>
          </a:bodyPr>
          <a:lstStyle/>
          <a:p>
            <a:r>
              <a:rPr lang="en-US" sz="1600" i="1" dirty="0">
                <a:latin typeface="+mj-lt"/>
              </a:rPr>
              <a:t>[ See Part 1, Slide 42  for a list of </a:t>
            </a:r>
            <a:r>
              <a:rPr lang="en-US" sz="1600" i="1" dirty="0" err="1">
                <a:latin typeface="+mj-lt"/>
              </a:rPr>
              <a:t>openAMS</a:t>
            </a:r>
            <a:r>
              <a:rPr lang="en-US" sz="1600" i="1" dirty="0">
                <a:latin typeface="+mj-lt"/>
              </a:rPr>
              <a:t> features. ]</a:t>
            </a:r>
          </a:p>
        </p:txBody>
      </p:sp>
      <p:sp>
        <p:nvSpPr>
          <p:cNvPr id="9" name="Rectangle 8">
            <a:extLst>
              <a:ext uri="{FF2B5EF4-FFF2-40B4-BE49-F238E27FC236}">
                <a16:creationId xmlns:a16="http://schemas.microsoft.com/office/drawing/2014/main" id="{01C8D1A4-21DA-4B23-A8CC-632DBD6043EA}"/>
              </a:ext>
            </a:extLst>
          </p:cNvPr>
          <p:cNvSpPr/>
          <p:nvPr/>
        </p:nvSpPr>
        <p:spPr>
          <a:xfrm>
            <a:off x="10400717" y="1210110"/>
            <a:ext cx="1113653" cy="6536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Advanced</a:t>
            </a:r>
            <a:br>
              <a:rPr lang="en-US" dirty="0"/>
            </a:br>
            <a:r>
              <a:rPr lang="en-US" dirty="0"/>
              <a:t>Alarming</a:t>
            </a:r>
          </a:p>
        </p:txBody>
      </p:sp>
      <p:grpSp>
        <p:nvGrpSpPr>
          <p:cNvPr id="10" name="Group 9">
            <a:extLst>
              <a:ext uri="{FF2B5EF4-FFF2-40B4-BE49-F238E27FC236}">
                <a16:creationId xmlns:a16="http://schemas.microsoft.com/office/drawing/2014/main" id="{FBCA3256-9865-4337-965F-F704C7736F34}"/>
              </a:ext>
            </a:extLst>
          </p:cNvPr>
          <p:cNvGrpSpPr/>
          <p:nvPr/>
        </p:nvGrpSpPr>
        <p:grpSpPr>
          <a:xfrm>
            <a:off x="9878312" y="6254262"/>
            <a:ext cx="1322798" cy="500137"/>
            <a:chOff x="9878312" y="6254262"/>
            <a:chExt cx="1322798" cy="500137"/>
          </a:xfrm>
        </p:grpSpPr>
        <p:sp>
          <p:nvSpPr>
            <p:cNvPr id="11" name="Rectangle 10">
              <a:extLst>
                <a:ext uri="{FF2B5EF4-FFF2-40B4-BE49-F238E27FC236}">
                  <a16:creationId xmlns:a16="http://schemas.microsoft.com/office/drawing/2014/main" id="{DB5C1151-996E-4237-80A6-D11BEDC7667C}"/>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12" name="TextBox 11">
              <a:extLst>
                <a:ext uri="{FF2B5EF4-FFF2-40B4-BE49-F238E27FC236}">
                  <a16:creationId xmlns:a16="http://schemas.microsoft.com/office/drawing/2014/main" id="{EA39F430-ACA4-47E8-B30B-9EB06A007BFE}"/>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
        <p:nvSpPr>
          <p:cNvPr id="14" name="TextBox 13">
            <a:extLst>
              <a:ext uri="{FF2B5EF4-FFF2-40B4-BE49-F238E27FC236}">
                <a16:creationId xmlns:a16="http://schemas.microsoft.com/office/drawing/2014/main" id="{62E851B1-32A1-409F-9FF6-5A57859C5CDA}"/>
              </a:ext>
            </a:extLst>
          </p:cNvPr>
          <p:cNvSpPr txBox="1"/>
          <p:nvPr/>
        </p:nvSpPr>
        <p:spPr>
          <a:xfrm>
            <a:off x="4833955" y="556703"/>
            <a:ext cx="2524089" cy="369332"/>
          </a:xfrm>
          <a:prstGeom prst="rect">
            <a:avLst/>
          </a:prstGeom>
          <a:noFill/>
        </p:spPr>
        <p:txBody>
          <a:bodyPr wrap="none" rtlCol="0">
            <a:spAutoFit/>
          </a:bodyPr>
          <a:lstStyle/>
          <a:p>
            <a:r>
              <a:rPr lang="en-US" dirty="0"/>
              <a:t>a.k.a. Notification Engine</a:t>
            </a:r>
          </a:p>
        </p:txBody>
      </p:sp>
    </p:spTree>
    <p:extLst>
      <p:ext uri="{BB962C8B-B14F-4D97-AF65-F5344CB8AC3E}">
        <p14:creationId xmlns:p14="http://schemas.microsoft.com/office/powerpoint/2010/main" val="1385856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E6469-E170-4F17-945A-800F679E94C8}"/>
              </a:ext>
            </a:extLst>
          </p:cNvPr>
          <p:cNvSpPr>
            <a:spLocks noGrp="1"/>
          </p:cNvSpPr>
          <p:nvPr>
            <p:ph type="title"/>
          </p:nvPr>
        </p:nvSpPr>
        <p:spPr/>
        <p:txBody>
          <a:bodyPr/>
          <a:lstStyle/>
          <a:p>
            <a:r>
              <a:rPr lang="en-US" dirty="0" err="1"/>
              <a:t>Grafana</a:t>
            </a:r>
            <a:r>
              <a:rPr lang="en-US" dirty="0"/>
              <a:t> Displays</a:t>
            </a:r>
          </a:p>
        </p:txBody>
      </p:sp>
      <p:sp>
        <p:nvSpPr>
          <p:cNvPr id="5" name="Content Placeholder 4">
            <a:extLst>
              <a:ext uri="{FF2B5EF4-FFF2-40B4-BE49-F238E27FC236}">
                <a16:creationId xmlns:a16="http://schemas.microsoft.com/office/drawing/2014/main" id="{5574EFC1-4175-4A99-8F36-3423982B6353}"/>
              </a:ext>
            </a:extLst>
          </p:cNvPr>
          <p:cNvSpPr>
            <a:spLocks noGrp="1"/>
          </p:cNvSpPr>
          <p:nvPr>
            <p:ph idx="1"/>
          </p:nvPr>
        </p:nvSpPr>
        <p:spPr>
          <a:xfrm>
            <a:off x="1925053" y="1157320"/>
            <a:ext cx="9447797" cy="4963646"/>
          </a:xfrm>
        </p:spPr>
        <p:txBody>
          <a:bodyPr/>
          <a:lstStyle/>
          <a:p>
            <a:r>
              <a:rPr lang="en-US" dirty="0"/>
              <a:t>Major focus of the Design Document</a:t>
            </a:r>
          </a:p>
          <a:p>
            <a:r>
              <a:rPr lang="en-US" dirty="0"/>
              <a:t>Prototype displays and test with operators / engineers using existing Grafana panels in acceptance  - e.g., frequency disturbance, real power, voltage</a:t>
            </a:r>
          </a:p>
          <a:p>
            <a:r>
              <a:rPr lang="en-US" dirty="0"/>
              <a:t>Build displays that require development of new panels – e.g., system/substation schematics</a:t>
            </a:r>
          </a:p>
          <a:p>
            <a:pPr marL="341313" lvl="1" indent="0">
              <a:buNone/>
            </a:pPr>
            <a:endParaRPr lang="en-US" dirty="0"/>
          </a:p>
          <a:p>
            <a:pPr lvl="1"/>
            <a:endParaRPr lang="en-US" dirty="0"/>
          </a:p>
        </p:txBody>
      </p:sp>
      <p:sp>
        <p:nvSpPr>
          <p:cNvPr id="3" name="Footer Placeholder 2">
            <a:extLst>
              <a:ext uri="{FF2B5EF4-FFF2-40B4-BE49-F238E27FC236}">
                <a16:creationId xmlns:a16="http://schemas.microsoft.com/office/drawing/2014/main" id="{0F13F23E-6006-4C70-A00B-AD56EAF026D8}"/>
              </a:ext>
            </a:extLst>
          </p:cNvPr>
          <p:cNvSpPr>
            <a:spLocks noGrp="1"/>
          </p:cNvSpPr>
          <p:nvPr>
            <p:ph type="ftr" sz="quarter" idx="11"/>
          </p:nvPr>
        </p:nvSpPr>
        <p:spPr/>
        <p:txBody>
          <a:bodyPr/>
          <a:lstStyle/>
          <a:p>
            <a:r>
              <a:rPr lang="en-US"/>
              <a:t>SDG&amp;E Synchrophasor Visualization Software System</a:t>
            </a:r>
            <a:endParaRPr lang="en-US" dirty="0"/>
          </a:p>
        </p:txBody>
      </p:sp>
      <p:pic>
        <p:nvPicPr>
          <p:cNvPr id="6" name="Picture 5">
            <a:extLst>
              <a:ext uri="{FF2B5EF4-FFF2-40B4-BE49-F238E27FC236}">
                <a16:creationId xmlns:a16="http://schemas.microsoft.com/office/drawing/2014/main" id="{3C42D175-9B07-430C-A38C-154E417CF6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510" y="405099"/>
            <a:ext cx="416122" cy="416122"/>
          </a:xfrm>
          <a:prstGeom prst="rect">
            <a:avLst/>
          </a:prstGeom>
        </p:spPr>
      </p:pic>
      <p:sp>
        <p:nvSpPr>
          <p:cNvPr id="7" name="Rectangle 6">
            <a:extLst>
              <a:ext uri="{FF2B5EF4-FFF2-40B4-BE49-F238E27FC236}">
                <a16:creationId xmlns:a16="http://schemas.microsoft.com/office/drawing/2014/main" id="{9CEAF98A-73C0-4DA6-9C04-458078061AD7}"/>
              </a:ext>
            </a:extLst>
          </p:cNvPr>
          <p:cNvSpPr/>
          <p:nvPr/>
        </p:nvSpPr>
        <p:spPr>
          <a:xfrm>
            <a:off x="9732940" y="485351"/>
            <a:ext cx="1062654" cy="255618"/>
          </a:xfrm>
          <a:prstGeom prst="rect">
            <a:avLst/>
          </a:prstGeom>
          <a:solidFill>
            <a:srgbClr val="ED7D3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Extended</a:t>
            </a:r>
          </a:p>
        </p:txBody>
      </p:sp>
      <p:grpSp>
        <p:nvGrpSpPr>
          <p:cNvPr id="8" name="Group 7">
            <a:extLst>
              <a:ext uri="{FF2B5EF4-FFF2-40B4-BE49-F238E27FC236}">
                <a16:creationId xmlns:a16="http://schemas.microsoft.com/office/drawing/2014/main" id="{CA1A05CA-DB28-489B-83BE-F2997D71323E}"/>
              </a:ext>
            </a:extLst>
          </p:cNvPr>
          <p:cNvGrpSpPr/>
          <p:nvPr/>
        </p:nvGrpSpPr>
        <p:grpSpPr>
          <a:xfrm>
            <a:off x="9878312" y="6254262"/>
            <a:ext cx="1322798" cy="500137"/>
            <a:chOff x="9878312" y="6254262"/>
            <a:chExt cx="1322798" cy="500137"/>
          </a:xfrm>
        </p:grpSpPr>
        <p:sp>
          <p:nvSpPr>
            <p:cNvPr id="9" name="Rectangle 8">
              <a:extLst>
                <a:ext uri="{FF2B5EF4-FFF2-40B4-BE49-F238E27FC236}">
                  <a16:creationId xmlns:a16="http://schemas.microsoft.com/office/drawing/2014/main" id="{E58DE7E9-9326-49EB-AA4F-384AD5060644}"/>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10" name="TextBox 9">
              <a:extLst>
                <a:ext uri="{FF2B5EF4-FFF2-40B4-BE49-F238E27FC236}">
                  <a16:creationId xmlns:a16="http://schemas.microsoft.com/office/drawing/2014/main" id="{B29593C5-60E7-4B64-8D79-B3D2BC6BBB9F}"/>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1935070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38DAB-E226-4286-951D-52F8A3AE0CEB}"/>
              </a:ext>
            </a:extLst>
          </p:cNvPr>
          <p:cNvSpPr>
            <a:spLocks noGrp="1"/>
          </p:cNvSpPr>
          <p:nvPr>
            <p:ph type="title"/>
          </p:nvPr>
        </p:nvSpPr>
        <p:spPr/>
        <p:txBody>
          <a:bodyPr/>
          <a:lstStyle/>
          <a:p>
            <a:r>
              <a:rPr lang="en-US" dirty="0"/>
              <a:t>With greater understanding, less estimated effort and cost.</a:t>
            </a:r>
          </a:p>
        </p:txBody>
      </p:sp>
      <p:sp>
        <p:nvSpPr>
          <p:cNvPr id="3" name="Content Placeholder 2">
            <a:extLst>
              <a:ext uri="{FF2B5EF4-FFF2-40B4-BE49-F238E27FC236}">
                <a16:creationId xmlns:a16="http://schemas.microsoft.com/office/drawing/2014/main" id="{29EFD587-B941-4036-9FF1-AD65CE0130C4}"/>
              </a:ext>
            </a:extLst>
          </p:cNvPr>
          <p:cNvSpPr>
            <a:spLocks noGrp="1"/>
          </p:cNvSpPr>
          <p:nvPr>
            <p:ph sz="half" idx="1"/>
          </p:nvPr>
        </p:nvSpPr>
        <p:spPr>
          <a:xfrm>
            <a:off x="6616388" y="1022139"/>
            <a:ext cx="4963198" cy="5147094"/>
          </a:xfrm>
        </p:spPr>
        <p:txBody>
          <a:bodyPr>
            <a:normAutofit/>
          </a:bodyPr>
          <a:lstStyle/>
          <a:p>
            <a:pPr lvl="2"/>
            <a:endParaRPr lang="en-US" dirty="0"/>
          </a:p>
          <a:p>
            <a:pPr lvl="1"/>
            <a:endParaRPr lang="en-US" dirty="0"/>
          </a:p>
          <a:p>
            <a:pPr lvl="1"/>
            <a:endParaRPr lang="en-US" dirty="0"/>
          </a:p>
          <a:p>
            <a:pPr lvl="1"/>
            <a:endParaRPr lang="en-US" dirty="0"/>
          </a:p>
          <a:p>
            <a:pPr lvl="1"/>
            <a:endParaRPr lang="en-US" dirty="0"/>
          </a:p>
        </p:txBody>
      </p:sp>
      <p:sp>
        <p:nvSpPr>
          <p:cNvPr id="4" name="Footer Placeholder 3">
            <a:extLst>
              <a:ext uri="{FF2B5EF4-FFF2-40B4-BE49-F238E27FC236}">
                <a16:creationId xmlns:a16="http://schemas.microsoft.com/office/drawing/2014/main" id="{E868002D-A197-439C-9916-56DF05F8245F}"/>
              </a:ext>
            </a:extLst>
          </p:cNvPr>
          <p:cNvSpPr>
            <a:spLocks noGrp="1"/>
          </p:cNvSpPr>
          <p:nvPr>
            <p:ph type="ftr" sz="quarter" idx="11"/>
          </p:nvPr>
        </p:nvSpPr>
        <p:spPr/>
        <p:txBody>
          <a:bodyPr/>
          <a:lstStyle/>
          <a:p>
            <a:r>
              <a:rPr lang="en-US"/>
              <a:t>SDG&amp;E Synchrophasor Visualization Software System</a:t>
            </a:r>
            <a:endParaRPr lang="en-US" dirty="0"/>
          </a:p>
        </p:txBody>
      </p:sp>
      <p:pic>
        <p:nvPicPr>
          <p:cNvPr id="5" name="Picture 4">
            <a:extLst>
              <a:ext uri="{FF2B5EF4-FFF2-40B4-BE49-F238E27FC236}">
                <a16:creationId xmlns:a16="http://schemas.microsoft.com/office/drawing/2014/main" id="{7CC654FC-031C-49BB-8BAC-E125BCFF4431}"/>
              </a:ext>
            </a:extLst>
          </p:cNvPr>
          <p:cNvPicPr>
            <a:picLocks noChangeAspect="1"/>
          </p:cNvPicPr>
          <p:nvPr/>
        </p:nvPicPr>
        <p:blipFill>
          <a:blip r:embed="rId3"/>
          <a:stretch>
            <a:fillRect/>
          </a:stretch>
        </p:blipFill>
        <p:spPr>
          <a:xfrm>
            <a:off x="1819920" y="1236798"/>
            <a:ext cx="5648325" cy="2259330"/>
          </a:xfrm>
          <a:prstGeom prst="rect">
            <a:avLst/>
          </a:prstGeom>
          <a:solidFill>
            <a:schemeClr val="bg1"/>
          </a:solidFill>
        </p:spPr>
      </p:pic>
      <p:sp>
        <p:nvSpPr>
          <p:cNvPr id="13" name="TextBox 12">
            <a:extLst>
              <a:ext uri="{FF2B5EF4-FFF2-40B4-BE49-F238E27FC236}">
                <a16:creationId xmlns:a16="http://schemas.microsoft.com/office/drawing/2014/main" id="{0B773796-D5AE-43D4-BCC0-05F5757DA012}"/>
              </a:ext>
            </a:extLst>
          </p:cNvPr>
          <p:cNvSpPr txBox="1"/>
          <p:nvPr/>
        </p:nvSpPr>
        <p:spPr>
          <a:xfrm>
            <a:off x="5845321" y="1119564"/>
            <a:ext cx="1347933" cy="369332"/>
          </a:xfrm>
          <a:prstGeom prst="rect">
            <a:avLst/>
          </a:prstGeom>
          <a:noFill/>
        </p:spPr>
        <p:txBody>
          <a:bodyPr wrap="none" rtlCol="0">
            <a:spAutoFit/>
          </a:bodyPr>
          <a:lstStyle/>
          <a:p>
            <a:r>
              <a:rPr lang="en-US" dirty="0"/>
              <a:t>As Proposed</a:t>
            </a:r>
          </a:p>
        </p:txBody>
      </p:sp>
      <p:grpSp>
        <p:nvGrpSpPr>
          <p:cNvPr id="27" name="Group 26">
            <a:extLst>
              <a:ext uri="{FF2B5EF4-FFF2-40B4-BE49-F238E27FC236}">
                <a16:creationId xmlns:a16="http://schemas.microsoft.com/office/drawing/2014/main" id="{6401511E-8A91-4AEA-8AFD-C47DBF7CE163}"/>
              </a:ext>
            </a:extLst>
          </p:cNvPr>
          <p:cNvGrpSpPr/>
          <p:nvPr/>
        </p:nvGrpSpPr>
        <p:grpSpPr>
          <a:xfrm>
            <a:off x="7141489" y="979251"/>
            <a:ext cx="4866630" cy="4877559"/>
            <a:chOff x="7141489" y="979251"/>
            <a:chExt cx="4866630" cy="4877559"/>
          </a:xfrm>
        </p:grpSpPr>
        <p:pic>
          <p:nvPicPr>
            <p:cNvPr id="12" name="Picture 11">
              <a:extLst>
                <a:ext uri="{FF2B5EF4-FFF2-40B4-BE49-F238E27FC236}">
                  <a16:creationId xmlns:a16="http://schemas.microsoft.com/office/drawing/2014/main" id="{17E5CE7A-6C4F-465F-B7D5-ADCFB33515C7}"/>
                </a:ext>
              </a:extLst>
            </p:cNvPr>
            <p:cNvPicPr>
              <a:picLocks noChangeAspect="1"/>
            </p:cNvPicPr>
            <p:nvPr/>
          </p:nvPicPr>
          <p:blipFill>
            <a:blip r:embed="rId4"/>
            <a:stretch>
              <a:fillRect/>
            </a:stretch>
          </p:blipFill>
          <p:spPr>
            <a:xfrm>
              <a:off x="8085601" y="1933599"/>
              <a:ext cx="3368937" cy="3125058"/>
            </a:xfrm>
            <a:prstGeom prst="rect">
              <a:avLst/>
            </a:prstGeom>
          </p:spPr>
        </p:pic>
        <p:pic>
          <p:nvPicPr>
            <p:cNvPr id="9" name="Picture 8">
              <a:extLst>
                <a:ext uri="{FF2B5EF4-FFF2-40B4-BE49-F238E27FC236}">
                  <a16:creationId xmlns:a16="http://schemas.microsoft.com/office/drawing/2014/main" id="{626F5493-566B-460A-9FA9-324203E1CA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498337">
              <a:off x="7141489" y="2300028"/>
              <a:ext cx="1005568" cy="1005568"/>
            </a:xfrm>
            <a:prstGeom prst="rect">
              <a:avLst/>
            </a:prstGeom>
          </p:spPr>
        </p:pic>
        <p:sp>
          <p:nvSpPr>
            <p:cNvPr id="15" name="TextBox 14">
              <a:extLst>
                <a:ext uri="{FF2B5EF4-FFF2-40B4-BE49-F238E27FC236}">
                  <a16:creationId xmlns:a16="http://schemas.microsoft.com/office/drawing/2014/main" id="{844714EE-C766-4062-8271-284CB29DA1C1}"/>
                </a:ext>
              </a:extLst>
            </p:cNvPr>
            <p:cNvSpPr txBox="1"/>
            <p:nvPr/>
          </p:nvSpPr>
          <p:spPr>
            <a:xfrm>
              <a:off x="8085601" y="1991450"/>
              <a:ext cx="895053" cy="400110"/>
            </a:xfrm>
            <a:prstGeom prst="rect">
              <a:avLst/>
            </a:prstGeom>
            <a:noFill/>
          </p:spPr>
          <p:txBody>
            <a:bodyPr wrap="none" rtlCol="0">
              <a:spAutoFit/>
            </a:bodyPr>
            <a:lstStyle/>
            <a:p>
              <a:r>
                <a:rPr lang="en-US" sz="2000" b="1" dirty="0">
                  <a:solidFill>
                    <a:srgbClr val="4472C4"/>
                  </a:solidFill>
                </a:rPr>
                <a:t>5</a:t>
              </a:r>
              <a:r>
                <a:rPr lang="en-US" sz="2000" b="1" baseline="30000" dirty="0">
                  <a:solidFill>
                    <a:srgbClr val="4472C4"/>
                  </a:solidFill>
                </a:rPr>
                <a:t>th</a:t>
              </a:r>
              <a:r>
                <a:rPr lang="en-US" sz="2000" b="1" dirty="0">
                  <a:solidFill>
                    <a:srgbClr val="4472C4"/>
                  </a:solidFill>
                </a:rPr>
                <a:t> Ten</a:t>
              </a:r>
            </a:p>
          </p:txBody>
        </p:sp>
        <p:sp>
          <p:nvSpPr>
            <p:cNvPr id="16" name="TextBox 15">
              <a:extLst>
                <a:ext uri="{FF2B5EF4-FFF2-40B4-BE49-F238E27FC236}">
                  <a16:creationId xmlns:a16="http://schemas.microsoft.com/office/drawing/2014/main" id="{F01BD903-F6BE-4782-B06F-BDD03119B149}"/>
                </a:ext>
              </a:extLst>
            </p:cNvPr>
            <p:cNvSpPr txBox="1"/>
            <p:nvPr/>
          </p:nvSpPr>
          <p:spPr>
            <a:xfrm>
              <a:off x="7607741" y="4057057"/>
              <a:ext cx="894540" cy="400110"/>
            </a:xfrm>
            <a:prstGeom prst="rect">
              <a:avLst/>
            </a:prstGeom>
            <a:noFill/>
          </p:spPr>
          <p:txBody>
            <a:bodyPr wrap="none" rtlCol="0">
              <a:spAutoFit/>
            </a:bodyPr>
            <a:lstStyle/>
            <a:p>
              <a:r>
                <a:rPr lang="en-US" sz="2000" b="1" dirty="0">
                  <a:solidFill>
                    <a:srgbClr val="A5A5A5"/>
                  </a:solidFill>
                </a:rPr>
                <a:t>3</a:t>
              </a:r>
              <a:r>
                <a:rPr lang="en-US" sz="2000" b="1" baseline="30000" dirty="0">
                  <a:solidFill>
                    <a:srgbClr val="A5A5A5"/>
                  </a:solidFill>
                </a:rPr>
                <a:t>rd</a:t>
              </a:r>
              <a:r>
                <a:rPr lang="en-US" sz="2000" b="1" dirty="0">
                  <a:solidFill>
                    <a:srgbClr val="A5A5A5"/>
                  </a:solidFill>
                </a:rPr>
                <a:t> Ten</a:t>
              </a:r>
            </a:p>
          </p:txBody>
        </p:sp>
        <p:sp>
          <p:nvSpPr>
            <p:cNvPr id="17" name="TextBox 16">
              <a:extLst>
                <a:ext uri="{FF2B5EF4-FFF2-40B4-BE49-F238E27FC236}">
                  <a16:creationId xmlns:a16="http://schemas.microsoft.com/office/drawing/2014/main" id="{AA190F9E-EBE6-4493-ADC7-24A384C5B8A1}"/>
                </a:ext>
              </a:extLst>
            </p:cNvPr>
            <p:cNvSpPr txBox="1"/>
            <p:nvPr/>
          </p:nvSpPr>
          <p:spPr>
            <a:xfrm>
              <a:off x="8722088" y="1569896"/>
              <a:ext cx="1002967" cy="400110"/>
            </a:xfrm>
            <a:prstGeom prst="rect">
              <a:avLst/>
            </a:prstGeom>
            <a:noFill/>
          </p:spPr>
          <p:txBody>
            <a:bodyPr wrap="none" rtlCol="0">
              <a:spAutoFit/>
            </a:bodyPr>
            <a:lstStyle/>
            <a:p>
              <a:r>
                <a:rPr lang="en-US" sz="2000" b="1" dirty="0">
                  <a:solidFill>
                    <a:srgbClr val="70AD47"/>
                  </a:solidFill>
                </a:rPr>
                <a:t>Next 25</a:t>
              </a:r>
            </a:p>
          </p:txBody>
        </p:sp>
        <p:sp>
          <p:nvSpPr>
            <p:cNvPr id="18" name="TextBox 17">
              <a:extLst>
                <a:ext uri="{FF2B5EF4-FFF2-40B4-BE49-F238E27FC236}">
                  <a16:creationId xmlns:a16="http://schemas.microsoft.com/office/drawing/2014/main" id="{632D9D83-0FAF-4319-B030-637A101E8F83}"/>
                </a:ext>
              </a:extLst>
            </p:cNvPr>
            <p:cNvSpPr txBox="1"/>
            <p:nvPr/>
          </p:nvSpPr>
          <p:spPr>
            <a:xfrm>
              <a:off x="9306200" y="4954841"/>
              <a:ext cx="927113" cy="400110"/>
            </a:xfrm>
            <a:prstGeom prst="rect">
              <a:avLst/>
            </a:prstGeom>
            <a:noFill/>
          </p:spPr>
          <p:txBody>
            <a:bodyPr wrap="none" rtlCol="0">
              <a:spAutoFit/>
            </a:bodyPr>
            <a:lstStyle/>
            <a:p>
              <a:r>
                <a:rPr lang="en-US" sz="2000" b="1" dirty="0">
                  <a:solidFill>
                    <a:srgbClr val="ED7D31"/>
                  </a:solidFill>
                </a:rPr>
                <a:t>2</a:t>
              </a:r>
              <a:r>
                <a:rPr lang="en-US" sz="2000" b="1" baseline="30000" dirty="0">
                  <a:solidFill>
                    <a:srgbClr val="ED7D31"/>
                  </a:solidFill>
                </a:rPr>
                <a:t>nd</a:t>
              </a:r>
              <a:r>
                <a:rPr lang="en-US" sz="2000" b="1" dirty="0">
                  <a:solidFill>
                    <a:srgbClr val="ED7D31"/>
                  </a:solidFill>
                </a:rPr>
                <a:t> Ten</a:t>
              </a:r>
            </a:p>
          </p:txBody>
        </p:sp>
        <p:sp>
          <p:nvSpPr>
            <p:cNvPr id="19" name="TextBox 18">
              <a:extLst>
                <a:ext uri="{FF2B5EF4-FFF2-40B4-BE49-F238E27FC236}">
                  <a16:creationId xmlns:a16="http://schemas.microsoft.com/office/drawing/2014/main" id="{50DBA427-BD87-471F-8690-344D05DDF16D}"/>
                </a:ext>
              </a:extLst>
            </p:cNvPr>
            <p:cNvSpPr txBox="1"/>
            <p:nvPr/>
          </p:nvSpPr>
          <p:spPr>
            <a:xfrm>
              <a:off x="11013423" y="2481943"/>
              <a:ext cx="994696" cy="400110"/>
            </a:xfrm>
            <a:prstGeom prst="rect">
              <a:avLst/>
            </a:prstGeom>
            <a:noFill/>
          </p:spPr>
          <p:txBody>
            <a:bodyPr wrap="none" rtlCol="0">
              <a:spAutoFit/>
            </a:bodyPr>
            <a:lstStyle/>
            <a:p>
              <a:r>
                <a:rPr lang="en-US" sz="2000" b="1" dirty="0">
                  <a:solidFill>
                    <a:srgbClr val="5B9BD5"/>
                  </a:solidFill>
                </a:rPr>
                <a:t>Top Ten</a:t>
              </a:r>
            </a:p>
          </p:txBody>
        </p:sp>
        <p:sp>
          <p:nvSpPr>
            <p:cNvPr id="20" name="TextBox 19">
              <a:extLst>
                <a:ext uri="{FF2B5EF4-FFF2-40B4-BE49-F238E27FC236}">
                  <a16:creationId xmlns:a16="http://schemas.microsoft.com/office/drawing/2014/main" id="{808E978A-B864-4AF0-B6A6-25D5C232C6BC}"/>
                </a:ext>
              </a:extLst>
            </p:cNvPr>
            <p:cNvSpPr txBox="1"/>
            <p:nvPr/>
          </p:nvSpPr>
          <p:spPr>
            <a:xfrm>
              <a:off x="8187632" y="5444924"/>
              <a:ext cx="3391954" cy="369332"/>
            </a:xfrm>
            <a:prstGeom prst="rect">
              <a:avLst/>
            </a:prstGeom>
            <a:noFill/>
          </p:spPr>
          <p:txBody>
            <a:bodyPr wrap="none" rtlCol="0">
              <a:spAutoFit/>
            </a:bodyPr>
            <a:lstStyle/>
            <a:p>
              <a:r>
                <a:rPr lang="en-US" dirty="0"/>
                <a:t>Estimated hours – Sorted by Effort</a:t>
              </a:r>
            </a:p>
          </p:txBody>
        </p:sp>
        <p:cxnSp>
          <p:nvCxnSpPr>
            <p:cNvPr id="22" name="Straight Connector 21">
              <a:extLst>
                <a:ext uri="{FF2B5EF4-FFF2-40B4-BE49-F238E27FC236}">
                  <a16:creationId xmlns:a16="http://schemas.microsoft.com/office/drawing/2014/main" id="{21B08D62-8C0E-4965-A244-8C761EC6D034}"/>
                </a:ext>
              </a:extLst>
            </p:cNvPr>
            <p:cNvCxnSpPr/>
            <p:nvPr/>
          </p:nvCxnSpPr>
          <p:spPr>
            <a:xfrm flipV="1">
              <a:off x="7754402" y="5814256"/>
              <a:ext cx="4205571" cy="4255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5509A3C-1032-4B0D-A793-C27C7F137885}"/>
                </a:ext>
              </a:extLst>
            </p:cNvPr>
            <p:cNvCxnSpPr/>
            <p:nvPr/>
          </p:nvCxnSpPr>
          <p:spPr>
            <a:xfrm flipV="1">
              <a:off x="7738314" y="5430810"/>
              <a:ext cx="4205571" cy="4255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1D2B555-1893-4A73-B9BE-45E35EF5C3BC}"/>
                </a:ext>
              </a:extLst>
            </p:cNvPr>
            <p:cNvSpPr txBox="1"/>
            <p:nvPr/>
          </p:nvSpPr>
          <p:spPr>
            <a:xfrm>
              <a:off x="8114513" y="979251"/>
              <a:ext cx="3093796" cy="523220"/>
            </a:xfrm>
            <a:prstGeom prst="rect">
              <a:avLst/>
            </a:prstGeom>
            <a:noFill/>
          </p:spPr>
          <p:txBody>
            <a:bodyPr wrap="none" rtlCol="0">
              <a:spAutoFit/>
            </a:bodyPr>
            <a:lstStyle/>
            <a:p>
              <a:r>
                <a:rPr lang="en-US" sz="2800" dirty="0">
                  <a:solidFill>
                    <a:schemeClr val="bg1">
                      <a:lumMod val="50000"/>
                    </a:schemeClr>
                  </a:solidFill>
                </a:rPr>
                <a:t>Development Hours</a:t>
              </a:r>
            </a:p>
          </p:txBody>
        </p:sp>
      </p:grpSp>
      <p:grpSp>
        <p:nvGrpSpPr>
          <p:cNvPr id="30" name="Group 29">
            <a:extLst>
              <a:ext uri="{FF2B5EF4-FFF2-40B4-BE49-F238E27FC236}">
                <a16:creationId xmlns:a16="http://schemas.microsoft.com/office/drawing/2014/main" id="{790A4E35-80A3-4DE2-9561-845D284FD3BF}"/>
              </a:ext>
            </a:extLst>
          </p:cNvPr>
          <p:cNvGrpSpPr/>
          <p:nvPr/>
        </p:nvGrpSpPr>
        <p:grpSpPr>
          <a:xfrm>
            <a:off x="235800" y="3473076"/>
            <a:ext cx="6967146" cy="2499828"/>
            <a:chOff x="235800" y="3473076"/>
            <a:chExt cx="6967146" cy="2499828"/>
          </a:xfrm>
        </p:grpSpPr>
        <p:pic>
          <p:nvPicPr>
            <p:cNvPr id="11" name="Picture 10">
              <a:extLst>
                <a:ext uri="{FF2B5EF4-FFF2-40B4-BE49-F238E27FC236}">
                  <a16:creationId xmlns:a16="http://schemas.microsoft.com/office/drawing/2014/main" id="{81C68F88-1F45-4789-9135-C1BFEA413663}"/>
                </a:ext>
              </a:extLst>
            </p:cNvPr>
            <p:cNvPicPr>
              <a:picLocks noChangeAspect="1"/>
            </p:cNvPicPr>
            <p:nvPr/>
          </p:nvPicPr>
          <p:blipFill>
            <a:blip r:embed="rId6"/>
            <a:stretch>
              <a:fillRect/>
            </a:stretch>
          </p:blipFill>
          <p:spPr>
            <a:xfrm>
              <a:off x="5835628" y="4566144"/>
              <a:ext cx="1367318" cy="1406760"/>
            </a:xfrm>
            <a:prstGeom prst="rect">
              <a:avLst/>
            </a:prstGeom>
          </p:spPr>
        </p:pic>
        <p:pic>
          <p:nvPicPr>
            <p:cNvPr id="7" name="Picture 6">
              <a:extLst>
                <a:ext uri="{FF2B5EF4-FFF2-40B4-BE49-F238E27FC236}">
                  <a16:creationId xmlns:a16="http://schemas.microsoft.com/office/drawing/2014/main" id="{C37CA039-FB5D-4C85-B056-B8ADCC6985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24050" y="4736348"/>
              <a:ext cx="790475" cy="999387"/>
            </a:xfrm>
            <a:prstGeom prst="rect">
              <a:avLst/>
            </a:prstGeom>
          </p:spPr>
        </p:pic>
        <p:sp>
          <p:nvSpPr>
            <p:cNvPr id="6" name="Rectangle 5">
              <a:extLst>
                <a:ext uri="{FF2B5EF4-FFF2-40B4-BE49-F238E27FC236}">
                  <a16:creationId xmlns:a16="http://schemas.microsoft.com/office/drawing/2014/main" id="{3419927E-05AC-446F-996C-0CB11B838D18}"/>
                </a:ext>
              </a:extLst>
            </p:cNvPr>
            <p:cNvSpPr/>
            <p:nvPr/>
          </p:nvSpPr>
          <p:spPr>
            <a:xfrm>
              <a:off x="235800" y="4967654"/>
              <a:ext cx="5389685" cy="81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Development costs can be estimated with greater precision following creation of the Design Document.</a:t>
              </a:r>
            </a:p>
          </p:txBody>
        </p:sp>
        <p:pic>
          <p:nvPicPr>
            <p:cNvPr id="29" name="Picture 28">
              <a:extLst>
                <a:ext uri="{FF2B5EF4-FFF2-40B4-BE49-F238E27FC236}">
                  <a16:creationId xmlns:a16="http://schemas.microsoft.com/office/drawing/2014/main" id="{910D956E-F530-441B-B06A-1D4DF3EF9C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6200000">
              <a:off x="6025591" y="3272081"/>
              <a:ext cx="965327" cy="1367318"/>
            </a:xfrm>
            <a:prstGeom prst="rect">
              <a:avLst/>
            </a:prstGeom>
          </p:spPr>
        </p:pic>
      </p:grpSp>
      <p:grpSp>
        <p:nvGrpSpPr>
          <p:cNvPr id="24" name="Group 23">
            <a:extLst>
              <a:ext uri="{FF2B5EF4-FFF2-40B4-BE49-F238E27FC236}">
                <a16:creationId xmlns:a16="http://schemas.microsoft.com/office/drawing/2014/main" id="{784233D0-0B58-447B-BD99-0CDD45D7D338}"/>
              </a:ext>
            </a:extLst>
          </p:cNvPr>
          <p:cNvGrpSpPr/>
          <p:nvPr/>
        </p:nvGrpSpPr>
        <p:grpSpPr>
          <a:xfrm>
            <a:off x="9878312" y="6254262"/>
            <a:ext cx="1322798" cy="500137"/>
            <a:chOff x="9878312" y="6254262"/>
            <a:chExt cx="1322798" cy="500137"/>
          </a:xfrm>
        </p:grpSpPr>
        <p:sp>
          <p:nvSpPr>
            <p:cNvPr id="25" name="Rectangle 24">
              <a:extLst>
                <a:ext uri="{FF2B5EF4-FFF2-40B4-BE49-F238E27FC236}">
                  <a16:creationId xmlns:a16="http://schemas.microsoft.com/office/drawing/2014/main" id="{2419B6D1-88F0-4ABF-AFF5-688082F3B152}"/>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28" name="TextBox 27">
              <a:extLst>
                <a:ext uri="{FF2B5EF4-FFF2-40B4-BE49-F238E27FC236}">
                  <a16:creationId xmlns:a16="http://schemas.microsoft.com/office/drawing/2014/main" id="{0246DE80-7A18-48EC-832B-41CEEA690DCB}"/>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340867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Solution Delivery – Data Migration</a:t>
            </a:r>
          </a:p>
        </p:txBody>
      </p:sp>
      <p:sp>
        <p:nvSpPr>
          <p:cNvPr id="4" name="Content Placeholder 3">
            <a:extLst>
              <a:ext uri="{FF2B5EF4-FFF2-40B4-BE49-F238E27FC236}">
                <a16:creationId xmlns:a16="http://schemas.microsoft.com/office/drawing/2014/main" id="{1972517A-A534-4D29-A437-36C80C5E0595}"/>
              </a:ext>
            </a:extLst>
          </p:cNvPr>
          <p:cNvSpPr>
            <a:spLocks noGrp="1"/>
          </p:cNvSpPr>
          <p:nvPr>
            <p:ph idx="1"/>
          </p:nvPr>
        </p:nvSpPr>
        <p:spPr>
          <a:xfrm>
            <a:off x="1002028" y="2563663"/>
            <a:ext cx="10479732" cy="800639"/>
          </a:xfrm>
        </p:spPr>
        <p:txBody>
          <a:bodyPr/>
          <a:lstStyle/>
          <a:p>
            <a:r>
              <a:rPr lang="en-US" dirty="0"/>
              <a:t>No data migration will be required from SDG&amp;E existing solution.</a:t>
            </a:r>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a:t>SDG&amp;E Synchrophasor Visualization Software System</a:t>
            </a:r>
            <a:endParaRPr lang="en-US" dirty="0"/>
          </a:p>
        </p:txBody>
      </p:sp>
      <p:grpSp>
        <p:nvGrpSpPr>
          <p:cNvPr id="5" name="Group 4">
            <a:extLst>
              <a:ext uri="{FF2B5EF4-FFF2-40B4-BE49-F238E27FC236}">
                <a16:creationId xmlns:a16="http://schemas.microsoft.com/office/drawing/2014/main" id="{3DACDC94-2168-46B0-AE47-43F4220538EA}"/>
              </a:ext>
            </a:extLst>
          </p:cNvPr>
          <p:cNvGrpSpPr/>
          <p:nvPr/>
        </p:nvGrpSpPr>
        <p:grpSpPr>
          <a:xfrm>
            <a:off x="9878312" y="6254262"/>
            <a:ext cx="1322798" cy="500137"/>
            <a:chOff x="9878312" y="6254262"/>
            <a:chExt cx="1322798" cy="500137"/>
          </a:xfrm>
        </p:grpSpPr>
        <p:sp>
          <p:nvSpPr>
            <p:cNvPr id="6" name="Rectangle 5">
              <a:extLst>
                <a:ext uri="{FF2B5EF4-FFF2-40B4-BE49-F238E27FC236}">
                  <a16:creationId xmlns:a16="http://schemas.microsoft.com/office/drawing/2014/main" id="{AE54D75F-F2C7-480A-8370-68B0EFC86431}"/>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7" name="TextBox 6">
              <a:extLst>
                <a:ext uri="{FF2B5EF4-FFF2-40B4-BE49-F238E27FC236}">
                  <a16:creationId xmlns:a16="http://schemas.microsoft.com/office/drawing/2014/main" id="{7E758DB2-4954-4759-B0A2-76A3B299E893}"/>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1594059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Solution Delivery – Development Approach</a:t>
            </a:r>
          </a:p>
        </p:txBody>
      </p:sp>
      <p:sp>
        <p:nvSpPr>
          <p:cNvPr id="4" name="Content Placeholder 3">
            <a:extLst>
              <a:ext uri="{FF2B5EF4-FFF2-40B4-BE49-F238E27FC236}">
                <a16:creationId xmlns:a16="http://schemas.microsoft.com/office/drawing/2014/main" id="{1972517A-A534-4D29-A437-36C80C5E0595}"/>
              </a:ext>
            </a:extLst>
          </p:cNvPr>
          <p:cNvSpPr>
            <a:spLocks noGrp="1"/>
          </p:cNvSpPr>
          <p:nvPr>
            <p:ph idx="1"/>
          </p:nvPr>
        </p:nvSpPr>
        <p:spPr>
          <a:xfrm>
            <a:off x="845567" y="1628958"/>
            <a:ext cx="11645372" cy="1598210"/>
          </a:xfrm>
        </p:spPr>
        <p:txBody>
          <a:bodyPr>
            <a:normAutofit/>
          </a:bodyPr>
          <a:lstStyle/>
          <a:p>
            <a:r>
              <a:rPr lang="en-US" dirty="0"/>
              <a:t>Responding to change &gt; Following a plan </a:t>
            </a:r>
          </a:p>
          <a:p>
            <a:r>
              <a:rPr lang="en-US" dirty="0"/>
              <a:t>Client collaboration &gt; Structured development process</a:t>
            </a:r>
          </a:p>
          <a:p>
            <a:r>
              <a:rPr lang="en-US" dirty="0"/>
              <a:t>Robust, highly-performant software &gt; Comprehensive documentation</a:t>
            </a:r>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dirty="0"/>
              <a:t>SDG&amp;E Synchrophasor Visualization Software System</a:t>
            </a:r>
          </a:p>
        </p:txBody>
      </p:sp>
      <p:sp>
        <p:nvSpPr>
          <p:cNvPr id="6" name="TextBox 5">
            <a:extLst>
              <a:ext uri="{FF2B5EF4-FFF2-40B4-BE49-F238E27FC236}">
                <a16:creationId xmlns:a16="http://schemas.microsoft.com/office/drawing/2014/main" id="{E91EACCE-9521-46E6-8A2C-418B57F535A8}"/>
              </a:ext>
            </a:extLst>
          </p:cNvPr>
          <p:cNvSpPr txBox="1"/>
          <p:nvPr/>
        </p:nvSpPr>
        <p:spPr>
          <a:xfrm>
            <a:off x="1658202" y="1079425"/>
            <a:ext cx="8886825" cy="461665"/>
          </a:xfrm>
          <a:prstGeom prst="rect">
            <a:avLst/>
          </a:prstGeom>
          <a:noFill/>
        </p:spPr>
        <p:txBody>
          <a:bodyPr wrap="square" rtlCol="0">
            <a:spAutoFit/>
          </a:bodyPr>
          <a:lstStyle/>
          <a:p>
            <a:pPr algn="ctr"/>
            <a:r>
              <a:rPr lang="en-US" sz="2400" dirty="0">
                <a:solidFill>
                  <a:srgbClr val="009900"/>
                </a:solidFill>
              </a:rPr>
              <a:t>There is high-value on the right; however, GPA values the left more.</a:t>
            </a:r>
          </a:p>
        </p:txBody>
      </p:sp>
      <p:grpSp>
        <p:nvGrpSpPr>
          <p:cNvPr id="7" name="Group 6">
            <a:extLst>
              <a:ext uri="{FF2B5EF4-FFF2-40B4-BE49-F238E27FC236}">
                <a16:creationId xmlns:a16="http://schemas.microsoft.com/office/drawing/2014/main" id="{BADD330E-3393-48AD-897F-5325F37CCD36}"/>
              </a:ext>
            </a:extLst>
          </p:cNvPr>
          <p:cNvGrpSpPr/>
          <p:nvPr/>
        </p:nvGrpSpPr>
        <p:grpSpPr>
          <a:xfrm>
            <a:off x="2127530" y="3145944"/>
            <a:ext cx="5207895" cy="3013567"/>
            <a:chOff x="2127530" y="3145944"/>
            <a:chExt cx="5207895" cy="3013567"/>
          </a:xfrm>
        </p:grpSpPr>
        <p:sp>
          <p:nvSpPr>
            <p:cNvPr id="8" name="Arrow: Right 7">
              <a:extLst>
                <a:ext uri="{FF2B5EF4-FFF2-40B4-BE49-F238E27FC236}">
                  <a16:creationId xmlns:a16="http://schemas.microsoft.com/office/drawing/2014/main" id="{B5458311-D0E6-433A-A396-1B4D66546261}"/>
                </a:ext>
              </a:extLst>
            </p:cNvPr>
            <p:cNvSpPr/>
            <p:nvPr/>
          </p:nvSpPr>
          <p:spPr>
            <a:xfrm>
              <a:off x="2274186" y="3957616"/>
              <a:ext cx="2417885" cy="6066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Phase OBJECTIVES</a:t>
              </a:r>
            </a:p>
          </p:txBody>
        </p:sp>
        <p:pic>
          <p:nvPicPr>
            <p:cNvPr id="10" name="Picture 9">
              <a:extLst>
                <a:ext uri="{FF2B5EF4-FFF2-40B4-BE49-F238E27FC236}">
                  <a16:creationId xmlns:a16="http://schemas.microsoft.com/office/drawing/2014/main" id="{B86E145C-0C1C-4001-841E-8778F2D0E3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1989" y="4784094"/>
              <a:ext cx="710082" cy="1210690"/>
            </a:xfrm>
            <a:prstGeom prst="rect">
              <a:avLst/>
            </a:prstGeom>
          </p:spPr>
        </p:pic>
        <p:sp>
          <p:nvSpPr>
            <p:cNvPr id="11" name="TextBox 10">
              <a:extLst>
                <a:ext uri="{FF2B5EF4-FFF2-40B4-BE49-F238E27FC236}">
                  <a16:creationId xmlns:a16="http://schemas.microsoft.com/office/drawing/2014/main" id="{DEBF01EC-FBCC-4D56-9430-8C5CC650097A}"/>
                </a:ext>
              </a:extLst>
            </p:cNvPr>
            <p:cNvSpPr txBox="1"/>
            <p:nvPr/>
          </p:nvSpPr>
          <p:spPr>
            <a:xfrm>
              <a:off x="2127530" y="5066273"/>
              <a:ext cx="1824538" cy="646331"/>
            </a:xfrm>
            <a:prstGeom prst="rect">
              <a:avLst/>
            </a:prstGeom>
            <a:noFill/>
          </p:spPr>
          <p:txBody>
            <a:bodyPr wrap="none" rtlCol="0">
              <a:spAutoFit/>
            </a:bodyPr>
            <a:lstStyle/>
            <a:p>
              <a:pPr algn="r"/>
              <a:r>
                <a:rPr lang="en-US" dirty="0"/>
                <a:t>Phase Function &amp;</a:t>
              </a:r>
              <a:br>
                <a:rPr lang="en-US" dirty="0"/>
              </a:br>
              <a:r>
                <a:rPr lang="en-US" dirty="0"/>
                <a:t>Feature Blocks</a:t>
              </a:r>
            </a:p>
          </p:txBody>
        </p:sp>
        <p:pic>
          <p:nvPicPr>
            <p:cNvPr id="13" name="Picture 12">
              <a:extLst>
                <a:ext uri="{FF2B5EF4-FFF2-40B4-BE49-F238E27FC236}">
                  <a16:creationId xmlns:a16="http://schemas.microsoft.com/office/drawing/2014/main" id="{F2F624AB-EF1D-4C9F-B89A-F1B9B915AC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679756">
              <a:off x="4651749" y="3475835"/>
              <a:ext cx="2750835" cy="2616517"/>
            </a:xfrm>
            <a:prstGeom prst="rect">
              <a:avLst/>
            </a:prstGeom>
          </p:spPr>
        </p:pic>
        <p:sp>
          <p:nvSpPr>
            <p:cNvPr id="14" name="TextBox 13">
              <a:extLst>
                <a:ext uri="{FF2B5EF4-FFF2-40B4-BE49-F238E27FC236}">
                  <a16:creationId xmlns:a16="http://schemas.microsoft.com/office/drawing/2014/main" id="{800BB097-AD07-4B4D-AEF9-336DF567808F}"/>
                </a:ext>
              </a:extLst>
            </p:cNvPr>
            <p:cNvSpPr txBox="1"/>
            <p:nvPr/>
          </p:nvSpPr>
          <p:spPr>
            <a:xfrm>
              <a:off x="5419214" y="3712056"/>
              <a:ext cx="1381468" cy="2000548"/>
            </a:xfrm>
            <a:prstGeom prst="rect">
              <a:avLst/>
            </a:prstGeom>
            <a:noFill/>
          </p:spPr>
          <p:txBody>
            <a:bodyPr wrap="none" rtlCol="0">
              <a:spAutoFit/>
            </a:bodyPr>
            <a:lstStyle/>
            <a:p>
              <a:pPr marL="111125" indent="-111125">
                <a:buFont typeface="Arial" panose="020B0604020202020204" pitchFamily="34" charset="0"/>
                <a:buChar char="•"/>
              </a:pPr>
              <a:r>
                <a:rPr lang="en-US" dirty="0"/>
                <a:t>Develop</a:t>
              </a:r>
              <a:br>
                <a:rPr lang="en-US" dirty="0"/>
              </a:br>
              <a:r>
                <a:rPr lang="en-US" sz="1600" i="1" dirty="0"/>
                <a:t>(in the open)</a:t>
              </a:r>
            </a:p>
            <a:p>
              <a:pPr marL="111125" indent="-111125">
                <a:buFont typeface="Arial" panose="020B0604020202020204" pitchFamily="34" charset="0"/>
                <a:buChar char="•"/>
              </a:pPr>
              <a:r>
                <a:rPr lang="en-US" dirty="0"/>
                <a:t>Bench Test</a:t>
              </a:r>
            </a:p>
            <a:p>
              <a:pPr marL="111125" indent="-111125">
                <a:buFont typeface="Arial" panose="020B0604020202020204" pitchFamily="34" charset="0"/>
                <a:buChar char="•"/>
              </a:pPr>
              <a:r>
                <a:rPr lang="en-US" dirty="0"/>
                <a:t>Deploy in</a:t>
              </a:r>
              <a:br>
                <a:rPr lang="en-US" dirty="0"/>
              </a:br>
              <a:r>
                <a:rPr lang="en-US" dirty="0"/>
                <a:t>Acceptance</a:t>
              </a:r>
            </a:p>
            <a:p>
              <a:pPr marL="111125" indent="-111125">
                <a:buFont typeface="Arial" panose="020B0604020202020204" pitchFamily="34" charset="0"/>
                <a:buChar char="•"/>
              </a:pPr>
              <a:r>
                <a:rPr lang="en-US" dirty="0"/>
                <a:t>Refine</a:t>
              </a:r>
            </a:p>
            <a:p>
              <a:pPr marL="111125" indent="-111125">
                <a:buFont typeface="Arial" panose="020B0604020202020204" pitchFamily="34" charset="0"/>
                <a:buChar char="•"/>
              </a:pPr>
              <a:r>
                <a:rPr lang="en-US" dirty="0"/>
                <a:t>Document</a:t>
              </a:r>
            </a:p>
          </p:txBody>
        </p:sp>
        <p:sp>
          <p:nvSpPr>
            <p:cNvPr id="15" name="TextBox 14">
              <a:extLst>
                <a:ext uri="{FF2B5EF4-FFF2-40B4-BE49-F238E27FC236}">
                  <a16:creationId xmlns:a16="http://schemas.microsoft.com/office/drawing/2014/main" id="{96866B33-7B8B-4D18-B22D-9D73264B11DC}"/>
                </a:ext>
              </a:extLst>
            </p:cNvPr>
            <p:cNvSpPr txBox="1"/>
            <p:nvPr/>
          </p:nvSpPr>
          <p:spPr>
            <a:xfrm>
              <a:off x="5128985" y="3145944"/>
              <a:ext cx="1539268" cy="369332"/>
            </a:xfrm>
            <a:prstGeom prst="rect">
              <a:avLst/>
            </a:prstGeom>
            <a:noFill/>
          </p:spPr>
          <p:txBody>
            <a:bodyPr wrap="none" rtlCol="0">
              <a:spAutoFit/>
            </a:bodyPr>
            <a:lstStyle/>
            <a:p>
              <a:r>
                <a:rPr lang="en-US" dirty="0"/>
                <a:t>For each block</a:t>
              </a:r>
            </a:p>
          </p:txBody>
        </p:sp>
      </p:grpSp>
      <p:grpSp>
        <p:nvGrpSpPr>
          <p:cNvPr id="9" name="Group 8">
            <a:extLst>
              <a:ext uri="{FF2B5EF4-FFF2-40B4-BE49-F238E27FC236}">
                <a16:creationId xmlns:a16="http://schemas.microsoft.com/office/drawing/2014/main" id="{4F11282E-DFC3-408B-BCA8-16BFA38A0D0B}"/>
              </a:ext>
            </a:extLst>
          </p:cNvPr>
          <p:cNvGrpSpPr/>
          <p:nvPr/>
        </p:nvGrpSpPr>
        <p:grpSpPr>
          <a:xfrm>
            <a:off x="7138387" y="3870914"/>
            <a:ext cx="4602902" cy="2054504"/>
            <a:chOff x="7138387" y="3870914"/>
            <a:chExt cx="4602902" cy="2054504"/>
          </a:xfrm>
        </p:grpSpPr>
        <p:sp>
          <p:nvSpPr>
            <p:cNvPr id="16" name="Arrow: Right 15">
              <a:extLst>
                <a:ext uri="{FF2B5EF4-FFF2-40B4-BE49-F238E27FC236}">
                  <a16:creationId xmlns:a16="http://schemas.microsoft.com/office/drawing/2014/main" id="{C4C76EC8-5767-4EFB-8DAA-752D79123E54}"/>
                </a:ext>
              </a:extLst>
            </p:cNvPr>
            <p:cNvSpPr/>
            <p:nvPr/>
          </p:nvSpPr>
          <p:spPr>
            <a:xfrm>
              <a:off x="7138387" y="3870914"/>
              <a:ext cx="2051792" cy="6066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Phase Completion</a:t>
              </a:r>
            </a:p>
          </p:txBody>
        </p:sp>
        <p:sp>
          <p:nvSpPr>
            <p:cNvPr id="19" name="TextBox 18">
              <a:extLst>
                <a:ext uri="{FF2B5EF4-FFF2-40B4-BE49-F238E27FC236}">
                  <a16:creationId xmlns:a16="http://schemas.microsoft.com/office/drawing/2014/main" id="{29036EBD-279E-4BC4-9130-BA315772EAFB}"/>
                </a:ext>
              </a:extLst>
            </p:cNvPr>
            <p:cNvSpPr txBox="1"/>
            <p:nvPr/>
          </p:nvSpPr>
          <p:spPr>
            <a:xfrm>
              <a:off x="9190179" y="3894093"/>
              <a:ext cx="2551110" cy="2031325"/>
            </a:xfrm>
            <a:prstGeom prst="rect">
              <a:avLst/>
            </a:prstGeom>
            <a:noFill/>
          </p:spPr>
          <p:txBody>
            <a:bodyPr wrap="square" rtlCol="0">
              <a:spAutoFit/>
            </a:bodyPr>
            <a:lstStyle/>
            <a:p>
              <a:pPr marL="111125" indent="-111125">
                <a:buFont typeface="Arial" panose="020B0604020202020204" pitchFamily="34" charset="0"/>
                <a:buChar char="•"/>
              </a:pPr>
              <a:r>
                <a:rPr lang="en-US" dirty="0"/>
                <a:t>Comprehensive SAT</a:t>
              </a:r>
            </a:p>
            <a:p>
              <a:pPr marL="111125" indent="-111125">
                <a:buFont typeface="Arial" panose="020B0604020202020204" pitchFamily="34" charset="0"/>
                <a:buChar char="•"/>
              </a:pPr>
              <a:r>
                <a:rPr lang="en-US" dirty="0"/>
                <a:t>Correct defects</a:t>
              </a:r>
            </a:p>
            <a:p>
              <a:pPr marL="111125" indent="-111125">
                <a:buFont typeface="Arial" panose="020B0604020202020204" pitchFamily="34" charset="0"/>
                <a:buChar char="•"/>
              </a:pPr>
              <a:r>
                <a:rPr lang="en-US" dirty="0"/>
                <a:t>Pre-production</a:t>
              </a:r>
              <a:br>
                <a:rPr lang="en-US" dirty="0"/>
              </a:br>
              <a:r>
                <a:rPr lang="en-US" dirty="0"/>
                <a:t>  deployment</a:t>
              </a:r>
            </a:p>
            <a:p>
              <a:pPr marL="111125" indent="-111125">
                <a:buFont typeface="Arial" panose="020B0604020202020204" pitchFamily="34" charset="0"/>
                <a:buChar char="•"/>
              </a:pPr>
              <a:r>
                <a:rPr lang="en-US" dirty="0"/>
                <a:t>Correct defects</a:t>
              </a:r>
            </a:p>
            <a:p>
              <a:pPr marL="111125" indent="-111125">
                <a:buFont typeface="Arial" panose="020B0604020202020204" pitchFamily="34" charset="0"/>
                <a:buChar char="•"/>
              </a:pPr>
              <a:r>
                <a:rPr lang="en-US" dirty="0"/>
                <a:t>Production</a:t>
              </a:r>
              <a:br>
                <a:rPr lang="en-US" dirty="0"/>
              </a:br>
              <a:r>
                <a:rPr lang="en-US" dirty="0"/>
                <a:t>  deployment</a:t>
              </a:r>
            </a:p>
          </p:txBody>
        </p:sp>
      </p:grpSp>
      <p:sp>
        <p:nvSpPr>
          <p:cNvPr id="20" name="TextBox 19">
            <a:extLst>
              <a:ext uri="{FF2B5EF4-FFF2-40B4-BE49-F238E27FC236}">
                <a16:creationId xmlns:a16="http://schemas.microsoft.com/office/drawing/2014/main" id="{E2425BB8-F155-4FAE-B69E-1ED10B1203FC}"/>
              </a:ext>
            </a:extLst>
          </p:cNvPr>
          <p:cNvSpPr txBox="1"/>
          <p:nvPr/>
        </p:nvSpPr>
        <p:spPr>
          <a:xfrm>
            <a:off x="9070109" y="1754909"/>
            <a:ext cx="2671180" cy="369332"/>
          </a:xfrm>
          <a:prstGeom prst="rect">
            <a:avLst/>
          </a:prstGeom>
          <a:noFill/>
        </p:spPr>
        <p:txBody>
          <a:bodyPr wrap="none" rtlCol="0">
            <a:spAutoFit/>
          </a:bodyPr>
          <a:lstStyle/>
          <a:p>
            <a:r>
              <a:rPr lang="en-US" dirty="0"/>
              <a:t>[ </a:t>
            </a:r>
            <a:r>
              <a:rPr lang="en-US" i="1" dirty="0"/>
              <a:t>adapted from Microsoft </a:t>
            </a:r>
            <a:r>
              <a:rPr lang="en-US" dirty="0"/>
              <a:t>]</a:t>
            </a:r>
          </a:p>
        </p:txBody>
      </p:sp>
      <p:grpSp>
        <p:nvGrpSpPr>
          <p:cNvPr id="17" name="Group 16">
            <a:extLst>
              <a:ext uri="{FF2B5EF4-FFF2-40B4-BE49-F238E27FC236}">
                <a16:creationId xmlns:a16="http://schemas.microsoft.com/office/drawing/2014/main" id="{5A7D1D50-B331-4204-891C-383BC59C4F81}"/>
              </a:ext>
            </a:extLst>
          </p:cNvPr>
          <p:cNvGrpSpPr/>
          <p:nvPr/>
        </p:nvGrpSpPr>
        <p:grpSpPr>
          <a:xfrm>
            <a:off x="9878312" y="6254262"/>
            <a:ext cx="1322798" cy="500137"/>
            <a:chOff x="9878312" y="6254262"/>
            <a:chExt cx="1322798" cy="500137"/>
          </a:xfrm>
        </p:grpSpPr>
        <p:sp>
          <p:nvSpPr>
            <p:cNvPr id="18" name="Rectangle 17">
              <a:extLst>
                <a:ext uri="{FF2B5EF4-FFF2-40B4-BE49-F238E27FC236}">
                  <a16:creationId xmlns:a16="http://schemas.microsoft.com/office/drawing/2014/main" id="{978CDEE0-A5E3-4F49-A8A5-070F815052E3}"/>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21" name="TextBox 20">
              <a:extLst>
                <a:ext uri="{FF2B5EF4-FFF2-40B4-BE49-F238E27FC236}">
                  <a16:creationId xmlns:a16="http://schemas.microsoft.com/office/drawing/2014/main" id="{F929CF75-F6C0-4699-8B5A-D3B7AC472D16}"/>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128107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6" name="Straight Arrow Connector 145">
            <a:extLst>
              <a:ext uri="{FF2B5EF4-FFF2-40B4-BE49-F238E27FC236}">
                <a16:creationId xmlns:a16="http://schemas.microsoft.com/office/drawing/2014/main" id="{D08C125C-AE4D-46A4-AAA5-C62FA408C869}"/>
              </a:ext>
            </a:extLst>
          </p:cNvPr>
          <p:cNvCxnSpPr>
            <a:cxnSpLocks/>
            <a:endCxn id="213" idx="0"/>
          </p:cNvCxnSpPr>
          <p:nvPr/>
        </p:nvCxnSpPr>
        <p:spPr>
          <a:xfrm>
            <a:off x="7060241" y="1798299"/>
            <a:ext cx="977" cy="194397"/>
          </a:xfrm>
          <a:prstGeom prst="straightConnector1">
            <a:avLst/>
          </a:prstGeom>
          <a:ln w="38100">
            <a:headEnd type="none"/>
            <a:tailEnd type="triangle" w="med" len="med"/>
          </a:ln>
        </p:spPr>
        <p:style>
          <a:lnRef idx="3">
            <a:schemeClr val="dk1"/>
          </a:lnRef>
          <a:fillRef idx="0">
            <a:schemeClr val="dk1"/>
          </a:fillRef>
          <a:effectRef idx="2">
            <a:schemeClr val="dk1"/>
          </a:effectRef>
          <a:fontRef idx="minor">
            <a:schemeClr val="tx1"/>
          </a:fontRef>
        </p:style>
      </p:cxnSp>
      <p:cxnSp>
        <p:nvCxnSpPr>
          <p:cNvPr id="149" name="Straight Connector 148">
            <a:extLst>
              <a:ext uri="{FF2B5EF4-FFF2-40B4-BE49-F238E27FC236}">
                <a16:creationId xmlns:a16="http://schemas.microsoft.com/office/drawing/2014/main" id="{E92D4FD5-CBB0-4637-BEAE-09CF4071568B}"/>
              </a:ext>
            </a:extLst>
          </p:cNvPr>
          <p:cNvCxnSpPr>
            <a:cxnSpLocks/>
          </p:cNvCxnSpPr>
          <p:nvPr/>
        </p:nvCxnSpPr>
        <p:spPr>
          <a:xfrm>
            <a:off x="3752710" y="3312292"/>
            <a:ext cx="1316535" cy="0"/>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94" name="Straight Connector 93">
            <a:extLst>
              <a:ext uri="{FF2B5EF4-FFF2-40B4-BE49-F238E27FC236}">
                <a16:creationId xmlns:a16="http://schemas.microsoft.com/office/drawing/2014/main" id="{80ED9503-C12F-4955-AE9F-7CA6EDE48678}"/>
              </a:ext>
            </a:extLst>
          </p:cNvPr>
          <p:cNvCxnSpPr>
            <a:cxnSpLocks/>
            <a:stCxn id="163" idx="3"/>
          </p:cNvCxnSpPr>
          <p:nvPr/>
        </p:nvCxnSpPr>
        <p:spPr>
          <a:xfrm>
            <a:off x="3752710" y="3459213"/>
            <a:ext cx="1294792" cy="6574"/>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91" name="Straight Arrow Connector 90">
            <a:extLst>
              <a:ext uri="{FF2B5EF4-FFF2-40B4-BE49-F238E27FC236}">
                <a16:creationId xmlns:a16="http://schemas.microsoft.com/office/drawing/2014/main" id="{A50C1B3C-4E3C-4500-9620-A154F03B1ECD}"/>
              </a:ext>
            </a:extLst>
          </p:cNvPr>
          <p:cNvCxnSpPr>
            <a:cxnSpLocks/>
          </p:cNvCxnSpPr>
          <p:nvPr/>
        </p:nvCxnSpPr>
        <p:spPr>
          <a:xfrm flipV="1">
            <a:off x="3680399" y="3381658"/>
            <a:ext cx="2300371" cy="3520"/>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93" name="Straight Connector 92">
            <a:extLst>
              <a:ext uri="{FF2B5EF4-FFF2-40B4-BE49-F238E27FC236}">
                <a16:creationId xmlns:a16="http://schemas.microsoft.com/office/drawing/2014/main" id="{C962FCFA-995F-4E87-9DDB-75E5973B1C68}"/>
              </a:ext>
            </a:extLst>
          </p:cNvPr>
          <p:cNvCxnSpPr/>
          <p:nvPr/>
        </p:nvCxnSpPr>
        <p:spPr>
          <a:xfrm>
            <a:off x="3703122" y="3250200"/>
            <a:ext cx="1357953" cy="0"/>
          </a:xfrm>
          <a:prstGeom prst="line">
            <a:avLst/>
          </a:prstGeom>
          <a:ln w="22225">
            <a:tailEnd type="none" w="med" len="lg"/>
          </a:ln>
        </p:spPr>
        <p:style>
          <a:lnRef idx="3">
            <a:schemeClr val="dk1"/>
          </a:lnRef>
          <a:fillRef idx="0">
            <a:schemeClr val="dk1"/>
          </a:fillRef>
          <a:effectRef idx="2">
            <a:schemeClr val="dk1"/>
          </a:effectRef>
          <a:fontRef idx="minor">
            <a:schemeClr val="tx1"/>
          </a:fontRef>
        </p:style>
      </p:cxnSp>
      <p:sp>
        <p:nvSpPr>
          <p:cNvPr id="163" name="Rectangle 162">
            <a:extLst>
              <a:ext uri="{FF2B5EF4-FFF2-40B4-BE49-F238E27FC236}">
                <a16:creationId xmlns:a16="http://schemas.microsoft.com/office/drawing/2014/main" id="{CB3DFF8F-FAF7-4B71-BD33-8BBEAE6E49F2}"/>
              </a:ext>
            </a:extLst>
          </p:cNvPr>
          <p:cNvSpPr/>
          <p:nvPr/>
        </p:nvSpPr>
        <p:spPr>
          <a:xfrm>
            <a:off x="2267797" y="3050708"/>
            <a:ext cx="1484913" cy="817010"/>
          </a:xfrm>
          <a:prstGeom prst="rect">
            <a:avLst/>
          </a:prstGeom>
          <a:solidFill>
            <a:srgbClr val="FFFF00"/>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4" name="Footer Placeholder 3">
            <a:extLst>
              <a:ext uri="{FF2B5EF4-FFF2-40B4-BE49-F238E27FC236}">
                <a16:creationId xmlns:a16="http://schemas.microsoft.com/office/drawing/2014/main" id="{F281CF68-7AF9-43AE-AB13-6A1FAA197738}"/>
              </a:ext>
            </a:extLst>
          </p:cNvPr>
          <p:cNvSpPr>
            <a:spLocks noGrp="1"/>
          </p:cNvSpPr>
          <p:nvPr>
            <p:ph type="ftr" sz="quarter" idx="11"/>
          </p:nvPr>
        </p:nvSpPr>
        <p:spPr/>
        <p:txBody>
          <a:bodyPr/>
          <a:lstStyle/>
          <a:p>
            <a:r>
              <a:rPr lang="en-US" dirty="0"/>
              <a:t>SDG&amp;E Synchrophasor Visualization Software System</a:t>
            </a:r>
          </a:p>
        </p:txBody>
      </p:sp>
      <p:sp>
        <p:nvSpPr>
          <p:cNvPr id="35" name="Rectangle 34">
            <a:extLst>
              <a:ext uri="{FF2B5EF4-FFF2-40B4-BE49-F238E27FC236}">
                <a16:creationId xmlns:a16="http://schemas.microsoft.com/office/drawing/2014/main" id="{F3B34EAB-39E8-42F2-9A8C-4556EDB09993}"/>
              </a:ext>
            </a:extLst>
          </p:cNvPr>
          <p:cNvSpPr/>
          <p:nvPr/>
        </p:nvSpPr>
        <p:spPr>
          <a:xfrm>
            <a:off x="2225917" y="3002318"/>
            <a:ext cx="1470408"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16" name="TextBox 115">
            <a:extLst>
              <a:ext uri="{FF2B5EF4-FFF2-40B4-BE49-F238E27FC236}">
                <a16:creationId xmlns:a16="http://schemas.microsoft.com/office/drawing/2014/main" id="{B00726B2-BF27-43D9-BBDB-DCC5F5725115}"/>
              </a:ext>
            </a:extLst>
          </p:cNvPr>
          <p:cNvSpPr txBox="1"/>
          <p:nvPr/>
        </p:nvSpPr>
        <p:spPr>
          <a:xfrm>
            <a:off x="494848" y="5863930"/>
            <a:ext cx="4375365" cy="276999"/>
          </a:xfrm>
          <a:prstGeom prst="rect">
            <a:avLst/>
          </a:prstGeom>
          <a:noFill/>
        </p:spPr>
        <p:txBody>
          <a:bodyPr wrap="none" rtlCol="0">
            <a:spAutoFit/>
          </a:bodyPr>
          <a:lstStyle/>
          <a:p>
            <a:r>
              <a:rPr lang="en-US" sz="1200" dirty="0"/>
              <a:t>* Connection can only be established from the higher security zone</a:t>
            </a:r>
          </a:p>
        </p:txBody>
      </p:sp>
      <p:sp>
        <p:nvSpPr>
          <p:cNvPr id="128" name="Rectangle 127">
            <a:extLst>
              <a:ext uri="{FF2B5EF4-FFF2-40B4-BE49-F238E27FC236}">
                <a16:creationId xmlns:a16="http://schemas.microsoft.com/office/drawing/2014/main" id="{B7FBC422-5C2E-4806-AD3A-CDF7D735540F}"/>
              </a:ext>
            </a:extLst>
          </p:cNvPr>
          <p:cNvSpPr/>
          <p:nvPr/>
        </p:nvSpPr>
        <p:spPr>
          <a:xfrm>
            <a:off x="5996696" y="989495"/>
            <a:ext cx="2053300"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31" name="Picture 130">
            <a:extLst>
              <a:ext uri="{FF2B5EF4-FFF2-40B4-BE49-F238E27FC236}">
                <a16:creationId xmlns:a16="http://schemas.microsoft.com/office/drawing/2014/main" id="{AEBF823B-03F1-454D-A521-4D950066D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1919" y="1278178"/>
            <a:ext cx="1144640" cy="458363"/>
          </a:xfrm>
          <a:prstGeom prst="rect">
            <a:avLst/>
          </a:prstGeom>
        </p:spPr>
      </p:pic>
      <p:sp>
        <p:nvSpPr>
          <p:cNvPr id="1029" name="Rectangle 1028">
            <a:extLst>
              <a:ext uri="{FF2B5EF4-FFF2-40B4-BE49-F238E27FC236}">
                <a16:creationId xmlns:a16="http://schemas.microsoft.com/office/drawing/2014/main" id="{5F6D273D-FE39-45D2-B30E-0C6A1F160D08}"/>
              </a:ext>
            </a:extLst>
          </p:cNvPr>
          <p:cNvSpPr/>
          <p:nvPr/>
        </p:nvSpPr>
        <p:spPr>
          <a:xfrm>
            <a:off x="6040092" y="946091"/>
            <a:ext cx="2067941" cy="369332"/>
          </a:xfrm>
          <a:prstGeom prst="rect">
            <a:avLst/>
          </a:prstGeom>
        </p:spPr>
        <p:txBody>
          <a:bodyPr wrap="square">
            <a:spAutoFit/>
          </a:bodyPr>
          <a:lstStyle/>
          <a:p>
            <a:r>
              <a:rPr lang="en-US" dirty="0">
                <a:latin typeface="Arial Narrow" panose="020B0606020202030204" pitchFamily="34" charset="0"/>
              </a:rPr>
              <a:t>Commercial Historian</a:t>
            </a:r>
          </a:p>
        </p:txBody>
      </p:sp>
      <p:cxnSp>
        <p:nvCxnSpPr>
          <p:cNvPr id="144" name="Straight Arrow Connector 143">
            <a:extLst>
              <a:ext uri="{FF2B5EF4-FFF2-40B4-BE49-F238E27FC236}">
                <a16:creationId xmlns:a16="http://schemas.microsoft.com/office/drawing/2014/main" id="{2E7762E2-A507-435B-BC4F-86519DCFE4B0}"/>
              </a:ext>
            </a:extLst>
          </p:cNvPr>
          <p:cNvCxnSpPr>
            <a:cxnSpLocks/>
            <a:endCxn id="139" idx="1"/>
          </p:cNvCxnSpPr>
          <p:nvPr/>
        </p:nvCxnSpPr>
        <p:spPr>
          <a:xfrm>
            <a:off x="5049973" y="3452238"/>
            <a:ext cx="978051" cy="1246112"/>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152" name="Straight Arrow Connector 151">
            <a:extLst>
              <a:ext uri="{FF2B5EF4-FFF2-40B4-BE49-F238E27FC236}">
                <a16:creationId xmlns:a16="http://schemas.microsoft.com/office/drawing/2014/main" id="{D2BF9CDB-CE4A-4434-994E-35A7155B2D8F}"/>
              </a:ext>
            </a:extLst>
          </p:cNvPr>
          <p:cNvCxnSpPr>
            <a:cxnSpLocks/>
            <a:endCxn id="150" idx="1"/>
          </p:cNvCxnSpPr>
          <p:nvPr/>
        </p:nvCxnSpPr>
        <p:spPr>
          <a:xfrm flipV="1">
            <a:off x="5066098" y="2496946"/>
            <a:ext cx="945356" cy="833240"/>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221" name="Straight Arrow Connector 220">
            <a:extLst>
              <a:ext uri="{FF2B5EF4-FFF2-40B4-BE49-F238E27FC236}">
                <a16:creationId xmlns:a16="http://schemas.microsoft.com/office/drawing/2014/main" id="{5AAA8B05-3871-4FAC-AE83-2A02808B4F48}"/>
              </a:ext>
            </a:extLst>
          </p:cNvPr>
          <p:cNvCxnSpPr>
            <a:cxnSpLocks/>
            <a:stCxn id="118" idx="3"/>
          </p:cNvCxnSpPr>
          <p:nvPr/>
        </p:nvCxnSpPr>
        <p:spPr>
          <a:xfrm>
            <a:off x="8076311" y="3620582"/>
            <a:ext cx="1123018" cy="1567171"/>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224" name="Group 223">
            <a:extLst>
              <a:ext uri="{FF2B5EF4-FFF2-40B4-BE49-F238E27FC236}">
                <a16:creationId xmlns:a16="http://schemas.microsoft.com/office/drawing/2014/main" id="{36B68F7D-6451-41EE-B2D9-917DE0F74F45}"/>
              </a:ext>
            </a:extLst>
          </p:cNvPr>
          <p:cNvGrpSpPr/>
          <p:nvPr/>
        </p:nvGrpSpPr>
        <p:grpSpPr>
          <a:xfrm>
            <a:off x="8235027" y="5198922"/>
            <a:ext cx="2067941" cy="408505"/>
            <a:chOff x="5982055" y="989495"/>
            <a:chExt cx="2067941" cy="817010"/>
          </a:xfrm>
        </p:grpSpPr>
        <p:sp>
          <p:nvSpPr>
            <p:cNvPr id="225" name="Rectangle 224">
              <a:extLst>
                <a:ext uri="{FF2B5EF4-FFF2-40B4-BE49-F238E27FC236}">
                  <a16:creationId xmlns:a16="http://schemas.microsoft.com/office/drawing/2014/main" id="{5D04EE94-471C-43CB-BD10-9CFB8C90A1E2}"/>
                </a:ext>
              </a:extLst>
            </p:cNvPr>
            <p:cNvSpPr/>
            <p:nvPr/>
          </p:nvSpPr>
          <p:spPr>
            <a:xfrm>
              <a:off x="5996696" y="989495"/>
              <a:ext cx="2053300"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27" name="Rectangle 226">
              <a:extLst>
                <a:ext uri="{FF2B5EF4-FFF2-40B4-BE49-F238E27FC236}">
                  <a16:creationId xmlns:a16="http://schemas.microsoft.com/office/drawing/2014/main" id="{7630A6F1-4041-4393-8094-D039F77A0B29}"/>
                </a:ext>
              </a:extLst>
            </p:cNvPr>
            <p:cNvSpPr/>
            <p:nvPr/>
          </p:nvSpPr>
          <p:spPr>
            <a:xfrm>
              <a:off x="5982055" y="1010527"/>
              <a:ext cx="2067941" cy="369332"/>
            </a:xfrm>
            <a:prstGeom prst="rect">
              <a:avLst/>
            </a:prstGeom>
          </p:spPr>
          <p:txBody>
            <a:bodyPr wrap="square">
              <a:spAutoFit/>
            </a:bodyPr>
            <a:lstStyle/>
            <a:p>
              <a:pPr algn="ctr"/>
              <a:r>
                <a:rPr lang="en-US" dirty="0">
                  <a:latin typeface="Arial Narrow" panose="020B0606020202030204" pitchFamily="34" charset="0"/>
                </a:rPr>
                <a:t>Test Systems</a:t>
              </a:r>
            </a:p>
          </p:txBody>
        </p:sp>
      </p:grpSp>
      <p:sp>
        <p:nvSpPr>
          <p:cNvPr id="102" name="Rectangle 101">
            <a:extLst>
              <a:ext uri="{FF2B5EF4-FFF2-40B4-BE49-F238E27FC236}">
                <a16:creationId xmlns:a16="http://schemas.microsoft.com/office/drawing/2014/main" id="{06ECC52F-A85D-4C5C-BDAF-E1025C2B39A8}"/>
              </a:ext>
            </a:extLst>
          </p:cNvPr>
          <p:cNvSpPr/>
          <p:nvPr/>
        </p:nvSpPr>
        <p:spPr>
          <a:xfrm>
            <a:off x="3073772" y="2026978"/>
            <a:ext cx="119804" cy="247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Arrow Connector 69">
            <a:extLst>
              <a:ext uri="{FF2B5EF4-FFF2-40B4-BE49-F238E27FC236}">
                <a16:creationId xmlns:a16="http://schemas.microsoft.com/office/drawing/2014/main" id="{427EA5AC-7857-406B-AB97-9F50C93DA75C}"/>
              </a:ext>
            </a:extLst>
          </p:cNvPr>
          <p:cNvCxnSpPr>
            <a:cxnSpLocks/>
          </p:cNvCxnSpPr>
          <p:nvPr/>
        </p:nvCxnSpPr>
        <p:spPr>
          <a:xfrm>
            <a:off x="1420743" y="3385890"/>
            <a:ext cx="805174" cy="0"/>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sp>
        <p:nvSpPr>
          <p:cNvPr id="6" name="Rectangle 5">
            <a:extLst>
              <a:ext uri="{FF2B5EF4-FFF2-40B4-BE49-F238E27FC236}">
                <a16:creationId xmlns:a16="http://schemas.microsoft.com/office/drawing/2014/main" id="{A70E955A-55AE-4313-B60C-9FB6B8260A13}"/>
              </a:ext>
            </a:extLst>
          </p:cNvPr>
          <p:cNvSpPr/>
          <p:nvPr/>
        </p:nvSpPr>
        <p:spPr>
          <a:xfrm>
            <a:off x="234762" y="3002318"/>
            <a:ext cx="1158981" cy="817010"/>
          </a:xfrm>
          <a:prstGeom prst="rect">
            <a:avLst/>
          </a:prstGeom>
          <a:solidFill>
            <a:schemeClr val="bg1"/>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Field</a:t>
            </a:r>
            <a:br>
              <a:rPr lang="en-US" sz="2400" dirty="0">
                <a:solidFill>
                  <a:schemeClr val="tx1"/>
                </a:solidFill>
              </a:rPr>
            </a:br>
            <a:r>
              <a:rPr lang="en-US" sz="2400" dirty="0">
                <a:solidFill>
                  <a:schemeClr val="tx1"/>
                </a:solidFill>
              </a:rPr>
              <a:t>Devices</a:t>
            </a:r>
          </a:p>
        </p:txBody>
      </p:sp>
      <p:sp>
        <p:nvSpPr>
          <p:cNvPr id="63" name="Rectangle 62">
            <a:extLst>
              <a:ext uri="{FF2B5EF4-FFF2-40B4-BE49-F238E27FC236}">
                <a16:creationId xmlns:a16="http://schemas.microsoft.com/office/drawing/2014/main" id="{9753BC16-FDAB-46E7-B6F0-A5D8D0F69991}"/>
              </a:ext>
            </a:extLst>
          </p:cNvPr>
          <p:cNvSpPr/>
          <p:nvPr/>
        </p:nvSpPr>
        <p:spPr>
          <a:xfrm>
            <a:off x="2731377" y="1011050"/>
            <a:ext cx="834887"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External</a:t>
            </a:r>
          </a:p>
        </p:txBody>
      </p:sp>
      <p:sp>
        <p:nvSpPr>
          <p:cNvPr id="65" name="Rectangle 64">
            <a:extLst>
              <a:ext uri="{FF2B5EF4-FFF2-40B4-BE49-F238E27FC236}">
                <a16:creationId xmlns:a16="http://schemas.microsoft.com/office/drawing/2014/main" id="{08AB9828-478E-45F9-A445-730EAF6BFEA0}"/>
              </a:ext>
            </a:extLst>
          </p:cNvPr>
          <p:cNvSpPr/>
          <p:nvPr/>
        </p:nvSpPr>
        <p:spPr>
          <a:xfrm>
            <a:off x="2324442" y="5074695"/>
            <a:ext cx="1275336"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High Security</a:t>
            </a:r>
          </a:p>
        </p:txBody>
      </p:sp>
      <p:sp>
        <p:nvSpPr>
          <p:cNvPr id="66" name="Rectangle 65">
            <a:extLst>
              <a:ext uri="{FF2B5EF4-FFF2-40B4-BE49-F238E27FC236}">
                <a16:creationId xmlns:a16="http://schemas.microsoft.com/office/drawing/2014/main" id="{A7774A3D-FC01-4B19-ABEF-50F9CAE308B8}"/>
              </a:ext>
            </a:extLst>
          </p:cNvPr>
          <p:cNvSpPr/>
          <p:nvPr/>
        </p:nvSpPr>
        <p:spPr>
          <a:xfrm>
            <a:off x="391248" y="4040782"/>
            <a:ext cx="834887"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Field</a:t>
            </a:r>
          </a:p>
        </p:txBody>
      </p:sp>
      <p:sp>
        <p:nvSpPr>
          <p:cNvPr id="67" name="Rectangle 66">
            <a:extLst>
              <a:ext uri="{FF2B5EF4-FFF2-40B4-BE49-F238E27FC236}">
                <a16:creationId xmlns:a16="http://schemas.microsoft.com/office/drawing/2014/main" id="{E5540F0C-C134-4F7E-BE28-37E9FC348A07}"/>
              </a:ext>
            </a:extLst>
          </p:cNvPr>
          <p:cNvSpPr/>
          <p:nvPr/>
        </p:nvSpPr>
        <p:spPr>
          <a:xfrm>
            <a:off x="6570550" y="5329251"/>
            <a:ext cx="967950"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Enterprise</a:t>
            </a:r>
          </a:p>
        </p:txBody>
      </p:sp>
      <p:sp>
        <p:nvSpPr>
          <p:cNvPr id="68" name="TextBox 67">
            <a:extLst>
              <a:ext uri="{FF2B5EF4-FFF2-40B4-BE49-F238E27FC236}">
                <a16:creationId xmlns:a16="http://schemas.microsoft.com/office/drawing/2014/main" id="{7BB59071-C82B-4F4D-9335-91A0751F891D}"/>
              </a:ext>
            </a:extLst>
          </p:cNvPr>
          <p:cNvSpPr txBox="1"/>
          <p:nvPr/>
        </p:nvSpPr>
        <p:spPr>
          <a:xfrm>
            <a:off x="1497378" y="3643889"/>
            <a:ext cx="614271" cy="246221"/>
          </a:xfrm>
          <a:prstGeom prst="rect">
            <a:avLst/>
          </a:prstGeom>
          <a:noFill/>
        </p:spPr>
        <p:txBody>
          <a:bodyPr wrap="none" rtlCol="0">
            <a:spAutoFit/>
          </a:bodyPr>
          <a:lstStyle/>
          <a:p>
            <a:r>
              <a:rPr lang="en-US" sz="1000" b="1" dirty="0">
                <a:solidFill>
                  <a:srgbClr val="5B9BD5"/>
                </a:solidFill>
              </a:rPr>
              <a:t>C37.118</a:t>
            </a:r>
          </a:p>
        </p:txBody>
      </p:sp>
      <p:pic>
        <p:nvPicPr>
          <p:cNvPr id="83" name="Picture 82">
            <a:extLst>
              <a:ext uri="{FF2B5EF4-FFF2-40B4-BE49-F238E27FC236}">
                <a16:creationId xmlns:a16="http://schemas.microsoft.com/office/drawing/2014/main" id="{14DFB24C-EEC9-4F6D-9745-6579E6B99A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9694" y="2274928"/>
            <a:ext cx="359400" cy="2308143"/>
          </a:xfrm>
          <a:prstGeom prst="rect">
            <a:avLst/>
          </a:prstGeom>
        </p:spPr>
      </p:pic>
      <p:pic>
        <p:nvPicPr>
          <p:cNvPr id="61" name="Picture 60">
            <a:extLst>
              <a:ext uri="{FF2B5EF4-FFF2-40B4-BE49-F238E27FC236}">
                <a16:creationId xmlns:a16="http://schemas.microsoft.com/office/drawing/2014/main" id="{75AD87EC-BE7C-4EC0-9326-CFC7C0AA91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2917" y="3029303"/>
            <a:ext cx="1402761" cy="438363"/>
          </a:xfrm>
          <a:prstGeom prst="rect">
            <a:avLst/>
          </a:prstGeom>
        </p:spPr>
      </p:pic>
      <p:grpSp>
        <p:nvGrpSpPr>
          <p:cNvPr id="248" name="Group 247">
            <a:extLst>
              <a:ext uri="{FF2B5EF4-FFF2-40B4-BE49-F238E27FC236}">
                <a16:creationId xmlns:a16="http://schemas.microsoft.com/office/drawing/2014/main" id="{7B027348-0C41-4D32-BEF7-4723E3A78787}"/>
              </a:ext>
            </a:extLst>
          </p:cNvPr>
          <p:cNvGrpSpPr/>
          <p:nvPr/>
        </p:nvGrpSpPr>
        <p:grpSpPr>
          <a:xfrm>
            <a:off x="2273332" y="3494120"/>
            <a:ext cx="723275" cy="265902"/>
            <a:chOff x="2280952" y="3494120"/>
            <a:chExt cx="723275" cy="265902"/>
          </a:xfrm>
        </p:grpSpPr>
        <p:sp>
          <p:nvSpPr>
            <p:cNvPr id="103" name="Rectangle 102">
              <a:extLst>
                <a:ext uri="{FF2B5EF4-FFF2-40B4-BE49-F238E27FC236}">
                  <a16:creationId xmlns:a16="http://schemas.microsoft.com/office/drawing/2014/main" id="{BAA1EFE7-3D59-4735-978D-EFBFC107710D}"/>
                </a:ext>
              </a:extLst>
            </p:cNvPr>
            <p:cNvSpPr/>
            <p:nvPr/>
          </p:nvSpPr>
          <p:spPr>
            <a:xfrm>
              <a:off x="2284341" y="3508585"/>
              <a:ext cx="668476" cy="251437"/>
            </a:xfrm>
            <a:prstGeom prst="rect">
              <a:avLst/>
            </a:prstGeom>
            <a:solidFill>
              <a:schemeClr val="accent3">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05" name="TextBox 104">
              <a:extLst>
                <a:ext uri="{FF2B5EF4-FFF2-40B4-BE49-F238E27FC236}">
                  <a16:creationId xmlns:a16="http://schemas.microsoft.com/office/drawing/2014/main" id="{277B17A2-6330-4E62-B556-72DCBD9311D8}"/>
                </a:ext>
              </a:extLst>
            </p:cNvPr>
            <p:cNvSpPr txBox="1"/>
            <p:nvPr/>
          </p:nvSpPr>
          <p:spPr>
            <a:xfrm>
              <a:off x="2280952" y="3494120"/>
              <a:ext cx="723275" cy="261610"/>
            </a:xfrm>
            <a:prstGeom prst="rect">
              <a:avLst/>
            </a:prstGeom>
            <a:noFill/>
          </p:spPr>
          <p:txBody>
            <a:bodyPr wrap="none" rtlCol="0">
              <a:spAutoFit/>
            </a:bodyPr>
            <a:lstStyle/>
            <a:p>
              <a:r>
                <a:rPr lang="en-US" sz="1100" b="1" dirty="0">
                  <a:latin typeface="Arial Narrow" panose="020B0606020202030204" pitchFamily="34" charset="0"/>
                </a:rPr>
                <a:t>Perf. Hist.</a:t>
              </a:r>
            </a:p>
          </p:txBody>
        </p:sp>
      </p:grpSp>
      <p:sp>
        <p:nvSpPr>
          <p:cNvPr id="114" name="TextBox 113">
            <a:extLst>
              <a:ext uri="{FF2B5EF4-FFF2-40B4-BE49-F238E27FC236}">
                <a16:creationId xmlns:a16="http://schemas.microsoft.com/office/drawing/2014/main" id="{21AE5062-6B4B-48BB-9FE5-C13578DA18F3}"/>
              </a:ext>
            </a:extLst>
          </p:cNvPr>
          <p:cNvSpPr txBox="1"/>
          <p:nvPr/>
        </p:nvSpPr>
        <p:spPr>
          <a:xfrm>
            <a:off x="5254065" y="3157936"/>
            <a:ext cx="461986" cy="246221"/>
          </a:xfrm>
          <a:prstGeom prst="rect">
            <a:avLst/>
          </a:prstGeom>
          <a:noFill/>
        </p:spPr>
        <p:txBody>
          <a:bodyPr wrap="none" rtlCol="0">
            <a:spAutoFit/>
          </a:bodyPr>
          <a:lstStyle/>
          <a:p>
            <a:r>
              <a:rPr lang="en-US" sz="1000" b="1" dirty="0">
                <a:solidFill>
                  <a:srgbClr val="5B9BD5"/>
                </a:solidFill>
              </a:rPr>
              <a:t>GEP*</a:t>
            </a:r>
          </a:p>
        </p:txBody>
      </p:sp>
      <p:grpSp>
        <p:nvGrpSpPr>
          <p:cNvPr id="21" name="Group 20">
            <a:extLst>
              <a:ext uri="{FF2B5EF4-FFF2-40B4-BE49-F238E27FC236}">
                <a16:creationId xmlns:a16="http://schemas.microsoft.com/office/drawing/2014/main" id="{0831803F-1016-4066-8493-E6017B0382C7}"/>
              </a:ext>
            </a:extLst>
          </p:cNvPr>
          <p:cNvGrpSpPr/>
          <p:nvPr/>
        </p:nvGrpSpPr>
        <p:grpSpPr>
          <a:xfrm>
            <a:off x="6023011" y="3212077"/>
            <a:ext cx="2053300" cy="817010"/>
            <a:chOff x="6003884" y="3134883"/>
            <a:chExt cx="2053300" cy="817010"/>
          </a:xfrm>
        </p:grpSpPr>
        <p:sp>
          <p:nvSpPr>
            <p:cNvPr id="118" name="Rectangle 117">
              <a:extLst>
                <a:ext uri="{FF2B5EF4-FFF2-40B4-BE49-F238E27FC236}">
                  <a16:creationId xmlns:a16="http://schemas.microsoft.com/office/drawing/2014/main" id="{768B3F08-26F2-4614-9659-438F56EAD6D7}"/>
                </a:ext>
              </a:extLst>
            </p:cNvPr>
            <p:cNvSpPr/>
            <p:nvPr/>
          </p:nvSpPr>
          <p:spPr>
            <a:xfrm>
              <a:off x="6003884" y="3134883"/>
              <a:ext cx="2053300"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27" name="Picture 126">
              <a:extLst>
                <a:ext uri="{FF2B5EF4-FFF2-40B4-BE49-F238E27FC236}">
                  <a16:creationId xmlns:a16="http://schemas.microsoft.com/office/drawing/2014/main" id="{E0ADEECE-4315-4552-A568-134CA1FC1A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3188" y="3234611"/>
              <a:ext cx="1895974" cy="267409"/>
            </a:xfrm>
            <a:prstGeom prst="rect">
              <a:avLst/>
            </a:prstGeom>
          </p:spPr>
        </p:pic>
        <p:grpSp>
          <p:nvGrpSpPr>
            <p:cNvPr id="247" name="Group 246">
              <a:extLst>
                <a:ext uri="{FF2B5EF4-FFF2-40B4-BE49-F238E27FC236}">
                  <a16:creationId xmlns:a16="http://schemas.microsoft.com/office/drawing/2014/main" id="{7146D8B7-4AD5-4CA4-BFAF-3DF8C1846E4B}"/>
                </a:ext>
              </a:extLst>
            </p:cNvPr>
            <p:cNvGrpSpPr/>
            <p:nvPr/>
          </p:nvGrpSpPr>
          <p:grpSpPr>
            <a:xfrm>
              <a:off x="6306460" y="3625164"/>
              <a:ext cx="723275" cy="265902"/>
              <a:chOff x="6382660" y="3625164"/>
              <a:chExt cx="723275" cy="265902"/>
            </a:xfrm>
          </p:grpSpPr>
          <p:sp>
            <p:nvSpPr>
              <p:cNvPr id="120" name="Rectangle 119">
                <a:extLst>
                  <a:ext uri="{FF2B5EF4-FFF2-40B4-BE49-F238E27FC236}">
                    <a16:creationId xmlns:a16="http://schemas.microsoft.com/office/drawing/2014/main" id="{53DFC25B-0739-49F7-AA22-B1913EECA081}"/>
                  </a:ext>
                </a:extLst>
              </p:cNvPr>
              <p:cNvSpPr/>
              <p:nvPr/>
            </p:nvSpPr>
            <p:spPr>
              <a:xfrm>
                <a:off x="6386049" y="3639629"/>
                <a:ext cx="668476" cy="251437"/>
              </a:xfrm>
              <a:prstGeom prst="rect">
                <a:avLst/>
              </a:prstGeom>
              <a:solidFill>
                <a:schemeClr val="accent3">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22" name="TextBox 121">
                <a:extLst>
                  <a:ext uri="{FF2B5EF4-FFF2-40B4-BE49-F238E27FC236}">
                    <a16:creationId xmlns:a16="http://schemas.microsoft.com/office/drawing/2014/main" id="{E0471A02-30CE-4902-9A47-90E70E9D8807}"/>
                  </a:ext>
                </a:extLst>
              </p:cNvPr>
              <p:cNvSpPr txBox="1"/>
              <p:nvPr/>
            </p:nvSpPr>
            <p:spPr>
              <a:xfrm>
                <a:off x="6382660" y="3625164"/>
                <a:ext cx="723275" cy="261610"/>
              </a:xfrm>
              <a:prstGeom prst="rect">
                <a:avLst/>
              </a:prstGeom>
              <a:noFill/>
            </p:spPr>
            <p:txBody>
              <a:bodyPr wrap="none" rtlCol="0">
                <a:spAutoFit/>
              </a:bodyPr>
              <a:lstStyle/>
              <a:p>
                <a:r>
                  <a:rPr lang="en-US" sz="1100" b="1" dirty="0">
                    <a:latin typeface="Arial Narrow" panose="020B0606020202030204" pitchFamily="34" charset="0"/>
                  </a:rPr>
                  <a:t>Perf. Hist.</a:t>
                </a:r>
              </a:p>
            </p:txBody>
          </p:sp>
        </p:grpSp>
      </p:grpSp>
      <p:cxnSp>
        <p:nvCxnSpPr>
          <p:cNvPr id="132" name="Straight Arrow Connector 131">
            <a:extLst>
              <a:ext uri="{FF2B5EF4-FFF2-40B4-BE49-F238E27FC236}">
                <a16:creationId xmlns:a16="http://schemas.microsoft.com/office/drawing/2014/main" id="{5D626B65-4010-48A8-8EF4-2D6E2BFCA86E}"/>
              </a:ext>
            </a:extLst>
          </p:cNvPr>
          <p:cNvCxnSpPr>
            <a:cxnSpLocks/>
            <a:endCxn id="128" idx="1"/>
          </p:cNvCxnSpPr>
          <p:nvPr/>
        </p:nvCxnSpPr>
        <p:spPr>
          <a:xfrm flipV="1">
            <a:off x="5056205" y="1398000"/>
            <a:ext cx="940491" cy="1865126"/>
          </a:xfrm>
          <a:prstGeom prst="straightConnector1">
            <a:avLst/>
          </a:prstGeom>
          <a:ln w="22225">
            <a:tailEnd type="triangle" w="med" len="lg"/>
          </a:ln>
        </p:spPr>
        <p:style>
          <a:lnRef idx="3">
            <a:schemeClr val="dk1"/>
          </a:lnRef>
          <a:fillRef idx="0">
            <a:schemeClr val="dk1"/>
          </a:fillRef>
          <a:effectRef idx="2">
            <a:schemeClr val="dk1"/>
          </a:effectRef>
          <a:fontRef idx="minor">
            <a:schemeClr val="tx1"/>
          </a:fontRef>
        </p:style>
      </p:cxnSp>
      <p:pic>
        <p:nvPicPr>
          <p:cNvPr id="155" name="Picture 154">
            <a:extLst>
              <a:ext uri="{FF2B5EF4-FFF2-40B4-BE49-F238E27FC236}">
                <a16:creationId xmlns:a16="http://schemas.microsoft.com/office/drawing/2014/main" id="{FE8C06B5-81DB-4511-AE3B-29F37CE5814F}"/>
              </a:ext>
            </a:extLst>
          </p:cNvPr>
          <p:cNvPicPr>
            <a:picLocks noChangeAspect="1"/>
          </p:cNvPicPr>
          <p:nvPr/>
        </p:nvPicPr>
        <p:blipFill>
          <a:blip r:embed="rId7"/>
          <a:stretch>
            <a:fillRect/>
          </a:stretch>
        </p:blipFill>
        <p:spPr>
          <a:xfrm>
            <a:off x="5156127" y="2046861"/>
            <a:ext cx="589003" cy="267878"/>
          </a:xfrm>
          <a:prstGeom prst="rect">
            <a:avLst/>
          </a:prstGeom>
        </p:spPr>
      </p:pic>
      <p:sp>
        <p:nvSpPr>
          <p:cNvPr id="164" name="TextBox 163">
            <a:extLst>
              <a:ext uri="{FF2B5EF4-FFF2-40B4-BE49-F238E27FC236}">
                <a16:creationId xmlns:a16="http://schemas.microsoft.com/office/drawing/2014/main" id="{BD63020B-6BCD-42EF-8018-BB78A6185FD0}"/>
              </a:ext>
            </a:extLst>
          </p:cNvPr>
          <p:cNvSpPr txBox="1"/>
          <p:nvPr/>
        </p:nvSpPr>
        <p:spPr>
          <a:xfrm>
            <a:off x="2823978" y="3855024"/>
            <a:ext cx="1011815" cy="246221"/>
          </a:xfrm>
          <a:prstGeom prst="rect">
            <a:avLst/>
          </a:prstGeom>
          <a:noFill/>
        </p:spPr>
        <p:txBody>
          <a:bodyPr wrap="none" rtlCol="0">
            <a:spAutoFit/>
          </a:bodyPr>
          <a:lstStyle/>
          <a:p>
            <a:r>
              <a:rPr lang="en-US" sz="1000" b="1" dirty="0"/>
              <a:t>Failover Cluster</a:t>
            </a:r>
          </a:p>
        </p:txBody>
      </p:sp>
      <p:pic>
        <p:nvPicPr>
          <p:cNvPr id="88" name="Picture 87">
            <a:extLst>
              <a:ext uri="{FF2B5EF4-FFF2-40B4-BE49-F238E27FC236}">
                <a16:creationId xmlns:a16="http://schemas.microsoft.com/office/drawing/2014/main" id="{AD68EE8D-8184-4DFA-9841-B68E5A163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559435" y="2249582"/>
            <a:ext cx="359400" cy="2308143"/>
          </a:xfrm>
          <a:prstGeom prst="rect">
            <a:avLst/>
          </a:prstGeom>
        </p:spPr>
      </p:pic>
      <p:grpSp>
        <p:nvGrpSpPr>
          <p:cNvPr id="84" name="Group 83">
            <a:extLst>
              <a:ext uri="{FF2B5EF4-FFF2-40B4-BE49-F238E27FC236}">
                <a16:creationId xmlns:a16="http://schemas.microsoft.com/office/drawing/2014/main" id="{971B300B-D632-45F6-916C-5B56DA4BBD6A}"/>
              </a:ext>
            </a:extLst>
          </p:cNvPr>
          <p:cNvGrpSpPr/>
          <p:nvPr/>
        </p:nvGrpSpPr>
        <p:grpSpPr>
          <a:xfrm>
            <a:off x="2244082" y="3755730"/>
            <a:ext cx="797013" cy="1191861"/>
            <a:chOff x="2244082" y="3755730"/>
            <a:chExt cx="797013" cy="1191861"/>
          </a:xfrm>
        </p:grpSpPr>
        <p:cxnSp>
          <p:nvCxnSpPr>
            <p:cNvPr id="86" name="Straight Arrow Connector 85">
              <a:extLst>
                <a:ext uri="{FF2B5EF4-FFF2-40B4-BE49-F238E27FC236}">
                  <a16:creationId xmlns:a16="http://schemas.microsoft.com/office/drawing/2014/main" id="{88425B39-148A-4299-A9E8-32765B6E88D8}"/>
                </a:ext>
              </a:extLst>
            </p:cNvPr>
            <p:cNvCxnSpPr>
              <a:cxnSpLocks/>
            </p:cNvCxnSpPr>
            <p:nvPr/>
          </p:nvCxnSpPr>
          <p:spPr>
            <a:xfrm flipV="1">
              <a:off x="2637192" y="3755730"/>
              <a:ext cx="0" cy="499921"/>
            </a:xfrm>
            <a:prstGeom prst="straightConnector1">
              <a:avLst/>
            </a:prstGeom>
            <a:ln w="38100">
              <a:headEnd type="triangle"/>
              <a:tailEnd type="none" w="med" len="med"/>
            </a:ln>
          </p:spPr>
          <p:style>
            <a:lnRef idx="3">
              <a:schemeClr val="dk1"/>
            </a:lnRef>
            <a:fillRef idx="0">
              <a:schemeClr val="dk1"/>
            </a:fillRef>
            <a:effectRef idx="2">
              <a:schemeClr val="dk1"/>
            </a:effectRef>
            <a:fontRef idx="minor">
              <a:schemeClr val="tx1"/>
            </a:fontRef>
          </p:style>
        </p:cxnSp>
        <p:pic>
          <p:nvPicPr>
            <p:cNvPr id="87" name="Picture 86">
              <a:extLst>
                <a:ext uri="{FF2B5EF4-FFF2-40B4-BE49-F238E27FC236}">
                  <a16:creationId xmlns:a16="http://schemas.microsoft.com/office/drawing/2014/main" id="{83D38444-2F31-4F3A-91BA-158A8DF2F65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86716" y="4217511"/>
              <a:ext cx="498116" cy="556788"/>
            </a:xfrm>
            <a:prstGeom prst="rect">
              <a:avLst/>
            </a:prstGeom>
          </p:spPr>
        </p:pic>
        <p:sp>
          <p:nvSpPr>
            <p:cNvPr id="89" name="TextBox 88">
              <a:extLst>
                <a:ext uri="{FF2B5EF4-FFF2-40B4-BE49-F238E27FC236}">
                  <a16:creationId xmlns:a16="http://schemas.microsoft.com/office/drawing/2014/main" id="{EBEB1601-56B9-48B6-98AC-C297B5CC96C7}"/>
                </a:ext>
              </a:extLst>
            </p:cNvPr>
            <p:cNvSpPr txBox="1"/>
            <p:nvPr/>
          </p:nvSpPr>
          <p:spPr>
            <a:xfrm>
              <a:off x="2244082" y="4701370"/>
              <a:ext cx="797013" cy="246221"/>
            </a:xfrm>
            <a:prstGeom prst="rect">
              <a:avLst/>
            </a:prstGeom>
            <a:noFill/>
          </p:spPr>
          <p:txBody>
            <a:bodyPr wrap="none" rtlCol="0">
              <a:spAutoFit/>
            </a:bodyPr>
            <a:lstStyle/>
            <a:p>
              <a:r>
                <a:rPr lang="en-US" sz="1000" b="1" dirty="0"/>
                <a:t>DQ Reports</a:t>
              </a:r>
            </a:p>
          </p:txBody>
        </p:sp>
      </p:grpSp>
      <p:grpSp>
        <p:nvGrpSpPr>
          <p:cNvPr id="90" name="Group 89">
            <a:extLst>
              <a:ext uri="{FF2B5EF4-FFF2-40B4-BE49-F238E27FC236}">
                <a16:creationId xmlns:a16="http://schemas.microsoft.com/office/drawing/2014/main" id="{B9EAFD01-91D8-4D24-B4E8-3FEA1DF328B5}"/>
              </a:ext>
            </a:extLst>
          </p:cNvPr>
          <p:cNvGrpSpPr/>
          <p:nvPr/>
        </p:nvGrpSpPr>
        <p:grpSpPr>
          <a:xfrm>
            <a:off x="1792999" y="1258691"/>
            <a:ext cx="2079045" cy="1738780"/>
            <a:chOff x="1792999" y="1258691"/>
            <a:chExt cx="2079045" cy="1738780"/>
          </a:xfrm>
        </p:grpSpPr>
        <p:cxnSp>
          <p:nvCxnSpPr>
            <p:cNvPr id="92" name="Straight Arrow Connector 91">
              <a:extLst>
                <a:ext uri="{FF2B5EF4-FFF2-40B4-BE49-F238E27FC236}">
                  <a16:creationId xmlns:a16="http://schemas.microsoft.com/office/drawing/2014/main" id="{A2A4BAEA-5A34-47C3-BA5C-66A8A74A00F2}"/>
                </a:ext>
              </a:extLst>
            </p:cNvPr>
            <p:cNvCxnSpPr>
              <a:cxnSpLocks/>
            </p:cNvCxnSpPr>
            <p:nvPr/>
          </p:nvCxnSpPr>
          <p:spPr>
            <a:xfrm flipV="1">
              <a:off x="3129197" y="1258691"/>
              <a:ext cx="1" cy="1738780"/>
            </a:xfrm>
            <a:prstGeom prst="straightConnector1">
              <a:avLst/>
            </a:prstGeom>
            <a:ln w="38100">
              <a:headEnd type="triangle"/>
              <a:tailEnd type="triangle" w="med" len="med"/>
            </a:ln>
          </p:spPr>
          <p:style>
            <a:lnRef idx="3">
              <a:schemeClr val="dk1"/>
            </a:lnRef>
            <a:fillRef idx="0">
              <a:schemeClr val="dk1"/>
            </a:fillRef>
            <a:effectRef idx="2">
              <a:schemeClr val="dk1"/>
            </a:effectRef>
            <a:fontRef idx="minor">
              <a:schemeClr val="tx1"/>
            </a:fontRef>
          </p:style>
        </p:cxnSp>
        <p:sp>
          <p:nvSpPr>
            <p:cNvPr id="97" name="Rectangle 96">
              <a:extLst>
                <a:ext uri="{FF2B5EF4-FFF2-40B4-BE49-F238E27FC236}">
                  <a16:creationId xmlns:a16="http://schemas.microsoft.com/office/drawing/2014/main" id="{DDBE1E03-0563-4DD5-A6F8-D69A4F5D2CD1}"/>
                </a:ext>
              </a:extLst>
            </p:cNvPr>
            <p:cNvSpPr/>
            <p:nvPr/>
          </p:nvSpPr>
          <p:spPr>
            <a:xfrm>
              <a:off x="3073772" y="2026978"/>
              <a:ext cx="119804" cy="247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0904D935-D9A0-4326-B500-92ADB106CA58}"/>
                </a:ext>
              </a:extLst>
            </p:cNvPr>
            <p:cNvSpPr txBox="1"/>
            <p:nvPr/>
          </p:nvSpPr>
          <p:spPr>
            <a:xfrm>
              <a:off x="1792999" y="1895283"/>
              <a:ext cx="631904" cy="369332"/>
            </a:xfrm>
            <a:prstGeom prst="rect">
              <a:avLst/>
            </a:prstGeom>
            <a:noFill/>
          </p:spPr>
          <p:txBody>
            <a:bodyPr wrap="none" rtlCol="0">
              <a:spAutoFit/>
            </a:bodyPr>
            <a:lstStyle/>
            <a:p>
              <a:r>
                <a:rPr lang="en-US" dirty="0"/>
                <a:t>DMZ</a:t>
              </a:r>
            </a:p>
          </p:txBody>
        </p:sp>
        <p:pic>
          <p:nvPicPr>
            <p:cNvPr id="99" name="Picture 98">
              <a:extLst>
                <a:ext uri="{FF2B5EF4-FFF2-40B4-BE49-F238E27FC236}">
                  <a16:creationId xmlns:a16="http://schemas.microsoft.com/office/drawing/2014/main" id="{B6454A8C-B548-40AC-AB65-83120DCB4EB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400000">
              <a:off x="2937013" y="1844274"/>
              <a:ext cx="358097" cy="1511964"/>
            </a:xfrm>
            <a:prstGeom prst="rect">
              <a:avLst/>
            </a:prstGeom>
          </p:spPr>
        </p:pic>
        <p:sp>
          <p:nvSpPr>
            <p:cNvPr id="100" name="TextBox 99">
              <a:extLst>
                <a:ext uri="{FF2B5EF4-FFF2-40B4-BE49-F238E27FC236}">
                  <a16:creationId xmlns:a16="http://schemas.microsoft.com/office/drawing/2014/main" id="{E104994D-F66C-4F09-AEB2-72E57B220A71}"/>
                </a:ext>
              </a:extLst>
            </p:cNvPr>
            <p:cNvSpPr txBox="1"/>
            <p:nvPr/>
          </p:nvSpPr>
          <p:spPr>
            <a:xfrm>
              <a:off x="2653839" y="2742163"/>
              <a:ext cx="461986" cy="246221"/>
            </a:xfrm>
            <a:prstGeom prst="rect">
              <a:avLst/>
            </a:prstGeom>
            <a:noFill/>
          </p:spPr>
          <p:txBody>
            <a:bodyPr wrap="none" rtlCol="0">
              <a:spAutoFit/>
            </a:bodyPr>
            <a:lstStyle/>
            <a:p>
              <a:r>
                <a:rPr lang="en-US" sz="1000" b="1" dirty="0">
                  <a:solidFill>
                    <a:srgbClr val="5B9BD5"/>
                  </a:solidFill>
                </a:rPr>
                <a:t>GEP*</a:t>
              </a:r>
            </a:p>
          </p:txBody>
        </p:sp>
        <p:pic>
          <p:nvPicPr>
            <p:cNvPr id="101" name="Picture 100">
              <a:extLst>
                <a:ext uri="{FF2B5EF4-FFF2-40B4-BE49-F238E27FC236}">
                  <a16:creationId xmlns:a16="http://schemas.microsoft.com/office/drawing/2014/main" id="{B53CF03A-CDEF-4006-A86D-EAA2ABEB68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52817" y="1449654"/>
              <a:ext cx="350273" cy="346337"/>
            </a:xfrm>
            <a:prstGeom prst="rect">
              <a:avLst/>
            </a:prstGeom>
          </p:spPr>
        </p:pic>
        <p:grpSp>
          <p:nvGrpSpPr>
            <p:cNvPr id="107" name="Group 106">
              <a:extLst>
                <a:ext uri="{FF2B5EF4-FFF2-40B4-BE49-F238E27FC236}">
                  <a16:creationId xmlns:a16="http://schemas.microsoft.com/office/drawing/2014/main" id="{B2E4FA1F-DD52-4485-80E9-B4A660140E21}"/>
                </a:ext>
              </a:extLst>
            </p:cNvPr>
            <p:cNvGrpSpPr/>
            <p:nvPr/>
          </p:nvGrpSpPr>
          <p:grpSpPr>
            <a:xfrm>
              <a:off x="2412782" y="1854740"/>
              <a:ext cx="1423011" cy="458839"/>
              <a:chOff x="2412782" y="1854740"/>
              <a:chExt cx="1423011" cy="458839"/>
            </a:xfrm>
          </p:grpSpPr>
          <p:sp>
            <p:nvSpPr>
              <p:cNvPr id="108" name="Rectangle 107">
                <a:extLst>
                  <a:ext uri="{FF2B5EF4-FFF2-40B4-BE49-F238E27FC236}">
                    <a16:creationId xmlns:a16="http://schemas.microsoft.com/office/drawing/2014/main" id="{EF792279-3523-488D-BDAF-E6BEB6281872}"/>
                  </a:ext>
                </a:extLst>
              </p:cNvPr>
              <p:cNvSpPr/>
              <p:nvPr/>
            </p:nvSpPr>
            <p:spPr>
              <a:xfrm>
                <a:off x="2412782" y="1854740"/>
                <a:ext cx="1423011" cy="458839"/>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09" name="Picture 108">
                <a:extLst>
                  <a:ext uri="{FF2B5EF4-FFF2-40B4-BE49-F238E27FC236}">
                    <a16:creationId xmlns:a16="http://schemas.microsoft.com/office/drawing/2014/main" id="{D75399A3-5164-419E-AE14-B4215BA1145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96765" y="1937543"/>
                <a:ext cx="1196879" cy="302212"/>
              </a:xfrm>
              <a:prstGeom prst="rect">
                <a:avLst/>
              </a:prstGeom>
            </p:spPr>
          </p:pic>
        </p:grpSp>
      </p:grpSp>
      <p:grpSp>
        <p:nvGrpSpPr>
          <p:cNvPr id="110" name="Group 109">
            <a:extLst>
              <a:ext uri="{FF2B5EF4-FFF2-40B4-BE49-F238E27FC236}">
                <a16:creationId xmlns:a16="http://schemas.microsoft.com/office/drawing/2014/main" id="{400D18EB-D51A-4824-AE7D-227388768A71}"/>
              </a:ext>
            </a:extLst>
          </p:cNvPr>
          <p:cNvGrpSpPr/>
          <p:nvPr/>
        </p:nvGrpSpPr>
        <p:grpSpPr>
          <a:xfrm>
            <a:off x="3752710" y="1052685"/>
            <a:ext cx="2228060" cy="2135424"/>
            <a:chOff x="3752710" y="1052685"/>
            <a:chExt cx="2228060" cy="2135424"/>
          </a:xfrm>
        </p:grpSpPr>
        <p:pic>
          <p:nvPicPr>
            <p:cNvPr id="112" name="Picture 111">
              <a:extLst>
                <a:ext uri="{FF2B5EF4-FFF2-40B4-BE49-F238E27FC236}">
                  <a16:creationId xmlns:a16="http://schemas.microsoft.com/office/drawing/2014/main" id="{1355F529-4D23-4D28-BF54-44C505A3594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13924" y="1052685"/>
              <a:ext cx="937797" cy="461495"/>
            </a:xfrm>
            <a:prstGeom prst="rect">
              <a:avLst/>
            </a:prstGeom>
          </p:spPr>
        </p:pic>
        <p:cxnSp>
          <p:nvCxnSpPr>
            <p:cNvPr id="113" name="Straight Arrow Connector 112">
              <a:extLst>
                <a:ext uri="{FF2B5EF4-FFF2-40B4-BE49-F238E27FC236}">
                  <a16:creationId xmlns:a16="http://schemas.microsoft.com/office/drawing/2014/main" id="{C5FD70D5-2919-42C1-9E6D-317AD746EA0E}"/>
                </a:ext>
              </a:extLst>
            </p:cNvPr>
            <p:cNvCxnSpPr>
              <a:cxnSpLocks/>
              <a:stCxn id="112" idx="3"/>
            </p:cNvCxnSpPr>
            <p:nvPr/>
          </p:nvCxnSpPr>
          <p:spPr>
            <a:xfrm>
              <a:off x="4951721" y="1283433"/>
              <a:ext cx="1029049" cy="0"/>
            </a:xfrm>
            <a:prstGeom prst="straightConnector1">
              <a:avLst/>
            </a:prstGeom>
            <a:ln w="22225">
              <a:tailEnd type="triangle" w="med" len="lg"/>
            </a:ln>
          </p:spPr>
          <p:style>
            <a:lnRef idx="3">
              <a:schemeClr val="dk1"/>
            </a:lnRef>
            <a:fillRef idx="0">
              <a:schemeClr val="dk1"/>
            </a:fillRef>
            <a:effectRef idx="2">
              <a:schemeClr val="dk1"/>
            </a:effectRef>
            <a:fontRef idx="minor">
              <a:schemeClr val="tx1"/>
            </a:fontRef>
          </p:style>
        </p:cxnSp>
        <p:cxnSp>
          <p:nvCxnSpPr>
            <p:cNvPr id="115" name="Straight Arrow Connector 114">
              <a:extLst>
                <a:ext uri="{FF2B5EF4-FFF2-40B4-BE49-F238E27FC236}">
                  <a16:creationId xmlns:a16="http://schemas.microsoft.com/office/drawing/2014/main" id="{B72FB07A-D6F3-40E6-A42B-D8BBCA1E6A31}"/>
                </a:ext>
              </a:extLst>
            </p:cNvPr>
            <p:cNvCxnSpPr>
              <a:cxnSpLocks/>
            </p:cNvCxnSpPr>
            <p:nvPr/>
          </p:nvCxnSpPr>
          <p:spPr>
            <a:xfrm>
              <a:off x="3752710" y="3187003"/>
              <a:ext cx="594034" cy="0"/>
            </a:xfrm>
            <a:prstGeom prst="straightConnector1">
              <a:avLst/>
            </a:prstGeom>
            <a:ln w="22225">
              <a:tailEnd type="none" w="med" len="lg"/>
            </a:ln>
          </p:spPr>
          <p:style>
            <a:lnRef idx="3">
              <a:schemeClr val="dk1"/>
            </a:lnRef>
            <a:fillRef idx="0">
              <a:schemeClr val="dk1"/>
            </a:fillRef>
            <a:effectRef idx="2">
              <a:schemeClr val="dk1"/>
            </a:effectRef>
            <a:fontRef idx="minor">
              <a:schemeClr val="tx1"/>
            </a:fontRef>
          </p:style>
        </p:cxnSp>
        <p:cxnSp>
          <p:nvCxnSpPr>
            <p:cNvPr id="117" name="Straight Arrow Connector 116">
              <a:extLst>
                <a:ext uri="{FF2B5EF4-FFF2-40B4-BE49-F238E27FC236}">
                  <a16:creationId xmlns:a16="http://schemas.microsoft.com/office/drawing/2014/main" id="{FC542A64-438D-4F53-B562-98C49164BDA9}"/>
                </a:ext>
              </a:extLst>
            </p:cNvPr>
            <p:cNvCxnSpPr>
              <a:cxnSpLocks/>
            </p:cNvCxnSpPr>
            <p:nvPr/>
          </p:nvCxnSpPr>
          <p:spPr>
            <a:xfrm flipV="1">
              <a:off x="4342342" y="1495521"/>
              <a:ext cx="20106" cy="1692588"/>
            </a:xfrm>
            <a:prstGeom prst="straightConnector1">
              <a:avLst/>
            </a:prstGeom>
            <a:ln w="22225">
              <a:tailEnd type="triangle" w="med" len="lg"/>
            </a:ln>
          </p:spPr>
          <p:style>
            <a:lnRef idx="3">
              <a:schemeClr val="dk1"/>
            </a:lnRef>
            <a:fillRef idx="0">
              <a:schemeClr val="dk1"/>
            </a:fillRef>
            <a:effectRef idx="2">
              <a:schemeClr val="dk1"/>
            </a:effectRef>
            <a:fontRef idx="minor">
              <a:schemeClr val="tx1"/>
            </a:fontRef>
          </p:style>
        </p:cxnSp>
        <p:pic>
          <p:nvPicPr>
            <p:cNvPr id="119" name="Picture 118">
              <a:extLst>
                <a:ext uri="{FF2B5EF4-FFF2-40B4-BE49-F238E27FC236}">
                  <a16:creationId xmlns:a16="http://schemas.microsoft.com/office/drawing/2014/main" id="{959258D2-B510-4504-BEE5-BFAC1767BC4A}"/>
                </a:ext>
              </a:extLst>
            </p:cNvPr>
            <p:cNvPicPr>
              <a:picLocks noChangeAspect="1"/>
            </p:cNvPicPr>
            <p:nvPr/>
          </p:nvPicPr>
          <p:blipFill>
            <a:blip r:embed="rId7"/>
            <a:stretch>
              <a:fillRect/>
            </a:stretch>
          </p:blipFill>
          <p:spPr>
            <a:xfrm>
              <a:off x="3999316" y="2638389"/>
              <a:ext cx="589003" cy="267878"/>
            </a:xfrm>
            <a:prstGeom prst="rect">
              <a:avLst/>
            </a:prstGeom>
          </p:spPr>
        </p:pic>
        <p:pic>
          <p:nvPicPr>
            <p:cNvPr id="124" name="Picture 123">
              <a:extLst>
                <a:ext uri="{FF2B5EF4-FFF2-40B4-BE49-F238E27FC236}">
                  <a16:creationId xmlns:a16="http://schemas.microsoft.com/office/drawing/2014/main" id="{32366A8E-5CD2-4E06-BDF3-2E58AEB9CAE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18206" y="1189843"/>
              <a:ext cx="236904" cy="234242"/>
            </a:xfrm>
            <a:prstGeom prst="rect">
              <a:avLst/>
            </a:prstGeom>
          </p:spPr>
        </p:pic>
        <p:pic>
          <p:nvPicPr>
            <p:cNvPr id="125" name="Picture 124">
              <a:extLst>
                <a:ext uri="{FF2B5EF4-FFF2-40B4-BE49-F238E27FC236}">
                  <a16:creationId xmlns:a16="http://schemas.microsoft.com/office/drawing/2014/main" id="{3C021EC3-F54E-4379-B915-4A51EE3D85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37220" y="1839895"/>
              <a:ext cx="236904" cy="234242"/>
            </a:xfrm>
            <a:prstGeom prst="rect">
              <a:avLst/>
            </a:prstGeom>
          </p:spPr>
        </p:pic>
      </p:grpSp>
      <p:sp>
        <p:nvSpPr>
          <p:cNvPr id="138" name="Rectangle 137">
            <a:extLst>
              <a:ext uri="{FF2B5EF4-FFF2-40B4-BE49-F238E27FC236}">
                <a16:creationId xmlns:a16="http://schemas.microsoft.com/office/drawing/2014/main" id="{8E8EAEC8-5DEF-44F3-AF64-F582D14C38A0}"/>
              </a:ext>
            </a:extLst>
          </p:cNvPr>
          <p:cNvSpPr/>
          <p:nvPr/>
        </p:nvSpPr>
        <p:spPr>
          <a:xfrm>
            <a:off x="8766271" y="1008550"/>
            <a:ext cx="2053300" cy="408505"/>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41" name="Rectangle 140">
            <a:extLst>
              <a:ext uri="{FF2B5EF4-FFF2-40B4-BE49-F238E27FC236}">
                <a16:creationId xmlns:a16="http://schemas.microsoft.com/office/drawing/2014/main" id="{41FF2B41-98C8-4869-B9D0-F22D871DC5B9}"/>
              </a:ext>
            </a:extLst>
          </p:cNvPr>
          <p:cNvSpPr/>
          <p:nvPr/>
        </p:nvSpPr>
        <p:spPr>
          <a:xfrm>
            <a:off x="8751630" y="1019066"/>
            <a:ext cx="2067941" cy="369332"/>
          </a:xfrm>
          <a:prstGeom prst="rect">
            <a:avLst/>
          </a:prstGeom>
        </p:spPr>
        <p:txBody>
          <a:bodyPr wrap="square">
            <a:spAutoFit/>
          </a:bodyPr>
          <a:lstStyle/>
          <a:p>
            <a:pPr algn="ctr"/>
            <a:r>
              <a:rPr lang="en-US" dirty="0">
                <a:latin typeface="Arial Narrow" panose="020B0606020202030204" pitchFamily="34" charset="0"/>
              </a:rPr>
              <a:t>Other Applications</a:t>
            </a:r>
          </a:p>
        </p:txBody>
      </p:sp>
      <p:sp>
        <p:nvSpPr>
          <p:cNvPr id="145" name="Title 4">
            <a:extLst>
              <a:ext uri="{FF2B5EF4-FFF2-40B4-BE49-F238E27FC236}">
                <a16:creationId xmlns:a16="http://schemas.microsoft.com/office/drawing/2014/main" id="{78DDF7CD-A4D0-470A-A647-3278AF7698CD}"/>
              </a:ext>
            </a:extLst>
          </p:cNvPr>
          <p:cNvSpPr>
            <a:spLocks noGrp="1"/>
          </p:cNvSpPr>
          <p:nvPr>
            <p:ph type="title"/>
          </p:nvPr>
        </p:nvSpPr>
        <p:spPr>
          <a:xfrm>
            <a:off x="574166" y="64137"/>
            <a:ext cx="11032958" cy="597087"/>
          </a:xfrm>
        </p:spPr>
        <p:txBody>
          <a:bodyPr/>
          <a:lstStyle/>
          <a:p>
            <a:r>
              <a:rPr lang="en-US" dirty="0"/>
              <a:t>GPA Solution – Typical Architecture</a:t>
            </a:r>
          </a:p>
        </p:txBody>
      </p:sp>
      <p:grpSp>
        <p:nvGrpSpPr>
          <p:cNvPr id="7" name="Group 6">
            <a:extLst>
              <a:ext uri="{FF2B5EF4-FFF2-40B4-BE49-F238E27FC236}">
                <a16:creationId xmlns:a16="http://schemas.microsoft.com/office/drawing/2014/main" id="{7532EB33-4108-4284-8852-122E04DDFD7D}"/>
              </a:ext>
            </a:extLst>
          </p:cNvPr>
          <p:cNvGrpSpPr/>
          <p:nvPr/>
        </p:nvGrpSpPr>
        <p:grpSpPr>
          <a:xfrm>
            <a:off x="2929564" y="3503710"/>
            <a:ext cx="4953242" cy="472575"/>
            <a:chOff x="2929564" y="3503710"/>
            <a:chExt cx="4953242" cy="472575"/>
          </a:xfrm>
        </p:grpSpPr>
        <p:grpSp>
          <p:nvGrpSpPr>
            <p:cNvPr id="10" name="Group 9">
              <a:extLst>
                <a:ext uri="{FF2B5EF4-FFF2-40B4-BE49-F238E27FC236}">
                  <a16:creationId xmlns:a16="http://schemas.microsoft.com/office/drawing/2014/main" id="{075F6D9E-8B02-432D-805E-6B0F5EDED906}"/>
                </a:ext>
              </a:extLst>
            </p:cNvPr>
            <p:cNvGrpSpPr/>
            <p:nvPr/>
          </p:nvGrpSpPr>
          <p:grpSpPr>
            <a:xfrm>
              <a:off x="7044814" y="3714675"/>
              <a:ext cx="837992" cy="261610"/>
              <a:chOff x="7121014" y="3635163"/>
              <a:chExt cx="837992" cy="261610"/>
            </a:xfrm>
          </p:grpSpPr>
          <p:sp>
            <p:nvSpPr>
              <p:cNvPr id="121" name="Rectangle 120">
                <a:extLst>
                  <a:ext uri="{FF2B5EF4-FFF2-40B4-BE49-F238E27FC236}">
                    <a16:creationId xmlns:a16="http://schemas.microsoft.com/office/drawing/2014/main" id="{3130905A-199F-41F1-BFC2-658D4F6519CE}"/>
                  </a:ext>
                </a:extLst>
              </p:cNvPr>
              <p:cNvSpPr/>
              <p:nvPr/>
            </p:nvSpPr>
            <p:spPr>
              <a:xfrm>
                <a:off x="7137636" y="3639629"/>
                <a:ext cx="709502" cy="251437"/>
              </a:xfrm>
              <a:prstGeom prst="rect">
                <a:avLst/>
              </a:prstGeom>
              <a:solidFill>
                <a:schemeClr val="accent6">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23" name="TextBox 122">
                <a:extLst>
                  <a:ext uri="{FF2B5EF4-FFF2-40B4-BE49-F238E27FC236}">
                    <a16:creationId xmlns:a16="http://schemas.microsoft.com/office/drawing/2014/main" id="{5E15767B-59BC-431F-A0FD-4FF64D8A0A50}"/>
                  </a:ext>
                </a:extLst>
              </p:cNvPr>
              <p:cNvSpPr txBox="1"/>
              <p:nvPr/>
            </p:nvSpPr>
            <p:spPr>
              <a:xfrm>
                <a:off x="7121014" y="3635163"/>
                <a:ext cx="837992" cy="261610"/>
              </a:xfrm>
              <a:prstGeom prst="rect">
                <a:avLst/>
              </a:prstGeom>
              <a:noFill/>
            </p:spPr>
            <p:txBody>
              <a:bodyPr wrap="square" rtlCol="0">
                <a:spAutoFit/>
              </a:bodyPr>
              <a:lstStyle/>
              <a:p>
                <a:r>
                  <a:rPr lang="en-US" sz="1100" b="1" dirty="0">
                    <a:latin typeface="Arial Narrow" panose="020B0606020202030204" pitchFamily="34" charset="0"/>
                  </a:rPr>
                  <a:t>Adv. Tools</a:t>
                </a:r>
              </a:p>
            </p:txBody>
          </p:sp>
        </p:grpSp>
        <p:grpSp>
          <p:nvGrpSpPr>
            <p:cNvPr id="162" name="Group 161">
              <a:extLst>
                <a:ext uri="{FF2B5EF4-FFF2-40B4-BE49-F238E27FC236}">
                  <a16:creationId xmlns:a16="http://schemas.microsoft.com/office/drawing/2014/main" id="{8F9FEF37-C76E-484E-AEDC-BDBB200E900D}"/>
                </a:ext>
              </a:extLst>
            </p:cNvPr>
            <p:cNvGrpSpPr/>
            <p:nvPr/>
          </p:nvGrpSpPr>
          <p:grpSpPr>
            <a:xfrm>
              <a:off x="2929564" y="3503710"/>
              <a:ext cx="837992" cy="261610"/>
              <a:chOff x="7121014" y="3635163"/>
              <a:chExt cx="837992" cy="261610"/>
            </a:xfrm>
          </p:grpSpPr>
          <p:sp>
            <p:nvSpPr>
              <p:cNvPr id="165" name="Rectangle 164">
                <a:extLst>
                  <a:ext uri="{FF2B5EF4-FFF2-40B4-BE49-F238E27FC236}">
                    <a16:creationId xmlns:a16="http://schemas.microsoft.com/office/drawing/2014/main" id="{1B95C9AD-7E6C-44AD-B2A6-77925AB0DFB0}"/>
                  </a:ext>
                </a:extLst>
              </p:cNvPr>
              <p:cNvSpPr/>
              <p:nvPr/>
            </p:nvSpPr>
            <p:spPr>
              <a:xfrm>
                <a:off x="7137636" y="3639629"/>
                <a:ext cx="709502" cy="251437"/>
              </a:xfrm>
              <a:prstGeom prst="rect">
                <a:avLst/>
              </a:prstGeom>
              <a:solidFill>
                <a:schemeClr val="accent6">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68" name="TextBox 167">
                <a:extLst>
                  <a:ext uri="{FF2B5EF4-FFF2-40B4-BE49-F238E27FC236}">
                    <a16:creationId xmlns:a16="http://schemas.microsoft.com/office/drawing/2014/main" id="{3B4D8FED-2B35-47BA-94E7-D29C2250B8D1}"/>
                  </a:ext>
                </a:extLst>
              </p:cNvPr>
              <p:cNvSpPr txBox="1"/>
              <p:nvPr/>
            </p:nvSpPr>
            <p:spPr>
              <a:xfrm>
                <a:off x="7121014" y="3635163"/>
                <a:ext cx="837992" cy="261610"/>
              </a:xfrm>
              <a:prstGeom prst="rect">
                <a:avLst/>
              </a:prstGeom>
              <a:noFill/>
            </p:spPr>
            <p:txBody>
              <a:bodyPr wrap="square" rtlCol="0">
                <a:spAutoFit/>
              </a:bodyPr>
              <a:lstStyle/>
              <a:p>
                <a:r>
                  <a:rPr lang="en-US" sz="1100" b="1" dirty="0">
                    <a:latin typeface="Arial Narrow" panose="020B0606020202030204" pitchFamily="34" charset="0"/>
                  </a:rPr>
                  <a:t>Adv. Tools</a:t>
                </a:r>
              </a:p>
            </p:txBody>
          </p:sp>
        </p:grpSp>
      </p:grpSp>
      <p:cxnSp>
        <p:nvCxnSpPr>
          <p:cNvPr id="140" name="Straight Arrow Connector 139">
            <a:extLst>
              <a:ext uri="{FF2B5EF4-FFF2-40B4-BE49-F238E27FC236}">
                <a16:creationId xmlns:a16="http://schemas.microsoft.com/office/drawing/2014/main" id="{7C9282FD-A214-41D1-9AAF-5AA2604F6310}"/>
              </a:ext>
            </a:extLst>
          </p:cNvPr>
          <p:cNvCxnSpPr>
            <a:cxnSpLocks/>
          </p:cNvCxnSpPr>
          <p:nvPr/>
        </p:nvCxnSpPr>
        <p:spPr>
          <a:xfrm flipH="1" flipV="1">
            <a:off x="7049230" y="4029087"/>
            <a:ext cx="863" cy="203181"/>
          </a:xfrm>
          <a:prstGeom prst="straightConnector1">
            <a:avLst/>
          </a:prstGeom>
          <a:ln w="38100">
            <a:headEnd type="none"/>
            <a:tailEnd type="triangle" w="med" len="med"/>
          </a:ln>
        </p:spPr>
        <p:style>
          <a:lnRef idx="3">
            <a:schemeClr val="dk1"/>
          </a:lnRef>
          <a:fillRef idx="0">
            <a:schemeClr val="dk1"/>
          </a:fillRef>
          <a:effectRef idx="2">
            <a:schemeClr val="dk1"/>
          </a:effectRef>
          <a:fontRef idx="minor">
            <a:schemeClr val="tx1"/>
          </a:fontRef>
        </p:style>
      </p:cxnSp>
      <p:cxnSp>
        <p:nvCxnSpPr>
          <p:cNvPr id="154" name="Straight Arrow Connector 153">
            <a:extLst>
              <a:ext uri="{FF2B5EF4-FFF2-40B4-BE49-F238E27FC236}">
                <a16:creationId xmlns:a16="http://schemas.microsoft.com/office/drawing/2014/main" id="{C739AA24-2462-4CF5-96C8-096BABBA4A78}"/>
              </a:ext>
            </a:extLst>
          </p:cNvPr>
          <p:cNvCxnSpPr>
            <a:cxnSpLocks/>
          </p:cNvCxnSpPr>
          <p:nvPr/>
        </p:nvCxnSpPr>
        <p:spPr>
          <a:xfrm flipV="1">
            <a:off x="7049661" y="2963747"/>
            <a:ext cx="0" cy="284466"/>
          </a:xfrm>
          <a:prstGeom prst="straightConnector1">
            <a:avLst/>
          </a:prstGeom>
          <a:ln w="38100">
            <a:headEnd type="triangle"/>
            <a:tailEnd type="triangle" w="med" len="med"/>
          </a:ln>
        </p:spPr>
        <p:style>
          <a:lnRef idx="3">
            <a:schemeClr val="dk1"/>
          </a:lnRef>
          <a:fillRef idx="0">
            <a:schemeClr val="dk1"/>
          </a:fillRef>
          <a:effectRef idx="2">
            <a:schemeClr val="dk1"/>
          </a:effectRef>
          <a:fontRef idx="minor">
            <a:schemeClr val="tx1"/>
          </a:fontRef>
        </p:style>
      </p:cxnSp>
      <p:grpSp>
        <p:nvGrpSpPr>
          <p:cNvPr id="23" name="Group 22">
            <a:extLst>
              <a:ext uri="{FF2B5EF4-FFF2-40B4-BE49-F238E27FC236}">
                <a16:creationId xmlns:a16="http://schemas.microsoft.com/office/drawing/2014/main" id="{199C1C33-C393-4C44-BD08-E5308E5B4284}"/>
              </a:ext>
            </a:extLst>
          </p:cNvPr>
          <p:cNvGrpSpPr/>
          <p:nvPr/>
        </p:nvGrpSpPr>
        <p:grpSpPr>
          <a:xfrm>
            <a:off x="6028024" y="4232268"/>
            <a:ext cx="2043275" cy="932163"/>
            <a:chOff x="6028024" y="4232268"/>
            <a:chExt cx="2043275" cy="932163"/>
          </a:xfrm>
        </p:grpSpPr>
        <p:sp>
          <p:nvSpPr>
            <p:cNvPr id="126" name="TextBox 125">
              <a:extLst>
                <a:ext uri="{FF2B5EF4-FFF2-40B4-BE49-F238E27FC236}">
                  <a16:creationId xmlns:a16="http://schemas.microsoft.com/office/drawing/2014/main" id="{11C03609-C62E-4644-A231-0A6603DB8C72}"/>
                </a:ext>
              </a:extLst>
            </p:cNvPr>
            <p:cNvSpPr txBox="1"/>
            <p:nvPr/>
          </p:nvSpPr>
          <p:spPr>
            <a:xfrm>
              <a:off x="6330002" y="4431683"/>
              <a:ext cx="1603131" cy="276999"/>
            </a:xfrm>
            <a:prstGeom prst="rect">
              <a:avLst/>
            </a:prstGeom>
            <a:noFill/>
          </p:spPr>
          <p:txBody>
            <a:bodyPr wrap="none" rtlCol="0">
              <a:spAutoFit/>
            </a:bodyPr>
            <a:lstStyle/>
            <a:p>
              <a:r>
                <a:rPr lang="en-US" sz="1200" dirty="0"/>
                <a:t>Phasor Fault Detection</a:t>
              </a:r>
              <a:endParaRPr lang="en-US" dirty="0"/>
            </a:p>
          </p:txBody>
        </p:sp>
        <p:sp>
          <p:nvSpPr>
            <p:cNvPr id="139" name="Rectangle 138">
              <a:extLst>
                <a:ext uri="{FF2B5EF4-FFF2-40B4-BE49-F238E27FC236}">
                  <a16:creationId xmlns:a16="http://schemas.microsoft.com/office/drawing/2014/main" id="{CBEDAD43-8D3F-4C56-9028-480FA4363356}"/>
                </a:ext>
              </a:extLst>
            </p:cNvPr>
            <p:cNvSpPr/>
            <p:nvPr/>
          </p:nvSpPr>
          <p:spPr>
            <a:xfrm>
              <a:off x="6028024" y="4232268"/>
              <a:ext cx="2043275" cy="932163"/>
            </a:xfrm>
            <a:prstGeom prst="rect">
              <a:avLst/>
            </a:prstGeom>
            <a:solidFill>
              <a:schemeClr val="bg1"/>
            </a:solidFill>
            <a:ln w="222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43" name="TextBox 142">
              <a:extLst>
                <a:ext uri="{FF2B5EF4-FFF2-40B4-BE49-F238E27FC236}">
                  <a16:creationId xmlns:a16="http://schemas.microsoft.com/office/drawing/2014/main" id="{14E3D3B0-EEFB-4330-A569-69701AFDF4A9}"/>
                </a:ext>
              </a:extLst>
            </p:cNvPr>
            <p:cNvSpPr txBox="1"/>
            <p:nvPr/>
          </p:nvSpPr>
          <p:spPr>
            <a:xfrm>
              <a:off x="6291568" y="4256831"/>
              <a:ext cx="1629420" cy="338554"/>
            </a:xfrm>
            <a:prstGeom prst="rect">
              <a:avLst/>
            </a:prstGeom>
            <a:noFill/>
          </p:spPr>
          <p:txBody>
            <a:bodyPr wrap="none" rtlCol="0">
              <a:spAutoFit/>
            </a:bodyPr>
            <a:lstStyle/>
            <a:p>
              <a:r>
                <a:rPr lang="en-US" sz="1600" dirty="0"/>
                <a:t>Vendor Analytics </a:t>
              </a:r>
            </a:p>
          </p:txBody>
        </p:sp>
        <p:pic>
          <p:nvPicPr>
            <p:cNvPr id="169" name="Picture 168">
              <a:extLst>
                <a:ext uri="{FF2B5EF4-FFF2-40B4-BE49-F238E27FC236}">
                  <a16:creationId xmlns:a16="http://schemas.microsoft.com/office/drawing/2014/main" id="{4001894C-2FAF-4317-9CEF-A2A1595B2B9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28407" y="4734208"/>
              <a:ext cx="591162" cy="318194"/>
            </a:xfrm>
            <a:prstGeom prst="rect">
              <a:avLst/>
            </a:prstGeom>
          </p:spPr>
        </p:pic>
        <p:pic>
          <p:nvPicPr>
            <p:cNvPr id="1031" name="Picture 1030">
              <a:extLst>
                <a:ext uri="{FF2B5EF4-FFF2-40B4-BE49-F238E27FC236}">
                  <a16:creationId xmlns:a16="http://schemas.microsoft.com/office/drawing/2014/main" id="{229F9DF1-6919-44F9-99A0-5BD83B968AB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848229" y="4766489"/>
              <a:ext cx="887347" cy="255456"/>
            </a:xfrm>
            <a:prstGeom prst="rect">
              <a:avLst/>
            </a:prstGeom>
          </p:spPr>
        </p:pic>
      </p:grpSp>
      <p:grpSp>
        <p:nvGrpSpPr>
          <p:cNvPr id="1042" name="Group 1041">
            <a:extLst>
              <a:ext uri="{FF2B5EF4-FFF2-40B4-BE49-F238E27FC236}">
                <a16:creationId xmlns:a16="http://schemas.microsoft.com/office/drawing/2014/main" id="{DFAA7424-B355-401F-BA21-15FF5C93AB74}"/>
              </a:ext>
            </a:extLst>
          </p:cNvPr>
          <p:cNvGrpSpPr/>
          <p:nvPr/>
        </p:nvGrpSpPr>
        <p:grpSpPr>
          <a:xfrm>
            <a:off x="6011454" y="1992696"/>
            <a:ext cx="2076414" cy="977126"/>
            <a:chOff x="5980770" y="1885867"/>
            <a:chExt cx="2076414" cy="977126"/>
          </a:xfrm>
        </p:grpSpPr>
        <p:sp>
          <p:nvSpPr>
            <p:cNvPr id="150" name="Rectangle 149">
              <a:extLst>
                <a:ext uri="{FF2B5EF4-FFF2-40B4-BE49-F238E27FC236}">
                  <a16:creationId xmlns:a16="http://schemas.microsoft.com/office/drawing/2014/main" id="{AE2FDD44-9B74-4C66-8AAE-4A10A72E9FE7}"/>
                </a:ext>
              </a:extLst>
            </p:cNvPr>
            <p:cNvSpPr/>
            <p:nvPr/>
          </p:nvSpPr>
          <p:spPr>
            <a:xfrm>
              <a:off x="5980770" y="1917240"/>
              <a:ext cx="2053300" cy="945753"/>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66" name="Picture 165">
              <a:extLst>
                <a:ext uri="{FF2B5EF4-FFF2-40B4-BE49-F238E27FC236}">
                  <a16:creationId xmlns:a16="http://schemas.microsoft.com/office/drawing/2014/main" id="{96977975-C208-4C05-9AC1-1267D84E9EF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019406" y="2195860"/>
              <a:ext cx="686377" cy="636260"/>
            </a:xfrm>
            <a:prstGeom prst="rect">
              <a:avLst/>
            </a:prstGeom>
          </p:spPr>
        </p:pic>
        <p:sp>
          <p:nvSpPr>
            <p:cNvPr id="167" name="TextBox 166">
              <a:extLst>
                <a:ext uri="{FF2B5EF4-FFF2-40B4-BE49-F238E27FC236}">
                  <a16:creationId xmlns:a16="http://schemas.microsoft.com/office/drawing/2014/main" id="{37012CCA-028D-43FB-8004-87EF248E0E73}"/>
                </a:ext>
              </a:extLst>
            </p:cNvPr>
            <p:cNvSpPr txBox="1"/>
            <p:nvPr/>
          </p:nvSpPr>
          <p:spPr>
            <a:xfrm>
              <a:off x="6636667" y="2244646"/>
              <a:ext cx="1420517" cy="523220"/>
            </a:xfrm>
            <a:prstGeom prst="rect">
              <a:avLst/>
            </a:prstGeom>
            <a:noFill/>
          </p:spPr>
          <p:txBody>
            <a:bodyPr wrap="none" rtlCol="0">
              <a:spAutoFit/>
            </a:bodyPr>
            <a:lstStyle/>
            <a:p>
              <a:r>
                <a:rPr lang="en-US" sz="1400" dirty="0">
                  <a:latin typeface="Arial Narrow" panose="020B0606020202030204" pitchFamily="34" charset="0"/>
                </a:rPr>
                <a:t>Extensible</a:t>
              </a:r>
              <a:br>
                <a:rPr lang="en-US" sz="1400" dirty="0">
                  <a:latin typeface="Arial Narrow" panose="020B0606020202030204" pitchFamily="34" charset="0"/>
                </a:rPr>
              </a:br>
              <a:r>
                <a:rPr lang="en-US" sz="1400" dirty="0">
                  <a:latin typeface="Arial Narrow" panose="020B0606020202030204" pitchFamily="34" charset="0"/>
                </a:rPr>
                <a:t>Control &amp; Analytics</a:t>
              </a:r>
            </a:p>
          </p:txBody>
        </p:sp>
        <p:sp>
          <p:nvSpPr>
            <p:cNvPr id="213" name="TextBox 212">
              <a:extLst>
                <a:ext uri="{FF2B5EF4-FFF2-40B4-BE49-F238E27FC236}">
                  <a16:creationId xmlns:a16="http://schemas.microsoft.com/office/drawing/2014/main" id="{EF0B65E6-2361-4BE6-9330-390D383DEAE4}"/>
                </a:ext>
              </a:extLst>
            </p:cNvPr>
            <p:cNvSpPr txBox="1"/>
            <p:nvPr/>
          </p:nvSpPr>
          <p:spPr>
            <a:xfrm>
              <a:off x="6110346" y="1885867"/>
              <a:ext cx="1840376" cy="338554"/>
            </a:xfrm>
            <a:prstGeom prst="rect">
              <a:avLst/>
            </a:prstGeom>
            <a:noFill/>
          </p:spPr>
          <p:txBody>
            <a:bodyPr wrap="none" rtlCol="0">
              <a:spAutoFit/>
            </a:bodyPr>
            <a:lstStyle/>
            <a:p>
              <a:r>
                <a:rPr lang="en-US" sz="1600" dirty="0"/>
                <a:t>Integrated Analytics</a:t>
              </a:r>
            </a:p>
          </p:txBody>
        </p:sp>
      </p:grpSp>
      <p:grpSp>
        <p:nvGrpSpPr>
          <p:cNvPr id="14" name="Group 13">
            <a:extLst>
              <a:ext uri="{FF2B5EF4-FFF2-40B4-BE49-F238E27FC236}">
                <a16:creationId xmlns:a16="http://schemas.microsoft.com/office/drawing/2014/main" id="{27F8E5B7-0C19-4F9F-BA3A-5BF5F3F199EB}"/>
              </a:ext>
            </a:extLst>
          </p:cNvPr>
          <p:cNvGrpSpPr/>
          <p:nvPr/>
        </p:nvGrpSpPr>
        <p:grpSpPr>
          <a:xfrm>
            <a:off x="8044987" y="1189843"/>
            <a:ext cx="3310468" cy="3401678"/>
            <a:chOff x="8044987" y="1189843"/>
            <a:chExt cx="3310468" cy="3401678"/>
          </a:xfrm>
        </p:grpSpPr>
        <p:cxnSp>
          <p:nvCxnSpPr>
            <p:cNvPr id="133" name="Straight Arrow Connector 132">
              <a:extLst>
                <a:ext uri="{FF2B5EF4-FFF2-40B4-BE49-F238E27FC236}">
                  <a16:creationId xmlns:a16="http://schemas.microsoft.com/office/drawing/2014/main" id="{5C2AABAF-D633-4A9A-904B-C3DBBDAF7223}"/>
                </a:ext>
              </a:extLst>
            </p:cNvPr>
            <p:cNvCxnSpPr>
              <a:cxnSpLocks/>
              <a:endCxn id="134" idx="1"/>
            </p:cNvCxnSpPr>
            <p:nvPr/>
          </p:nvCxnSpPr>
          <p:spPr>
            <a:xfrm>
              <a:off x="8076311" y="2477629"/>
              <a:ext cx="927279" cy="1195599"/>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129" name="Straight Arrow Connector 128">
              <a:extLst>
                <a:ext uri="{FF2B5EF4-FFF2-40B4-BE49-F238E27FC236}">
                  <a16:creationId xmlns:a16="http://schemas.microsoft.com/office/drawing/2014/main" id="{63801827-B350-4239-9554-DC7B662E54F4}"/>
                </a:ext>
              </a:extLst>
            </p:cNvPr>
            <p:cNvCxnSpPr>
              <a:cxnSpLocks/>
              <a:stCxn id="118" idx="3"/>
              <a:endCxn id="134" idx="1"/>
            </p:cNvCxnSpPr>
            <p:nvPr/>
          </p:nvCxnSpPr>
          <p:spPr>
            <a:xfrm>
              <a:off x="8076311" y="3620582"/>
              <a:ext cx="927279" cy="52646"/>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130" name="Straight Arrow Connector 129">
              <a:extLst>
                <a:ext uri="{FF2B5EF4-FFF2-40B4-BE49-F238E27FC236}">
                  <a16:creationId xmlns:a16="http://schemas.microsoft.com/office/drawing/2014/main" id="{6C81D4D3-F46B-48A1-BCED-416C6D23458D}"/>
                </a:ext>
              </a:extLst>
            </p:cNvPr>
            <p:cNvCxnSpPr>
              <a:cxnSpLocks/>
              <a:endCxn id="134" idx="1"/>
            </p:cNvCxnSpPr>
            <p:nvPr/>
          </p:nvCxnSpPr>
          <p:spPr>
            <a:xfrm flipV="1">
              <a:off x="8044987" y="3673228"/>
              <a:ext cx="958603" cy="918293"/>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grpSp>
          <p:nvGrpSpPr>
            <p:cNvPr id="30" name="Group 29">
              <a:extLst>
                <a:ext uri="{FF2B5EF4-FFF2-40B4-BE49-F238E27FC236}">
                  <a16:creationId xmlns:a16="http://schemas.microsoft.com/office/drawing/2014/main" id="{5630D8BC-D579-4E90-8F0E-825D1505EB7E}"/>
                </a:ext>
              </a:extLst>
            </p:cNvPr>
            <p:cNvGrpSpPr/>
            <p:nvPr/>
          </p:nvGrpSpPr>
          <p:grpSpPr>
            <a:xfrm>
              <a:off x="9003590" y="3202970"/>
              <a:ext cx="1501134" cy="940516"/>
              <a:chOff x="9003590" y="3202970"/>
              <a:chExt cx="1501134" cy="940516"/>
            </a:xfrm>
          </p:grpSpPr>
          <p:sp>
            <p:nvSpPr>
              <p:cNvPr id="134" name="Rectangle 133">
                <a:extLst>
                  <a:ext uri="{FF2B5EF4-FFF2-40B4-BE49-F238E27FC236}">
                    <a16:creationId xmlns:a16="http://schemas.microsoft.com/office/drawing/2014/main" id="{0B3FC3B3-33FA-4B83-9BDB-CC5BA4EF5CB8}"/>
                  </a:ext>
                </a:extLst>
              </p:cNvPr>
              <p:cNvSpPr/>
              <p:nvPr/>
            </p:nvSpPr>
            <p:spPr>
              <a:xfrm>
                <a:off x="9003590" y="3202970"/>
                <a:ext cx="1501134" cy="940516"/>
              </a:xfrm>
              <a:prstGeom prst="rect">
                <a:avLst/>
              </a:prstGeom>
              <a:solidFill>
                <a:schemeClr val="bg1"/>
              </a:solidFill>
              <a:ln w="22225">
                <a:solidFill>
                  <a:srgbClr val="FF0000"/>
                </a:soli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48" name="Picture 147">
                <a:extLst>
                  <a:ext uri="{FF2B5EF4-FFF2-40B4-BE49-F238E27FC236}">
                    <a16:creationId xmlns:a16="http://schemas.microsoft.com/office/drawing/2014/main" id="{CF8B0D76-D5F4-41B2-8B7B-3587510A0AC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066221" y="3334650"/>
                <a:ext cx="1339464" cy="688569"/>
              </a:xfrm>
              <a:prstGeom prst="rect">
                <a:avLst/>
              </a:prstGeom>
            </p:spPr>
          </p:pic>
        </p:grpSp>
        <p:grpSp>
          <p:nvGrpSpPr>
            <p:cNvPr id="135" name="Group 134">
              <a:extLst>
                <a:ext uri="{FF2B5EF4-FFF2-40B4-BE49-F238E27FC236}">
                  <a16:creationId xmlns:a16="http://schemas.microsoft.com/office/drawing/2014/main" id="{4BF44E4C-0572-4ABF-912C-2D944933F559}"/>
                </a:ext>
              </a:extLst>
            </p:cNvPr>
            <p:cNvGrpSpPr/>
            <p:nvPr/>
          </p:nvGrpSpPr>
          <p:grpSpPr>
            <a:xfrm>
              <a:off x="10549201" y="1189843"/>
              <a:ext cx="806254" cy="2437105"/>
              <a:chOff x="10548146" y="1189843"/>
              <a:chExt cx="806254" cy="2437105"/>
            </a:xfrm>
          </p:grpSpPr>
          <p:cxnSp>
            <p:nvCxnSpPr>
              <p:cNvPr id="136" name="Straight Arrow Connector 135">
                <a:extLst>
                  <a:ext uri="{FF2B5EF4-FFF2-40B4-BE49-F238E27FC236}">
                    <a16:creationId xmlns:a16="http://schemas.microsoft.com/office/drawing/2014/main" id="{D3D0909C-4D87-4B9B-B0B7-6E8D97D5CF5C}"/>
                  </a:ext>
                </a:extLst>
              </p:cNvPr>
              <p:cNvCxnSpPr>
                <a:cxnSpLocks/>
              </p:cNvCxnSpPr>
              <p:nvPr/>
            </p:nvCxnSpPr>
            <p:spPr>
              <a:xfrm flipH="1">
                <a:off x="10548146" y="3619187"/>
                <a:ext cx="806254" cy="0"/>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153" name="Straight Arrow Connector 152">
                <a:extLst>
                  <a:ext uri="{FF2B5EF4-FFF2-40B4-BE49-F238E27FC236}">
                    <a16:creationId xmlns:a16="http://schemas.microsoft.com/office/drawing/2014/main" id="{5C7D2E0A-10B0-4A0B-8D41-B4059B78EE9B}"/>
                  </a:ext>
                </a:extLst>
              </p:cNvPr>
              <p:cNvCxnSpPr>
                <a:cxnSpLocks/>
              </p:cNvCxnSpPr>
              <p:nvPr/>
            </p:nvCxnSpPr>
            <p:spPr>
              <a:xfrm>
                <a:off x="11313599" y="1189843"/>
                <a:ext cx="40801" cy="2437105"/>
              </a:xfrm>
              <a:prstGeom prst="straightConnector1">
                <a:avLst/>
              </a:prstGeom>
              <a:ln w="38100">
                <a:solidFill>
                  <a:srgbClr val="CC6600"/>
                </a:solidFill>
                <a:tailEnd type="none" w="med" len="lg"/>
              </a:ln>
            </p:spPr>
            <p:style>
              <a:lnRef idx="3">
                <a:schemeClr val="dk1"/>
              </a:lnRef>
              <a:fillRef idx="0">
                <a:schemeClr val="dk1"/>
              </a:fillRef>
              <a:effectRef idx="2">
                <a:schemeClr val="dk1"/>
              </a:effectRef>
              <a:fontRef idx="minor">
                <a:schemeClr val="tx1"/>
              </a:fontRef>
            </p:style>
          </p:cxnSp>
          <p:cxnSp>
            <p:nvCxnSpPr>
              <p:cNvPr id="161" name="Straight Arrow Connector 160">
                <a:extLst>
                  <a:ext uri="{FF2B5EF4-FFF2-40B4-BE49-F238E27FC236}">
                    <a16:creationId xmlns:a16="http://schemas.microsoft.com/office/drawing/2014/main" id="{0587732B-9226-476D-A0D4-B05D7A5CA1E9}"/>
                  </a:ext>
                </a:extLst>
              </p:cNvPr>
              <p:cNvCxnSpPr>
                <a:cxnSpLocks/>
              </p:cNvCxnSpPr>
              <p:nvPr/>
            </p:nvCxnSpPr>
            <p:spPr>
              <a:xfrm flipV="1">
                <a:off x="10831377" y="1203732"/>
                <a:ext cx="472623" cy="3225"/>
              </a:xfrm>
              <a:prstGeom prst="straightConnector1">
                <a:avLst/>
              </a:prstGeom>
              <a:ln w="38100">
                <a:solidFill>
                  <a:srgbClr val="CC6600"/>
                </a:solidFill>
                <a:tailEnd type="none" w="med" len="lg"/>
              </a:ln>
            </p:spPr>
            <p:style>
              <a:lnRef idx="3">
                <a:schemeClr val="dk1"/>
              </a:lnRef>
              <a:fillRef idx="0">
                <a:schemeClr val="dk1"/>
              </a:fillRef>
              <a:effectRef idx="2">
                <a:schemeClr val="dk1"/>
              </a:effectRef>
              <a:fontRef idx="minor">
                <a:schemeClr val="tx1"/>
              </a:fontRef>
            </p:style>
          </p:cxnSp>
        </p:grpSp>
        <p:cxnSp>
          <p:nvCxnSpPr>
            <p:cNvPr id="198" name="Straight Arrow Connector 197">
              <a:extLst>
                <a:ext uri="{FF2B5EF4-FFF2-40B4-BE49-F238E27FC236}">
                  <a16:creationId xmlns:a16="http://schemas.microsoft.com/office/drawing/2014/main" id="{60DE63B1-7B44-46E6-B01C-26475F7301CD}"/>
                </a:ext>
              </a:extLst>
            </p:cNvPr>
            <p:cNvCxnSpPr>
              <a:cxnSpLocks/>
              <a:stCxn id="134" idx="0"/>
              <a:endCxn id="183" idx="2"/>
            </p:cNvCxnSpPr>
            <p:nvPr/>
          </p:nvCxnSpPr>
          <p:spPr>
            <a:xfrm flipH="1" flipV="1">
              <a:off x="9753633" y="2783296"/>
              <a:ext cx="524" cy="419674"/>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sp>
        <p:nvSpPr>
          <p:cNvPr id="156" name="TextBox 155">
            <a:extLst>
              <a:ext uri="{FF2B5EF4-FFF2-40B4-BE49-F238E27FC236}">
                <a16:creationId xmlns:a16="http://schemas.microsoft.com/office/drawing/2014/main" id="{E4647101-99C1-4768-8238-A4720136C6EA}"/>
              </a:ext>
            </a:extLst>
          </p:cNvPr>
          <p:cNvSpPr txBox="1"/>
          <p:nvPr/>
        </p:nvSpPr>
        <p:spPr>
          <a:xfrm>
            <a:off x="4505782" y="538568"/>
            <a:ext cx="2949975" cy="307777"/>
          </a:xfrm>
          <a:prstGeom prst="rect">
            <a:avLst/>
          </a:prstGeom>
          <a:noFill/>
        </p:spPr>
        <p:txBody>
          <a:bodyPr wrap="none" rtlCol="0">
            <a:spAutoFit/>
          </a:bodyPr>
          <a:lstStyle/>
          <a:p>
            <a:r>
              <a:rPr lang="en-US" sz="1400" i="1" dirty="0">
                <a:latin typeface="+mj-lt"/>
                <a:cs typeface="Times New Roman" panose="02020603050405020304" pitchFamily="18" charset="0"/>
              </a:rPr>
              <a:t>(with Metadata management in Pi-AF)</a:t>
            </a:r>
          </a:p>
        </p:txBody>
      </p:sp>
      <p:grpSp>
        <p:nvGrpSpPr>
          <p:cNvPr id="5" name="Group 4">
            <a:extLst>
              <a:ext uri="{FF2B5EF4-FFF2-40B4-BE49-F238E27FC236}">
                <a16:creationId xmlns:a16="http://schemas.microsoft.com/office/drawing/2014/main" id="{1B4B01AF-36D4-42B5-9996-D1D418965CCD}"/>
              </a:ext>
            </a:extLst>
          </p:cNvPr>
          <p:cNvGrpSpPr/>
          <p:nvPr/>
        </p:nvGrpSpPr>
        <p:grpSpPr>
          <a:xfrm>
            <a:off x="9878312" y="6254262"/>
            <a:ext cx="1322798" cy="500137"/>
            <a:chOff x="9878312" y="6254262"/>
            <a:chExt cx="1322798" cy="500137"/>
          </a:xfrm>
        </p:grpSpPr>
        <p:sp>
          <p:nvSpPr>
            <p:cNvPr id="2" name="Rectangle 1">
              <a:extLst>
                <a:ext uri="{FF2B5EF4-FFF2-40B4-BE49-F238E27FC236}">
                  <a16:creationId xmlns:a16="http://schemas.microsoft.com/office/drawing/2014/main" id="{AB3118FB-28A7-4BB8-994F-43656E2D8A98}"/>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3" name="TextBox 2">
              <a:extLst>
                <a:ext uri="{FF2B5EF4-FFF2-40B4-BE49-F238E27FC236}">
                  <a16:creationId xmlns:a16="http://schemas.microsoft.com/office/drawing/2014/main" id="{CC8DF510-859C-4EC6-BAE8-D3A99FBB5DEF}"/>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cxnSp>
        <p:nvCxnSpPr>
          <p:cNvPr id="157" name="Straight Arrow Connector 156">
            <a:extLst>
              <a:ext uri="{FF2B5EF4-FFF2-40B4-BE49-F238E27FC236}">
                <a16:creationId xmlns:a16="http://schemas.microsoft.com/office/drawing/2014/main" id="{C6DA8333-BD0B-4209-BAB2-9048F018DA65}"/>
              </a:ext>
            </a:extLst>
          </p:cNvPr>
          <p:cNvCxnSpPr>
            <a:cxnSpLocks/>
          </p:cNvCxnSpPr>
          <p:nvPr/>
        </p:nvCxnSpPr>
        <p:spPr>
          <a:xfrm flipV="1">
            <a:off x="8060401" y="1134327"/>
            <a:ext cx="720511" cy="4557"/>
          </a:xfrm>
          <a:prstGeom prst="straightConnector1">
            <a:avLst/>
          </a:prstGeom>
          <a:ln w="38100">
            <a:headEnd type="triangle" w="med" len="med"/>
            <a:tailEnd type="triangle" w="med" len="med"/>
          </a:ln>
        </p:spPr>
        <p:style>
          <a:lnRef idx="3">
            <a:schemeClr val="dk1"/>
          </a:lnRef>
          <a:fillRef idx="0">
            <a:schemeClr val="dk1"/>
          </a:fillRef>
          <a:effectRef idx="2">
            <a:schemeClr val="dk1"/>
          </a:effectRef>
          <a:fontRef idx="minor">
            <a:schemeClr val="tx1"/>
          </a:fontRef>
        </p:style>
      </p:cxnSp>
      <p:grpSp>
        <p:nvGrpSpPr>
          <p:cNvPr id="11" name="Group 10">
            <a:extLst>
              <a:ext uri="{FF2B5EF4-FFF2-40B4-BE49-F238E27FC236}">
                <a16:creationId xmlns:a16="http://schemas.microsoft.com/office/drawing/2014/main" id="{953E885B-912C-415E-B232-F1D18E14D3D6}"/>
              </a:ext>
            </a:extLst>
          </p:cNvPr>
          <p:cNvGrpSpPr/>
          <p:nvPr/>
        </p:nvGrpSpPr>
        <p:grpSpPr>
          <a:xfrm>
            <a:off x="7716744" y="1111805"/>
            <a:ext cx="3429484" cy="2508777"/>
            <a:chOff x="7716744" y="1111805"/>
            <a:chExt cx="3429484" cy="2508777"/>
          </a:xfrm>
        </p:grpSpPr>
        <p:cxnSp>
          <p:nvCxnSpPr>
            <p:cNvPr id="186" name="Straight Arrow Connector 185">
              <a:extLst>
                <a:ext uri="{FF2B5EF4-FFF2-40B4-BE49-F238E27FC236}">
                  <a16:creationId xmlns:a16="http://schemas.microsoft.com/office/drawing/2014/main" id="{C288185E-5632-4F02-A040-E029AC01235E}"/>
                </a:ext>
              </a:extLst>
            </p:cNvPr>
            <p:cNvCxnSpPr>
              <a:cxnSpLocks/>
              <a:stCxn id="118" idx="3"/>
            </p:cNvCxnSpPr>
            <p:nvPr/>
          </p:nvCxnSpPr>
          <p:spPr>
            <a:xfrm flipV="1">
              <a:off x="8076311" y="2365612"/>
              <a:ext cx="715118" cy="1254970"/>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142" name="Straight Arrow Connector 141">
              <a:extLst>
                <a:ext uri="{FF2B5EF4-FFF2-40B4-BE49-F238E27FC236}">
                  <a16:creationId xmlns:a16="http://schemas.microsoft.com/office/drawing/2014/main" id="{48A3963E-5DDC-4E4B-AA37-A28D8CA839D5}"/>
                </a:ext>
              </a:extLst>
            </p:cNvPr>
            <p:cNvCxnSpPr>
              <a:cxnSpLocks/>
              <a:stCxn id="138" idx="2"/>
            </p:cNvCxnSpPr>
            <p:nvPr/>
          </p:nvCxnSpPr>
          <p:spPr>
            <a:xfrm flipH="1">
              <a:off x="9785600" y="1417055"/>
              <a:ext cx="7321" cy="549245"/>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18" name="Group 17">
              <a:extLst>
                <a:ext uri="{FF2B5EF4-FFF2-40B4-BE49-F238E27FC236}">
                  <a16:creationId xmlns:a16="http://schemas.microsoft.com/office/drawing/2014/main" id="{1C8F3F09-3297-4FB5-BD5A-998F7888B864}"/>
                </a:ext>
              </a:extLst>
            </p:cNvPr>
            <p:cNvGrpSpPr/>
            <p:nvPr/>
          </p:nvGrpSpPr>
          <p:grpSpPr>
            <a:xfrm>
              <a:off x="8766271" y="1876369"/>
              <a:ext cx="2379957" cy="906927"/>
              <a:chOff x="8766271" y="1876369"/>
              <a:chExt cx="2379957" cy="906927"/>
            </a:xfrm>
          </p:grpSpPr>
          <p:grpSp>
            <p:nvGrpSpPr>
              <p:cNvPr id="1055" name="Group 1054">
                <a:extLst>
                  <a:ext uri="{FF2B5EF4-FFF2-40B4-BE49-F238E27FC236}">
                    <a16:creationId xmlns:a16="http://schemas.microsoft.com/office/drawing/2014/main" id="{79D9B422-C263-41D2-99FE-DBA1AB83FB47}"/>
                  </a:ext>
                </a:extLst>
              </p:cNvPr>
              <p:cNvGrpSpPr/>
              <p:nvPr/>
            </p:nvGrpSpPr>
            <p:grpSpPr>
              <a:xfrm>
                <a:off x="8766271" y="1966286"/>
                <a:ext cx="1972613" cy="817010"/>
                <a:chOff x="8766271" y="1966286"/>
                <a:chExt cx="1972613" cy="817010"/>
              </a:xfrm>
            </p:grpSpPr>
            <p:sp>
              <p:nvSpPr>
                <p:cNvPr id="183" name="Rectangle 182">
                  <a:extLst>
                    <a:ext uri="{FF2B5EF4-FFF2-40B4-BE49-F238E27FC236}">
                      <a16:creationId xmlns:a16="http://schemas.microsoft.com/office/drawing/2014/main" id="{D4053370-4718-4E96-A69E-50E9BC41ADDB}"/>
                    </a:ext>
                  </a:extLst>
                </p:cNvPr>
                <p:cNvSpPr/>
                <p:nvPr/>
              </p:nvSpPr>
              <p:spPr>
                <a:xfrm>
                  <a:off x="8766271" y="1966286"/>
                  <a:ext cx="1972613" cy="817010"/>
                </a:xfrm>
                <a:prstGeom prst="rect">
                  <a:avLst/>
                </a:prstGeom>
                <a:solidFill>
                  <a:schemeClr val="bg1"/>
                </a:solidFill>
                <a:ln w="22225">
                  <a:solidFill>
                    <a:srgbClr val="FF0000"/>
                  </a:soli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84" name="Picture 183">
                  <a:extLst>
                    <a:ext uri="{FF2B5EF4-FFF2-40B4-BE49-F238E27FC236}">
                      <a16:creationId xmlns:a16="http://schemas.microsoft.com/office/drawing/2014/main" id="{4E3F3613-54AC-41AC-A48B-0BB2BC48136D}"/>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898474" y="2001906"/>
                  <a:ext cx="1592443" cy="732524"/>
                </a:xfrm>
                <a:prstGeom prst="rect">
                  <a:avLst/>
                </a:prstGeom>
              </p:spPr>
            </p:pic>
          </p:grpSp>
          <p:sp>
            <p:nvSpPr>
              <p:cNvPr id="9" name="Rectangle 8">
                <a:extLst>
                  <a:ext uri="{FF2B5EF4-FFF2-40B4-BE49-F238E27FC236}">
                    <a16:creationId xmlns:a16="http://schemas.microsoft.com/office/drawing/2014/main" id="{26FF57EF-C513-43A0-99C1-4731B9BA2EF2}"/>
                  </a:ext>
                </a:extLst>
              </p:cNvPr>
              <p:cNvSpPr/>
              <p:nvPr/>
            </p:nvSpPr>
            <p:spPr>
              <a:xfrm>
                <a:off x="10083574" y="1876369"/>
                <a:ext cx="1062654" cy="255618"/>
              </a:xfrm>
              <a:prstGeom prst="rect">
                <a:avLst/>
              </a:prstGeom>
              <a:solidFill>
                <a:srgbClr val="ED7D3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Extended</a:t>
                </a:r>
              </a:p>
            </p:txBody>
          </p:sp>
        </p:grpSp>
        <p:grpSp>
          <p:nvGrpSpPr>
            <p:cNvPr id="137" name="Group 136">
              <a:extLst>
                <a:ext uri="{FF2B5EF4-FFF2-40B4-BE49-F238E27FC236}">
                  <a16:creationId xmlns:a16="http://schemas.microsoft.com/office/drawing/2014/main" id="{C44447A1-3F9E-47FE-A21E-7B874B43A5FC}"/>
                </a:ext>
              </a:extLst>
            </p:cNvPr>
            <p:cNvGrpSpPr/>
            <p:nvPr/>
          </p:nvGrpSpPr>
          <p:grpSpPr>
            <a:xfrm>
              <a:off x="7716744" y="1420102"/>
              <a:ext cx="1068521" cy="976791"/>
              <a:chOff x="7716744" y="1420102"/>
              <a:chExt cx="1068521" cy="976791"/>
            </a:xfrm>
          </p:grpSpPr>
          <p:cxnSp>
            <p:nvCxnSpPr>
              <p:cNvPr id="147" name="Straight Arrow Connector 146">
                <a:extLst>
                  <a:ext uri="{FF2B5EF4-FFF2-40B4-BE49-F238E27FC236}">
                    <a16:creationId xmlns:a16="http://schemas.microsoft.com/office/drawing/2014/main" id="{4DC107A9-DF8B-4F8F-9CDA-030373852B3C}"/>
                  </a:ext>
                </a:extLst>
              </p:cNvPr>
              <p:cNvCxnSpPr>
                <a:cxnSpLocks/>
              </p:cNvCxnSpPr>
              <p:nvPr/>
            </p:nvCxnSpPr>
            <p:spPr>
              <a:xfrm>
                <a:off x="8068990" y="1420102"/>
                <a:ext cx="716275" cy="976791"/>
              </a:xfrm>
              <a:prstGeom prst="straightConnector1">
                <a:avLst/>
              </a:prstGeom>
              <a:ln w="38100">
                <a:solidFill>
                  <a:srgbClr val="7030A0"/>
                </a:solidFill>
                <a:tailEnd type="triangle" w="med" len="lg"/>
              </a:ln>
            </p:spPr>
            <p:style>
              <a:lnRef idx="3">
                <a:schemeClr val="dk1"/>
              </a:lnRef>
              <a:fillRef idx="0">
                <a:schemeClr val="dk1"/>
              </a:fillRef>
              <a:effectRef idx="2">
                <a:schemeClr val="dk1"/>
              </a:effectRef>
              <a:fontRef idx="minor">
                <a:schemeClr val="tx1"/>
              </a:fontRef>
            </p:style>
          </p:cxnSp>
          <p:sp>
            <p:nvSpPr>
              <p:cNvPr id="151" name="TextBox 150">
                <a:extLst>
                  <a:ext uri="{FF2B5EF4-FFF2-40B4-BE49-F238E27FC236}">
                    <a16:creationId xmlns:a16="http://schemas.microsoft.com/office/drawing/2014/main" id="{C16193AE-6C74-4FC7-BE1F-DB19389A758D}"/>
                  </a:ext>
                </a:extLst>
              </p:cNvPr>
              <p:cNvSpPr txBox="1"/>
              <p:nvPr/>
            </p:nvSpPr>
            <p:spPr>
              <a:xfrm>
                <a:off x="7716744" y="1763465"/>
                <a:ext cx="707245" cy="246221"/>
              </a:xfrm>
              <a:prstGeom prst="rect">
                <a:avLst/>
              </a:prstGeom>
              <a:noFill/>
            </p:spPr>
            <p:txBody>
              <a:bodyPr wrap="none" rtlCol="0">
                <a:spAutoFit/>
              </a:bodyPr>
              <a:lstStyle/>
              <a:p>
                <a:r>
                  <a:rPr lang="en-US" sz="1000" b="1" dirty="0">
                    <a:solidFill>
                      <a:srgbClr val="7030A0"/>
                    </a:solidFill>
                  </a:rPr>
                  <a:t>Metadata</a:t>
                </a:r>
              </a:p>
            </p:txBody>
          </p:sp>
        </p:grpSp>
        <p:grpSp>
          <p:nvGrpSpPr>
            <p:cNvPr id="158" name="Group 157">
              <a:extLst>
                <a:ext uri="{FF2B5EF4-FFF2-40B4-BE49-F238E27FC236}">
                  <a16:creationId xmlns:a16="http://schemas.microsoft.com/office/drawing/2014/main" id="{7B7D20A9-E01B-4491-B036-861B94F9CB0D}"/>
                </a:ext>
              </a:extLst>
            </p:cNvPr>
            <p:cNvGrpSpPr/>
            <p:nvPr/>
          </p:nvGrpSpPr>
          <p:grpSpPr>
            <a:xfrm>
              <a:off x="8049996" y="1111805"/>
              <a:ext cx="762666" cy="976791"/>
              <a:chOff x="8049996" y="1111805"/>
              <a:chExt cx="762666" cy="976791"/>
            </a:xfrm>
          </p:grpSpPr>
          <p:cxnSp>
            <p:nvCxnSpPr>
              <p:cNvPr id="159" name="Straight Arrow Connector 158">
                <a:extLst>
                  <a:ext uri="{FF2B5EF4-FFF2-40B4-BE49-F238E27FC236}">
                    <a16:creationId xmlns:a16="http://schemas.microsoft.com/office/drawing/2014/main" id="{0CE247BF-9B80-46FC-A403-2A28CF182A48}"/>
                  </a:ext>
                </a:extLst>
              </p:cNvPr>
              <p:cNvCxnSpPr>
                <a:cxnSpLocks/>
              </p:cNvCxnSpPr>
              <p:nvPr/>
            </p:nvCxnSpPr>
            <p:spPr>
              <a:xfrm>
                <a:off x="8049996" y="1111805"/>
                <a:ext cx="716275" cy="976791"/>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sp>
            <p:nvSpPr>
              <p:cNvPr id="160" name="TextBox 159">
                <a:extLst>
                  <a:ext uri="{FF2B5EF4-FFF2-40B4-BE49-F238E27FC236}">
                    <a16:creationId xmlns:a16="http://schemas.microsoft.com/office/drawing/2014/main" id="{C2DE22FA-BC83-4B82-B370-8C12ED2E856B}"/>
                  </a:ext>
                </a:extLst>
              </p:cNvPr>
              <p:cNvSpPr txBox="1"/>
              <p:nvPr/>
            </p:nvSpPr>
            <p:spPr>
              <a:xfrm>
                <a:off x="8377928" y="1413622"/>
                <a:ext cx="434734" cy="246221"/>
              </a:xfrm>
              <a:prstGeom prst="rect">
                <a:avLst/>
              </a:prstGeom>
              <a:noFill/>
            </p:spPr>
            <p:txBody>
              <a:bodyPr wrap="none" rtlCol="0">
                <a:spAutoFit/>
              </a:bodyPr>
              <a:lstStyle/>
              <a:p>
                <a:r>
                  <a:rPr lang="en-US" sz="1000" b="1" dirty="0"/>
                  <a:t>Data</a:t>
                </a:r>
              </a:p>
            </p:txBody>
          </p:sp>
        </p:grpSp>
      </p:grpSp>
      <p:sp>
        <p:nvSpPr>
          <p:cNvPr id="170" name="TextBox 169">
            <a:extLst>
              <a:ext uri="{FF2B5EF4-FFF2-40B4-BE49-F238E27FC236}">
                <a16:creationId xmlns:a16="http://schemas.microsoft.com/office/drawing/2014/main" id="{0E4DF818-9713-49D2-8E80-E03C931107C1}"/>
              </a:ext>
            </a:extLst>
          </p:cNvPr>
          <p:cNvSpPr txBox="1"/>
          <p:nvPr/>
        </p:nvSpPr>
        <p:spPr>
          <a:xfrm>
            <a:off x="4992100" y="4058431"/>
            <a:ext cx="614271" cy="246221"/>
          </a:xfrm>
          <a:prstGeom prst="rect">
            <a:avLst/>
          </a:prstGeom>
          <a:noFill/>
        </p:spPr>
        <p:txBody>
          <a:bodyPr wrap="none" rtlCol="0">
            <a:spAutoFit/>
          </a:bodyPr>
          <a:lstStyle/>
          <a:p>
            <a:r>
              <a:rPr lang="en-US" sz="1000" b="1" dirty="0">
                <a:solidFill>
                  <a:srgbClr val="5B9BD5"/>
                </a:solidFill>
              </a:rPr>
              <a:t>C37.118</a:t>
            </a:r>
          </a:p>
        </p:txBody>
      </p:sp>
    </p:spTree>
    <p:extLst>
      <p:ext uri="{BB962C8B-B14F-4D97-AF65-F5344CB8AC3E}">
        <p14:creationId xmlns:p14="http://schemas.microsoft.com/office/powerpoint/2010/main" val="3484097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66C01-624A-436A-AA1A-18DE1FABDF8E}"/>
              </a:ext>
            </a:extLst>
          </p:cNvPr>
          <p:cNvSpPr>
            <a:spLocks noGrp="1"/>
          </p:cNvSpPr>
          <p:nvPr>
            <p:ph type="title"/>
          </p:nvPr>
        </p:nvSpPr>
        <p:spPr/>
        <p:txBody>
          <a:bodyPr/>
          <a:lstStyle/>
          <a:p>
            <a:r>
              <a:rPr lang="en-US" dirty="0"/>
              <a:t>Solution Delivery – Display Development</a:t>
            </a:r>
          </a:p>
        </p:txBody>
      </p:sp>
      <p:sp>
        <p:nvSpPr>
          <p:cNvPr id="3" name="Content Placeholder 2">
            <a:extLst>
              <a:ext uri="{FF2B5EF4-FFF2-40B4-BE49-F238E27FC236}">
                <a16:creationId xmlns:a16="http://schemas.microsoft.com/office/drawing/2014/main" id="{CC9A8C20-AF06-4CF3-9DC6-6DA68F054B01}"/>
              </a:ext>
            </a:extLst>
          </p:cNvPr>
          <p:cNvSpPr>
            <a:spLocks noGrp="1"/>
          </p:cNvSpPr>
          <p:nvPr>
            <p:ph idx="1"/>
          </p:nvPr>
        </p:nvSpPr>
        <p:spPr>
          <a:xfrm>
            <a:off x="2437671" y="1047511"/>
            <a:ext cx="8161056" cy="5193775"/>
          </a:xfrm>
        </p:spPr>
        <p:txBody>
          <a:bodyPr>
            <a:normAutofit fontScale="85000" lnSpcReduction="10000"/>
          </a:bodyPr>
          <a:lstStyle/>
          <a:p>
            <a:r>
              <a:rPr lang="en-US" dirty="0"/>
              <a:t>Be consistent </a:t>
            </a:r>
          </a:p>
          <a:p>
            <a:r>
              <a:rPr lang="en-US" dirty="0"/>
              <a:t>Put data in context to enhance understanding</a:t>
            </a:r>
          </a:p>
          <a:p>
            <a:pPr lvl="1"/>
            <a:r>
              <a:rPr lang="en-US" dirty="0"/>
              <a:t>Show trends</a:t>
            </a:r>
          </a:p>
          <a:p>
            <a:r>
              <a:rPr lang="en-US" dirty="0"/>
              <a:t>Match the user’s mental/work model</a:t>
            </a:r>
          </a:p>
          <a:p>
            <a:r>
              <a:rPr lang="en-US" dirty="0"/>
              <a:t>Make important information stand out</a:t>
            </a:r>
          </a:p>
          <a:p>
            <a:r>
              <a:rPr lang="en-US" dirty="0"/>
              <a:t>Minimize cognitive load</a:t>
            </a:r>
          </a:p>
          <a:p>
            <a:pPr lvl="1"/>
            <a:r>
              <a:rPr lang="en-US" dirty="0"/>
              <a:t>Keep it simple</a:t>
            </a:r>
          </a:p>
          <a:p>
            <a:pPr lvl="1"/>
            <a:r>
              <a:rPr lang="en-US" dirty="0"/>
              <a:t>Use color and motion sparingly</a:t>
            </a:r>
          </a:p>
          <a:p>
            <a:pPr lvl="1"/>
            <a:r>
              <a:rPr lang="en-US" dirty="0"/>
              <a:t>Dials and other analog representations preferred over digitals</a:t>
            </a:r>
          </a:p>
          <a:p>
            <a:r>
              <a:rPr lang="en-US" dirty="0"/>
              <a:t>Provide information (not data) and group information that belongs together</a:t>
            </a:r>
          </a:p>
          <a:p>
            <a:r>
              <a:rPr lang="en-US" dirty="0"/>
              <a:t>Where possible, provide operating boundaries on displays</a:t>
            </a:r>
          </a:p>
          <a:p>
            <a:r>
              <a:rPr lang="en-US" dirty="0"/>
              <a:t>Create an information hierarchy – from overview information down to the details</a:t>
            </a:r>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7FFD1AF7-0CFB-43D9-A8EF-E43E46CE1E1B}"/>
              </a:ext>
            </a:extLst>
          </p:cNvPr>
          <p:cNvSpPr>
            <a:spLocks noGrp="1"/>
          </p:cNvSpPr>
          <p:nvPr>
            <p:ph type="ftr" sz="quarter" idx="11"/>
          </p:nvPr>
        </p:nvSpPr>
        <p:spPr/>
        <p:txBody>
          <a:bodyPr/>
          <a:lstStyle/>
          <a:p>
            <a:r>
              <a:rPr lang="en-US"/>
              <a:t>SDG&amp;E Synchrophasor Visualization Software System</a:t>
            </a:r>
            <a:endParaRPr lang="en-US" dirty="0"/>
          </a:p>
        </p:txBody>
      </p:sp>
      <p:grpSp>
        <p:nvGrpSpPr>
          <p:cNvPr id="5" name="Group 4">
            <a:extLst>
              <a:ext uri="{FF2B5EF4-FFF2-40B4-BE49-F238E27FC236}">
                <a16:creationId xmlns:a16="http://schemas.microsoft.com/office/drawing/2014/main" id="{F5856797-DED9-43BB-9310-B074E69D04FB}"/>
              </a:ext>
            </a:extLst>
          </p:cNvPr>
          <p:cNvGrpSpPr/>
          <p:nvPr/>
        </p:nvGrpSpPr>
        <p:grpSpPr>
          <a:xfrm>
            <a:off x="9878312" y="6254262"/>
            <a:ext cx="1322798" cy="500137"/>
            <a:chOff x="9878312" y="6254262"/>
            <a:chExt cx="1322798" cy="500137"/>
          </a:xfrm>
        </p:grpSpPr>
        <p:sp>
          <p:nvSpPr>
            <p:cNvPr id="6" name="Rectangle 5">
              <a:extLst>
                <a:ext uri="{FF2B5EF4-FFF2-40B4-BE49-F238E27FC236}">
                  <a16:creationId xmlns:a16="http://schemas.microsoft.com/office/drawing/2014/main" id="{9745A716-944B-4CDF-AEF5-73E491E5BB5D}"/>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7" name="TextBox 6">
              <a:extLst>
                <a:ext uri="{FF2B5EF4-FFF2-40B4-BE49-F238E27FC236}">
                  <a16:creationId xmlns:a16="http://schemas.microsoft.com/office/drawing/2014/main" id="{14A4F781-0F12-4B7A-B0D4-8663CA30481F}"/>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893389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Solution Delivery – Testing &amp; Acceptance</a:t>
            </a:r>
          </a:p>
        </p:txBody>
      </p:sp>
      <p:sp>
        <p:nvSpPr>
          <p:cNvPr id="4" name="Content Placeholder 3">
            <a:extLst>
              <a:ext uri="{FF2B5EF4-FFF2-40B4-BE49-F238E27FC236}">
                <a16:creationId xmlns:a16="http://schemas.microsoft.com/office/drawing/2014/main" id="{1972517A-A534-4D29-A437-36C80C5E0595}"/>
              </a:ext>
            </a:extLst>
          </p:cNvPr>
          <p:cNvSpPr>
            <a:spLocks noGrp="1"/>
          </p:cNvSpPr>
          <p:nvPr>
            <p:ph idx="1"/>
          </p:nvPr>
        </p:nvSpPr>
        <p:spPr>
          <a:xfrm>
            <a:off x="2590594" y="1162575"/>
            <a:ext cx="6479514" cy="4963646"/>
          </a:xfrm>
        </p:spPr>
        <p:txBody>
          <a:bodyPr/>
          <a:lstStyle/>
          <a:p>
            <a:r>
              <a:rPr lang="en-US" dirty="0"/>
              <a:t>Bench testing in GPA’s Offices</a:t>
            </a:r>
          </a:p>
          <a:p>
            <a:r>
              <a:rPr lang="en-US" dirty="0"/>
              <a:t>Early installation in SDG&amp;E acceptance </a:t>
            </a:r>
          </a:p>
          <a:p>
            <a:r>
              <a:rPr lang="en-US" dirty="0"/>
              <a:t>Frequent SDG&amp;E acceptance updates</a:t>
            </a:r>
          </a:p>
          <a:p>
            <a:r>
              <a:rPr lang="en-US" dirty="0"/>
              <a:t>Formal SAT</a:t>
            </a:r>
          </a:p>
          <a:p>
            <a:endParaRPr lang="en-US" dirty="0"/>
          </a:p>
          <a:p>
            <a:r>
              <a:rPr lang="en-US" dirty="0"/>
              <a:t>Bench testing in GPA’s Offices</a:t>
            </a:r>
          </a:p>
          <a:p>
            <a:r>
              <a:rPr lang="en-US" dirty="0"/>
              <a:t>Frequent SDG&amp;E acceptance updates</a:t>
            </a:r>
          </a:p>
          <a:p>
            <a:r>
              <a:rPr lang="en-US" dirty="0"/>
              <a:t>Formal SAT</a:t>
            </a:r>
          </a:p>
          <a:p>
            <a:r>
              <a:rPr lang="en-US" dirty="0"/>
              <a:t>Production Installation</a:t>
            </a:r>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a:t>SDG&amp;E Synchrophasor Visualization Software System</a:t>
            </a:r>
            <a:endParaRPr lang="en-US" dirty="0"/>
          </a:p>
        </p:txBody>
      </p:sp>
      <p:sp>
        <p:nvSpPr>
          <p:cNvPr id="5" name="TextBox 4">
            <a:extLst>
              <a:ext uri="{FF2B5EF4-FFF2-40B4-BE49-F238E27FC236}">
                <a16:creationId xmlns:a16="http://schemas.microsoft.com/office/drawing/2014/main" id="{F538F4DA-9905-4FE0-A181-B573B03FDEA9}"/>
              </a:ext>
            </a:extLst>
          </p:cNvPr>
          <p:cNvSpPr txBox="1"/>
          <p:nvPr/>
        </p:nvSpPr>
        <p:spPr>
          <a:xfrm>
            <a:off x="674365" y="1920083"/>
            <a:ext cx="1334020" cy="523220"/>
          </a:xfrm>
          <a:prstGeom prst="rect">
            <a:avLst/>
          </a:prstGeom>
          <a:noFill/>
        </p:spPr>
        <p:txBody>
          <a:bodyPr wrap="none" rtlCol="0">
            <a:spAutoFit/>
          </a:bodyPr>
          <a:lstStyle/>
          <a:p>
            <a:r>
              <a:rPr lang="en-US" sz="2800" b="1" dirty="0"/>
              <a:t>Phase 1</a:t>
            </a:r>
          </a:p>
        </p:txBody>
      </p:sp>
      <p:sp>
        <p:nvSpPr>
          <p:cNvPr id="6" name="TextBox 5">
            <a:extLst>
              <a:ext uri="{FF2B5EF4-FFF2-40B4-BE49-F238E27FC236}">
                <a16:creationId xmlns:a16="http://schemas.microsoft.com/office/drawing/2014/main" id="{E7994DE0-220C-4323-B047-649C2B6EE465}"/>
              </a:ext>
            </a:extLst>
          </p:cNvPr>
          <p:cNvSpPr txBox="1"/>
          <p:nvPr/>
        </p:nvSpPr>
        <p:spPr>
          <a:xfrm>
            <a:off x="674365" y="4283894"/>
            <a:ext cx="1334020" cy="523220"/>
          </a:xfrm>
          <a:prstGeom prst="rect">
            <a:avLst/>
          </a:prstGeom>
          <a:noFill/>
        </p:spPr>
        <p:txBody>
          <a:bodyPr wrap="none" rtlCol="0">
            <a:spAutoFit/>
          </a:bodyPr>
          <a:lstStyle/>
          <a:p>
            <a:r>
              <a:rPr lang="en-US" sz="2800" b="1" dirty="0"/>
              <a:t>Phase 2</a:t>
            </a:r>
          </a:p>
        </p:txBody>
      </p:sp>
      <p:sp>
        <p:nvSpPr>
          <p:cNvPr id="7" name="Rectangle 6">
            <a:extLst>
              <a:ext uri="{FF2B5EF4-FFF2-40B4-BE49-F238E27FC236}">
                <a16:creationId xmlns:a16="http://schemas.microsoft.com/office/drawing/2014/main" id="{2E2CB601-0480-4B53-9E75-8262C065738A}"/>
              </a:ext>
            </a:extLst>
          </p:cNvPr>
          <p:cNvSpPr/>
          <p:nvPr/>
        </p:nvSpPr>
        <p:spPr>
          <a:xfrm>
            <a:off x="9282545" y="2858945"/>
            <a:ext cx="1856509" cy="822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No FAT</a:t>
            </a:r>
            <a:br>
              <a:rPr lang="en-US" b="1" dirty="0"/>
            </a:br>
            <a:r>
              <a:rPr lang="en-US" b="1" dirty="0"/>
              <a:t>Necessary</a:t>
            </a:r>
          </a:p>
        </p:txBody>
      </p:sp>
      <p:grpSp>
        <p:nvGrpSpPr>
          <p:cNvPr id="8" name="Group 7">
            <a:extLst>
              <a:ext uri="{FF2B5EF4-FFF2-40B4-BE49-F238E27FC236}">
                <a16:creationId xmlns:a16="http://schemas.microsoft.com/office/drawing/2014/main" id="{4173F350-8024-413B-B04D-1D15DF8AEA4D}"/>
              </a:ext>
            </a:extLst>
          </p:cNvPr>
          <p:cNvGrpSpPr/>
          <p:nvPr/>
        </p:nvGrpSpPr>
        <p:grpSpPr>
          <a:xfrm>
            <a:off x="9878312" y="6254262"/>
            <a:ext cx="1322798" cy="500137"/>
            <a:chOff x="9878312" y="6254262"/>
            <a:chExt cx="1322798" cy="500137"/>
          </a:xfrm>
        </p:grpSpPr>
        <p:sp>
          <p:nvSpPr>
            <p:cNvPr id="9" name="Rectangle 8">
              <a:extLst>
                <a:ext uri="{FF2B5EF4-FFF2-40B4-BE49-F238E27FC236}">
                  <a16:creationId xmlns:a16="http://schemas.microsoft.com/office/drawing/2014/main" id="{88521559-CFE5-4FF7-9A5E-10293DD5B7BE}"/>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10" name="TextBox 9">
              <a:extLst>
                <a:ext uri="{FF2B5EF4-FFF2-40B4-BE49-F238E27FC236}">
                  <a16:creationId xmlns:a16="http://schemas.microsoft.com/office/drawing/2014/main" id="{3170D26B-C0A8-4EC1-BF8D-B8C1A272B6FC}"/>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3104426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907CDCE-7AC9-4820-A8BF-157E42A68663}"/>
              </a:ext>
            </a:extLst>
          </p:cNvPr>
          <p:cNvSpPr>
            <a:spLocks noGrp="1"/>
          </p:cNvSpPr>
          <p:nvPr>
            <p:ph type="title"/>
          </p:nvPr>
        </p:nvSpPr>
        <p:spPr>
          <a:xfrm>
            <a:off x="546628" y="335360"/>
            <a:ext cx="11032958" cy="597087"/>
          </a:xfrm>
        </p:spPr>
        <p:txBody>
          <a:bodyPr/>
          <a:lstStyle/>
          <a:p>
            <a:r>
              <a:rPr lang="en-US" dirty="0"/>
              <a:t>The GPA Proposal - Approach</a:t>
            </a:r>
          </a:p>
        </p:txBody>
      </p:sp>
      <p:sp>
        <p:nvSpPr>
          <p:cNvPr id="6" name="Content Placeholder 5">
            <a:extLst>
              <a:ext uri="{FF2B5EF4-FFF2-40B4-BE49-F238E27FC236}">
                <a16:creationId xmlns:a16="http://schemas.microsoft.com/office/drawing/2014/main" id="{6A5E8355-5DE5-4FDC-AFBB-3C9A406A9351}"/>
              </a:ext>
            </a:extLst>
          </p:cNvPr>
          <p:cNvSpPr>
            <a:spLocks noGrp="1"/>
          </p:cNvSpPr>
          <p:nvPr>
            <p:ph sz="half" idx="1"/>
          </p:nvPr>
        </p:nvSpPr>
        <p:spPr>
          <a:xfrm>
            <a:off x="6924481" y="1710906"/>
            <a:ext cx="5047627" cy="5147094"/>
          </a:xfrm>
        </p:spPr>
        <p:txBody>
          <a:bodyPr>
            <a:normAutofit/>
          </a:bodyPr>
          <a:lstStyle/>
          <a:p>
            <a:r>
              <a:rPr lang="en-US" sz="2400" dirty="0"/>
              <a:t>Minimizes first and on-going costs</a:t>
            </a:r>
          </a:p>
          <a:p>
            <a:r>
              <a:rPr lang="en-US" sz="2400" dirty="0"/>
              <a:t>Performant and flexible architecture</a:t>
            </a:r>
          </a:p>
          <a:p>
            <a:r>
              <a:rPr lang="en-US" sz="2400" dirty="0"/>
              <a:t>Adaptable to meet changing business requirements without vendor lock in</a:t>
            </a:r>
          </a:p>
          <a:p>
            <a:r>
              <a:rPr lang="en-US" sz="2400" dirty="0"/>
              <a:t>Delivery is in phases to return value early</a:t>
            </a:r>
          </a:p>
          <a:p>
            <a:r>
              <a:rPr lang="en-US" sz="2400" dirty="0"/>
              <a:t>The proposal team has the skills and experience to be successful</a:t>
            </a:r>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D0932782-3E38-410F-8B87-B945B00F6541}"/>
              </a:ext>
            </a:extLst>
          </p:cNvPr>
          <p:cNvSpPr>
            <a:spLocks noGrp="1"/>
          </p:cNvSpPr>
          <p:nvPr>
            <p:ph type="ftr" sz="quarter" idx="11"/>
          </p:nvPr>
        </p:nvSpPr>
        <p:spPr/>
        <p:txBody>
          <a:bodyPr/>
          <a:lstStyle/>
          <a:p>
            <a:r>
              <a:rPr lang="en-US"/>
              <a:t>SDG&amp;E Synchrophasor Visualization Software System</a:t>
            </a:r>
            <a:endParaRPr lang="en-US" dirty="0"/>
          </a:p>
        </p:txBody>
      </p:sp>
      <p:pic>
        <p:nvPicPr>
          <p:cNvPr id="7" name="Picture 6">
            <a:extLst>
              <a:ext uri="{FF2B5EF4-FFF2-40B4-BE49-F238E27FC236}">
                <a16:creationId xmlns:a16="http://schemas.microsoft.com/office/drawing/2014/main" id="{0FC8D139-BB53-466B-9630-3B3B9CDB07B4}"/>
              </a:ext>
            </a:extLst>
          </p:cNvPr>
          <p:cNvPicPr>
            <a:picLocks noChangeAspect="1"/>
          </p:cNvPicPr>
          <p:nvPr/>
        </p:nvPicPr>
        <p:blipFill>
          <a:blip r:embed="rId3"/>
          <a:stretch>
            <a:fillRect/>
          </a:stretch>
        </p:blipFill>
        <p:spPr>
          <a:xfrm>
            <a:off x="4197215" y="1007986"/>
            <a:ext cx="2225749" cy="5071553"/>
          </a:xfrm>
          <a:prstGeom prst="rect">
            <a:avLst/>
          </a:prstGeom>
        </p:spPr>
      </p:pic>
      <p:sp>
        <p:nvSpPr>
          <p:cNvPr id="2" name="TextBox 1">
            <a:extLst>
              <a:ext uri="{FF2B5EF4-FFF2-40B4-BE49-F238E27FC236}">
                <a16:creationId xmlns:a16="http://schemas.microsoft.com/office/drawing/2014/main" id="{9C466527-E9C0-4851-A4B4-E83B23172B96}"/>
              </a:ext>
            </a:extLst>
          </p:cNvPr>
          <p:cNvSpPr txBox="1"/>
          <p:nvPr/>
        </p:nvSpPr>
        <p:spPr>
          <a:xfrm>
            <a:off x="362767" y="1697104"/>
            <a:ext cx="3475807" cy="3693319"/>
          </a:xfrm>
          <a:prstGeom prst="rect">
            <a:avLst/>
          </a:prstGeom>
          <a:noFill/>
        </p:spPr>
        <p:txBody>
          <a:bodyPr wrap="square" rtlCol="0">
            <a:spAutoFit/>
          </a:bodyPr>
          <a:lstStyle/>
          <a:p>
            <a:pPr marL="342900" indent="-342900">
              <a:buFont typeface="+mj-lt"/>
              <a:buAutoNum type="arabicPeriod"/>
            </a:pPr>
            <a:r>
              <a:rPr lang="en-US" sz="2400" dirty="0">
                <a:solidFill>
                  <a:srgbClr val="C00000"/>
                </a:solidFill>
              </a:rPr>
              <a:t>Leverage existing open source software</a:t>
            </a:r>
            <a:br>
              <a:rPr lang="en-US" sz="2400" dirty="0">
                <a:solidFill>
                  <a:srgbClr val="C00000"/>
                </a:solidFill>
              </a:rPr>
            </a:br>
            <a:endParaRPr lang="en-US" sz="2400" dirty="0">
              <a:solidFill>
                <a:srgbClr val="C00000"/>
              </a:solidFill>
            </a:endParaRPr>
          </a:p>
          <a:p>
            <a:pPr marL="342900" indent="-342900">
              <a:buFont typeface="+mj-lt"/>
              <a:buAutoNum type="arabicPeriod"/>
            </a:pPr>
            <a:r>
              <a:rPr lang="en-US" sz="2400" dirty="0">
                <a:solidFill>
                  <a:srgbClr val="C00000"/>
                </a:solidFill>
              </a:rPr>
              <a:t>Develop new open source software to close function and feature gaps</a:t>
            </a:r>
            <a:br>
              <a:rPr lang="en-US" sz="2400" dirty="0">
                <a:solidFill>
                  <a:srgbClr val="C00000"/>
                </a:solidFill>
              </a:rPr>
            </a:br>
            <a:endParaRPr lang="en-US" sz="2400" dirty="0">
              <a:solidFill>
                <a:srgbClr val="C00000"/>
              </a:solidFill>
            </a:endParaRPr>
          </a:p>
          <a:p>
            <a:pPr marL="342900" indent="-342900">
              <a:buFont typeface="+mj-lt"/>
              <a:buAutoNum type="arabicPeriod"/>
            </a:pPr>
            <a:r>
              <a:rPr lang="en-US" sz="2400" dirty="0">
                <a:solidFill>
                  <a:srgbClr val="C00000"/>
                </a:solidFill>
              </a:rPr>
              <a:t>Test and document</a:t>
            </a:r>
          </a:p>
          <a:p>
            <a:pPr marL="342900" indent="-342900">
              <a:buFont typeface="+mj-lt"/>
              <a:buAutoNum type="arabicPeriod"/>
            </a:pPr>
            <a:endParaRPr lang="en-US" dirty="0"/>
          </a:p>
        </p:txBody>
      </p:sp>
      <p:grpSp>
        <p:nvGrpSpPr>
          <p:cNvPr id="8" name="Group 7">
            <a:extLst>
              <a:ext uri="{FF2B5EF4-FFF2-40B4-BE49-F238E27FC236}">
                <a16:creationId xmlns:a16="http://schemas.microsoft.com/office/drawing/2014/main" id="{8F159097-FBFF-42C1-826F-D5B2EBB922E6}"/>
              </a:ext>
            </a:extLst>
          </p:cNvPr>
          <p:cNvGrpSpPr/>
          <p:nvPr/>
        </p:nvGrpSpPr>
        <p:grpSpPr>
          <a:xfrm>
            <a:off x="9878312" y="6254262"/>
            <a:ext cx="1322798" cy="500137"/>
            <a:chOff x="9878312" y="6254262"/>
            <a:chExt cx="1322798" cy="500137"/>
          </a:xfrm>
        </p:grpSpPr>
        <p:sp>
          <p:nvSpPr>
            <p:cNvPr id="9" name="Rectangle 8">
              <a:extLst>
                <a:ext uri="{FF2B5EF4-FFF2-40B4-BE49-F238E27FC236}">
                  <a16:creationId xmlns:a16="http://schemas.microsoft.com/office/drawing/2014/main" id="{1A9BC576-F668-4E50-A6C6-91758BC837EE}"/>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10" name="TextBox 9">
              <a:extLst>
                <a:ext uri="{FF2B5EF4-FFF2-40B4-BE49-F238E27FC236}">
                  <a16:creationId xmlns:a16="http://schemas.microsoft.com/office/drawing/2014/main" id="{3ED3D47B-9969-4AD3-9A62-E28EF3D4C1BB}"/>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314342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907CDCE-7AC9-4820-A8BF-157E42A68663}"/>
              </a:ext>
            </a:extLst>
          </p:cNvPr>
          <p:cNvSpPr>
            <a:spLocks noGrp="1"/>
          </p:cNvSpPr>
          <p:nvPr>
            <p:ph type="title"/>
          </p:nvPr>
        </p:nvSpPr>
        <p:spPr/>
        <p:txBody>
          <a:bodyPr/>
          <a:lstStyle/>
          <a:p>
            <a:r>
              <a:rPr lang="en-US" dirty="0"/>
              <a:t>Business Basis for Selecting GPA</a:t>
            </a:r>
          </a:p>
        </p:txBody>
      </p:sp>
      <p:sp>
        <p:nvSpPr>
          <p:cNvPr id="21" name="Content Placeholder 20">
            <a:extLst>
              <a:ext uri="{FF2B5EF4-FFF2-40B4-BE49-F238E27FC236}">
                <a16:creationId xmlns:a16="http://schemas.microsoft.com/office/drawing/2014/main" id="{8BB99D7E-FD9D-4C38-B328-24A9899294F8}"/>
              </a:ext>
            </a:extLst>
          </p:cNvPr>
          <p:cNvSpPr>
            <a:spLocks noGrp="1"/>
          </p:cNvSpPr>
          <p:nvPr>
            <p:ph sz="half" idx="1"/>
          </p:nvPr>
        </p:nvSpPr>
        <p:spPr>
          <a:xfrm>
            <a:off x="1057803" y="1676401"/>
            <a:ext cx="5466347" cy="4500562"/>
          </a:xfrm>
        </p:spPr>
        <p:txBody>
          <a:bodyPr>
            <a:normAutofit fontScale="92500" lnSpcReduction="10000"/>
          </a:bodyPr>
          <a:lstStyle/>
          <a:p>
            <a:r>
              <a:rPr lang="en-US" sz="3500" dirty="0"/>
              <a:t>Value at the pace of investment</a:t>
            </a:r>
          </a:p>
          <a:p>
            <a:r>
              <a:rPr lang="en-US" sz="3500" dirty="0"/>
              <a:t>Precisely meets business requirements</a:t>
            </a:r>
          </a:p>
          <a:p>
            <a:r>
              <a:rPr lang="en-US" sz="3500" dirty="0"/>
              <a:t>Low total cost</a:t>
            </a:r>
          </a:p>
          <a:p>
            <a:r>
              <a:rPr lang="en-US" sz="3500" dirty="0"/>
              <a:t>High quality</a:t>
            </a:r>
          </a:p>
          <a:p>
            <a:r>
              <a:rPr lang="en-US" sz="3500" dirty="0"/>
              <a:t>Start-of-the-art</a:t>
            </a:r>
          </a:p>
          <a:p>
            <a:r>
              <a:rPr lang="en-US" sz="3500" dirty="0"/>
              <a:t>Assured security</a:t>
            </a:r>
          </a:p>
          <a:p>
            <a:r>
              <a:rPr lang="en-US" sz="3500" dirty="0"/>
              <a:t>Fast delivery</a:t>
            </a:r>
          </a:p>
        </p:txBody>
      </p:sp>
      <p:sp>
        <p:nvSpPr>
          <p:cNvPr id="23" name="Content Placeholder 22">
            <a:extLst>
              <a:ext uri="{FF2B5EF4-FFF2-40B4-BE49-F238E27FC236}">
                <a16:creationId xmlns:a16="http://schemas.microsoft.com/office/drawing/2014/main" id="{6E8CD90D-3207-4839-BAAC-7E34DD76E3C3}"/>
              </a:ext>
            </a:extLst>
          </p:cNvPr>
          <p:cNvSpPr>
            <a:spLocks noGrp="1"/>
          </p:cNvSpPr>
          <p:nvPr>
            <p:ph sz="half" idx="2"/>
          </p:nvPr>
        </p:nvSpPr>
        <p:spPr>
          <a:xfrm>
            <a:off x="6567457" y="1610026"/>
            <a:ext cx="5465657" cy="4644236"/>
          </a:xfrm>
        </p:spPr>
        <p:txBody>
          <a:bodyPr>
            <a:normAutofit fontScale="92500" lnSpcReduction="10000"/>
          </a:bodyPr>
          <a:lstStyle/>
          <a:p>
            <a:r>
              <a:rPr lang="en-US" sz="3500" dirty="0"/>
              <a:t>Future Proof</a:t>
            </a:r>
          </a:p>
          <a:p>
            <a:pPr lvl="1"/>
            <a:r>
              <a:rPr lang="en-US" sz="3100" dirty="0"/>
              <a:t>Low cost of modification </a:t>
            </a:r>
          </a:p>
          <a:p>
            <a:pPr lvl="1"/>
            <a:r>
              <a:rPr lang="en-US" sz="3100" dirty="0"/>
              <a:t>Can incorporate</a:t>
            </a:r>
            <a:br>
              <a:rPr lang="en-US" sz="3100" dirty="0"/>
            </a:br>
            <a:r>
              <a:rPr lang="en-US" sz="3100" dirty="0"/>
              <a:t>best-of-breed technology</a:t>
            </a:r>
          </a:p>
          <a:p>
            <a:r>
              <a:rPr lang="en-US" sz="3500" dirty="0"/>
              <a:t>No vendor lock-in</a:t>
            </a:r>
          </a:p>
          <a:p>
            <a:r>
              <a:rPr lang="en-US" sz="3500" dirty="0"/>
              <a:t>Enables innovation</a:t>
            </a:r>
          </a:p>
          <a:p>
            <a:r>
              <a:rPr lang="en-US" sz="3500" dirty="0"/>
              <a:t>Lowers Risk</a:t>
            </a:r>
          </a:p>
          <a:p>
            <a:pPr lvl="1"/>
            <a:r>
              <a:rPr lang="en-US" sz="3100" dirty="0"/>
              <a:t>Scalability</a:t>
            </a:r>
          </a:p>
          <a:p>
            <a:pPr lvl="1"/>
            <a:r>
              <a:rPr lang="en-US" sz="3100" dirty="0"/>
              <a:t>Technology</a:t>
            </a:r>
          </a:p>
          <a:p>
            <a:pPr lvl="1"/>
            <a:r>
              <a:rPr lang="en-US" sz="3100" dirty="0"/>
              <a:t>Business</a:t>
            </a:r>
          </a:p>
          <a:p>
            <a:pPr marL="0" indent="0">
              <a:buNone/>
            </a:pPr>
            <a:endParaRPr lang="en-US" sz="3500" dirty="0"/>
          </a:p>
        </p:txBody>
      </p:sp>
      <p:sp>
        <p:nvSpPr>
          <p:cNvPr id="4" name="Footer Placeholder 3">
            <a:extLst>
              <a:ext uri="{FF2B5EF4-FFF2-40B4-BE49-F238E27FC236}">
                <a16:creationId xmlns:a16="http://schemas.microsoft.com/office/drawing/2014/main" id="{D0932782-3E38-410F-8B87-B945B00F6541}"/>
              </a:ext>
            </a:extLst>
          </p:cNvPr>
          <p:cNvSpPr>
            <a:spLocks noGrp="1"/>
          </p:cNvSpPr>
          <p:nvPr>
            <p:ph type="ftr" sz="quarter" idx="11"/>
          </p:nvPr>
        </p:nvSpPr>
        <p:spPr/>
        <p:txBody>
          <a:bodyPr/>
          <a:lstStyle/>
          <a:p>
            <a:r>
              <a:rPr lang="en-US"/>
              <a:t>SDG&amp;E Synchrophasor Visualization Software System</a:t>
            </a:r>
            <a:endParaRPr lang="en-US" dirty="0"/>
          </a:p>
        </p:txBody>
      </p:sp>
      <p:sp>
        <p:nvSpPr>
          <p:cNvPr id="25" name="Text Placeholder 24">
            <a:extLst>
              <a:ext uri="{FF2B5EF4-FFF2-40B4-BE49-F238E27FC236}">
                <a16:creationId xmlns:a16="http://schemas.microsoft.com/office/drawing/2014/main" id="{0B87425F-A74B-4E7D-97A6-B63F33A246E1}"/>
              </a:ext>
            </a:extLst>
          </p:cNvPr>
          <p:cNvSpPr>
            <a:spLocks noGrp="1"/>
          </p:cNvSpPr>
          <p:nvPr>
            <p:ph type="body" sz="quarter" idx="4294967295"/>
          </p:nvPr>
        </p:nvSpPr>
        <p:spPr>
          <a:xfrm>
            <a:off x="6907326" y="1139033"/>
            <a:ext cx="3461657" cy="644582"/>
          </a:xfrm>
        </p:spPr>
        <p:txBody>
          <a:bodyPr>
            <a:normAutofit/>
          </a:bodyPr>
          <a:lstStyle/>
          <a:p>
            <a:pPr marL="0" indent="0">
              <a:buNone/>
            </a:pPr>
            <a:r>
              <a:rPr lang="en-US" sz="3200" b="1" dirty="0">
                <a:latin typeface="Arial" panose="020B0604020202020204" pitchFamily="34" charset="0"/>
                <a:cs typeface="Arial" panose="020B0604020202020204" pitchFamily="34" charset="0"/>
              </a:rPr>
              <a:t>Strategic</a:t>
            </a:r>
          </a:p>
        </p:txBody>
      </p:sp>
      <p:sp>
        <p:nvSpPr>
          <p:cNvPr id="24" name="Text Placeholder 23">
            <a:extLst>
              <a:ext uri="{FF2B5EF4-FFF2-40B4-BE49-F238E27FC236}">
                <a16:creationId xmlns:a16="http://schemas.microsoft.com/office/drawing/2014/main" id="{F80A1BBE-0339-4994-9255-A9113AC1467E}"/>
              </a:ext>
            </a:extLst>
          </p:cNvPr>
          <p:cNvSpPr>
            <a:spLocks noGrp="1"/>
          </p:cNvSpPr>
          <p:nvPr>
            <p:ph type="body" idx="4294967295"/>
          </p:nvPr>
        </p:nvSpPr>
        <p:spPr>
          <a:xfrm>
            <a:off x="1288577" y="1139032"/>
            <a:ext cx="5387975" cy="715963"/>
          </a:xfrm>
        </p:spPr>
        <p:txBody>
          <a:bodyPr>
            <a:normAutofit/>
          </a:bodyPr>
          <a:lstStyle/>
          <a:p>
            <a:pPr marL="0" indent="0">
              <a:buNone/>
            </a:pPr>
            <a:r>
              <a:rPr lang="en-US" sz="3200" b="1" dirty="0">
                <a:latin typeface="Arial" panose="020B0604020202020204" pitchFamily="34" charset="0"/>
                <a:cs typeface="Arial" panose="020B0604020202020204" pitchFamily="34" charset="0"/>
              </a:rPr>
              <a:t>Tactical</a:t>
            </a:r>
          </a:p>
        </p:txBody>
      </p:sp>
      <p:grpSp>
        <p:nvGrpSpPr>
          <p:cNvPr id="8" name="Group 7">
            <a:extLst>
              <a:ext uri="{FF2B5EF4-FFF2-40B4-BE49-F238E27FC236}">
                <a16:creationId xmlns:a16="http://schemas.microsoft.com/office/drawing/2014/main" id="{74175486-361B-4662-9EC3-48B6AA4FF7D1}"/>
              </a:ext>
            </a:extLst>
          </p:cNvPr>
          <p:cNvGrpSpPr/>
          <p:nvPr/>
        </p:nvGrpSpPr>
        <p:grpSpPr>
          <a:xfrm>
            <a:off x="9878312" y="6254262"/>
            <a:ext cx="1322798" cy="500137"/>
            <a:chOff x="9878312" y="6254262"/>
            <a:chExt cx="1322798" cy="500137"/>
          </a:xfrm>
        </p:grpSpPr>
        <p:sp>
          <p:nvSpPr>
            <p:cNvPr id="9" name="Rectangle 8">
              <a:extLst>
                <a:ext uri="{FF2B5EF4-FFF2-40B4-BE49-F238E27FC236}">
                  <a16:creationId xmlns:a16="http://schemas.microsoft.com/office/drawing/2014/main" id="{B3914D3E-7378-483B-92D8-F36533D3E521}"/>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1</a:t>
              </a:r>
            </a:p>
          </p:txBody>
        </p:sp>
        <p:sp>
          <p:nvSpPr>
            <p:cNvPr id="10" name="TextBox 9">
              <a:extLst>
                <a:ext uri="{FF2B5EF4-FFF2-40B4-BE49-F238E27FC236}">
                  <a16:creationId xmlns:a16="http://schemas.microsoft.com/office/drawing/2014/main" id="{DF9A02DE-7843-43FA-BAE9-35C8DC075DBF}"/>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3908081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SDG&amp;E Synchrophasor Visualization Software System</a:t>
            </a:r>
            <a:endParaRPr lang="en-US" dirty="0"/>
          </a:p>
        </p:txBody>
      </p:sp>
      <p:sp>
        <p:nvSpPr>
          <p:cNvPr id="8" name="Title 7"/>
          <p:cNvSpPr>
            <a:spLocks noGrp="1"/>
          </p:cNvSpPr>
          <p:nvPr>
            <p:ph type="title"/>
          </p:nvPr>
        </p:nvSpPr>
        <p:spPr/>
        <p:txBody>
          <a:bodyPr/>
          <a:lstStyle/>
          <a:p>
            <a:r>
              <a:rPr lang="en-US" dirty="0"/>
              <a:t>Solution Delivery – Additional Questions ?</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4625" y="1819275"/>
            <a:ext cx="6762750" cy="3219450"/>
          </a:xfrm>
          <a:prstGeom prst="rect">
            <a:avLst/>
          </a:prstGeom>
        </p:spPr>
      </p:pic>
      <p:grpSp>
        <p:nvGrpSpPr>
          <p:cNvPr id="5" name="Group 4">
            <a:extLst>
              <a:ext uri="{FF2B5EF4-FFF2-40B4-BE49-F238E27FC236}">
                <a16:creationId xmlns:a16="http://schemas.microsoft.com/office/drawing/2014/main" id="{55A82D30-DBEC-42F0-9541-6D4EED0A00A1}"/>
              </a:ext>
            </a:extLst>
          </p:cNvPr>
          <p:cNvGrpSpPr/>
          <p:nvPr/>
        </p:nvGrpSpPr>
        <p:grpSpPr>
          <a:xfrm>
            <a:off x="9878312" y="6254262"/>
            <a:ext cx="1322798" cy="500137"/>
            <a:chOff x="9878312" y="6254262"/>
            <a:chExt cx="1322798" cy="500137"/>
          </a:xfrm>
        </p:grpSpPr>
        <p:sp>
          <p:nvSpPr>
            <p:cNvPr id="7" name="Rectangle 6">
              <a:extLst>
                <a:ext uri="{FF2B5EF4-FFF2-40B4-BE49-F238E27FC236}">
                  <a16:creationId xmlns:a16="http://schemas.microsoft.com/office/drawing/2014/main" id="{AB5BC882-835E-4DE9-B916-30CC4D544084}"/>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9" name="TextBox 8">
              <a:extLst>
                <a:ext uri="{FF2B5EF4-FFF2-40B4-BE49-F238E27FC236}">
                  <a16:creationId xmlns:a16="http://schemas.microsoft.com/office/drawing/2014/main" id="{C03E4641-9277-42D6-94E0-E2F07D57E5C7}"/>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640279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FD27932E-05DC-45A7-A540-ED34784C7069}"/>
              </a:ext>
            </a:extLst>
          </p:cNvPr>
          <p:cNvGrpSpPr/>
          <p:nvPr/>
        </p:nvGrpSpPr>
        <p:grpSpPr>
          <a:xfrm>
            <a:off x="5848801" y="1296540"/>
            <a:ext cx="4552253" cy="2412511"/>
            <a:chOff x="5848801" y="1296540"/>
            <a:chExt cx="4552253" cy="2412511"/>
          </a:xfrm>
        </p:grpSpPr>
        <p:grpSp>
          <p:nvGrpSpPr>
            <p:cNvPr id="25" name="Group 24">
              <a:extLst>
                <a:ext uri="{FF2B5EF4-FFF2-40B4-BE49-F238E27FC236}">
                  <a16:creationId xmlns:a16="http://schemas.microsoft.com/office/drawing/2014/main" id="{A08C8892-9C7A-44B5-8652-972D2D6FBE72}"/>
                </a:ext>
              </a:extLst>
            </p:cNvPr>
            <p:cNvGrpSpPr/>
            <p:nvPr/>
          </p:nvGrpSpPr>
          <p:grpSpPr>
            <a:xfrm>
              <a:off x="8223148" y="1296540"/>
              <a:ext cx="989603" cy="753728"/>
              <a:chOff x="8223148" y="1296540"/>
              <a:chExt cx="989603" cy="753728"/>
            </a:xfrm>
          </p:grpSpPr>
          <p:cxnSp>
            <p:nvCxnSpPr>
              <p:cNvPr id="129" name="Straight Arrow Connector 128">
                <a:extLst>
                  <a:ext uri="{FF2B5EF4-FFF2-40B4-BE49-F238E27FC236}">
                    <a16:creationId xmlns:a16="http://schemas.microsoft.com/office/drawing/2014/main" id="{C035B974-E249-4D39-B3C6-8EEDDE658C96}"/>
                  </a:ext>
                </a:extLst>
              </p:cNvPr>
              <p:cNvCxnSpPr>
                <a:cxnSpLocks/>
              </p:cNvCxnSpPr>
              <p:nvPr/>
            </p:nvCxnSpPr>
            <p:spPr>
              <a:xfrm flipV="1">
                <a:off x="8223148" y="1307428"/>
                <a:ext cx="985561" cy="4234"/>
              </a:xfrm>
              <a:prstGeom prst="straightConnector1">
                <a:avLst/>
              </a:prstGeom>
              <a:ln w="38100">
                <a:solidFill>
                  <a:schemeClr val="tx1"/>
                </a:solidFill>
                <a:tailEnd type="none" w="med" len="lg"/>
              </a:ln>
            </p:spPr>
            <p:style>
              <a:lnRef idx="3">
                <a:schemeClr val="dk1"/>
              </a:lnRef>
              <a:fillRef idx="0">
                <a:schemeClr val="dk1"/>
              </a:fillRef>
              <a:effectRef idx="2">
                <a:schemeClr val="dk1"/>
              </a:effectRef>
              <a:fontRef idx="minor">
                <a:schemeClr val="tx1"/>
              </a:fontRef>
            </p:style>
          </p:cxnSp>
          <p:cxnSp>
            <p:nvCxnSpPr>
              <p:cNvPr id="127" name="Straight Arrow Connector 126">
                <a:extLst>
                  <a:ext uri="{FF2B5EF4-FFF2-40B4-BE49-F238E27FC236}">
                    <a16:creationId xmlns:a16="http://schemas.microsoft.com/office/drawing/2014/main" id="{D5926ECD-9CA3-42DB-BC17-0ADA6C03E257}"/>
                  </a:ext>
                </a:extLst>
              </p:cNvPr>
              <p:cNvCxnSpPr>
                <a:cxnSpLocks/>
              </p:cNvCxnSpPr>
              <p:nvPr/>
            </p:nvCxnSpPr>
            <p:spPr>
              <a:xfrm>
                <a:off x="9197562" y="1296540"/>
                <a:ext cx="15189" cy="753728"/>
              </a:xfrm>
              <a:prstGeom prst="straightConnector1">
                <a:avLst/>
              </a:prstGeom>
              <a:ln w="38100">
                <a:solidFill>
                  <a:schemeClr val="tx1"/>
                </a:solidFill>
                <a:tailEnd type="triangle" w="med" len="lg"/>
              </a:ln>
            </p:spPr>
            <p:style>
              <a:lnRef idx="3">
                <a:schemeClr val="dk1"/>
              </a:lnRef>
              <a:fillRef idx="0">
                <a:schemeClr val="dk1"/>
              </a:fillRef>
              <a:effectRef idx="2">
                <a:schemeClr val="dk1"/>
              </a:effectRef>
              <a:fontRef idx="minor">
                <a:schemeClr val="tx1"/>
              </a:fontRef>
            </p:style>
          </p:cxnSp>
        </p:grpSp>
        <p:cxnSp>
          <p:nvCxnSpPr>
            <p:cNvPr id="121" name="Straight Arrow Connector 120">
              <a:extLst>
                <a:ext uri="{FF2B5EF4-FFF2-40B4-BE49-F238E27FC236}">
                  <a16:creationId xmlns:a16="http://schemas.microsoft.com/office/drawing/2014/main" id="{980790EA-EB61-4D1E-BAD6-C419EF403B50}"/>
                </a:ext>
              </a:extLst>
            </p:cNvPr>
            <p:cNvCxnSpPr>
              <a:cxnSpLocks/>
            </p:cNvCxnSpPr>
            <p:nvPr/>
          </p:nvCxnSpPr>
          <p:spPr>
            <a:xfrm>
              <a:off x="5848801" y="2276529"/>
              <a:ext cx="2589209" cy="16701"/>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119" name="Group 118">
              <a:extLst>
                <a:ext uri="{FF2B5EF4-FFF2-40B4-BE49-F238E27FC236}">
                  <a16:creationId xmlns:a16="http://schemas.microsoft.com/office/drawing/2014/main" id="{DAE8ED95-F69A-4829-B42F-1F58B158D01F}"/>
                </a:ext>
              </a:extLst>
            </p:cNvPr>
            <p:cNvGrpSpPr/>
            <p:nvPr/>
          </p:nvGrpSpPr>
          <p:grpSpPr>
            <a:xfrm>
              <a:off x="8428441" y="2058665"/>
              <a:ext cx="1972613" cy="817010"/>
              <a:chOff x="8766271" y="1966286"/>
              <a:chExt cx="1972613" cy="817010"/>
            </a:xfrm>
          </p:grpSpPr>
          <p:sp>
            <p:nvSpPr>
              <p:cNvPr id="123" name="Rectangle 122">
                <a:extLst>
                  <a:ext uri="{FF2B5EF4-FFF2-40B4-BE49-F238E27FC236}">
                    <a16:creationId xmlns:a16="http://schemas.microsoft.com/office/drawing/2014/main" id="{9D5941CC-B715-4A26-86D7-E75ECF4E90FC}"/>
                  </a:ext>
                </a:extLst>
              </p:cNvPr>
              <p:cNvSpPr/>
              <p:nvPr/>
            </p:nvSpPr>
            <p:spPr>
              <a:xfrm>
                <a:off x="8766271" y="1966286"/>
                <a:ext cx="1972613" cy="817010"/>
              </a:xfrm>
              <a:prstGeom prst="rect">
                <a:avLst/>
              </a:prstGeom>
              <a:solidFill>
                <a:schemeClr val="bg1"/>
              </a:solidFill>
              <a:ln w="22225">
                <a:solidFill>
                  <a:srgbClr val="FF0000"/>
                </a:soli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24" name="Picture 123">
                <a:extLst>
                  <a:ext uri="{FF2B5EF4-FFF2-40B4-BE49-F238E27FC236}">
                    <a16:creationId xmlns:a16="http://schemas.microsoft.com/office/drawing/2014/main" id="{E0106F27-96AE-4657-967C-CBF608985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8474" y="2001906"/>
                <a:ext cx="1592443" cy="732524"/>
              </a:xfrm>
              <a:prstGeom prst="rect">
                <a:avLst/>
              </a:prstGeom>
            </p:spPr>
          </p:pic>
        </p:grpSp>
        <p:cxnSp>
          <p:nvCxnSpPr>
            <p:cNvPr id="114" name="Straight Arrow Connector 113">
              <a:extLst>
                <a:ext uri="{FF2B5EF4-FFF2-40B4-BE49-F238E27FC236}">
                  <a16:creationId xmlns:a16="http://schemas.microsoft.com/office/drawing/2014/main" id="{CE8F9C8E-4035-45F6-B66F-E71F96520F71}"/>
                </a:ext>
              </a:extLst>
            </p:cNvPr>
            <p:cNvCxnSpPr>
              <a:cxnSpLocks/>
            </p:cNvCxnSpPr>
            <p:nvPr/>
          </p:nvCxnSpPr>
          <p:spPr>
            <a:xfrm>
              <a:off x="9896074" y="1498835"/>
              <a:ext cx="0" cy="558276"/>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43" name="Group 42">
              <a:extLst>
                <a:ext uri="{FF2B5EF4-FFF2-40B4-BE49-F238E27FC236}">
                  <a16:creationId xmlns:a16="http://schemas.microsoft.com/office/drawing/2014/main" id="{043A7E87-D217-4CA4-A353-DDDA28B25A78}"/>
                </a:ext>
              </a:extLst>
            </p:cNvPr>
            <p:cNvGrpSpPr/>
            <p:nvPr/>
          </p:nvGrpSpPr>
          <p:grpSpPr>
            <a:xfrm>
              <a:off x="8246415" y="1440623"/>
              <a:ext cx="769372" cy="605259"/>
              <a:chOff x="8246415" y="1440623"/>
              <a:chExt cx="769372" cy="605259"/>
            </a:xfrm>
          </p:grpSpPr>
          <p:cxnSp>
            <p:nvCxnSpPr>
              <p:cNvPr id="128" name="Straight Arrow Connector 127">
                <a:extLst>
                  <a:ext uri="{FF2B5EF4-FFF2-40B4-BE49-F238E27FC236}">
                    <a16:creationId xmlns:a16="http://schemas.microsoft.com/office/drawing/2014/main" id="{C90ADB4A-DB3C-4C3B-8A4B-D7E93877776F}"/>
                  </a:ext>
                </a:extLst>
              </p:cNvPr>
              <p:cNvCxnSpPr>
                <a:cxnSpLocks/>
              </p:cNvCxnSpPr>
              <p:nvPr/>
            </p:nvCxnSpPr>
            <p:spPr>
              <a:xfrm>
                <a:off x="8998131" y="1440623"/>
                <a:ext cx="0" cy="605259"/>
              </a:xfrm>
              <a:prstGeom prst="straightConnector1">
                <a:avLst/>
              </a:prstGeom>
              <a:ln w="38100">
                <a:solidFill>
                  <a:srgbClr val="7030A0"/>
                </a:solidFill>
                <a:tailEnd type="triangle" w="med" len="lg"/>
              </a:ln>
            </p:spPr>
            <p:style>
              <a:lnRef idx="3">
                <a:schemeClr val="dk1"/>
              </a:lnRef>
              <a:fillRef idx="0">
                <a:schemeClr val="dk1"/>
              </a:fillRef>
              <a:effectRef idx="2">
                <a:schemeClr val="dk1"/>
              </a:effectRef>
              <a:fontRef idx="minor">
                <a:schemeClr val="tx1"/>
              </a:fontRef>
            </p:style>
          </p:cxnSp>
          <p:cxnSp>
            <p:nvCxnSpPr>
              <p:cNvPr id="132" name="Straight Arrow Connector 131">
                <a:extLst>
                  <a:ext uri="{FF2B5EF4-FFF2-40B4-BE49-F238E27FC236}">
                    <a16:creationId xmlns:a16="http://schemas.microsoft.com/office/drawing/2014/main" id="{CDBD4B23-9247-4D9F-AF64-FA2982AAC3DF}"/>
                  </a:ext>
                </a:extLst>
              </p:cNvPr>
              <p:cNvCxnSpPr>
                <a:cxnSpLocks/>
              </p:cNvCxnSpPr>
              <p:nvPr/>
            </p:nvCxnSpPr>
            <p:spPr>
              <a:xfrm flipV="1">
                <a:off x="8273811" y="1445230"/>
                <a:ext cx="741976" cy="4235"/>
              </a:xfrm>
              <a:prstGeom prst="straightConnector1">
                <a:avLst/>
              </a:prstGeom>
              <a:ln w="38100">
                <a:solidFill>
                  <a:srgbClr val="7030A0"/>
                </a:solidFill>
                <a:tailEnd type="none" w="med" len="lg"/>
              </a:ln>
            </p:spPr>
            <p:style>
              <a:lnRef idx="3">
                <a:schemeClr val="dk1"/>
              </a:lnRef>
              <a:fillRef idx="0">
                <a:schemeClr val="dk1"/>
              </a:fillRef>
              <a:effectRef idx="2">
                <a:schemeClr val="dk1"/>
              </a:effectRef>
              <a:fontRef idx="minor">
                <a:schemeClr val="tx1"/>
              </a:fontRef>
            </p:style>
          </p:cxnSp>
          <p:sp>
            <p:nvSpPr>
              <p:cNvPr id="133" name="TextBox 132">
                <a:extLst>
                  <a:ext uri="{FF2B5EF4-FFF2-40B4-BE49-F238E27FC236}">
                    <a16:creationId xmlns:a16="http://schemas.microsoft.com/office/drawing/2014/main" id="{53EF82D1-EC8B-4DE0-80C1-9D505FAF2D92}"/>
                  </a:ext>
                </a:extLst>
              </p:cNvPr>
              <p:cNvSpPr txBox="1"/>
              <p:nvPr/>
            </p:nvSpPr>
            <p:spPr>
              <a:xfrm>
                <a:off x="8246415" y="1447347"/>
                <a:ext cx="707245" cy="246221"/>
              </a:xfrm>
              <a:prstGeom prst="rect">
                <a:avLst/>
              </a:prstGeom>
              <a:noFill/>
            </p:spPr>
            <p:txBody>
              <a:bodyPr wrap="none" rtlCol="0">
                <a:spAutoFit/>
              </a:bodyPr>
              <a:lstStyle/>
              <a:p>
                <a:r>
                  <a:rPr lang="en-US" sz="1000" b="1" dirty="0">
                    <a:solidFill>
                      <a:srgbClr val="7030A0"/>
                    </a:solidFill>
                  </a:rPr>
                  <a:t>Metadata</a:t>
                </a:r>
              </a:p>
            </p:txBody>
          </p:sp>
        </p:grpSp>
        <p:cxnSp>
          <p:nvCxnSpPr>
            <p:cNvPr id="145" name="Straight Arrow Connector 144">
              <a:extLst>
                <a:ext uri="{FF2B5EF4-FFF2-40B4-BE49-F238E27FC236}">
                  <a16:creationId xmlns:a16="http://schemas.microsoft.com/office/drawing/2014/main" id="{9CC4ABC3-14EF-4B87-BC61-DCDDBF4A346B}"/>
                </a:ext>
              </a:extLst>
            </p:cNvPr>
            <p:cNvCxnSpPr>
              <a:cxnSpLocks/>
            </p:cNvCxnSpPr>
            <p:nvPr/>
          </p:nvCxnSpPr>
          <p:spPr>
            <a:xfrm flipV="1">
              <a:off x="9256587" y="3697607"/>
              <a:ext cx="516474" cy="11444"/>
            </a:xfrm>
            <a:prstGeom prst="straightConnector1">
              <a:avLst/>
            </a:prstGeom>
            <a:ln w="38100">
              <a:solidFill>
                <a:schemeClr val="tx1"/>
              </a:solidFill>
              <a:tailEnd type="none" w="med" len="lg"/>
            </a:ln>
          </p:spPr>
          <p:style>
            <a:lnRef idx="3">
              <a:schemeClr val="dk1"/>
            </a:lnRef>
            <a:fillRef idx="0">
              <a:schemeClr val="dk1"/>
            </a:fillRef>
            <a:effectRef idx="2">
              <a:schemeClr val="dk1"/>
            </a:effectRef>
            <a:fontRef idx="minor">
              <a:schemeClr val="tx1"/>
            </a:fontRef>
          </p:style>
        </p:cxnSp>
        <p:cxnSp>
          <p:nvCxnSpPr>
            <p:cNvPr id="146" name="Straight Arrow Connector 145">
              <a:extLst>
                <a:ext uri="{FF2B5EF4-FFF2-40B4-BE49-F238E27FC236}">
                  <a16:creationId xmlns:a16="http://schemas.microsoft.com/office/drawing/2014/main" id="{FC154266-86ED-44D0-B408-240325C24F74}"/>
                </a:ext>
              </a:extLst>
            </p:cNvPr>
            <p:cNvCxnSpPr>
              <a:cxnSpLocks/>
            </p:cNvCxnSpPr>
            <p:nvPr/>
          </p:nvCxnSpPr>
          <p:spPr>
            <a:xfrm flipH="1" flipV="1">
              <a:off x="9762485" y="2892198"/>
              <a:ext cx="1" cy="816853"/>
            </a:xfrm>
            <a:prstGeom prst="straightConnector1">
              <a:avLst/>
            </a:prstGeom>
            <a:ln w="38100">
              <a:solidFill>
                <a:schemeClr val="tx1"/>
              </a:solidFill>
              <a:tailEnd type="triangle" w="med" len="lg"/>
            </a:ln>
          </p:spPr>
          <p:style>
            <a:lnRef idx="3">
              <a:schemeClr val="dk1"/>
            </a:lnRef>
            <a:fillRef idx="0">
              <a:schemeClr val="dk1"/>
            </a:fillRef>
            <a:effectRef idx="2">
              <a:schemeClr val="dk1"/>
            </a:effectRef>
            <a:fontRef idx="minor">
              <a:schemeClr val="tx1"/>
            </a:fontRef>
          </p:style>
        </p:cxnSp>
      </p:grpSp>
      <p:grpSp>
        <p:nvGrpSpPr>
          <p:cNvPr id="111" name="Group 110">
            <a:extLst>
              <a:ext uri="{FF2B5EF4-FFF2-40B4-BE49-F238E27FC236}">
                <a16:creationId xmlns:a16="http://schemas.microsoft.com/office/drawing/2014/main" id="{A9C64FFE-A1DB-4926-9236-84455237F299}"/>
              </a:ext>
            </a:extLst>
          </p:cNvPr>
          <p:cNvGrpSpPr/>
          <p:nvPr/>
        </p:nvGrpSpPr>
        <p:grpSpPr>
          <a:xfrm>
            <a:off x="5513599" y="3274769"/>
            <a:ext cx="773761" cy="556788"/>
            <a:chOff x="5693597" y="3702516"/>
            <a:chExt cx="773761" cy="556788"/>
          </a:xfrm>
        </p:grpSpPr>
        <p:cxnSp>
          <p:nvCxnSpPr>
            <p:cNvPr id="75" name="Straight Arrow Connector 74">
              <a:extLst>
                <a:ext uri="{FF2B5EF4-FFF2-40B4-BE49-F238E27FC236}">
                  <a16:creationId xmlns:a16="http://schemas.microsoft.com/office/drawing/2014/main" id="{1B317AC1-E3AA-481F-B859-33499DBB5157}"/>
                </a:ext>
              </a:extLst>
            </p:cNvPr>
            <p:cNvCxnSpPr>
              <a:cxnSpLocks/>
              <a:stCxn id="76" idx="1"/>
            </p:cNvCxnSpPr>
            <p:nvPr/>
          </p:nvCxnSpPr>
          <p:spPr>
            <a:xfrm flipH="1">
              <a:off x="5693597" y="3980910"/>
              <a:ext cx="275645" cy="0"/>
            </a:xfrm>
            <a:prstGeom prst="straightConnector1">
              <a:avLst/>
            </a:prstGeom>
            <a:ln w="38100">
              <a:headEnd type="triangle"/>
              <a:tailEnd type="none" w="med" len="med"/>
            </a:ln>
          </p:spPr>
          <p:style>
            <a:lnRef idx="3">
              <a:schemeClr val="dk1"/>
            </a:lnRef>
            <a:fillRef idx="0">
              <a:schemeClr val="dk1"/>
            </a:fillRef>
            <a:effectRef idx="2">
              <a:schemeClr val="dk1"/>
            </a:effectRef>
            <a:fontRef idx="minor">
              <a:schemeClr val="tx1"/>
            </a:fontRef>
          </p:style>
        </p:cxnSp>
        <p:pic>
          <p:nvPicPr>
            <p:cNvPr id="76" name="Picture 75">
              <a:extLst>
                <a:ext uri="{FF2B5EF4-FFF2-40B4-BE49-F238E27FC236}">
                  <a16:creationId xmlns:a16="http://schemas.microsoft.com/office/drawing/2014/main" id="{D975990B-B79D-440B-A2FA-74F224820A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9242" y="3702516"/>
              <a:ext cx="498116" cy="556788"/>
            </a:xfrm>
            <a:prstGeom prst="rect">
              <a:avLst/>
            </a:prstGeom>
          </p:spPr>
        </p:pic>
      </p:grpSp>
      <p:cxnSp>
        <p:nvCxnSpPr>
          <p:cNvPr id="125" name="Straight Arrow Connector 124">
            <a:extLst>
              <a:ext uri="{FF2B5EF4-FFF2-40B4-BE49-F238E27FC236}">
                <a16:creationId xmlns:a16="http://schemas.microsoft.com/office/drawing/2014/main" id="{0F886599-FB8B-4406-BE85-035D299EC82B}"/>
              </a:ext>
            </a:extLst>
          </p:cNvPr>
          <p:cNvCxnSpPr>
            <a:cxnSpLocks/>
            <a:stCxn id="80" idx="3"/>
          </p:cNvCxnSpPr>
          <p:nvPr/>
        </p:nvCxnSpPr>
        <p:spPr>
          <a:xfrm>
            <a:off x="5198040" y="4308580"/>
            <a:ext cx="1100946" cy="642888"/>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110" name="Straight Connector 109">
            <a:extLst>
              <a:ext uri="{FF2B5EF4-FFF2-40B4-BE49-F238E27FC236}">
                <a16:creationId xmlns:a16="http://schemas.microsoft.com/office/drawing/2014/main" id="{48CCCE26-B27A-4605-9647-C877CE5C60A2}"/>
              </a:ext>
            </a:extLst>
          </p:cNvPr>
          <p:cNvCxnSpPr>
            <a:cxnSpLocks/>
          </p:cNvCxnSpPr>
          <p:nvPr/>
        </p:nvCxnSpPr>
        <p:spPr>
          <a:xfrm flipV="1">
            <a:off x="4372831" y="4401082"/>
            <a:ext cx="0" cy="346180"/>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112" name="Straight Connector 111">
            <a:extLst>
              <a:ext uri="{FF2B5EF4-FFF2-40B4-BE49-F238E27FC236}">
                <a16:creationId xmlns:a16="http://schemas.microsoft.com/office/drawing/2014/main" id="{4C832CBB-DC6D-40EF-A67B-2D49CD059979}"/>
              </a:ext>
            </a:extLst>
          </p:cNvPr>
          <p:cNvCxnSpPr>
            <a:cxnSpLocks/>
            <a:endCxn id="80" idx="2"/>
          </p:cNvCxnSpPr>
          <p:nvPr/>
        </p:nvCxnSpPr>
        <p:spPr>
          <a:xfrm flipH="1" flipV="1">
            <a:off x="4486535" y="4537999"/>
            <a:ext cx="4154" cy="256065"/>
          </a:xfrm>
          <a:prstGeom prst="line">
            <a:avLst/>
          </a:prstGeom>
          <a:ln w="38100">
            <a:headEnd type="triangle"/>
            <a:tailEnd type="triangle" w="sm" len="sm"/>
          </a:ln>
        </p:spPr>
        <p:style>
          <a:lnRef idx="3">
            <a:schemeClr val="dk1"/>
          </a:lnRef>
          <a:fillRef idx="0">
            <a:schemeClr val="dk1"/>
          </a:fillRef>
          <a:effectRef idx="2">
            <a:schemeClr val="dk1"/>
          </a:effectRef>
          <a:fontRef idx="minor">
            <a:schemeClr val="tx1"/>
          </a:fontRef>
        </p:style>
      </p:cxnSp>
      <p:cxnSp>
        <p:nvCxnSpPr>
          <p:cNvPr id="113" name="Straight Connector 112">
            <a:extLst>
              <a:ext uri="{FF2B5EF4-FFF2-40B4-BE49-F238E27FC236}">
                <a16:creationId xmlns:a16="http://schemas.microsoft.com/office/drawing/2014/main" id="{CFA54ACC-6430-416A-8600-E3BC0F3799D1}"/>
              </a:ext>
            </a:extLst>
          </p:cNvPr>
          <p:cNvCxnSpPr>
            <a:cxnSpLocks/>
          </p:cNvCxnSpPr>
          <p:nvPr/>
        </p:nvCxnSpPr>
        <p:spPr>
          <a:xfrm flipV="1">
            <a:off x="4600993" y="4401082"/>
            <a:ext cx="0" cy="346180"/>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108" name="Straight Arrow Connector 107">
            <a:extLst>
              <a:ext uri="{FF2B5EF4-FFF2-40B4-BE49-F238E27FC236}">
                <a16:creationId xmlns:a16="http://schemas.microsoft.com/office/drawing/2014/main" id="{A722FFAB-CBAF-48C7-A6A4-08E33984475A}"/>
              </a:ext>
            </a:extLst>
          </p:cNvPr>
          <p:cNvCxnSpPr>
            <a:cxnSpLocks/>
            <a:endCxn id="106" idx="1"/>
          </p:cNvCxnSpPr>
          <p:nvPr/>
        </p:nvCxnSpPr>
        <p:spPr>
          <a:xfrm>
            <a:off x="4563413" y="4875921"/>
            <a:ext cx="772034" cy="820135"/>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99" name="Straight Arrow Connector 98">
            <a:extLst>
              <a:ext uri="{FF2B5EF4-FFF2-40B4-BE49-F238E27FC236}">
                <a16:creationId xmlns:a16="http://schemas.microsoft.com/office/drawing/2014/main" id="{F01777F2-9D58-46AC-9E9F-093835B63164}"/>
              </a:ext>
            </a:extLst>
          </p:cNvPr>
          <p:cNvCxnSpPr>
            <a:cxnSpLocks/>
            <a:endCxn id="92" idx="3"/>
          </p:cNvCxnSpPr>
          <p:nvPr/>
        </p:nvCxnSpPr>
        <p:spPr>
          <a:xfrm flipH="1">
            <a:off x="3314208" y="4951312"/>
            <a:ext cx="1021571" cy="468943"/>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87" name="Straight Arrow Connector 86">
            <a:extLst>
              <a:ext uri="{FF2B5EF4-FFF2-40B4-BE49-F238E27FC236}">
                <a16:creationId xmlns:a16="http://schemas.microsoft.com/office/drawing/2014/main" id="{D273309E-7C60-436F-A087-44D2A9923828}"/>
              </a:ext>
            </a:extLst>
          </p:cNvPr>
          <p:cNvCxnSpPr>
            <a:cxnSpLocks/>
          </p:cNvCxnSpPr>
          <p:nvPr/>
        </p:nvCxnSpPr>
        <p:spPr>
          <a:xfrm flipH="1">
            <a:off x="4462529" y="4977685"/>
            <a:ext cx="15394" cy="652286"/>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04B0ACBF-3EDC-4A3C-B5BB-ADF6B8032DDB}"/>
              </a:ext>
            </a:extLst>
          </p:cNvPr>
          <p:cNvCxnSpPr>
            <a:cxnSpLocks/>
          </p:cNvCxnSpPr>
          <p:nvPr/>
        </p:nvCxnSpPr>
        <p:spPr>
          <a:xfrm>
            <a:off x="2345941" y="3309743"/>
            <a:ext cx="634652" cy="0"/>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6181B107-2F65-4E21-9EBC-44B6419F8806}"/>
              </a:ext>
            </a:extLst>
          </p:cNvPr>
          <p:cNvCxnSpPr>
            <a:cxnSpLocks/>
          </p:cNvCxnSpPr>
          <p:nvPr/>
        </p:nvCxnSpPr>
        <p:spPr>
          <a:xfrm>
            <a:off x="2345941" y="3373476"/>
            <a:ext cx="959967" cy="6573"/>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378B91C5-525B-4676-9F4B-A401707814DC}"/>
              </a:ext>
            </a:extLst>
          </p:cNvPr>
          <p:cNvCxnSpPr>
            <a:cxnSpLocks/>
          </p:cNvCxnSpPr>
          <p:nvPr/>
        </p:nvCxnSpPr>
        <p:spPr>
          <a:xfrm>
            <a:off x="2345941" y="3443783"/>
            <a:ext cx="775328" cy="0"/>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9194C1DB-851F-4503-A2FF-6BAD2AD86A70}"/>
              </a:ext>
            </a:extLst>
          </p:cNvPr>
          <p:cNvCxnSpPr>
            <a:cxnSpLocks/>
          </p:cNvCxnSpPr>
          <p:nvPr/>
        </p:nvCxnSpPr>
        <p:spPr>
          <a:xfrm>
            <a:off x="2345941" y="3514091"/>
            <a:ext cx="479983" cy="0"/>
          </a:xfrm>
          <a:prstGeom prst="line">
            <a:avLst/>
          </a:prstGeom>
          <a:ln w="38100">
            <a:tailEnd type="none" w="med" len="lg"/>
          </a:ln>
        </p:spPr>
        <p:style>
          <a:lnRef idx="3">
            <a:schemeClr val="dk1"/>
          </a:lnRef>
          <a:fillRef idx="0">
            <a:schemeClr val="dk1"/>
          </a:fillRef>
          <a:effectRef idx="2">
            <a:schemeClr val="dk1"/>
          </a:effectRef>
          <a:fontRef idx="minor">
            <a:schemeClr val="tx1"/>
          </a:fontRef>
        </p:style>
      </p:cxnSp>
      <p:cxnSp>
        <p:nvCxnSpPr>
          <p:cNvPr id="32" name="Straight Arrow Connector 31">
            <a:extLst>
              <a:ext uri="{FF2B5EF4-FFF2-40B4-BE49-F238E27FC236}">
                <a16:creationId xmlns:a16="http://schemas.microsoft.com/office/drawing/2014/main" id="{7C451CE4-673F-4489-A15E-181F48BFEE36}"/>
              </a:ext>
            </a:extLst>
          </p:cNvPr>
          <p:cNvCxnSpPr>
            <a:cxnSpLocks/>
            <a:stCxn id="4" idx="3"/>
            <a:endCxn id="13" idx="1"/>
          </p:cNvCxnSpPr>
          <p:nvPr/>
        </p:nvCxnSpPr>
        <p:spPr>
          <a:xfrm flipV="1">
            <a:off x="1393743" y="3410822"/>
            <a:ext cx="590464" cy="1"/>
          </a:xfrm>
          <a:prstGeom prst="straightConnector1">
            <a:avLst/>
          </a:prstGeom>
          <a:ln w="38100">
            <a:tailEnd type="triangle" w="med" len="med"/>
          </a:ln>
        </p:spPr>
        <p:style>
          <a:lnRef idx="3">
            <a:schemeClr val="dk1"/>
          </a:lnRef>
          <a:fillRef idx="0">
            <a:schemeClr val="dk1"/>
          </a:fillRef>
          <a:effectRef idx="2">
            <a:schemeClr val="dk1"/>
          </a:effectRef>
          <a:fontRef idx="minor">
            <a:schemeClr val="tx1"/>
          </a:fontRef>
        </p:style>
      </p:cxnSp>
      <p:sp>
        <p:nvSpPr>
          <p:cNvPr id="2" name="Title 1">
            <a:extLst>
              <a:ext uri="{FF2B5EF4-FFF2-40B4-BE49-F238E27FC236}">
                <a16:creationId xmlns:a16="http://schemas.microsoft.com/office/drawing/2014/main" id="{F9D92A5B-2A43-49D4-9A59-0C5F8450E8FF}"/>
              </a:ext>
            </a:extLst>
          </p:cNvPr>
          <p:cNvSpPr>
            <a:spLocks noGrp="1"/>
          </p:cNvSpPr>
          <p:nvPr>
            <p:ph type="title"/>
          </p:nvPr>
        </p:nvSpPr>
        <p:spPr>
          <a:xfrm>
            <a:off x="545456" y="11888"/>
            <a:ext cx="11032958" cy="597087"/>
          </a:xfrm>
        </p:spPr>
        <p:txBody>
          <a:bodyPr/>
          <a:lstStyle/>
          <a:p>
            <a:r>
              <a:rPr lang="en-US" dirty="0"/>
              <a:t>    SDG&amp;E High-Level Data Flows                                                                                 </a:t>
            </a:r>
          </a:p>
        </p:txBody>
      </p:sp>
      <p:sp>
        <p:nvSpPr>
          <p:cNvPr id="3" name="Footer Placeholder 2">
            <a:extLst>
              <a:ext uri="{FF2B5EF4-FFF2-40B4-BE49-F238E27FC236}">
                <a16:creationId xmlns:a16="http://schemas.microsoft.com/office/drawing/2014/main" id="{16A584D3-884C-4D7A-AEFE-954A9EA5981E}"/>
              </a:ext>
            </a:extLst>
          </p:cNvPr>
          <p:cNvSpPr>
            <a:spLocks noGrp="1"/>
          </p:cNvSpPr>
          <p:nvPr>
            <p:ph type="ftr" sz="quarter" idx="11"/>
          </p:nvPr>
        </p:nvSpPr>
        <p:spPr/>
        <p:txBody>
          <a:bodyPr/>
          <a:lstStyle/>
          <a:p>
            <a:r>
              <a:rPr lang="en-US" dirty="0"/>
              <a:t>SDG&amp;E Synchrophasor Visualization Software System</a:t>
            </a:r>
          </a:p>
        </p:txBody>
      </p:sp>
      <p:sp>
        <p:nvSpPr>
          <p:cNvPr id="4" name="Rectangle 3">
            <a:extLst>
              <a:ext uri="{FF2B5EF4-FFF2-40B4-BE49-F238E27FC236}">
                <a16:creationId xmlns:a16="http://schemas.microsoft.com/office/drawing/2014/main" id="{50CCF8AD-14C0-47DE-978C-38BC865561CE}"/>
              </a:ext>
            </a:extLst>
          </p:cNvPr>
          <p:cNvSpPr/>
          <p:nvPr/>
        </p:nvSpPr>
        <p:spPr>
          <a:xfrm>
            <a:off x="234762" y="3002318"/>
            <a:ext cx="1158981" cy="817010"/>
          </a:xfrm>
          <a:prstGeom prst="rect">
            <a:avLst/>
          </a:prstGeom>
          <a:solidFill>
            <a:schemeClr val="bg1"/>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Field</a:t>
            </a:r>
            <a:br>
              <a:rPr lang="en-US" sz="2400" dirty="0">
                <a:solidFill>
                  <a:schemeClr val="tx1"/>
                </a:solidFill>
              </a:rPr>
            </a:br>
            <a:r>
              <a:rPr lang="en-US" sz="2400" dirty="0">
                <a:solidFill>
                  <a:schemeClr val="tx1"/>
                </a:solidFill>
              </a:rPr>
              <a:t>Devices</a:t>
            </a:r>
          </a:p>
        </p:txBody>
      </p:sp>
      <p:pic>
        <p:nvPicPr>
          <p:cNvPr id="5" name="Picture 4">
            <a:extLst>
              <a:ext uri="{FF2B5EF4-FFF2-40B4-BE49-F238E27FC236}">
                <a16:creationId xmlns:a16="http://schemas.microsoft.com/office/drawing/2014/main" id="{BAEEA8FB-442C-4203-8D41-F09DA201C0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4107" y="2300711"/>
            <a:ext cx="359400" cy="2308143"/>
          </a:xfrm>
          <a:prstGeom prst="rect">
            <a:avLst/>
          </a:prstGeom>
        </p:spPr>
      </p:pic>
      <p:pic>
        <p:nvPicPr>
          <p:cNvPr id="13" name="Picture 12">
            <a:extLst>
              <a:ext uri="{FF2B5EF4-FFF2-40B4-BE49-F238E27FC236}">
                <a16:creationId xmlns:a16="http://schemas.microsoft.com/office/drawing/2014/main" id="{E089E488-BCDE-4D3E-A449-8C0053B3A6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84207" y="3208644"/>
            <a:ext cx="429239" cy="404356"/>
          </a:xfrm>
          <a:prstGeom prst="rect">
            <a:avLst/>
          </a:prstGeom>
        </p:spPr>
      </p:pic>
      <p:grpSp>
        <p:nvGrpSpPr>
          <p:cNvPr id="137" name="Group 136">
            <a:extLst>
              <a:ext uri="{FF2B5EF4-FFF2-40B4-BE49-F238E27FC236}">
                <a16:creationId xmlns:a16="http://schemas.microsoft.com/office/drawing/2014/main" id="{D8BA4272-1E1B-443D-BFDD-619D66CB43E2}"/>
              </a:ext>
            </a:extLst>
          </p:cNvPr>
          <p:cNvGrpSpPr/>
          <p:nvPr/>
        </p:nvGrpSpPr>
        <p:grpSpPr>
          <a:xfrm>
            <a:off x="3795501" y="1081539"/>
            <a:ext cx="1470408" cy="817010"/>
            <a:chOff x="3861287" y="1081539"/>
            <a:chExt cx="1470408" cy="817010"/>
          </a:xfrm>
        </p:grpSpPr>
        <p:sp>
          <p:nvSpPr>
            <p:cNvPr id="22" name="Rectangle 21">
              <a:extLst>
                <a:ext uri="{FF2B5EF4-FFF2-40B4-BE49-F238E27FC236}">
                  <a16:creationId xmlns:a16="http://schemas.microsoft.com/office/drawing/2014/main" id="{A2C03DD8-94B0-4EDF-8987-80BE0A8D8F41}"/>
                </a:ext>
              </a:extLst>
            </p:cNvPr>
            <p:cNvSpPr/>
            <p:nvPr/>
          </p:nvSpPr>
          <p:spPr>
            <a:xfrm>
              <a:off x="3861287" y="1081539"/>
              <a:ext cx="1470408"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26" name="Picture 25">
              <a:extLst>
                <a:ext uri="{FF2B5EF4-FFF2-40B4-BE49-F238E27FC236}">
                  <a16:creationId xmlns:a16="http://schemas.microsoft.com/office/drawing/2014/main" id="{7AA4B1D1-A103-4E9E-AF43-2369C6E33A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88287" y="1108524"/>
              <a:ext cx="1402761" cy="438363"/>
            </a:xfrm>
            <a:prstGeom prst="rect">
              <a:avLst/>
            </a:prstGeom>
          </p:spPr>
        </p:pic>
        <p:grpSp>
          <p:nvGrpSpPr>
            <p:cNvPr id="27" name="Group 26">
              <a:extLst>
                <a:ext uri="{FF2B5EF4-FFF2-40B4-BE49-F238E27FC236}">
                  <a16:creationId xmlns:a16="http://schemas.microsoft.com/office/drawing/2014/main" id="{5A78683B-5813-43B1-A390-E178E096398A}"/>
                </a:ext>
              </a:extLst>
            </p:cNvPr>
            <p:cNvGrpSpPr/>
            <p:nvPr/>
          </p:nvGrpSpPr>
          <p:grpSpPr>
            <a:xfrm>
              <a:off x="3916322" y="1573341"/>
              <a:ext cx="723275" cy="265902"/>
              <a:chOff x="2280952" y="3494120"/>
              <a:chExt cx="723275" cy="265902"/>
            </a:xfrm>
          </p:grpSpPr>
          <p:sp>
            <p:nvSpPr>
              <p:cNvPr id="28" name="Rectangle 27">
                <a:extLst>
                  <a:ext uri="{FF2B5EF4-FFF2-40B4-BE49-F238E27FC236}">
                    <a16:creationId xmlns:a16="http://schemas.microsoft.com/office/drawing/2014/main" id="{E9551FF5-ACD7-4EE9-AE53-41C1FB82BE7C}"/>
                  </a:ext>
                </a:extLst>
              </p:cNvPr>
              <p:cNvSpPr/>
              <p:nvPr/>
            </p:nvSpPr>
            <p:spPr>
              <a:xfrm>
                <a:off x="2284341" y="3508585"/>
                <a:ext cx="668476" cy="251437"/>
              </a:xfrm>
              <a:prstGeom prst="rect">
                <a:avLst/>
              </a:prstGeom>
              <a:solidFill>
                <a:schemeClr val="accent3">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29" name="TextBox 28">
                <a:extLst>
                  <a:ext uri="{FF2B5EF4-FFF2-40B4-BE49-F238E27FC236}">
                    <a16:creationId xmlns:a16="http://schemas.microsoft.com/office/drawing/2014/main" id="{6C1849A2-5BA0-48A6-96DD-7FDE3F8C862B}"/>
                  </a:ext>
                </a:extLst>
              </p:cNvPr>
              <p:cNvSpPr txBox="1"/>
              <p:nvPr/>
            </p:nvSpPr>
            <p:spPr>
              <a:xfrm>
                <a:off x="2280952" y="3494120"/>
                <a:ext cx="723275" cy="261610"/>
              </a:xfrm>
              <a:prstGeom prst="rect">
                <a:avLst/>
              </a:prstGeom>
              <a:noFill/>
            </p:spPr>
            <p:txBody>
              <a:bodyPr wrap="none" rtlCol="0">
                <a:spAutoFit/>
              </a:bodyPr>
              <a:lstStyle/>
              <a:p>
                <a:r>
                  <a:rPr lang="en-US" sz="1100" b="1" dirty="0">
                    <a:latin typeface="Arial Narrow" panose="020B0606020202030204" pitchFamily="34" charset="0"/>
                  </a:rPr>
                  <a:t>Perf. Hist.</a:t>
                </a:r>
              </a:p>
            </p:txBody>
          </p:sp>
        </p:grpSp>
      </p:grpSp>
      <p:sp>
        <p:nvSpPr>
          <p:cNvPr id="36" name="TextBox 35">
            <a:extLst>
              <a:ext uri="{FF2B5EF4-FFF2-40B4-BE49-F238E27FC236}">
                <a16:creationId xmlns:a16="http://schemas.microsoft.com/office/drawing/2014/main" id="{1B2D3A64-4F8F-4173-BFF6-53AB5A62F0AA}"/>
              </a:ext>
            </a:extLst>
          </p:cNvPr>
          <p:cNvSpPr txBox="1"/>
          <p:nvPr/>
        </p:nvSpPr>
        <p:spPr>
          <a:xfrm>
            <a:off x="1381839" y="3797306"/>
            <a:ext cx="614271" cy="246221"/>
          </a:xfrm>
          <a:prstGeom prst="rect">
            <a:avLst/>
          </a:prstGeom>
          <a:noFill/>
        </p:spPr>
        <p:txBody>
          <a:bodyPr wrap="none" rtlCol="0">
            <a:spAutoFit/>
          </a:bodyPr>
          <a:lstStyle/>
          <a:p>
            <a:r>
              <a:rPr lang="en-US" sz="1000" b="1" dirty="0">
                <a:solidFill>
                  <a:srgbClr val="5B9BD5"/>
                </a:solidFill>
              </a:rPr>
              <a:t>C37.118</a:t>
            </a:r>
          </a:p>
        </p:txBody>
      </p:sp>
      <p:cxnSp>
        <p:nvCxnSpPr>
          <p:cNvPr id="42" name="Straight Arrow Connector 41">
            <a:extLst>
              <a:ext uri="{FF2B5EF4-FFF2-40B4-BE49-F238E27FC236}">
                <a16:creationId xmlns:a16="http://schemas.microsoft.com/office/drawing/2014/main" id="{0B878CEA-9ED7-4E13-94DB-EA7DF23F4A20}"/>
              </a:ext>
            </a:extLst>
          </p:cNvPr>
          <p:cNvCxnSpPr>
            <a:cxnSpLocks/>
          </p:cNvCxnSpPr>
          <p:nvPr/>
        </p:nvCxnSpPr>
        <p:spPr>
          <a:xfrm flipV="1">
            <a:off x="2960942" y="1892908"/>
            <a:ext cx="837335" cy="1416835"/>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44" name="Straight Arrow Connector 43">
            <a:extLst>
              <a:ext uri="{FF2B5EF4-FFF2-40B4-BE49-F238E27FC236}">
                <a16:creationId xmlns:a16="http://schemas.microsoft.com/office/drawing/2014/main" id="{E455BEC3-4441-4DC0-9EBB-72304B7BC105}"/>
              </a:ext>
            </a:extLst>
          </p:cNvPr>
          <p:cNvCxnSpPr>
            <a:cxnSpLocks/>
            <a:stCxn id="22" idx="3"/>
          </p:cNvCxnSpPr>
          <p:nvPr/>
        </p:nvCxnSpPr>
        <p:spPr>
          <a:xfrm>
            <a:off x="5265909" y="1490044"/>
            <a:ext cx="967837" cy="10775"/>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50" name="Group 49">
            <a:extLst>
              <a:ext uri="{FF2B5EF4-FFF2-40B4-BE49-F238E27FC236}">
                <a16:creationId xmlns:a16="http://schemas.microsoft.com/office/drawing/2014/main" id="{C976735C-FE42-446C-B199-266448A375F8}"/>
              </a:ext>
            </a:extLst>
          </p:cNvPr>
          <p:cNvGrpSpPr/>
          <p:nvPr/>
        </p:nvGrpSpPr>
        <p:grpSpPr>
          <a:xfrm>
            <a:off x="6233746" y="1032494"/>
            <a:ext cx="2111337" cy="860414"/>
            <a:chOff x="5996696" y="946091"/>
            <a:chExt cx="2111337" cy="860414"/>
          </a:xfrm>
        </p:grpSpPr>
        <p:sp>
          <p:nvSpPr>
            <p:cNvPr id="47" name="Rectangle 46">
              <a:extLst>
                <a:ext uri="{FF2B5EF4-FFF2-40B4-BE49-F238E27FC236}">
                  <a16:creationId xmlns:a16="http://schemas.microsoft.com/office/drawing/2014/main" id="{BF974C8C-D526-4C86-BA19-F0B336F5106E}"/>
                </a:ext>
              </a:extLst>
            </p:cNvPr>
            <p:cNvSpPr/>
            <p:nvPr/>
          </p:nvSpPr>
          <p:spPr>
            <a:xfrm>
              <a:off x="5996696" y="989495"/>
              <a:ext cx="2053300"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48" name="Picture 47">
              <a:extLst>
                <a:ext uri="{FF2B5EF4-FFF2-40B4-BE49-F238E27FC236}">
                  <a16:creationId xmlns:a16="http://schemas.microsoft.com/office/drawing/2014/main" id="{2AB01DC9-4C6D-485A-8EF9-90F8A0B8910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41919" y="1278178"/>
              <a:ext cx="1144640" cy="458363"/>
            </a:xfrm>
            <a:prstGeom prst="rect">
              <a:avLst/>
            </a:prstGeom>
          </p:spPr>
        </p:pic>
        <p:sp>
          <p:nvSpPr>
            <p:cNvPr id="49" name="Rectangle 48">
              <a:extLst>
                <a:ext uri="{FF2B5EF4-FFF2-40B4-BE49-F238E27FC236}">
                  <a16:creationId xmlns:a16="http://schemas.microsoft.com/office/drawing/2014/main" id="{FBD45730-F331-4B07-BA20-24B58A7FFE1D}"/>
                </a:ext>
              </a:extLst>
            </p:cNvPr>
            <p:cNvSpPr/>
            <p:nvPr/>
          </p:nvSpPr>
          <p:spPr>
            <a:xfrm>
              <a:off x="6040092" y="946091"/>
              <a:ext cx="2067941" cy="369332"/>
            </a:xfrm>
            <a:prstGeom prst="rect">
              <a:avLst/>
            </a:prstGeom>
          </p:spPr>
          <p:txBody>
            <a:bodyPr wrap="square">
              <a:spAutoFit/>
            </a:bodyPr>
            <a:lstStyle/>
            <a:p>
              <a:r>
                <a:rPr lang="en-US" dirty="0">
                  <a:latin typeface="Arial Narrow" panose="020B0606020202030204" pitchFamily="34" charset="0"/>
                </a:rPr>
                <a:t>Commercial Historian</a:t>
              </a:r>
            </a:p>
          </p:txBody>
        </p:sp>
      </p:grpSp>
      <p:sp>
        <p:nvSpPr>
          <p:cNvPr id="51" name="Rectangle 50">
            <a:extLst>
              <a:ext uri="{FF2B5EF4-FFF2-40B4-BE49-F238E27FC236}">
                <a16:creationId xmlns:a16="http://schemas.microsoft.com/office/drawing/2014/main" id="{ECC7486D-B09A-4CFC-B8BE-D826BDF91704}"/>
              </a:ext>
            </a:extLst>
          </p:cNvPr>
          <p:cNvSpPr/>
          <p:nvPr/>
        </p:nvSpPr>
        <p:spPr>
          <a:xfrm>
            <a:off x="3795501" y="2115459"/>
            <a:ext cx="2053300"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55" name="Picture 54">
            <a:extLst>
              <a:ext uri="{FF2B5EF4-FFF2-40B4-BE49-F238E27FC236}">
                <a16:creationId xmlns:a16="http://schemas.microsoft.com/office/drawing/2014/main" id="{5DB8A02B-7E21-4F81-B907-266C60BF8F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94805" y="2215187"/>
            <a:ext cx="1895974" cy="267409"/>
          </a:xfrm>
          <a:prstGeom prst="rect">
            <a:avLst/>
          </a:prstGeom>
        </p:spPr>
      </p:pic>
      <p:grpSp>
        <p:nvGrpSpPr>
          <p:cNvPr id="56" name="Group 55">
            <a:extLst>
              <a:ext uri="{FF2B5EF4-FFF2-40B4-BE49-F238E27FC236}">
                <a16:creationId xmlns:a16="http://schemas.microsoft.com/office/drawing/2014/main" id="{A579D364-5751-4133-9054-F8D69A0F4E80}"/>
              </a:ext>
            </a:extLst>
          </p:cNvPr>
          <p:cNvGrpSpPr/>
          <p:nvPr/>
        </p:nvGrpSpPr>
        <p:grpSpPr>
          <a:xfrm>
            <a:off x="4174277" y="2605740"/>
            <a:ext cx="723275" cy="265902"/>
            <a:chOff x="6382660" y="3625164"/>
            <a:chExt cx="723275" cy="265902"/>
          </a:xfrm>
        </p:grpSpPr>
        <p:sp>
          <p:nvSpPr>
            <p:cNvPr id="57" name="Rectangle 56">
              <a:extLst>
                <a:ext uri="{FF2B5EF4-FFF2-40B4-BE49-F238E27FC236}">
                  <a16:creationId xmlns:a16="http://schemas.microsoft.com/office/drawing/2014/main" id="{5E1FF1C7-8D87-4EE5-8831-BE61F51CC523}"/>
                </a:ext>
              </a:extLst>
            </p:cNvPr>
            <p:cNvSpPr/>
            <p:nvPr/>
          </p:nvSpPr>
          <p:spPr>
            <a:xfrm>
              <a:off x="6386049" y="3639629"/>
              <a:ext cx="668476" cy="251437"/>
            </a:xfrm>
            <a:prstGeom prst="rect">
              <a:avLst/>
            </a:prstGeom>
            <a:solidFill>
              <a:schemeClr val="accent3">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58" name="TextBox 57">
              <a:extLst>
                <a:ext uri="{FF2B5EF4-FFF2-40B4-BE49-F238E27FC236}">
                  <a16:creationId xmlns:a16="http://schemas.microsoft.com/office/drawing/2014/main" id="{5D943684-7C02-47F7-BCF9-C2D6D280C45C}"/>
                </a:ext>
              </a:extLst>
            </p:cNvPr>
            <p:cNvSpPr txBox="1"/>
            <p:nvPr/>
          </p:nvSpPr>
          <p:spPr>
            <a:xfrm>
              <a:off x="6382660" y="3625164"/>
              <a:ext cx="723275" cy="261610"/>
            </a:xfrm>
            <a:prstGeom prst="rect">
              <a:avLst/>
            </a:prstGeom>
            <a:noFill/>
          </p:spPr>
          <p:txBody>
            <a:bodyPr wrap="none" rtlCol="0">
              <a:spAutoFit/>
            </a:bodyPr>
            <a:lstStyle/>
            <a:p>
              <a:r>
                <a:rPr lang="en-US" sz="1100" b="1" dirty="0">
                  <a:latin typeface="Arial Narrow" panose="020B0606020202030204" pitchFamily="34" charset="0"/>
                </a:rPr>
                <a:t>Perf. Hist.</a:t>
              </a:r>
            </a:p>
          </p:txBody>
        </p:sp>
      </p:grpSp>
      <p:cxnSp>
        <p:nvCxnSpPr>
          <p:cNvPr id="61" name="Straight Arrow Connector 60">
            <a:extLst>
              <a:ext uri="{FF2B5EF4-FFF2-40B4-BE49-F238E27FC236}">
                <a16:creationId xmlns:a16="http://schemas.microsoft.com/office/drawing/2014/main" id="{AD2A8B41-015B-4D82-A2B2-312D9DBBED00}"/>
              </a:ext>
            </a:extLst>
          </p:cNvPr>
          <p:cNvCxnSpPr>
            <a:cxnSpLocks/>
            <a:endCxn id="51" idx="1"/>
          </p:cNvCxnSpPr>
          <p:nvPr/>
        </p:nvCxnSpPr>
        <p:spPr>
          <a:xfrm flipV="1">
            <a:off x="3289923" y="2523964"/>
            <a:ext cx="505578" cy="849513"/>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sp>
        <p:nvSpPr>
          <p:cNvPr id="65" name="TextBox 64">
            <a:extLst>
              <a:ext uri="{FF2B5EF4-FFF2-40B4-BE49-F238E27FC236}">
                <a16:creationId xmlns:a16="http://schemas.microsoft.com/office/drawing/2014/main" id="{4D8A4280-EF8A-4FBD-BF6C-6F0CC326C629}"/>
              </a:ext>
            </a:extLst>
          </p:cNvPr>
          <p:cNvSpPr txBox="1"/>
          <p:nvPr/>
        </p:nvSpPr>
        <p:spPr>
          <a:xfrm>
            <a:off x="2691637" y="2477596"/>
            <a:ext cx="614271" cy="246221"/>
          </a:xfrm>
          <a:prstGeom prst="rect">
            <a:avLst/>
          </a:prstGeom>
          <a:noFill/>
        </p:spPr>
        <p:txBody>
          <a:bodyPr wrap="none" rtlCol="0">
            <a:spAutoFit/>
          </a:bodyPr>
          <a:lstStyle/>
          <a:p>
            <a:r>
              <a:rPr lang="en-US" sz="1000" b="1" dirty="0">
                <a:solidFill>
                  <a:srgbClr val="5B9BD5"/>
                </a:solidFill>
              </a:rPr>
              <a:t>C37.118</a:t>
            </a:r>
          </a:p>
        </p:txBody>
      </p:sp>
      <p:sp>
        <p:nvSpPr>
          <p:cNvPr id="66" name="TextBox 65">
            <a:extLst>
              <a:ext uri="{FF2B5EF4-FFF2-40B4-BE49-F238E27FC236}">
                <a16:creationId xmlns:a16="http://schemas.microsoft.com/office/drawing/2014/main" id="{D0ACAA56-A9EF-453C-B208-56D13B49A7B0}"/>
              </a:ext>
            </a:extLst>
          </p:cNvPr>
          <p:cNvSpPr txBox="1"/>
          <p:nvPr/>
        </p:nvSpPr>
        <p:spPr>
          <a:xfrm>
            <a:off x="545456" y="5805630"/>
            <a:ext cx="3287888" cy="369332"/>
          </a:xfrm>
          <a:prstGeom prst="rect">
            <a:avLst/>
          </a:prstGeom>
          <a:noFill/>
        </p:spPr>
        <p:txBody>
          <a:bodyPr wrap="none" rtlCol="0">
            <a:spAutoFit/>
          </a:bodyPr>
          <a:lstStyle/>
          <a:p>
            <a:r>
              <a:rPr lang="en-US" dirty="0"/>
              <a:t>*</a:t>
            </a:r>
            <a:r>
              <a:rPr lang="en-US" sz="1400" dirty="0"/>
              <a:t>Streams replicated from each substation</a:t>
            </a:r>
            <a:endParaRPr lang="en-US" dirty="0"/>
          </a:p>
        </p:txBody>
      </p:sp>
      <p:sp>
        <p:nvSpPr>
          <p:cNvPr id="67" name="TextBox 66">
            <a:extLst>
              <a:ext uri="{FF2B5EF4-FFF2-40B4-BE49-F238E27FC236}">
                <a16:creationId xmlns:a16="http://schemas.microsoft.com/office/drawing/2014/main" id="{C4285880-C6F4-4CF2-A665-CD905D3FF2FB}"/>
              </a:ext>
            </a:extLst>
          </p:cNvPr>
          <p:cNvSpPr txBox="1"/>
          <p:nvPr/>
        </p:nvSpPr>
        <p:spPr>
          <a:xfrm>
            <a:off x="2290131" y="3015091"/>
            <a:ext cx="300082" cy="369332"/>
          </a:xfrm>
          <a:prstGeom prst="rect">
            <a:avLst/>
          </a:prstGeom>
          <a:noFill/>
        </p:spPr>
        <p:txBody>
          <a:bodyPr wrap="none" rtlCol="0">
            <a:spAutoFit/>
          </a:bodyPr>
          <a:lstStyle/>
          <a:p>
            <a:r>
              <a:rPr lang="en-US" dirty="0"/>
              <a:t>*</a:t>
            </a:r>
          </a:p>
        </p:txBody>
      </p:sp>
      <p:grpSp>
        <p:nvGrpSpPr>
          <p:cNvPr id="71" name="Group 70">
            <a:extLst>
              <a:ext uri="{FF2B5EF4-FFF2-40B4-BE49-F238E27FC236}">
                <a16:creationId xmlns:a16="http://schemas.microsoft.com/office/drawing/2014/main" id="{0AB519D5-3B79-4262-B9DD-8F7DE87E2C41}"/>
              </a:ext>
            </a:extLst>
          </p:cNvPr>
          <p:cNvGrpSpPr/>
          <p:nvPr/>
        </p:nvGrpSpPr>
        <p:grpSpPr>
          <a:xfrm>
            <a:off x="3795501" y="3149379"/>
            <a:ext cx="1764991" cy="712871"/>
            <a:chOff x="4002763" y="3416039"/>
            <a:chExt cx="1764991" cy="712871"/>
          </a:xfrm>
        </p:grpSpPr>
        <p:sp>
          <p:nvSpPr>
            <p:cNvPr id="68" name="Rectangle 67">
              <a:extLst>
                <a:ext uri="{FF2B5EF4-FFF2-40B4-BE49-F238E27FC236}">
                  <a16:creationId xmlns:a16="http://schemas.microsoft.com/office/drawing/2014/main" id="{99F5A470-A8C9-41E8-993E-2E6A2BE66F94}"/>
                </a:ext>
              </a:extLst>
            </p:cNvPr>
            <p:cNvSpPr/>
            <p:nvPr/>
          </p:nvSpPr>
          <p:spPr>
            <a:xfrm>
              <a:off x="4002763" y="3416039"/>
              <a:ext cx="1764991" cy="712871"/>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70" name="Picture 69">
              <a:extLst>
                <a:ext uri="{FF2B5EF4-FFF2-40B4-BE49-F238E27FC236}">
                  <a16:creationId xmlns:a16="http://schemas.microsoft.com/office/drawing/2014/main" id="{04D39D00-D4A5-46D5-B5E4-2A878480BCA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17091" y="3448274"/>
              <a:ext cx="1733559" cy="676355"/>
            </a:xfrm>
            <a:prstGeom prst="rect">
              <a:avLst/>
            </a:prstGeom>
          </p:spPr>
        </p:pic>
      </p:grpSp>
      <p:cxnSp>
        <p:nvCxnSpPr>
          <p:cNvPr id="72" name="Straight Arrow Connector 71">
            <a:extLst>
              <a:ext uri="{FF2B5EF4-FFF2-40B4-BE49-F238E27FC236}">
                <a16:creationId xmlns:a16="http://schemas.microsoft.com/office/drawing/2014/main" id="{A5F0ABA6-DCAE-411A-8260-AF18A1BD6A9C}"/>
              </a:ext>
            </a:extLst>
          </p:cNvPr>
          <p:cNvCxnSpPr>
            <a:cxnSpLocks/>
          </p:cNvCxnSpPr>
          <p:nvPr/>
        </p:nvCxnSpPr>
        <p:spPr>
          <a:xfrm>
            <a:off x="3108016" y="3446069"/>
            <a:ext cx="687485" cy="139156"/>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grpSp>
        <p:nvGrpSpPr>
          <p:cNvPr id="79" name="Group 78">
            <a:extLst>
              <a:ext uri="{FF2B5EF4-FFF2-40B4-BE49-F238E27FC236}">
                <a16:creationId xmlns:a16="http://schemas.microsoft.com/office/drawing/2014/main" id="{F9BF7CDA-7C1C-4CAF-AB13-B265390C56EA}"/>
              </a:ext>
            </a:extLst>
          </p:cNvPr>
          <p:cNvGrpSpPr/>
          <p:nvPr/>
        </p:nvGrpSpPr>
        <p:grpSpPr>
          <a:xfrm>
            <a:off x="3775029" y="4079160"/>
            <a:ext cx="1423011" cy="458839"/>
            <a:chOff x="2412782" y="1854740"/>
            <a:chExt cx="1423011" cy="458839"/>
          </a:xfrm>
        </p:grpSpPr>
        <p:sp>
          <p:nvSpPr>
            <p:cNvPr id="80" name="Rectangle 79">
              <a:extLst>
                <a:ext uri="{FF2B5EF4-FFF2-40B4-BE49-F238E27FC236}">
                  <a16:creationId xmlns:a16="http://schemas.microsoft.com/office/drawing/2014/main" id="{32F6C8DD-D52C-48DD-8ED4-8CADB20890EF}"/>
                </a:ext>
              </a:extLst>
            </p:cNvPr>
            <p:cNvSpPr/>
            <p:nvPr/>
          </p:nvSpPr>
          <p:spPr>
            <a:xfrm>
              <a:off x="2412782" y="1854740"/>
              <a:ext cx="1423011" cy="458839"/>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81" name="Picture 80">
              <a:extLst>
                <a:ext uri="{FF2B5EF4-FFF2-40B4-BE49-F238E27FC236}">
                  <a16:creationId xmlns:a16="http://schemas.microsoft.com/office/drawing/2014/main" id="{365EB3B3-A01F-4900-8A2E-ECE8BE4D8DF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96765" y="1937543"/>
              <a:ext cx="1196879" cy="302212"/>
            </a:xfrm>
            <a:prstGeom prst="rect">
              <a:avLst/>
            </a:prstGeom>
          </p:spPr>
        </p:pic>
      </p:grpSp>
      <p:cxnSp>
        <p:nvCxnSpPr>
          <p:cNvPr id="82" name="Straight Arrow Connector 81">
            <a:extLst>
              <a:ext uri="{FF2B5EF4-FFF2-40B4-BE49-F238E27FC236}">
                <a16:creationId xmlns:a16="http://schemas.microsoft.com/office/drawing/2014/main" id="{4120B722-B29D-4ECD-A460-57C4249448DA}"/>
              </a:ext>
            </a:extLst>
          </p:cNvPr>
          <p:cNvCxnSpPr>
            <a:cxnSpLocks/>
            <a:endCxn id="80" idx="1"/>
          </p:cNvCxnSpPr>
          <p:nvPr/>
        </p:nvCxnSpPr>
        <p:spPr>
          <a:xfrm>
            <a:off x="2782012" y="3509804"/>
            <a:ext cx="993017" cy="798776"/>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pic>
        <p:nvPicPr>
          <p:cNvPr id="84" name="Picture 83">
            <a:extLst>
              <a:ext uri="{FF2B5EF4-FFF2-40B4-BE49-F238E27FC236}">
                <a16:creationId xmlns:a16="http://schemas.microsoft.com/office/drawing/2014/main" id="{F2EA0C87-88F4-4DB0-B1AA-DE4E3527835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4283481" y="4069569"/>
            <a:ext cx="358097" cy="1511964"/>
          </a:xfrm>
          <a:prstGeom prst="rect">
            <a:avLst/>
          </a:prstGeom>
        </p:spPr>
      </p:pic>
      <p:sp>
        <p:nvSpPr>
          <p:cNvPr id="85" name="Rectangle 84">
            <a:extLst>
              <a:ext uri="{FF2B5EF4-FFF2-40B4-BE49-F238E27FC236}">
                <a16:creationId xmlns:a16="http://schemas.microsoft.com/office/drawing/2014/main" id="{467838E1-4174-4AE2-89DB-10F3865B1BFD}"/>
              </a:ext>
            </a:extLst>
          </p:cNvPr>
          <p:cNvSpPr/>
          <p:nvPr/>
        </p:nvSpPr>
        <p:spPr>
          <a:xfrm>
            <a:off x="391248" y="4040782"/>
            <a:ext cx="834887"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Field</a:t>
            </a:r>
          </a:p>
        </p:txBody>
      </p:sp>
      <p:sp>
        <p:nvSpPr>
          <p:cNvPr id="86" name="Rectangle 85">
            <a:extLst>
              <a:ext uri="{FF2B5EF4-FFF2-40B4-BE49-F238E27FC236}">
                <a16:creationId xmlns:a16="http://schemas.microsoft.com/office/drawing/2014/main" id="{CB2103F1-882F-4FE1-B7C7-C012E5BE3310}"/>
              </a:ext>
            </a:extLst>
          </p:cNvPr>
          <p:cNvSpPr/>
          <p:nvPr/>
        </p:nvSpPr>
        <p:spPr>
          <a:xfrm>
            <a:off x="8381094" y="5669413"/>
            <a:ext cx="967950"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Enterprise</a:t>
            </a:r>
          </a:p>
        </p:txBody>
      </p:sp>
      <p:sp>
        <p:nvSpPr>
          <p:cNvPr id="89" name="Rectangle 88">
            <a:extLst>
              <a:ext uri="{FF2B5EF4-FFF2-40B4-BE49-F238E27FC236}">
                <a16:creationId xmlns:a16="http://schemas.microsoft.com/office/drawing/2014/main" id="{1E0D436A-EAF8-4B10-BAC9-36CFF9DB2E08}"/>
              </a:ext>
            </a:extLst>
          </p:cNvPr>
          <p:cNvSpPr/>
          <p:nvPr/>
        </p:nvSpPr>
        <p:spPr>
          <a:xfrm>
            <a:off x="4089562" y="5684814"/>
            <a:ext cx="834887"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External</a:t>
            </a:r>
          </a:p>
        </p:txBody>
      </p:sp>
      <p:grpSp>
        <p:nvGrpSpPr>
          <p:cNvPr id="97" name="Group 96">
            <a:extLst>
              <a:ext uri="{FF2B5EF4-FFF2-40B4-BE49-F238E27FC236}">
                <a16:creationId xmlns:a16="http://schemas.microsoft.com/office/drawing/2014/main" id="{E5424546-9ADF-4FCF-A047-ADF08EC82606}"/>
              </a:ext>
            </a:extLst>
          </p:cNvPr>
          <p:cNvGrpSpPr/>
          <p:nvPr/>
        </p:nvGrpSpPr>
        <p:grpSpPr>
          <a:xfrm>
            <a:off x="1658720" y="5190835"/>
            <a:ext cx="1655488" cy="458839"/>
            <a:chOff x="5655060" y="4997616"/>
            <a:chExt cx="1655488" cy="458839"/>
          </a:xfrm>
        </p:grpSpPr>
        <p:sp>
          <p:nvSpPr>
            <p:cNvPr id="92" name="Rectangle 91">
              <a:extLst>
                <a:ext uri="{FF2B5EF4-FFF2-40B4-BE49-F238E27FC236}">
                  <a16:creationId xmlns:a16="http://schemas.microsoft.com/office/drawing/2014/main" id="{DE15B0A0-7A0A-45B7-9BD3-300BB4905B30}"/>
                </a:ext>
              </a:extLst>
            </p:cNvPr>
            <p:cNvSpPr/>
            <p:nvPr/>
          </p:nvSpPr>
          <p:spPr>
            <a:xfrm>
              <a:off x="5655060" y="4997616"/>
              <a:ext cx="1655488" cy="458839"/>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94" name="TextBox 93">
              <a:extLst>
                <a:ext uri="{FF2B5EF4-FFF2-40B4-BE49-F238E27FC236}">
                  <a16:creationId xmlns:a16="http://schemas.microsoft.com/office/drawing/2014/main" id="{559C9D3E-EA2A-4446-A9E7-3C3BF81C61F0}"/>
                </a:ext>
              </a:extLst>
            </p:cNvPr>
            <p:cNvSpPr txBox="1"/>
            <p:nvPr/>
          </p:nvSpPr>
          <p:spPr>
            <a:xfrm>
              <a:off x="5681629" y="5042369"/>
              <a:ext cx="1569660" cy="369332"/>
            </a:xfrm>
            <a:prstGeom prst="rect">
              <a:avLst/>
            </a:prstGeom>
            <a:noFill/>
          </p:spPr>
          <p:txBody>
            <a:bodyPr wrap="none" rtlCol="0">
              <a:spAutoFit/>
            </a:bodyPr>
            <a:lstStyle/>
            <a:p>
              <a:r>
                <a:rPr lang="en-US" b="1" dirty="0">
                  <a:solidFill>
                    <a:srgbClr val="4472C4"/>
                  </a:solidFill>
                  <a:latin typeface="Arial" panose="020B0604020202020204" pitchFamily="34" charset="0"/>
                  <a:cs typeface="Arial" panose="020B0604020202020204" pitchFamily="34" charset="0"/>
                </a:rPr>
                <a:t>SCADA/EMS</a:t>
              </a:r>
            </a:p>
          </p:txBody>
        </p:sp>
      </p:grpSp>
      <p:grpSp>
        <p:nvGrpSpPr>
          <p:cNvPr id="105" name="Group 104">
            <a:extLst>
              <a:ext uri="{FF2B5EF4-FFF2-40B4-BE49-F238E27FC236}">
                <a16:creationId xmlns:a16="http://schemas.microsoft.com/office/drawing/2014/main" id="{E0725307-C8B7-4E5F-835D-C271C5C02D88}"/>
              </a:ext>
            </a:extLst>
          </p:cNvPr>
          <p:cNvGrpSpPr/>
          <p:nvPr/>
        </p:nvGrpSpPr>
        <p:grpSpPr>
          <a:xfrm>
            <a:off x="5307936" y="5491803"/>
            <a:ext cx="2080811" cy="408505"/>
            <a:chOff x="5982055" y="991945"/>
            <a:chExt cx="2080811" cy="817010"/>
          </a:xfrm>
        </p:grpSpPr>
        <p:sp>
          <p:nvSpPr>
            <p:cNvPr id="106" name="Rectangle 105">
              <a:extLst>
                <a:ext uri="{FF2B5EF4-FFF2-40B4-BE49-F238E27FC236}">
                  <a16:creationId xmlns:a16="http://schemas.microsoft.com/office/drawing/2014/main" id="{F99577C6-BC50-44EA-88DE-9685A973DEC3}"/>
                </a:ext>
              </a:extLst>
            </p:cNvPr>
            <p:cNvSpPr/>
            <p:nvPr/>
          </p:nvSpPr>
          <p:spPr>
            <a:xfrm>
              <a:off x="6009566" y="991945"/>
              <a:ext cx="2053300" cy="817010"/>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07" name="Rectangle 106">
              <a:extLst>
                <a:ext uri="{FF2B5EF4-FFF2-40B4-BE49-F238E27FC236}">
                  <a16:creationId xmlns:a16="http://schemas.microsoft.com/office/drawing/2014/main" id="{A3A795E2-B930-4FAF-BF7F-A5236310D4E9}"/>
                </a:ext>
              </a:extLst>
            </p:cNvPr>
            <p:cNvSpPr/>
            <p:nvPr/>
          </p:nvSpPr>
          <p:spPr>
            <a:xfrm>
              <a:off x="5982055" y="1010527"/>
              <a:ext cx="2067941" cy="369332"/>
            </a:xfrm>
            <a:prstGeom prst="rect">
              <a:avLst/>
            </a:prstGeom>
          </p:spPr>
          <p:txBody>
            <a:bodyPr wrap="square">
              <a:spAutoFit/>
            </a:bodyPr>
            <a:lstStyle/>
            <a:p>
              <a:pPr algn="ctr"/>
              <a:r>
                <a:rPr lang="en-US" dirty="0">
                  <a:latin typeface="Arial Narrow" panose="020B0606020202030204" pitchFamily="34" charset="0"/>
                </a:rPr>
                <a:t>Test Systems</a:t>
              </a:r>
            </a:p>
          </p:txBody>
        </p:sp>
      </p:grpSp>
      <p:sp>
        <p:nvSpPr>
          <p:cNvPr id="116" name="TextBox 115">
            <a:extLst>
              <a:ext uri="{FF2B5EF4-FFF2-40B4-BE49-F238E27FC236}">
                <a16:creationId xmlns:a16="http://schemas.microsoft.com/office/drawing/2014/main" id="{B927E6F9-E6D9-464B-8B96-80D6E4D3012F}"/>
              </a:ext>
            </a:extLst>
          </p:cNvPr>
          <p:cNvSpPr txBox="1"/>
          <p:nvPr/>
        </p:nvSpPr>
        <p:spPr>
          <a:xfrm>
            <a:off x="3876252" y="5268199"/>
            <a:ext cx="614271" cy="246221"/>
          </a:xfrm>
          <a:prstGeom prst="rect">
            <a:avLst/>
          </a:prstGeom>
          <a:noFill/>
        </p:spPr>
        <p:txBody>
          <a:bodyPr wrap="none" rtlCol="0">
            <a:spAutoFit/>
          </a:bodyPr>
          <a:lstStyle/>
          <a:p>
            <a:r>
              <a:rPr lang="en-US" sz="1000" b="1" dirty="0">
                <a:solidFill>
                  <a:srgbClr val="5B9BD5"/>
                </a:solidFill>
              </a:rPr>
              <a:t>C37.118</a:t>
            </a:r>
          </a:p>
        </p:txBody>
      </p:sp>
      <p:sp>
        <p:nvSpPr>
          <p:cNvPr id="117" name="Rectangle 116">
            <a:extLst>
              <a:ext uri="{FF2B5EF4-FFF2-40B4-BE49-F238E27FC236}">
                <a16:creationId xmlns:a16="http://schemas.microsoft.com/office/drawing/2014/main" id="{7A448D14-9354-4CFF-B1D1-F5476B26FE05}"/>
              </a:ext>
            </a:extLst>
          </p:cNvPr>
          <p:cNvSpPr/>
          <p:nvPr/>
        </p:nvSpPr>
        <p:spPr>
          <a:xfrm>
            <a:off x="2486464" y="2045882"/>
            <a:ext cx="834887" cy="205408"/>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Phasor</a:t>
            </a:r>
          </a:p>
        </p:txBody>
      </p:sp>
      <p:pic>
        <p:nvPicPr>
          <p:cNvPr id="130" name="Picture 129">
            <a:extLst>
              <a:ext uri="{FF2B5EF4-FFF2-40B4-BE49-F238E27FC236}">
                <a16:creationId xmlns:a16="http://schemas.microsoft.com/office/drawing/2014/main" id="{F00251DB-8396-46D2-AEC7-E2D4E471644E}"/>
              </a:ext>
            </a:extLst>
          </p:cNvPr>
          <p:cNvPicPr>
            <a:picLocks noChangeAspect="1"/>
          </p:cNvPicPr>
          <p:nvPr/>
        </p:nvPicPr>
        <p:blipFill>
          <a:blip r:embed="rId13"/>
          <a:stretch>
            <a:fillRect/>
          </a:stretch>
        </p:blipFill>
        <p:spPr>
          <a:xfrm>
            <a:off x="3356827" y="4922410"/>
            <a:ext cx="589003" cy="267878"/>
          </a:xfrm>
          <a:prstGeom prst="rect">
            <a:avLst/>
          </a:prstGeom>
        </p:spPr>
      </p:pic>
      <p:grpSp>
        <p:nvGrpSpPr>
          <p:cNvPr id="69" name="Group 68">
            <a:extLst>
              <a:ext uri="{FF2B5EF4-FFF2-40B4-BE49-F238E27FC236}">
                <a16:creationId xmlns:a16="http://schemas.microsoft.com/office/drawing/2014/main" id="{F53BDC67-E606-4B31-BAA2-7BE2EB4A187B}"/>
              </a:ext>
            </a:extLst>
          </p:cNvPr>
          <p:cNvGrpSpPr/>
          <p:nvPr/>
        </p:nvGrpSpPr>
        <p:grpSpPr>
          <a:xfrm>
            <a:off x="4893780" y="2620205"/>
            <a:ext cx="4386074" cy="1688375"/>
            <a:chOff x="4893780" y="2620205"/>
            <a:chExt cx="4386074" cy="1688375"/>
          </a:xfrm>
        </p:grpSpPr>
        <p:cxnSp>
          <p:nvCxnSpPr>
            <p:cNvPr id="138" name="Straight Arrow Connector 137">
              <a:extLst>
                <a:ext uri="{FF2B5EF4-FFF2-40B4-BE49-F238E27FC236}">
                  <a16:creationId xmlns:a16="http://schemas.microsoft.com/office/drawing/2014/main" id="{4AAEA829-2CB0-4864-8826-DB87C665FEA1}"/>
                </a:ext>
              </a:extLst>
            </p:cNvPr>
            <p:cNvCxnSpPr>
              <a:cxnSpLocks/>
              <a:stCxn id="80" idx="3"/>
            </p:cNvCxnSpPr>
            <p:nvPr/>
          </p:nvCxnSpPr>
          <p:spPr>
            <a:xfrm flipV="1">
              <a:off x="5198040" y="3638652"/>
              <a:ext cx="2005098" cy="669928"/>
            </a:xfrm>
            <a:prstGeom prst="straightConnector1">
              <a:avLst/>
            </a:prstGeom>
            <a:ln w="38100">
              <a:solidFill>
                <a:schemeClr val="bg1">
                  <a:lumMod val="50000"/>
                </a:schemeClr>
              </a:solidFill>
              <a:prstDash val="sysDash"/>
              <a:tailEnd type="triangle" w="med" len="lg"/>
            </a:ln>
          </p:spPr>
          <p:style>
            <a:lnRef idx="3">
              <a:schemeClr val="dk1"/>
            </a:lnRef>
            <a:fillRef idx="0">
              <a:schemeClr val="dk1"/>
            </a:fillRef>
            <a:effectRef idx="2">
              <a:schemeClr val="dk1"/>
            </a:effectRef>
            <a:fontRef idx="minor">
              <a:schemeClr val="tx1"/>
            </a:fontRef>
          </p:style>
        </p:cxnSp>
        <p:cxnSp>
          <p:nvCxnSpPr>
            <p:cNvPr id="83" name="Straight Arrow Connector 82">
              <a:extLst>
                <a:ext uri="{FF2B5EF4-FFF2-40B4-BE49-F238E27FC236}">
                  <a16:creationId xmlns:a16="http://schemas.microsoft.com/office/drawing/2014/main" id="{0E521CF1-E55E-47D9-9CB9-AAAD09138481}"/>
                </a:ext>
              </a:extLst>
            </p:cNvPr>
            <p:cNvCxnSpPr>
              <a:cxnSpLocks/>
            </p:cNvCxnSpPr>
            <p:nvPr/>
          </p:nvCxnSpPr>
          <p:spPr>
            <a:xfrm>
              <a:off x="5818021" y="2645146"/>
              <a:ext cx="1397117" cy="862899"/>
            </a:xfrm>
            <a:prstGeom prst="straightConnector1">
              <a:avLst/>
            </a:prstGeom>
            <a:ln w="38100">
              <a:headEnd type="triangle" w="med" len="lg"/>
              <a:tailEnd type="triangle" w="med" len="lg"/>
            </a:ln>
          </p:spPr>
          <p:style>
            <a:lnRef idx="3">
              <a:schemeClr val="dk1"/>
            </a:lnRef>
            <a:fillRef idx="0">
              <a:schemeClr val="dk1"/>
            </a:fillRef>
            <a:effectRef idx="2">
              <a:schemeClr val="dk1"/>
            </a:effectRef>
            <a:fontRef idx="minor">
              <a:schemeClr val="tx1"/>
            </a:fontRef>
          </p:style>
        </p:cxnSp>
        <p:grpSp>
          <p:nvGrpSpPr>
            <p:cNvPr id="64" name="Group 63">
              <a:extLst>
                <a:ext uri="{FF2B5EF4-FFF2-40B4-BE49-F238E27FC236}">
                  <a16:creationId xmlns:a16="http://schemas.microsoft.com/office/drawing/2014/main" id="{066E7424-1540-434B-B24A-6DD03F336835}"/>
                </a:ext>
              </a:extLst>
            </p:cNvPr>
            <p:cNvGrpSpPr/>
            <p:nvPr/>
          </p:nvGrpSpPr>
          <p:grpSpPr>
            <a:xfrm>
              <a:off x="4893780" y="2620205"/>
              <a:ext cx="774571" cy="271993"/>
              <a:chOff x="4893780" y="2620205"/>
              <a:chExt cx="774571" cy="271993"/>
            </a:xfrm>
          </p:grpSpPr>
          <p:sp>
            <p:nvSpPr>
              <p:cNvPr id="53" name="Rectangle 52">
                <a:extLst>
                  <a:ext uri="{FF2B5EF4-FFF2-40B4-BE49-F238E27FC236}">
                    <a16:creationId xmlns:a16="http://schemas.microsoft.com/office/drawing/2014/main" id="{28F6FBA1-8033-4B6C-8552-126DF8CDF320}"/>
                  </a:ext>
                </a:extLst>
              </p:cNvPr>
              <p:cNvSpPr/>
              <p:nvPr/>
            </p:nvSpPr>
            <p:spPr>
              <a:xfrm>
                <a:off x="4929252" y="2620205"/>
                <a:ext cx="701149" cy="251437"/>
              </a:xfrm>
              <a:prstGeom prst="rect">
                <a:avLst/>
              </a:prstGeom>
              <a:solidFill>
                <a:schemeClr val="accent6">
                  <a:lumMod val="20000"/>
                  <a:lumOff val="8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54" name="TextBox 53">
                <a:extLst>
                  <a:ext uri="{FF2B5EF4-FFF2-40B4-BE49-F238E27FC236}">
                    <a16:creationId xmlns:a16="http://schemas.microsoft.com/office/drawing/2014/main" id="{6C800045-A05A-4A75-953A-C1B32D27894B}"/>
                  </a:ext>
                </a:extLst>
              </p:cNvPr>
              <p:cNvSpPr txBox="1"/>
              <p:nvPr/>
            </p:nvSpPr>
            <p:spPr>
              <a:xfrm>
                <a:off x="4893780" y="2630588"/>
                <a:ext cx="774571" cy="261610"/>
              </a:xfrm>
              <a:prstGeom prst="rect">
                <a:avLst/>
              </a:prstGeom>
              <a:noFill/>
            </p:spPr>
            <p:txBody>
              <a:bodyPr wrap="none" rtlCol="0">
                <a:spAutoFit/>
              </a:bodyPr>
              <a:lstStyle/>
              <a:p>
                <a:r>
                  <a:rPr lang="en-US" sz="1100" b="1" dirty="0">
                    <a:latin typeface="Arial Narrow" panose="020B0606020202030204" pitchFamily="34" charset="0"/>
                  </a:rPr>
                  <a:t>Adv. Tools</a:t>
                </a:r>
              </a:p>
            </p:txBody>
          </p:sp>
        </p:grpSp>
        <p:grpSp>
          <p:nvGrpSpPr>
            <p:cNvPr id="139" name="Group 138">
              <a:extLst>
                <a:ext uri="{FF2B5EF4-FFF2-40B4-BE49-F238E27FC236}">
                  <a16:creationId xmlns:a16="http://schemas.microsoft.com/office/drawing/2014/main" id="{196C81F2-0391-4993-B5FF-3C338D1E032D}"/>
                </a:ext>
              </a:extLst>
            </p:cNvPr>
            <p:cNvGrpSpPr/>
            <p:nvPr/>
          </p:nvGrpSpPr>
          <p:grpSpPr>
            <a:xfrm>
              <a:off x="7189710" y="2977659"/>
              <a:ext cx="2090144" cy="983587"/>
              <a:chOff x="5980770" y="1885867"/>
              <a:chExt cx="2076414" cy="977126"/>
            </a:xfrm>
          </p:grpSpPr>
          <p:sp>
            <p:nvSpPr>
              <p:cNvPr id="140" name="Rectangle 139">
                <a:extLst>
                  <a:ext uri="{FF2B5EF4-FFF2-40B4-BE49-F238E27FC236}">
                    <a16:creationId xmlns:a16="http://schemas.microsoft.com/office/drawing/2014/main" id="{94DD0ABF-EFC2-4F92-9D0D-9922BAEA76F6}"/>
                  </a:ext>
                </a:extLst>
              </p:cNvPr>
              <p:cNvSpPr/>
              <p:nvPr/>
            </p:nvSpPr>
            <p:spPr>
              <a:xfrm>
                <a:off x="5980770" y="1917240"/>
                <a:ext cx="2053300" cy="945753"/>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pic>
            <p:nvPicPr>
              <p:cNvPr id="141" name="Picture 140">
                <a:extLst>
                  <a:ext uri="{FF2B5EF4-FFF2-40B4-BE49-F238E27FC236}">
                    <a16:creationId xmlns:a16="http://schemas.microsoft.com/office/drawing/2014/main" id="{0A8EF88D-39FD-4342-9EF1-CF05CC84794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019406" y="2195860"/>
                <a:ext cx="686377" cy="636260"/>
              </a:xfrm>
              <a:prstGeom prst="rect">
                <a:avLst/>
              </a:prstGeom>
            </p:spPr>
          </p:pic>
          <p:sp>
            <p:nvSpPr>
              <p:cNvPr id="142" name="TextBox 141">
                <a:extLst>
                  <a:ext uri="{FF2B5EF4-FFF2-40B4-BE49-F238E27FC236}">
                    <a16:creationId xmlns:a16="http://schemas.microsoft.com/office/drawing/2014/main" id="{9861D8A2-BD7B-4D19-BD40-0E8DDEFD9049}"/>
                  </a:ext>
                </a:extLst>
              </p:cNvPr>
              <p:cNvSpPr txBox="1"/>
              <p:nvPr/>
            </p:nvSpPr>
            <p:spPr>
              <a:xfrm>
                <a:off x="6636667" y="2244646"/>
                <a:ext cx="1420517" cy="523220"/>
              </a:xfrm>
              <a:prstGeom prst="rect">
                <a:avLst/>
              </a:prstGeom>
              <a:noFill/>
            </p:spPr>
            <p:txBody>
              <a:bodyPr wrap="none" rtlCol="0">
                <a:spAutoFit/>
              </a:bodyPr>
              <a:lstStyle/>
              <a:p>
                <a:r>
                  <a:rPr lang="en-US" sz="1400" dirty="0">
                    <a:latin typeface="Arial Narrow" panose="020B0606020202030204" pitchFamily="34" charset="0"/>
                  </a:rPr>
                  <a:t>Extensible</a:t>
                </a:r>
                <a:br>
                  <a:rPr lang="en-US" sz="1400" dirty="0">
                    <a:latin typeface="Arial Narrow" panose="020B0606020202030204" pitchFamily="34" charset="0"/>
                  </a:rPr>
                </a:br>
                <a:r>
                  <a:rPr lang="en-US" sz="1400" dirty="0">
                    <a:latin typeface="Arial Narrow" panose="020B0606020202030204" pitchFamily="34" charset="0"/>
                  </a:rPr>
                  <a:t>Control &amp; Analytics</a:t>
                </a:r>
              </a:p>
            </p:txBody>
          </p:sp>
          <p:sp>
            <p:nvSpPr>
              <p:cNvPr id="143" name="TextBox 142">
                <a:extLst>
                  <a:ext uri="{FF2B5EF4-FFF2-40B4-BE49-F238E27FC236}">
                    <a16:creationId xmlns:a16="http://schemas.microsoft.com/office/drawing/2014/main" id="{E3A12791-B148-4866-8A17-1093EA64DA83}"/>
                  </a:ext>
                </a:extLst>
              </p:cNvPr>
              <p:cNvSpPr txBox="1"/>
              <p:nvPr/>
            </p:nvSpPr>
            <p:spPr>
              <a:xfrm>
                <a:off x="6110346" y="1885867"/>
                <a:ext cx="1840376" cy="338554"/>
              </a:xfrm>
              <a:prstGeom prst="rect">
                <a:avLst/>
              </a:prstGeom>
              <a:noFill/>
            </p:spPr>
            <p:txBody>
              <a:bodyPr wrap="none" rtlCol="0">
                <a:spAutoFit/>
              </a:bodyPr>
              <a:lstStyle/>
              <a:p>
                <a:r>
                  <a:rPr lang="en-US" sz="1600" dirty="0"/>
                  <a:t>Integrated Analytics</a:t>
                </a:r>
              </a:p>
            </p:txBody>
          </p:sp>
        </p:grpSp>
      </p:grpSp>
      <p:grpSp>
        <p:nvGrpSpPr>
          <p:cNvPr id="88" name="Group 87">
            <a:extLst>
              <a:ext uri="{FF2B5EF4-FFF2-40B4-BE49-F238E27FC236}">
                <a16:creationId xmlns:a16="http://schemas.microsoft.com/office/drawing/2014/main" id="{4CEB7059-6A57-41A8-9265-DA321F18B24D}"/>
              </a:ext>
            </a:extLst>
          </p:cNvPr>
          <p:cNvGrpSpPr/>
          <p:nvPr/>
        </p:nvGrpSpPr>
        <p:grpSpPr>
          <a:xfrm>
            <a:off x="6342438" y="4510838"/>
            <a:ext cx="1790865" cy="820644"/>
            <a:chOff x="5991668" y="4484339"/>
            <a:chExt cx="2111337" cy="936308"/>
          </a:xfrm>
        </p:grpSpPr>
        <p:sp>
          <p:nvSpPr>
            <p:cNvPr id="90" name="Rectangle 89">
              <a:extLst>
                <a:ext uri="{FF2B5EF4-FFF2-40B4-BE49-F238E27FC236}">
                  <a16:creationId xmlns:a16="http://schemas.microsoft.com/office/drawing/2014/main" id="{5C61EAF7-1273-4DDA-97F5-72B303E5352F}"/>
                </a:ext>
              </a:extLst>
            </p:cNvPr>
            <p:cNvSpPr/>
            <p:nvPr/>
          </p:nvSpPr>
          <p:spPr>
            <a:xfrm>
              <a:off x="5991668" y="4488484"/>
              <a:ext cx="2111337" cy="932163"/>
            </a:xfrm>
            <a:prstGeom prst="rect">
              <a:avLst/>
            </a:prstGeom>
            <a:solidFill>
              <a:schemeClr val="bg1"/>
            </a:solidFill>
            <a:ln w="222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91" name="TextBox 90">
              <a:extLst>
                <a:ext uri="{FF2B5EF4-FFF2-40B4-BE49-F238E27FC236}">
                  <a16:creationId xmlns:a16="http://schemas.microsoft.com/office/drawing/2014/main" id="{7F8E47E9-BECD-42E4-B831-F09BE745D81E}"/>
                </a:ext>
              </a:extLst>
            </p:cNvPr>
            <p:cNvSpPr txBox="1"/>
            <p:nvPr/>
          </p:nvSpPr>
          <p:spPr>
            <a:xfrm>
              <a:off x="6234873" y="4484339"/>
              <a:ext cx="1543031" cy="386271"/>
            </a:xfrm>
            <a:prstGeom prst="rect">
              <a:avLst/>
            </a:prstGeom>
            <a:noFill/>
          </p:spPr>
          <p:txBody>
            <a:bodyPr wrap="none" rtlCol="0">
              <a:spAutoFit/>
            </a:bodyPr>
            <a:lstStyle/>
            <a:p>
              <a:r>
                <a:rPr lang="en-US" sz="1600" dirty="0"/>
                <a:t>Vendor  Tools</a:t>
              </a:r>
            </a:p>
          </p:txBody>
        </p:sp>
        <p:pic>
          <p:nvPicPr>
            <p:cNvPr id="93" name="Picture 92">
              <a:extLst>
                <a:ext uri="{FF2B5EF4-FFF2-40B4-BE49-F238E27FC236}">
                  <a16:creationId xmlns:a16="http://schemas.microsoft.com/office/drawing/2014/main" id="{61EB33D9-9324-4C0D-8308-9336086D493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273664" y="4950440"/>
              <a:ext cx="610854" cy="318194"/>
            </a:xfrm>
            <a:prstGeom prst="rect">
              <a:avLst/>
            </a:prstGeom>
          </p:spPr>
        </p:pic>
        <p:pic>
          <p:nvPicPr>
            <p:cNvPr id="96" name="Picture 95">
              <a:extLst>
                <a:ext uri="{FF2B5EF4-FFF2-40B4-BE49-F238E27FC236}">
                  <a16:creationId xmlns:a16="http://schemas.microsoft.com/office/drawing/2014/main" id="{F4090A1B-7D8D-4B59-B7B8-EA3792CF4E7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927208" y="5000681"/>
              <a:ext cx="916905" cy="255456"/>
            </a:xfrm>
            <a:prstGeom prst="rect">
              <a:avLst/>
            </a:prstGeom>
          </p:spPr>
        </p:pic>
      </p:grpSp>
      <p:sp>
        <p:nvSpPr>
          <p:cNvPr id="131" name="TextBox 130">
            <a:extLst>
              <a:ext uri="{FF2B5EF4-FFF2-40B4-BE49-F238E27FC236}">
                <a16:creationId xmlns:a16="http://schemas.microsoft.com/office/drawing/2014/main" id="{0BA6BF1D-ABFA-4694-A173-8C71D2758D23}"/>
              </a:ext>
            </a:extLst>
          </p:cNvPr>
          <p:cNvSpPr txBox="1"/>
          <p:nvPr/>
        </p:nvSpPr>
        <p:spPr>
          <a:xfrm>
            <a:off x="5693597" y="4881489"/>
            <a:ext cx="614271" cy="246221"/>
          </a:xfrm>
          <a:prstGeom prst="rect">
            <a:avLst/>
          </a:prstGeom>
          <a:noFill/>
        </p:spPr>
        <p:txBody>
          <a:bodyPr wrap="none" rtlCol="0">
            <a:spAutoFit/>
          </a:bodyPr>
          <a:lstStyle/>
          <a:p>
            <a:r>
              <a:rPr lang="en-US" sz="1000" b="1" dirty="0">
                <a:solidFill>
                  <a:srgbClr val="5B9BD5"/>
                </a:solidFill>
              </a:rPr>
              <a:t>C37.118</a:t>
            </a:r>
          </a:p>
        </p:txBody>
      </p:sp>
      <p:grpSp>
        <p:nvGrpSpPr>
          <p:cNvPr id="7" name="Group 6">
            <a:extLst>
              <a:ext uri="{FF2B5EF4-FFF2-40B4-BE49-F238E27FC236}">
                <a16:creationId xmlns:a16="http://schemas.microsoft.com/office/drawing/2014/main" id="{11FB5FE2-7E9D-4C38-B597-1F4A0F81BF25}"/>
              </a:ext>
            </a:extLst>
          </p:cNvPr>
          <p:cNvGrpSpPr/>
          <p:nvPr/>
        </p:nvGrpSpPr>
        <p:grpSpPr>
          <a:xfrm>
            <a:off x="9431792" y="1079814"/>
            <a:ext cx="2067941" cy="408505"/>
            <a:chOff x="9431792" y="1197573"/>
            <a:chExt cx="2067941" cy="408505"/>
          </a:xfrm>
        </p:grpSpPr>
        <p:sp>
          <p:nvSpPr>
            <p:cNvPr id="103" name="Rectangle 102">
              <a:extLst>
                <a:ext uri="{FF2B5EF4-FFF2-40B4-BE49-F238E27FC236}">
                  <a16:creationId xmlns:a16="http://schemas.microsoft.com/office/drawing/2014/main" id="{7E6FE856-A1D6-4219-85F5-1023E22C12F6}"/>
                </a:ext>
              </a:extLst>
            </p:cNvPr>
            <p:cNvSpPr/>
            <p:nvPr/>
          </p:nvSpPr>
          <p:spPr>
            <a:xfrm>
              <a:off x="9446433" y="1197573"/>
              <a:ext cx="2053300" cy="408505"/>
            </a:xfrm>
            <a:prstGeom prst="rect">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04" name="Rectangle 103">
              <a:extLst>
                <a:ext uri="{FF2B5EF4-FFF2-40B4-BE49-F238E27FC236}">
                  <a16:creationId xmlns:a16="http://schemas.microsoft.com/office/drawing/2014/main" id="{070A6390-0A4E-47AF-AC63-75B22B6498CB}"/>
                </a:ext>
              </a:extLst>
            </p:cNvPr>
            <p:cNvSpPr/>
            <p:nvPr/>
          </p:nvSpPr>
          <p:spPr>
            <a:xfrm>
              <a:off x="9431792" y="1208089"/>
              <a:ext cx="2067941" cy="369332"/>
            </a:xfrm>
            <a:prstGeom prst="rect">
              <a:avLst/>
            </a:prstGeom>
          </p:spPr>
          <p:txBody>
            <a:bodyPr wrap="square">
              <a:spAutoFit/>
            </a:bodyPr>
            <a:lstStyle/>
            <a:p>
              <a:pPr algn="ctr"/>
              <a:r>
                <a:rPr lang="en-US" dirty="0">
                  <a:latin typeface="Arial Narrow" panose="020B0606020202030204" pitchFamily="34" charset="0"/>
                </a:rPr>
                <a:t>Other Applications</a:t>
              </a:r>
            </a:p>
          </p:txBody>
        </p:sp>
      </p:grpSp>
      <p:grpSp>
        <p:nvGrpSpPr>
          <p:cNvPr id="60" name="Group 59">
            <a:extLst>
              <a:ext uri="{FF2B5EF4-FFF2-40B4-BE49-F238E27FC236}">
                <a16:creationId xmlns:a16="http://schemas.microsoft.com/office/drawing/2014/main" id="{E3627F7D-1A2B-44EA-B425-66351F2A5C92}"/>
              </a:ext>
            </a:extLst>
          </p:cNvPr>
          <p:cNvGrpSpPr/>
          <p:nvPr/>
        </p:nvGrpSpPr>
        <p:grpSpPr>
          <a:xfrm>
            <a:off x="5868791" y="1500818"/>
            <a:ext cx="5199208" cy="3844350"/>
            <a:chOff x="5868791" y="1500818"/>
            <a:chExt cx="5199208" cy="3844350"/>
          </a:xfrm>
        </p:grpSpPr>
        <p:cxnSp>
          <p:nvCxnSpPr>
            <p:cNvPr id="101" name="Straight Arrow Connector 100">
              <a:extLst>
                <a:ext uri="{FF2B5EF4-FFF2-40B4-BE49-F238E27FC236}">
                  <a16:creationId xmlns:a16="http://schemas.microsoft.com/office/drawing/2014/main" id="{1DA0C145-8684-4655-B317-AE72FAAB7B85}"/>
                </a:ext>
              </a:extLst>
            </p:cNvPr>
            <p:cNvCxnSpPr>
              <a:cxnSpLocks/>
            </p:cNvCxnSpPr>
            <p:nvPr/>
          </p:nvCxnSpPr>
          <p:spPr>
            <a:xfrm>
              <a:off x="5868791" y="2804956"/>
              <a:ext cx="1079285" cy="1244235"/>
            </a:xfrm>
            <a:prstGeom prst="straightConnector1">
              <a:avLst/>
            </a:prstGeom>
            <a:ln w="38100">
              <a:solidFill>
                <a:srgbClr val="CC6600"/>
              </a:solidFill>
              <a:tailEnd type="none" w="med" len="lg"/>
            </a:ln>
          </p:spPr>
          <p:style>
            <a:lnRef idx="3">
              <a:schemeClr val="dk1"/>
            </a:lnRef>
            <a:fillRef idx="0">
              <a:schemeClr val="dk1"/>
            </a:fillRef>
            <a:effectRef idx="2">
              <a:schemeClr val="dk1"/>
            </a:effectRef>
            <a:fontRef idx="minor">
              <a:schemeClr val="tx1"/>
            </a:fontRef>
          </p:style>
        </p:cxnSp>
        <p:cxnSp>
          <p:nvCxnSpPr>
            <p:cNvPr id="98" name="Straight Arrow Connector 97">
              <a:extLst>
                <a:ext uri="{FF2B5EF4-FFF2-40B4-BE49-F238E27FC236}">
                  <a16:creationId xmlns:a16="http://schemas.microsoft.com/office/drawing/2014/main" id="{8DC265DB-BB19-4866-9EAF-466E4A6D7794}"/>
                </a:ext>
              </a:extLst>
            </p:cNvPr>
            <p:cNvCxnSpPr>
              <a:cxnSpLocks/>
            </p:cNvCxnSpPr>
            <p:nvPr/>
          </p:nvCxnSpPr>
          <p:spPr>
            <a:xfrm>
              <a:off x="8354395" y="3961246"/>
              <a:ext cx="1201881" cy="761185"/>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122" name="Straight Arrow Connector 121">
              <a:extLst>
                <a:ext uri="{FF2B5EF4-FFF2-40B4-BE49-F238E27FC236}">
                  <a16:creationId xmlns:a16="http://schemas.microsoft.com/office/drawing/2014/main" id="{3EBB40F5-D1AD-4629-8E47-4071A6AE5E4D}"/>
                </a:ext>
              </a:extLst>
            </p:cNvPr>
            <p:cNvCxnSpPr>
              <a:cxnSpLocks/>
            </p:cNvCxnSpPr>
            <p:nvPr/>
          </p:nvCxnSpPr>
          <p:spPr>
            <a:xfrm flipH="1" flipV="1">
              <a:off x="10022186" y="2859523"/>
              <a:ext cx="6549" cy="1669851"/>
            </a:xfrm>
            <a:prstGeom prst="straightConnector1">
              <a:avLst/>
            </a:prstGeom>
            <a:ln w="38100">
              <a:tailEnd type="triangle" w="med" len="lg"/>
            </a:ln>
          </p:spPr>
          <p:style>
            <a:lnRef idx="3">
              <a:schemeClr val="dk1"/>
            </a:lnRef>
            <a:fillRef idx="0">
              <a:schemeClr val="dk1"/>
            </a:fillRef>
            <a:effectRef idx="2">
              <a:schemeClr val="dk1"/>
            </a:effectRef>
            <a:fontRef idx="minor">
              <a:schemeClr val="tx1"/>
            </a:fontRef>
          </p:style>
        </p:cxnSp>
        <p:cxnSp>
          <p:nvCxnSpPr>
            <p:cNvPr id="100" name="Straight Arrow Connector 99">
              <a:extLst>
                <a:ext uri="{FF2B5EF4-FFF2-40B4-BE49-F238E27FC236}">
                  <a16:creationId xmlns:a16="http://schemas.microsoft.com/office/drawing/2014/main" id="{2B679759-CBB2-4425-B219-E422AA03C128}"/>
                </a:ext>
              </a:extLst>
            </p:cNvPr>
            <p:cNvCxnSpPr>
              <a:cxnSpLocks/>
              <a:endCxn id="126" idx="1"/>
            </p:cNvCxnSpPr>
            <p:nvPr/>
          </p:nvCxnSpPr>
          <p:spPr>
            <a:xfrm>
              <a:off x="6927788" y="4036010"/>
              <a:ext cx="2639077" cy="838900"/>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cxnSp>
          <p:nvCxnSpPr>
            <p:cNvPr id="109" name="Straight Arrow Connector 108">
              <a:extLst>
                <a:ext uri="{FF2B5EF4-FFF2-40B4-BE49-F238E27FC236}">
                  <a16:creationId xmlns:a16="http://schemas.microsoft.com/office/drawing/2014/main" id="{B7ABA163-5F93-4BF3-992F-8865E0F687BE}"/>
                </a:ext>
              </a:extLst>
            </p:cNvPr>
            <p:cNvCxnSpPr>
              <a:cxnSpLocks/>
              <a:stCxn id="90" idx="3"/>
            </p:cNvCxnSpPr>
            <p:nvPr/>
          </p:nvCxnSpPr>
          <p:spPr>
            <a:xfrm>
              <a:off x="8133303" y="4922977"/>
              <a:ext cx="1446990" cy="13726"/>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grpSp>
          <p:nvGrpSpPr>
            <p:cNvPr id="46" name="Group 45">
              <a:extLst>
                <a:ext uri="{FF2B5EF4-FFF2-40B4-BE49-F238E27FC236}">
                  <a16:creationId xmlns:a16="http://schemas.microsoft.com/office/drawing/2014/main" id="{75D6BCD6-C7EB-4DBC-BD22-058D1A03A553}"/>
                </a:ext>
              </a:extLst>
            </p:cNvPr>
            <p:cNvGrpSpPr/>
            <p:nvPr/>
          </p:nvGrpSpPr>
          <p:grpSpPr>
            <a:xfrm>
              <a:off x="9566865" y="4404652"/>
              <a:ext cx="1501134" cy="940516"/>
              <a:chOff x="9566865" y="4404652"/>
              <a:chExt cx="1501134" cy="940516"/>
            </a:xfrm>
          </p:grpSpPr>
          <p:sp>
            <p:nvSpPr>
              <p:cNvPr id="126" name="Rectangle 125">
                <a:extLst>
                  <a:ext uri="{FF2B5EF4-FFF2-40B4-BE49-F238E27FC236}">
                    <a16:creationId xmlns:a16="http://schemas.microsoft.com/office/drawing/2014/main" id="{AF9F693B-6DF7-4702-B98C-E311D4DFD1FA}"/>
                  </a:ext>
                </a:extLst>
              </p:cNvPr>
              <p:cNvSpPr/>
              <p:nvPr/>
            </p:nvSpPr>
            <p:spPr>
              <a:xfrm>
                <a:off x="9566865" y="4404652"/>
                <a:ext cx="1501134" cy="940516"/>
              </a:xfrm>
              <a:prstGeom prst="rect">
                <a:avLst/>
              </a:prstGeom>
              <a:solidFill>
                <a:schemeClr val="bg1"/>
              </a:solidFill>
              <a:ln w="22225">
                <a:solidFill>
                  <a:srgbClr val="FF0000"/>
                </a:soli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1"/>
                  </a:solidFill>
                </a:endParaRPr>
              </a:p>
            </p:txBody>
          </p:sp>
          <p:pic>
            <p:nvPicPr>
              <p:cNvPr id="118" name="Picture 117">
                <a:extLst>
                  <a:ext uri="{FF2B5EF4-FFF2-40B4-BE49-F238E27FC236}">
                    <a16:creationId xmlns:a16="http://schemas.microsoft.com/office/drawing/2014/main" id="{619AF35A-62CA-4EE8-8973-9B9A5A5C3A4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617912" y="4512879"/>
                <a:ext cx="1339464" cy="688569"/>
              </a:xfrm>
              <a:prstGeom prst="rect">
                <a:avLst/>
              </a:prstGeom>
            </p:spPr>
          </p:pic>
        </p:grpSp>
        <p:cxnSp>
          <p:nvCxnSpPr>
            <p:cNvPr id="134" name="Straight Arrow Connector 133">
              <a:extLst>
                <a:ext uri="{FF2B5EF4-FFF2-40B4-BE49-F238E27FC236}">
                  <a16:creationId xmlns:a16="http://schemas.microsoft.com/office/drawing/2014/main" id="{D3297E85-94D5-4AC4-A58B-4087EBA80AC8}"/>
                </a:ext>
              </a:extLst>
            </p:cNvPr>
            <p:cNvCxnSpPr>
              <a:cxnSpLocks/>
            </p:cNvCxnSpPr>
            <p:nvPr/>
          </p:nvCxnSpPr>
          <p:spPr>
            <a:xfrm>
              <a:off x="10644956" y="1500818"/>
              <a:ext cx="0" cy="2900264"/>
            </a:xfrm>
            <a:prstGeom prst="straightConnector1">
              <a:avLst/>
            </a:prstGeom>
            <a:ln w="38100">
              <a:solidFill>
                <a:srgbClr val="CC6600"/>
              </a:solidFill>
              <a:tailEnd type="triangle" w="med" len="lg"/>
            </a:ln>
          </p:spPr>
          <p:style>
            <a:lnRef idx="3">
              <a:schemeClr val="dk1"/>
            </a:lnRef>
            <a:fillRef idx="0">
              <a:schemeClr val="dk1"/>
            </a:fillRef>
            <a:effectRef idx="2">
              <a:schemeClr val="dk1"/>
            </a:effectRef>
            <a:fontRef idx="minor">
              <a:schemeClr val="tx1"/>
            </a:fontRef>
          </p:style>
        </p:cxnSp>
      </p:grpSp>
      <p:grpSp>
        <p:nvGrpSpPr>
          <p:cNvPr id="115" name="Group 114">
            <a:extLst>
              <a:ext uri="{FF2B5EF4-FFF2-40B4-BE49-F238E27FC236}">
                <a16:creationId xmlns:a16="http://schemas.microsoft.com/office/drawing/2014/main" id="{4DEBE985-D256-4A8D-8814-9FEF64CE0F87}"/>
              </a:ext>
            </a:extLst>
          </p:cNvPr>
          <p:cNvGrpSpPr/>
          <p:nvPr/>
        </p:nvGrpSpPr>
        <p:grpSpPr>
          <a:xfrm>
            <a:off x="9878312" y="6254262"/>
            <a:ext cx="1322798" cy="500137"/>
            <a:chOff x="9878312" y="6254262"/>
            <a:chExt cx="1322798" cy="500137"/>
          </a:xfrm>
        </p:grpSpPr>
        <p:sp>
          <p:nvSpPr>
            <p:cNvPr id="120" name="Rectangle 119">
              <a:extLst>
                <a:ext uri="{FF2B5EF4-FFF2-40B4-BE49-F238E27FC236}">
                  <a16:creationId xmlns:a16="http://schemas.microsoft.com/office/drawing/2014/main" id="{F6A1B359-6FAC-49D2-9EFC-5ACF3D10E097}"/>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135" name="TextBox 134">
              <a:extLst>
                <a:ext uri="{FF2B5EF4-FFF2-40B4-BE49-F238E27FC236}">
                  <a16:creationId xmlns:a16="http://schemas.microsoft.com/office/drawing/2014/main" id="{5868A7B5-C433-4839-B4B0-B21D3A483E22}"/>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cxnSp>
        <p:nvCxnSpPr>
          <p:cNvPr id="136" name="Straight Arrow Connector 135">
            <a:extLst>
              <a:ext uri="{FF2B5EF4-FFF2-40B4-BE49-F238E27FC236}">
                <a16:creationId xmlns:a16="http://schemas.microsoft.com/office/drawing/2014/main" id="{E2B35F8C-2AC1-42F1-90BD-EB89DDF725D9}"/>
              </a:ext>
            </a:extLst>
          </p:cNvPr>
          <p:cNvCxnSpPr>
            <a:cxnSpLocks/>
          </p:cNvCxnSpPr>
          <p:nvPr/>
        </p:nvCxnSpPr>
        <p:spPr>
          <a:xfrm flipV="1">
            <a:off x="8287046" y="1170808"/>
            <a:ext cx="1144746" cy="8845"/>
          </a:xfrm>
          <a:prstGeom prst="straightConnector1">
            <a:avLst/>
          </a:prstGeom>
          <a:ln w="38100">
            <a:headEnd type="triangle" w="med" len="med"/>
            <a:tailEnd type="triangle" w="med" len="med"/>
          </a:ln>
        </p:spPr>
        <p:style>
          <a:lnRef idx="3">
            <a:schemeClr val="dk1"/>
          </a:lnRef>
          <a:fillRef idx="0">
            <a:schemeClr val="dk1"/>
          </a:fillRef>
          <a:effectRef idx="2">
            <a:schemeClr val="dk1"/>
          </a:effectRef>
          <a:fontRef idx="minor">
            <a:schemeClr val="tx1"/>
          </a:fontRef>
        </p:style>
      </p:cxnSp>
      <p:sp>
        <p:nvSpPr>
          <p:cNvPr id="147" name="TextBox 146">
            <a:extLst>
              <a:ext uri="{FF2B5EF4-FFF2-40B4-BE49-F238E27FC236}">
                <a16:creationId xmlns:a16="http://schemas.microsoft.com/office/drawing/2014/main" id="{DF4AF1F7-3F39-432B-960E-7A9B53812D55}"/>
              </a:ext>
            </a:extLst>
          </p:cNvPr>
          <p:cNvSpPr txBox="1"/>
          <p:nvPr/>
        </p:nvSpPr>
        <p:spPr>
          <a:xfrm>
            <a:off x="4505782" y="538568"/>
            <a:ext cx="3974614" cy="307777"/>
          </a:xfrm>
          <a:prstGeom prst="rect">
            <a:avLst/>
          </a:prstGeom>
          <a:noFill/>
        </p:spPr>
        <p:txBody>
          <a:bodyPr wrap="none" rtlCol="0">
            <a:spAutoFit/>
          </a:bodyPr>
          <a:lstStyle/>
          <a:p>
            <a:r>
              <a:rPr lang="en-US" sz="1400" i="1" dirty="0">
                <a:latin typeface="+mj-lt"/>
                <a:cs typeface="Times New Roman" panose="02020603050405020304" pitchFamily="18" charset="0"/>
              </a:rPr>
              <a:t>(Adaptation of Figure 1, page 8 in RFP Attachment 4)</a:t>
            </a:r>
          </a:p>
        </p:txBody>
      </p:sp>
    </p:spTree>
    <p:extLst>
      <p:ext uri="{BB962C8B-B14F-4D97-AF65-F5344CB8AC3E}">
        <p14:creationId xmlns:p14="http://schemas.microsoft.com/office/powerpoint/2010/main" val="124432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1000"/>
                                        <p:tgtEl>
                                          <p:spTgt spid="60"/>
                                        </p:tgtEl>
                                      </p:cBhvr>
                                    </p:animEffect>
                                    <p:anim calcmode="lin" valueType="num">
                                      <p:cBhvr>
                                        <p:cTn id="22" dur="1000" fill="hold"/>
                                        <p:tgtEl>
                                          <p:spTgt spid="60"/>
                                        </p:tgtEl>
                                        <p:attrNameLst>
                                          <p:attrName>ppt_x</p:attrName>
                                        </p:attrNameLst>
                                      </p:cBhvr>
                                      <p:tavLst>
                                        <p:tav tm="0">
                                          <p:val>
                                            <p:strVal val="#ppt_x"/>
                                          </p:val>
                                        </p:tav>
                                        <p:tav tm="100000">
                                          <p:val>
                                            <p:strVal val="#ppt_x"/>
                                          </p:val>
                                        </p:tav>
                                      </p:tavLst>
                                    </p:anim>
                                    <p:anim calcmode="lin" valueType="num">
                                      <p:cBhvr>
                                        <p:cTn id="2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32FD2E-A4F9-4F28-AB46-B06A3E25316D}"/>
              </a:ext>
            </a:extLst>
          </p:cNvPr>
          <p:cNvSpPr>
            <a:spLocks noGrp="1"/>
          </p:cNvSpPr>
          <p:nvPr>
            <p:ph type="title"/>
          </p:nvPr>
        </p:nvSpPr>
        <p:spPr/>
        <p:txBody>
          <a:bodyPr/>
          <a:lstStyle/>
          <a:p>
            <a:r>
              <a:rPr lang="en-US" dirty="0"/>
              <a:t>GPA Solution – Architecture</a:t>
            </a:r>
          </a:p>
        </p:txBody>
      </p:sp>
      <p:sp>
        <p:nvSpPr>
          <p:cNvPr id="5" name="Content Placeholder 4">
            <a:extLst>
              <a:ext uri="{FF2B5EF4-FFF2-40B4-BE49-F238E27FC236}">
                <a16:creationId xmlns:a16="http://schemas.microsoft.com/office/drawing/2014/main" id="{21FE623F-3B6A-482C-933F-854330D90605}"/>
              </a:ext>
            </a:extLst>
          </p:cNvPr>
          <p:cNvSpPr>
            <a:spLocks noGrp="1"/>
          </p:cNvSpPr>
          <p:nvPr>
            <p:ph idx="1"/>
          </p:nvPr>
        </p:nvSpPr>
        <p:spPr>
          <a:xfrm>
            <a:off x="3380627" y="1623129"/>
            <a:ext cx="5906982" cy="3611742"/>
          </a:xfrm>
        </p:spPr>
        <p:txBody>
          <a:bodyPr>
            <a:normAutofit/>
          </a:bodyPr>
          <a:lstStyle/>
          <a:p>
            <a:r>
              <a:rPr lang="en-US" sz="3200" dirty="0"/>
              <a:t>Security</a:t>
            </a:r>
          </a:p>
          <a:p>
            <a:r>
              <a:rPr lang="en-US" sz="3200" dirty="0"/>
              <a:t>Logging</a:t>
            </a:r>
          </a:p>
          <a:p>
            <a:r>
              <a:rPr lang="en-US" sz="3200" dirty="0"/>
              <a:t>Integration Approach</a:t>
            </a:r>
          </a:p>
          <a:p>
            <a:r>
              <a:rPr lang="en-US" sz="3200" dirty="0"/>
              <a:t>Scalability</a:t>
            </a:r>
          </a:p>
          <a:p>
            <a:pPr marL="0" indent="0">
              <a:buNone/>
            </a:pPr>
            <a:endParaRPr lang="en-US" dirty="0"/>
          </a:p>
        </p:txBody>
      </p:sp>
      <p:sp>
        <p:nvSpPr>
          <p:cNvPr id="2" name="Footer Placeholder 1">
            <a:extLst>
              <a:ext uri="{FF2B5EF4-FFF2-40B4-BE49-F238E27FC236}">
                <a16:creationId xmlns:a16="http://schemas.microsoft.com/office/drawing/2014/main" id="{A73356E4-E107-44A0-AF60-66F5D42771C6}"/>
              </a:ext>
            </a:extLst>
          </p:cNvPr>
          <p:cNvSpPr>
            <a:spLocks noGrp="1"/>
          </p:cNvSpPr>
          <p:nvPr>
            <p:ph type="ftr" sz="quarter" idx="11"/>
          </p:nvPr>
        </p:nvSpPr>
        <p:spPr/>
        <p:txBody>
          <a:bodyPr/>
          <a:lstStyle/>
          <a:p>
            <a:r>
              <a:rPr lang="en-US"/>
              <a:t>SDG&amp;E Synchrophasor Visualization Software System</a:t>
            </a:r>
            <a:endParaRPr lang="en-US" dirty="0"/>
          </a:p>
        </p:txBody>
      </p:sp>
      <p:grpSp>
        <p:nvGrpSpPr>
          <p:cNvPr id="6" name="Group 5">
            <a:extLst>
              <a:ext uri="{FF2B5EF4-FFF2-40B4-BE49-F238E27FC236}">
                <a16:creationId xmlns:a16="http://schemas.microsoft.com/office/drawing/2014/main" id="{4D625BDD-6066-4839-B8A8-104502FFC6DE}"/>
              </a:ext>
            </a:extLst>
          </p:cNvPr>
          <p:cNvGrpSpPr/>
          <p:nvPr/>
        </p:nvGrpSpPr>
        <p:grpSpPr>
          <a:xfrm>
            <a:off x="9878312" y="6254262"/>
            <a:ext cx="1322798" cy="500137"/>
            <a:chOff x="9878312" y="6254262"/>
            <a:chExt cx="1322798" cy="500137"/>
          </a:xfrm>
        </p:grpSpPr>
        <p:sp>
          <p:nvSpPr>
            <p:cNvPr id="7" name="Rectangle 6">
              <a:extLst>
                <a:ext uri="{FF2B5EF4-FFF2-40B4-BE49-F238E27FC236}">
                  <a16:creationId xmlns:a16="http://schemas.microsoft.com/office/drawing/2014/main" id="{781A13E7-0835-4311-BEE2-2B38D98EEAE3}"/>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8" name="TextBox 7">
              <a:extLst>
                <a:ext uri="{FF2B5EF4-FFF2-40B4-BE49-F238E27FC236}">
                  <a16:creationId xmlns:a16="http://schemas.microsoft.com/office/drawing/2014/main" id="{4117DFA7-2BD8-4ACC-BD01-B7A2D8AC68A1}"/>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3819170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5957D-8D9E-47ED-800D-5EC88A1CF6F1}"/>
              </a:ext>
            </a:extLst>
          </p:cNvPr>
          <p:cNvSpPr>
            <a:spLocks noGrp="1"/>
          </p:cNvSpPr>
          <p:nvPr>
            <p:ph type="title"/>
          </p:nvPr>
        </p:nvSpPr>
        <p:spPr/>
        <p:txBody>
          <a:bodyPr/>
          <a:lstStyle/>
          <a:p>
            <a:r>
              <a:rPr lang="en-US" dirty="0"/>
              <a:t>Solution Architecture -- Security Requirement Gaps</a:t>
            </a:r>
          </a:p>
        </p:txBody>
      </p:sp>
      <p:sp>
        <p:nvSpPr>
          <p:cNvPr id="3" name="Content Placeholder 2">
            <a:extLst>
              <a:ext uri="{FF2B5EF4-FFF2-40B4-BE49-F238E27FC236}">
                <a16:creationId xmlns:a16="http://schemas.microsoft.com/office/drawing/2014/main" id="{2B6F3A48-EE43-436D-BE9E-92B5B07CD67F}"/>
              </a:ext>
            </a:extLst>
          </p:cNvPr>
          <p:cNvSpPr>
            <a:spLocks noGrp="1"/>
          </p:cNvSpPr>
          <p:nvPr>
            <p:ph idx="1"/>
          </p:nvPr>
        </p:nvSpPr>
        <p:spPr>
          <a:xfrm>
            <a:off x="1907469" y="1162148"/>
            <a:ext cx="4282316" cy="4963646"/>
          </a:xfrm>
        </p:spPr>
        <p:txBody>
          <a:bodyPr/>
          <a:lstStyle/>
          <a:p>
            <a:r>
              <a:rPr lang="en-US" dirty="0"/>
              <a:t>CIP Compliant Design</a:t>
            </a:r>
          </a:p>
          <a:p>
            <a:r>
              <a:rPr lang="en-US" dirty="0"/>
              <a:t>Autonomously Secure</a:t>
            </a:r>
          </a:p>
          <a:p>
            <a:r>
              <a:rPr lang="en-US" dirty="0"/>
              <a:t>Consistency</a:t>
            </a:r>
          </a:p>
          <a:p>
            <a:r>
              <a:rPr lang="en-US" dirty="0"/>
              <a:t>Active Directory Integration</a:t>
            </a:r>
          </a:p>
          <a:p>
            <a:r>
              <a:rPr lang="en-US" dirty="0"/>
              <a:t>Role Based Security</a:t>
            </a:r>
          </a:p>
          <a:p>
            <a:r>
              <a:rPr lang="en-US" dirty="0"/>
              <a:t>Audit Logging</a:t>
            </a:r>
          </a:p>
          <a:p>
            <a:r>
              <a:rPr lang="en-US" dirty="0"/>
              <a:t>Authorization Controls</a:t>
            </a:r>
          </a:p>
          <a:p>
            <a:r>
              <a:rPr lang="en-US" dirty="0"/>
              <a:t>Secure baseline configuration</a:t>
            </a:r>
          </a:p>
        </p:txBody>
      </p:sp>
      <p:sp>
        <p:nvSpPr>
          <p:cNvPr id="4" name="Footer Placeholder 3">
            <a:extLst>
              <a:ext uri="{FF2B5EF4-FFF2-40B4-BE49-F238E27FC236}">
                <a16:creationId xmlns:a16="http://schemas.microsoft.com/office/drawing/2014/main" id="{2328E563-C23A-436E-B969-136A553C4E9F}"/>
              </a:ext>
            </a:extLst>
          </p:cNvPr>
          <p:cNvSpPr>
            <a:spLocks noGrp="1"/>
          </p:cNvSpPr>
          <p:nvPr>
            <p:ph type="ftr" sz="quarter" idx="11"/>
          </p:nvPr>
        </p:nvSpPr>
        <p:spPr/>
        <p:txBody>
          <a:bodyPr/>
          <a:lstStyle/>
          <a:p>
            <a:r>
              <a:rPr lang="en-US"/>
              <a:t>SDG&amp;E Synchrophasor Visualization Software System</a:t>
            </a:r>
            <a:endParaRPr lang="en-US" dirty="0"/>
          </a:p>
        </p:txBody>
      </p:sp>
      <p:sp>
        <p:nvSpPr>
          <p:cNvPr id="5" name="Content Placeholder 2">
            <a:extLst>
              <a:ext uri="{FF2B5EF4-FFF2-40B4-BE49-F238E27FC236}">
                <a16:creationId xmlns:a16="http://schemas.microsoft.com/office/drawing/2014/main" id="{D838F33D-8C42-413D-950D-6CC82448F6ED}"/>
              </a:ext>
            </a:extLst>
          </p:cNvPr>
          <p:cNvSpPr txBox="1">
            <a:spLocks/>
          </p:cNvSpPr>
          <p:nvPr/>
        </p:nvSpPr>
        <p:spPr>
          <a:xfrm>
            <a:off x="5969352" y="1140797"/>
            <a:ext cx="4634172" cy="4963646"/>
          </a:xfrm>
          <a:prstGeom prst="rect">
            <a:avLst/>
          </a:prstGeom>
        </p:spPr>
        <p:txBody>
          <a:bodyPr vert="horz" lIns="91440" tIns="45720" rIns="91440" bIns="45720" rtlCol="0">
            <a:normAutofit/>
          </a:bodyPr>
          <a:lstStyle>
            <a:lvl1pPr marL="341313" indent="-341313" algn="l" defTabSz="914400" rtl="0" eaLnBrk="1" latinLnBrk="0" hangingPunct="1">
              <a:lnSpc>
                <a:spcPct val="90000"/>
              </a:lnSpc>
              <a:spcBef>
                <a:spcPts val="1000"/>
              </a:spcBef>
              <a:buSzPct val="80000"/>
              <a:buFontTx/>
              <a:buBlip>
                <a:blip r:embed="rId2"/>
              </a:buBlip>
              <a:defRPr sz="2800" kern="1200">
                <a:solidFill>
                  <a:schemeClr val="tx1"/>
                </a:solidFill>
                <a:latin typeface="+mn-lt"/>
                <a:ea typeface="+mn-ea"/>
                <a:cs typeface="+mn-cs"/>
              </a:defRPr>
            </a:lvl1pPr>
            <a:lvl2pPr marL="573088" indent="-231775" algn="l" defTabSz="914400" rtl="0" eaLnBrk="1" latinLnBrk="0" hangingPunct="1">
              <a:lnSpc>
                <a:spcPct val="90000"/>
              </a:lnSpc>
              <a:spcBef>
                <a:spcPts val="500"/>
              </a:spcBef>
              <a:buClr>
                <a:srgbClr val="007900"/>
              </a:buClr>
              <a:buFont typeface="Wingdings" panose="05000000000000000000" pitchFamily="2" charset="2"/>
              <a:buChar char="§"/>
              <a:defRPr sz="2400" kern="1200">
                <a:solidFill>
                  <a:schemeClr val="tx1"/>
                </a:solidFill>
                <a:latin typeface="+mn-lt"/>
                <a:ea typeface="+mn-ea"/>
                <a:cs typeface="+mn-cs"/>
              </a:defRPr>
            </a:lvl2pPr>
            <a:lvl3pPr marL="854075" indent="-227013"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087438" indent="-233363" algn="l" defTabSz="914400" rtl="0" eaLnBrk="1" latinLnBrk="0" hangingPunct="1">
              <a:lnSpc>
                <a:spcPct val="90000"/>
              </a:lnSpc>
              <a:spcBef>
                <a:spcPts val="500"/>
              </a:spcBef>
              <a:buClr>
                <a:srgbClr val="007900"/>
              </a:buClr>
              <a:buFont typeface="Arial" panose="020B0604020202020204" pitchFamily="34" charset="0"/>
              <a:buChar char="•"/>
              <a:defRPr sz="1800" kern="1200">
                <a:solidFill>
                  <a:schemeClr val="accent6">
                    <a:lumMod val="50000"/>
                  </a:schemeClr>
                </a:solidFill>
                <a:latin typeface="+mn-lt"/>
                <a:ea typeface="+mn-ea"/>
                <a:cs typeface="+mn-cs"/>
              </a:defRPr>
            </a:lvl4pPr>
            <a:lvl5pPr marL="1255713" indent="-168275" algn="l" defTabSz="914400" rtl="0" eaLnBrk="1" latinLnBrk="0" hangingPunct="1">
              <a:lnSpc>
                <a:spcPct val="90000"/>
              </a:lnSpc>
              <a:spcBef>
                <a:spcPts val="500"/>
              </a:spcBef>
              <a:buFont typeface="Calibri" panose="020F050202020403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Cryptographic Key Management</a:t>
            </a:r>
          </a:p>
          <a:p>
            <a:r>
              <a:rPr lang="en-US" dirty="0"/>
              <a:t>Information input validation</a:t>
            </a:r>
          </a:p>
          <a:p>
            <a:r>
              <a:rPr lang="en-US" dirty="0"/>
              <a:t>Supports Periodic Backup</a:t>
            </a:r>
          </a:p>
          <a:p>
            <a:r>
              <a:rPr lang="en-US" dirty="0"/>
              <a:t>Can be monitored</a:t>
            </a:r>
          </a:p>
          <a:p>
            <a:r>
              <a:rPr lang="en-US" dirty="0"/>
              <a:t>Least functionality</a:t>
            </a:r>
          </a:p>
          <a:p>
            <a:r>
              <a:rPr lang="en-US" dirty="0"/>
              <a:t>Malicious Code Protection</a:t>
            </a:r>
          </a:p>
          <a:p>
            <a:r>
              <a:rPr lang="en-US" dirty="0"/>
              <a:t>Password strength enforcement</a:t>
            </a:r>
          </a:p>
          <a:p>
            <a:r>
              <a:rPr lang="en-US" dirty="0"/>
              <a:t>Encrypts stored data</a:t>
            </a:r>
          </a:p>
          <a:p>
            <a:endParaRPr lang="en-US" dirty="0"/>
          </a:p>
        </p:txBody>
      </p:sp>
      <p:grpSp>
        <p:nvGrpSpPr>
          <p:cNvPr id="22" name="Group 21">
            <a:extLst>
              <a:ext uri="{FF2B5EF4-FFF2-40B4-BE49-F238E27FC236}">
                <a16:creationId xmlns:a16="http://schemas.microsoft.com/office/drawing/2014/main" id="{09589763-5DA3-4BEC-B285-2C506A181A0C}"/>
              </a:ext>
            </a:extLst>
          </p:cNvPr>
          <p:cNvGrpSpPr/>
          <p:nvPr/>
        </p:nvGrpSpPr>
        <p:grpSpPr>
          <a:xfrm>
            <a:off x="9878312" y="6254262"/>
            <a:ext cx="1322798" cy="500137"/>
            <a:chOff x="9878312" y="6254262"/>
            <a:chExt cx="1322798" cy="500137"/>
          </a:xfrm>
        </p:grpSpPr>
        <p:sp>
          <p:nvSpPr>
            <p:cNvPr id="23" name="Rectangle 22">
              <a:extLst>
                <a:ext uri="{FF2B5EF4-FFF2-40B4-BE49-F238E27FC236}">
                  <a16:creationId xmlns:a16="http://schemas.microsoft.com/office/drawing/2014/main" id="{A142D4A0-A108-4347-B17A-B5F48C61DB42}"/>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24" name="TextBox 23">
              <a:extLst>
                <a:ext uri="{FF2B5EF4-FFF2-40B4-BE49-F238E27FC236}">
                  <a16:creationId xmlns:a16="http://schemas.microsoft.com/office/drawing/2014/main" id="{3EC7D70B-38CF-42B1-9E56-CA78BBBB217E}"/>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973153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GPA Patch and Code Review Assurance</a:t>
            </a:r>
          </a:p>
        </p:txBody>
      </p:sp>
      <p:sp>
        <p:nvSpPr>
          <p:cNvPr id="4" name="Content Placeholder 3">
            <a:extLst>
              <a:ext uri="{FF2B5EF4-FFF2-40B4-BE49-F238E27FC236}">
                <a16:creationId xmlns:a16="http://schemas.microsoft.com/office/drawing/2014/main" id="{1972517A-A534-4D29-A437-36C80C5E0595}"/>
              </a:ext>
            </a:extLst>
          </p:cNvPr>
          <p:cNvSpPr>
            <a:spLocks noGrp="1"/>
          </p:cNvSpPr>
          <p:nvPr>
            <p:ph idx="1"/>
          </p:nvPr>
        </p:nvSpPr>
        <p:spPr>
          <a:xfrm>
            <a:off x="721896" y="1162575"/>
            <a:ext cx="4957009" cy="4963646"/>
          </a:xfrm>
        </p:spPr>
        <p:txBody>
          <a:bodyPr>
            <a:normAutofit fontScale="92500" lnSpcReduction="20000"/>
          </a:bodyPr>
          <a:lstStyle/>
          <a:p>
            <a:r>
              <a:rPr lang="en-US" dirty="0"/>
              <a:t>Enables compliance with CIP standards.  FIPS support.</a:t>
            </a:r>
          </a:p>
          <a:p>
            <a:r>
              <a:rPr lang="en-US" dirty="0"/>
              <a:t>Products quickly migrated to latest .NET libraries</a:t>
            </a:r>
          </a:p>
          <a:p>
            <a:r>
              <a:rPr lang="en-US" dirty="0"/>
              <a:t>Numerous utility code checks</a:t>
            </a:r>
          </a:p>
          <a:p>
            <a:r>
              <a:rPr lang="en-US" dirty="0"/>
              <a:t>Third Party (largely Microsoft) security patches applied within 30 days.</a:t>
            </a:r>
          </a:p>
          <a:p>
            <a:r>
              <a:rPr lang="en-US" dirty="0"/>
              <a:t>Visual Studio’s built-in code analysis applied during build process</a:t>
            </a:r>
          </a:p>
          <a:p>
            <a:r>
              <a:rPr lang="en-US" dirty="0" err="1"/>
              <a:t>SolarQube</a:t>
            </a:r>
            <a:r>
              <a:rPr lang="en-US" dirty="0"/>
              <a:t> used to perform static code analysis monthly</a:t>
            </a:r>
          </a:p>
          <a:p>
            <a:pPr lvl="1"/>
            <a:r>
              <a:rPr lang="en-US" dirty="0"/>
              <a:t>All products</a:t>
            </a:r>
          </a:p>
          <a:p>
            <a:pPr lvl="1"/>
            <a:r>
              <a:rPr lang="en-US" dirty="0"/>
              <a:t>All code libraries</a:t>
            </a:r>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a:t>SDG&amp;E Synchrophasor Visualization Software System</a:t>
            </a:r>
            <a:endParaRPr lang="en-US" dirty="0"/>
          </a:p>
        </p:txBody>
      </p:sp>
      <p:pic>
        <p:nvPicPr>
          <p:cNvPr id="3074" name="Picture 2" descr="Image result for sonarqube">
            <a:extLst>
              <a:ext uri="{FF2B5EF4-FFF2-40B4-BE49-F238E27FC236}">
                <a16:creationId xmlns:a16="http://schemas.microsoft.com/office/drawing/2014/main" id="{B329FEC1-2A58-492D-B99B-9C152A2D17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5316" y="1430504"/>
            <a:ext cx="5435239" cy="3996991"/>
          </a:xfrm>
          <a:prstGeom prst="rect">
            <a:avLst/>
          </a:prstGeom>
          <a:ln w="25400">
            <a:solidFill>
              <a:schemeClr val="accent1"/>
            </a:solidFill>
          </a:ln>
          <a:effectLst>
            <a:outerShdw blurRad="1905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D3D4755F-B593-4435-AC29-87904BF4E95F}"/>
              </a:ext>
            </a:extLst>
          </p:cNvPr>
          <p:cNvGrpSpPr/>
          <p:nvPr/>
        </p:nvGrpSpPr>
        <p:grpSpPr>
          <a:xfrm>
            <a:off x="9878312" y="6254262"/>
            <a:ext cx="1322798" cy="500137"/>
            <a:chOff x="9878312" y="6254262"/>
            <a:chExt cx="1322798" cy="500137"/>
          </a:xfrm>
        </p:grpSpPr>
        <p:sp>
          <p:nvSpPr>
            <p:cNvPr id="7" name="Rectangle 6">
              <a:extLst>
                <a:ext uri="{FF2B5EF4-FFF2-40B4-BE49-F238E27FC236}">
                  <a16:creationId xmlns:a16="http://schemas.microsoft.com/office/drawing/2014/main" id="{0037D2CD-6799-430A-B96F-08DACE84B51F}"/>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8" name="TextBox 7">
              <a:extLst>
                <a:ext uri="{FF2B5EF4-FFF2-40B4-BE49-F238E27FC236}">
                  <a16:creationId xmlns:a16="http://schemas.microsoft.com/office/drawing/2014/main" id="{337AE421-0F91-49BC-8F1A-ED5D2DE5E11C}"/>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615893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Solution Architecture – Logging</a:t>
            </a:r>
          </a:p>
        </p:txBody>
      </p:sp>
      <p:sp>
        <p:nvSpPr>
          <p:cNvPr id="4" name="Content Placeholder 3">
            <a:extLst>
              <a:ext uri="{FF2B5EF4-FFF2-40B4-BE49-F238E27FC236}">
                <a16:creationId xmlns:a16="http://schemas.microsoft.com/office/drawing/2014/main" id="{1972517A-A534-4D29-A437-36C80C5E0595}"/>
              </a:ext>
            </a:extLst>
          </p:cNvPr>
          <p:cNvSpPr>
            <a:spLocks noGrp="1"/>
          </p:cNvSpPr>
          <p:nvPr>
            <p:ph sz="half" idx="1"/>
          </p:nvPr>
        </p:nvSpPr>
        <p:spPr>
          <a:xfrm>
            <a:off x="637859" y="1920524"/>
            <a:ext cx="5158029" cy="3592654"/>
          </a:xfrm>
        </p:spPr>
        <p:txBody>
          <a:bodyPr/>
          <a:lstStyle/>
          <a:p>
            <a:r>
              <a:rPr lang="en-US" dirty="0"/>
              <a:t>Late data </a:t>
            </a:r>
          </a:p>
          <a:p>
            <a:r>
              <a:rPr lang="en-US" dirty="0"/>
              <a:t>Event logging </a:t>
            </a:r>
          </a:p>
          <a:p>
            <a:r>
              <a:rPr lang="en-US" dirty="0"/>
              <a:t>Configuration change logging</a:t>
            </a:r>
          </a:p>
          <a:p>
            <a:r>
              <a:rPr lang="en-US" dirty="0"/>
              <a:t>Log viewing/filtering</a:t>
            </a:r>
          </a:p>
          <a:p>
            <a:r>
              <a:rPr lang="en-US" dirty="0"/>
              <a:t>User cannot modify</a:t>
            </a:r>
          </a:p>
          <a:p>
            <a:r>
              <a:rPr lang="en-US" dirty="0"/>
              <a:t>Error logging</a:t>
            </a:r>
          </a:p>
          <a:p>
            <a:pPr marL="0" indent="0">
              <a:buNone/>
            </a:pPr>
            <a:endParaRPr lang="en-US" dirty="0"/>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dirty="0"/>
              <a:t>SDG&amp;E Synchrophasor Visualization Software System</a:t>
            </a:r>
          </a:p>
        </p:txBody>
      </p:sp>
      <p:grpSp>
        <p:nvGrpSpPr>
          <p:cNvPr id="15" name="Group 14">
            <a:extLst>
              <a:ext uri="{FF2B5EF4-FFF2-40B4-BE49-F238E27FC236}">
                <a16:creationId xmlns:a16="http://schemas.microsoft.com/office/drawing/2014/main" id="{492BA97C-56F2-4FCF-AFF1-7956E68F79BE}"/>
              </a:ext>
            </a:extLst>
          </p:cNvPr>
          <p:cNvGrpSpPr/>
          <p:nvPr/>
        </p:nvGrpSpPr>
        <p:grpSpPr>
          <a:xfrm>
            <a:off x="2567353" y="1053066"/>
            <a:ext cx="8537331" cy="5026475"/>
            <a:chOff x="2567353" y="1053066"/>
            <a:chExt cx="8537331" cy="5026475"/>
          </a:xfrm>
        </p:grpSpPr>
        <p:sp>
          <p:nvSpPr>
            <p:cNvPr id="7" name="Rectangle: Rounded Corners 6">
              <a:extLst>
                <a:ext uri="{FF2B5EF4-FFF2-40B4-BE49-F238E27FC236}">
                  <a16:creationId xmlns:a16="http://schemas.microsoft.com/office/drawing/2014/main" id="{32FA36A1-9C21-4224-B5FD-B4F254A6B408}"/>
                </a:ext>
              </a:extLst>
            </p:cNvPr>
            <p:cNvSpPr/>
            <p:nvPr/>
          </p:nvSpPr>
          <p:spPr>
            <a:xfrm>
              <a:off x="6286499" y="1053066"/>
              <a:ext cx="4818185" cy="5026475"/>
            </a:xfrm>
            <a:prstGeom prst="roundRect">
              <a:avLst/>
            </a:prstGeom>
            <a:solidFill>
              <a:schemeClr val="accent5">
                <a:lumMod val="20000"/>
                <a:lumOff val="80000"/>
              </a:schemeClr>
            </a:solidFill>
            <a:ln w="317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6" name="Straight Arrow Connector 5">
              <a:extLst>
                <a:ext uri="{FF2B5EF4-FFF2-40B4-BE49-F238E27FC236}">
                  <a16:creationId xmlns:a16="http://schemas.microsoft.com/office/drawing/2014/main" id="{212AF25D-BD3C-4466-97DD-0B2BAD8EFA91}"/>
                </a:ext>
              </a:extLst>
            </p:cNvPr>
            <p:cNvCxnSpPr/>
            <p:nvPr/>
          </p:nvCxnSpPr>
          <p:spPr>
            <a:xfrm>
              <a:off x="2567353" y="2154115"/>
              <a:ext cx="3719146" cy="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6734849-09AB-4E32-8145-6DFE34948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6867" y="1209256"/>
              <a:ext cx="2457450" cy="619125"/>
            </a:xfrm>
            <a:prstGeom prst="rect">
              <a:avLst/>
            </a:prstGeom>
          </p:spPr>
        </p:pic>
        <p:pic>
          <p:nvPicPr>
            <p:cNvPr id="12" name="Picture 11">
              <a:extLst>
                <a:ext uri="{FF2B5EF4-FFF2-40B4-BE49-F238E27FC236}">
                  <a16:creationId xmlns:a16="http://schemas.microsoft.com/office/drawing/2014/main" id="{5D2005DA-0D67-4389-8B46-3868D8EE53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5913" y="4491794"/>
              <a:ext cx="1879356" cy="1518269"/>
            </a:xfrm>
            <a:prstGeom prst="rect">
              <a:avLst/>
            </a:prstGeom>
          </p:spPr>
        </p:pic>
        <p:sp>
          <p:nvSpPr>
            <p:cNvPr id="13" name="TextBox 12">
              <a:extLst>
                <a:ext uri="{FF2B5EF4-FFF2-40B4-BE49-F238E27FC236}">
                  <a16:creationId xmlns:a16="http://schemas.microsoft.com/office/drawing/2014/main" id="{F7BF444A-64CD-4BD0-A9FD-2BED35BBC2AC}"/>
                </a:ext>
              </a:extLst>
            </p:cNvPr>
            <p:cNvSpPr txBox="1"/>
            <p:nvPr/>
          </p:nvSpPr>
          <p:spPr>
            <a:xfrm>
              <a:off x="6789859" y="1867772"/>
              <a:ext cx="3927963" cy="2554545"/>
            </a:xfrm>
            <a:prstGeom prst="rect">
              <a:avLst/>
            </a:prstGeom>
            <a:noFill/>
          </p:spPr>
          <p:txBody>
            <a:bodyPr wrap="square" rtlCol="0">
              <a:spAutoFit/>
            </a:bodyPr>
            <a:lstStyle/>
            <a:p>
              <a:pPr marL="176213" indent="-176213">
                <a:buFont typeface="Arial" panose="020B0604020202020204" pitchFamily="34" charset="0"/>
                <a:buChar char="•"/>
              </a:pPr>
              <a:r>
                <a:rPr lang="en-US" sz="1600" dirty="0"/>
                <a:t>Programmatic wrapper for APIs</a:t>
              </a:r>
            </a:p>
            <a:p>
              <a:pPr marL="176213" indent="-176213">
                <a:buFont typeface="Arial" panose="020B0604020202020204" pitchFamily="34" charset="0"/>
                <a:buChar char="•"/>
              </a:pPr>
              <a:r>
                <a:rPr lang="en-US" sz="1600" dirty="0"/>
                <a:t>Annunciation panel key 24x7 cyber SA tool</a:t>
              </a:r>
            </a:p>
            <a:p>
              <a:pPr marL="176213" indent="-176213">
                <a:buFont typeface="Arial" panose="020B0604020202020204" pitchFamily="34" charset="0"/>
                <a:buChar char="•"/>
              </a:pPr>
              <a:r>
                <a:rPr lang="en-US" sz="1600" dirty="0"/>
                <a:t>“Bubbles” below are systems – each containing many data flows</a:t>
              </a:r>
            </a:p>
            <a:p>
              <a:pPr marL="176213" indent="-176213">
                <a:buFont typeface="Arial" panose="020B0604020202020204" pitchFamily="34" charset="0"/>
                <a:buChar char="•"/>
              </a:pPr>
              <a:r>
                <a:rPr lang="en-US" sz="1600" dirty="0"/>
                <a:t>Successful data flows are logged</a:t>
              </a:r>
            </a:p>
            <a:p>
              <a:pPr marL="176213" indent="-176213">
                <a:buFont typeface="Arial" panose="020B0604020202020204" pitchFamily="34" charset="0"/>
                <a:buChar char="•"/>
              </a:pPr>
              <a:r>
                <a:rPr lang="en-US" sz="1600" dirty="0"/>
                <a:t>Each data flow:</a:t>
              </a:r>
              <a:br>
                <a:rPr lang="en-US" sz="1600" dirty="0"/>
              </a:br>
              <a:r>
                <a:rPr lang="en-US" sz="1600" dirty="0"/>
                <a:t>- Has an expected periodicity, or 	execution time</a:t>
              </a:r>
              <a:br>
                <a:rPr lang="en-US" sz="1600" dirty="0"/>
              </a:br>
              <a:r>
                <a:rPr lang="en-US" sz="1600" dirty="0"/>
                <a:t>- Is linked to dependencies on hardware</a:t>
              </a:r>
              <a:br>
                <a:rPr lang="en-US" sz="1600" dirty="0"/>
              </a:br>
              <a:r>
                <a:rPr lang="en-US" sz="1600" dirty="0"/>
                <a:t>	e.g., server names, subnets</a:t>
              </a:r>
            </a:p>
          </p:txBody>
        </p:sp>
      </p:grpSp>
      <p:sp>
        <p:nvSpPr>
          <p:cNvPr id="14" name="TextBox 13">
            <a:extLst>
              <a:ext uri="{FF2B5EF4-FFF2-40B4-BE49-F238E27FC236}">
                <a16:creationId xmlns:a16="http://schemas.microsoft.com/office/drawing/2014/main" id="{5F7DF26D-A5A7-4400-A41A-685EA2BD093D}"/>
              </a:ext>
            </a:extLst>
          </p:cNvPr>
          <p:cNvSpPr txBox="1"/>
          <p:nvPr/>
        </p:nvSpPr>
        <p:spPr>
          <a:xfrm>
            <a:off x="637859" y="1048756"/>
            <a:ext cx="3544175" cy="461665"/>
          </a:xfrm>
          <a:prstGeom prst="rect">
            <a:avLst/>
          </a:prstGeom>
          <a:noFill/>
        </p:spPr>
        <p:txBody>
          <a:bodyPr wrap="none" rtlCol="0">
            <a:spAutoFit/>
          </a:bodyPr>
          <a:lstStyle/>
          <a:p>
            <a:r>
              <a:rPr lang="en-US" sz="2400" b="1" dirty="0"/>
              <a:t>For the Visualization Layer</a:t>
            </a:r>
          </a:p>
        </p:txBody>
      </p:sp>
      <p:pic>
        <p:nvPicPr>
          <p:cNvPr id="8" name="Picture 7">
            <a:extLst>
              <a:ext uri="{FF2B5EF4-FFF2-40B4-BE49-F238E27FC236}">
                <a16:creationId xmlns:a16="http://schemas.microsoft.com/office/drawing/2014/main" id="{380B0972-054A-4989-97C6-8A7D4DA1A6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341" y="1995720"/>
            <a:ext cx="384145" cy="384145"/>
          </a:xfrm>
          <a:prstGeom prst="rect">
            <a:avLst/>
          </a:prstGeom>
        </p:spPr>
      </p:pic>
      <p:sp>
        <p:nvSpPr>
          <p:cNvPr id="20" name="TextBox 19">
            <a:extLst>
              <a:ext uri="{FF2B5EF4-FFF2-40B4-BE49-F238E27FC236}">
                <a16:creationId xmlns:a16="http://schemas.microsoft.com/office/drawing/2014/main" id="{2B2C891E-58C2-4400-A8BF-E125DD240EAD}"/>
              </a:ext>
            </a:extLst>
          </p:cNvPr>
          <p:cNvSpPr txBox="1"/>
          <p:nvPr/>
        </p:nvSpPr>
        <p:spPr>
          <a:xfrm>
            <a:off x="625710" y="1400951"/>
            <a:ext cx="4507516" cy="369332"/>
          </a:xfrm>
          <a:prstGeom prst="rect">
            <a:avLst/>
          </a:prstGeom>
          <a:noFill/>
        </p:spPr>
        <p:txBody>
          <a:bodyPr wrap="none" rtlCol="0">
            <a:spAutoFit/>
          </a:bodyPr>
          <a:lstStyle/>
          <a:p>
            <a:r>
              <a:rPr lang="en-US" dirty="0" err="1"/>
              <a:t>Grafana</a:t>
            </a:r>
            <a:r>
              <a:rPr lang="en-US" dirty="0"/>
              <a:t> utilizes log15, a “best practice” logger</a:t>
            </a:r>
          </a:p>
        </p:txBody>
      </p:sp>
      <p:pic>
        <p:nvPicPr>
          <p:cNvPr id="22" name="Picture 21">
            <a:extLst>
              <a:ext uri="{FF2B5EF4-FFF2-40B4-BE49-F238E27FC236}">
                <a16:creationId xmlns:a16="http://schemas.microsoft.com/office/drawing/2014/main" id="{FB8EB980-5371-46EC-9B8E-D6CF56B88E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342" y="2983799"/>
            <a:ext cx="384144" cy="384144"/>
          </a:xfrm>
          <a:prstGeom prst="rect">
            <a:avLst/>
          </a:prstGeom>
        </p:spPr>
      </p:pic>
      <p:pic>
        <p:nvPicPr>
          <p:cNvPr id="24" name="Picture 23">
            <a:extLst>
              <a:ext uri="{FF2B5EF4-FFF2-40B4-BE49-F238E27FC236}">
                <a16:creationId xmlns:a16="http://schemas.microsoft.com/office/drawing/2014/main" id="{02BFAAF0-F532-4685-AB00-C9AD5C9222E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341" y="3522328"/>
            <a:ext cx="366283" cy="366283"/>
          </a:xfrm>
          <a:prstGeom prst="rect">
            <a:avLst/>
          </a:prstGeom>
        </p:spPr>
      </p:pic>
      <p:pic>
        <p:nvPicPr>
          <p:cNvPr id="25" name="Picture 24">
            <a:extLst>
              <a:ext uri="{FF2B5EF4-FFF2-40B4-BE49-F238E27FC236}">
                <a16:creationId xmlns:a16="http://schemas.microsoft.com/office/drawing/2014/main" id="{003427C3-21FD-4A8D-9D6A-50CBA77C84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342" y="4551963"/>
            <a:ext cx="384144" cy="384144"/>
          </a:xfrm>
          <a:prstGeom prst="rect">
            <a:avLst/>
          </a:prstGeom>
        </p:spPr>
      </p:pic>
      <p:pic>
        <p:nvPicPr>
          <p:cNvPr id="26" name="Picture 25">
            <a:extLst>
              <a:ext uri="{FF2B5EF4-FFF2-40B4-BE49-F238E27FC236}">
                <a16:creationId xmlns:a16="http://schemas.microsoft.com/office/drawing/2014/main" id="{A08428DB-6712-4B5B-9D25-2B18A93DE8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0365" y="4032659"/>
            <a:ext cx="384144" cy="384144"/>
          </a:xfrm>
          <a:prstGeom prst="rect">
            <a:avLst/>
          </a:prstGeom>
        </p:spPr>
      </p:pic>
      <p:pic>
        <p:nvPicPr>
          <p:cNvPr id="28" name="Picture 27">
            <a:extLst>
              <a:ext uri="{FF2B5EF4-FFF2-40B4-BE49-F238E27FC236}">
                <a16:creationId xmlns:a16="http://schemas.microsoft.com/office/drawing/2014/main" id="{3784C4E0-2D1D-4E55-ABAD-C84E03ACA5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7859" y="2482356"/>
            <a:ext cx="366283" cy="366283"/>
          </a:xfrm>
          <a:prstGeom prst="rect">
            <a:avLst/>
          </a:prstGeom>
        </p:spPr>
      </p:pic>
      <p:grpSp>
        <p:nvGrpSpPr>
          <p:cNvPr id="19" name="Group 18">
            <a:extLst>
              <a:ext uri="{FF2B5EF4-FFF2-40B4-BE49-F238E27FC236}">
                <a16:creationId xmlns:a16="http://schemas.microsoft.com/office/drawing/2014/main" id="{DCDAA07E-C9C2-44B9-B8F5-5A7CDBD1044D}"/>
              </a:ext>
            </a:extLst>
          </p:cNvPr>
          <p:cNvGrpSpPr/>
          <p:nvPr/>
        </p:nvGrpSpPr>
        <p:grpSpPr>
          <a:xfrm>
            <a:off x="9878312" y="6254262"/>
            <a:ext cx="1322798" cy="500137"/>
            <a:chOff x="9878312" y="6254262"/>
            <a:chExt cx="1322798" cy="500137"/>
          </a:xfrm>
        </p:grpSpPr>
        <p:sp>
          <p:nvSpPr>
            <p:cNvPr id="21" name="Rectangle 20">
              <a:extLst>
                <a:ext uri="{FF2B5EF4-FFF2-40B4-BE49-F238E27FC236}">
                  <a16:creationId xmlns:a16="http://schemas.microsoft.com/office/drawing/2014/main" id="{EB1FFDD3-6EA7-44BE-BDF9-675A60256FD0}"/>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23" name="TextBox 22">
              <a:extLst>
                <a:ext uri="{FF2B5EF4-FFF2-40B4-BE49-F238E27FC236}">
                  <a16:creationId xmlns:a16="http://schemas.microsoft.com/office/drawing/2014/main" id="{D545063C-AACF-4826-AA48-8670AD7EAB74}"/>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129768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Solution Architecture – Integration Approach</a:t>
            </a:r>
          </a:p>
        </p:txBody>
      </p:sp>
      <p:sp>
        <p:nvSpPr>
          <p:cNvPr id="4" name="Content Placeholder 3">
            <a:extLst>
              <a:ext uri="{FF2B5EF4-FFF2-40B4-BE49-F238E27FC236}">
                <a16:creationId xmlns:a16="http://schemas.microsoft.com/office/drawing/2014/main" id="{1972517A-A534-4D29-A437-36C80C5E0595}"/>
              </a:ext>
            </a:extLst>
          </p:cNvPr>
          <p:cNvSpPr>
            <a:spLocks noGrp="1"/>
          </p:cNvSpPr>
          <p:nvPr>
            <p:ph idx="1"/>
          </p:nvPr>
        </p:nvSpPr>
        <p:spPr>
          <a:xfrm>
            <a:off x="1242726" y="1395225"/>
            <a:ext cx="9706547" cy="4220775"/>
          </a:xfrm>
        </p:spPr>
        <p:txBody>
          <a:bodyPr/>
          <a:lstStyle/>
          <a:p>
            <a:r>
              <a:rPr lang="en-US" dirty="0"/>
              <a:t>GPA products are open source and built with multiple points of integration including APIs and Web Services.</a:t>
            </a:r>
          </a:p>
          <a:p>
            <a:r>
              <a:rPr lang="en-US" dirty="0"/>
              <a:t>GPA is proficient in the many of the major programming languages </a:t>
            </a:r>
            <a:r>
              <a:rPr lang="en-US" i="1" dirty="0"/>
              <a:t>(C, C++ Java, Python, C#, among others) </a:t>
            </a:r>
            <a:r>
              <a:rPr lang="en-US" dirty="0"/>
              <a:t>and data base systems </a:t>
            </a:r>
            <a:r>
              <a:rPr lang="en-US" i="1" dirty="0"/>
              <a:t>(Oracle, MS SQL Server, MySQL, SQLite, among others) </a:t>
            </a:r>
            <a:r>
              <a:rPr lang="en-US" dirty="0"/>
              <a:t>as deployed on both Linux and Windows platforms and has developed multiple</a:t>
            </a:r>
            <a:r>
              <a:rPr lang="en-US" i="1" dirty="0"/>
              <a:t> </a:t>
            </a:r>
            <a:r>
              <a:rPr lang="en-US" dirty="0"/>
              <a:t>interfaces with third party systems. </a:t>
            </a:r>
          </a:p>
          <a:p>
            <a:r>
              <a:rPr lang="en-US" dirty="0"/>
              <a:t>There are only a few integration gaps between SDG&amp;E architecture and the GPA solution – the largest being using PI as the master metadata source.</a:t>
            </a:r>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a:t>SDG&amp;E Synchrophasor Visualization Software System</a:t>
            </a:r>
            <a:endParaRPr lang="en-US" dirty="0"/>
          </a:p>
        </p:txBody>
      </p:sp>
      <p:grpSp>
        <p:nvGrpSpPr>
          <p:cNvPr id="5" name="Group 4">
            <a:extLst>
              <a:ext uri="{FF2B5EF4-FFF2-40B4-BE49-F238E27FC236}">
                <a16:creationId xmlns:a16="http://schemas.microsoft.com/office/drawing/2014/main" id="{2BE50904-636F-4B75-871D-137EE7B085E4}"/>
              </a:ext>
            </a:extLst>
          </p:cNvPr>
          <p:cNvGrpSpPr/>
          <p:nvPr/>
        </p:nvGrpSpPr>
        <p:grpSpPr>
          <a:xfrm>
            <a:off x="9878312" y="6254262"/>
            <a:ext cx="1322798" cy="500137"/>
            <a:chOff x="9878312" y="6254262"/>
            <a:chExt cx="1322798" cy="500137"/>
          </a:xfrm>
        </p:grpSpPr>
        <p:sp>
          <p:nvSpPr>
            <p:cNvPr id="6" name="Rectangle 5">
              <a:extLst>
                <a:ext uri="{FF2B5EF4-FFF2-40B4-BE49-F238E27FC236}">
                  <a16:creationId xmlns:a16="http://schemas.microsoft.com/office/drawing/2014/main" id="{6EDE24B2-736E-4D9D-AB27-7418DAFE7328}"/>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7" name="TextBox 6">
              <a:extLst>
                <a:ext uri="{FF2B5EF4-FFF2-40B4-BE49-F238E27FC236}">
                  <a16:creationId xmlns:a16="http://schemas.microsoft.com/office/drawing/2014/main" id="{4D07D7F5-889D-498B-8C04-258C15D561D4}"/>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642304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C101-31FD-4EAD-B191-01BAED5AECB3}"/>
              </a:ext>
            </a:extLst>
          </p:cNvPr>
          <p:cNvSpPr>
            <a:spLocks noGrp="1"/>
          </p:cNvSpPr>
          <p:nvPr>
            <p:ph type="title"/>
          </p:nvPr>
        </p:nvSpPr>
        <p:spPr/>
        <p:txBody>
          <a:bodyPr/>
          <a:lstStyle/>
          <a:p>
            <a:r>
              <a:rPr lang="en-US" dirty="0"/>
              <a:t>Solution Architecture – Scalability</a:t>
            </a:r>
          </a:p>
        </p:txBody>
      </p:sp>
      <p:sp>
        <p:nvSpPr>
          <p:cNvPr id="3" name="Footer Placeholder 2">
            <a:extLst>
              <a:ext uri="{FF2B5EF4-FFF2-40B4-BE49-F238E27FC236}">
                <a16:creationId xmlns:a16="http://schemas.microsoft.com/office/drawing/2014/main" id="{6864672F-44BB-4AFB-B7B2-348E71990B62}"/>
              </a:ext>
            </a:extLst>
          </p:cNvPr>
          <p:cNvSpPr>
            <a:spLocks noGrp="1"/>
          </p:cNvSpPr>
          <p:nvPr>
            <p:ph type="ftr" sz="quarter" idx="11"/>
          </p:nvPr>
        </p:nvSpPr>
        <p:spPr/>
        <p:txBody>
          <a:bodyPr/>
          <a:lstStyle/>
          <a:p>
            <a:r>
              <a:rPr lang="en-US"/>
              <a:t>SDG&amp;E Synchrophasor Visualization Software System</a:t>
            </a:r>
            <a:endParaRPr lang="en-US" dirty="0"/>
          </a:p>
        </p:txBody>
      </p:sp>
      <p:sp>
        <p:nvSpPr>
          <p:cNvPr id="7" name="Content Placeholder 3">
            <a:extLst>
              <a:ext uri="{FF2B5EF4-FFF2-40B4-BE49-F238E27FC236}">
                <a16:creationId xmlns:a16="http://schemas.microsoft.com/office/drawing/2014/main" id="{6DBF4F10-C9CC-474D-B26C-22D84E09F494}"/>
              </a:ext>
            </a:extLst>
          </p:cNvPr>
          <p:cNvSpPr>
            <a:spLocks noGrp="1"/>
          </p:cNvSpPr>
          <p:nvPr>
            <p:ph idx="1"/>
          </p:nvPr>
        </p:nvSpPr>
        <p:spPr>
          <a:xfrm>
            <a:off x="747757" y="2268000"/>
            <a:ext cx="10217843" cy="3110375"/>
          </a:xfrm>
        </p:spPr>
        <p:txBody>
          <a:bodyPr>
            <a:normAutofit/>
          </a:bodyPr>
          <a:lstStyle/>
          <a:p>
            <a:r>
              <a:rPr lang="en-US" dirty="0"/>
              <a:t>All GPA products are scalable to many millions of points per second on pedestrian hardware – and are typically horizontally scalable beyond that.</a:t>
            </a:r>
          </a:p>
          <a:p>
            <a:endParaRPr lang="en-US" dirty="0"/>
          </a:p>
          <a:p>
            <a:r>
              <a:rPr lang="en-US" dirty="0"/>
              <a:t>GPA has not yet extensively stress tested </a:t>
            </a:r>
            <a:r>
              <a:rPr lang="en-US" dirty="0" err="1"/>
              <a:t>Grafana</a:t>
            </a:r>
            <a:r>
              <a:rPr lang="en-US" dirty="0"/>
              <a:t>; however, indications are that it will scale well with the infrastructure.  </a:t>
            </a:r>
          </a:p>
        </p:txBody>
      </p:sp>
      <p:sp>
        <p:nvSpPr>
          <p:cNvPr id="8" name="TextBox 7">
            <a:extLst>
              <a:ext uri="{FF2B5EF4-FFF2-40B4-BE49-F238E27FC236}">
                <a16:creationId xmlns:a16="http://schemas.microsoft.com/office/drawing/2014/main" id="{9C1FADEB-A06A-4931-A259-52E2C50C794C}"/>
              </a:ext>
            </a:extLst>
          </p:cNvPr>
          <p:cNvSpPr txBox="1"/>
          <p:nvPr/>
        </p:nvSpPr>
        <p:spPr>
          <a:xfrm>
            <a:off x="1658202" y="1079425"/>
            <a:ext cx="9228198" cy="830997"/>
          </a:xfrm>
          <a:prstGeom prst="rect">
            <a:avLst/>
          </a:prstGeom>
          <a:noFill/>
        </p:spPr>
        <p:txBody>
          <a:bodyPr wrap="square" rtlCol="0">
            <a:spAutoFit/>
          </a:bodyPr>
          <a:lstStyle/>
          <a:p>
            <a:pPr algn="ctr"/>
            <a:r>
              <a:rPr lang="en-US" sz="2400" dirty="0">
                <a:solidFill>
                  <a:srgbClr val="009900"/>
                </a:solidFill>
              </a:rPr>
              <a:t>GPA prides itself on delivering high-performant solutions that dynamically scales to the number of cores and memory presented to it.</a:t>
            </a:r>
          </a:p>
        </p:txBody>
      </p:sp>
      <p:grpSp>
        <p:nvGrpSpPr>
          <p:cNvPr id="6" name="Group 5">
            <a:extLst>
              <a:ext uri="{FF2B5EF4-FFF2-40B4-BE49-F238E27FC236}">
                <a16:creationId xmlns:a16="http://schemas.microsoft.com/office/drawing/2014/main" id="{2F6DEFAC-56AD-4EC4-A11E-E13C90743CF5}"/>
              </a:ext>
            </a:extLst>
          </p:cNvPr>
          <p:cNvGrpSpPr/>
          <p:nvPr/>
        </p:nvGrpSpPr>
        <p:grpSpPr>
          <a:xfrm>
            <a:off x="9878312" y="6254262"/>
            <a:ext cx="1322798" cy="500137"/>
            <a:chOff x="9878312" y="6254262"/>
            <a:chExt cx="1322798" cy="500137"/>
          </a:xfrm>
        </p:grpSpPr>
        <p:sp>
          <p:nvSpPr>
            <p:cNvPr id="9" name="Rectangle 8">
              <a:extLst>
                <a:ext uri="{FF2B5EF4-FFF2-40B4-BE49-F238E27FC236}">
                  <a16:creationId xmlns:a16="http://schemas.microsoft.com/office/drawing/2014/main" id="{A0EA1647-47DA-4D3B-8D09-D24BB6231D09}"/>
                </a:ext>
              </a:extLst>
            </p:cNvPr>
            <p:cNvSpPr/>
            <p:nvPr/>
          </p:nvSpPr>
          <p:spPr>
            <a:xfrm>
              <a:off x="10428214" y="6254262"/>
              <a:ext cx="756938" cy="369332"/>
            </a:xfrm>
            <a:prstGeom prst="rect">
              <a:avLst/>
            </a:prstGeom>
          </p:spPr>
          <p:txBody>
            <a:bodyPr wrap="none">
              <a:spAutoFit/>
            </a:bodyPr>
            <a:lstStyle/>
            <a:p>
              <a:r>
                <a:rPr lang="en-US" dirty="0">
                  <a:solidFill>
                    <a:srgbClr val="007900"/>
                  </a:solidFill>
                  <a:latin typeface="CG Omega" panose="020B0502050508020304" pitchFamily="34" charset="0"/>
                  <a:ea typeface="+mj-ea"/>
                  <a:cs typeface="Arial" pitchFamily="34" charset="0"/>
                </a:rPr>
                <a:t>Part 2</a:t>
              </a:r>
            </a:p>
          </p:txBody>
        </p:sp>
        <p:sp>
          <p:nvSpPr>
            <p:cNvPr id="10" name="TextBox 9">
              <a:extLst>
                <a:ext uri="{FF2B5EF4-FFF2-40B4-BE49-F238E27FC236}">
                  <a16:creationId xmlns:a16="http://schemas.microsoft.com/office/drawing/2014/main" id="{5275936D-6DAB-40DC-BCAE-6B1849E4FF33}"/>
                </a:ext>
              </a:extLst>
            </p:cNvPr>
            <p:cNvSpPr txBox="1"/>
            <p:nvPr/>
          </p:nvSpPr>
          <p:spPr>
            <a:xfrm>
              <a:off x="9878312" y="6492789"/>
              <a:ext cx="1322798" cy="261610"/>
            </a:xfrm>
            <a:prstGeom prst="rect">
              <a:avLst/>
            </a:prstGeom>
            <a:noFill/>
          </p:spPr>
          <p:txBody>
            <a:bodyPr wrap="none" rtlCol="0">
              <a:spAutoFit/>
            </a:bodyPr>
            <a:lstStyle/>
            <a:p>
              <a:r>
                <a:rPr lang="en-US" sz="1100" dirty="0">
                  <a:solidFill>
                    <a:srgbClr val="767474"/>
                  </a:solidFill>
                </a:rPr>
                <a:t>November 28, 2017</a:t>
              </a:r>
            </a:p>
          </p:txBody>
        </p:sp>
      </p:grpSp>
    </p:spTree>
    <p:extLst>
      <p:ext uri="{BB962C8B-B14F-4D97-AF65-F5344CB8AC3E}">
        <p14:creationId xmlns:p14="http://schemas.microsoft.com/office/powerpoint/2010/main" val="2003530583"/>
      </p:ext>
    </p:extLst>
  </p:cSld>
  <p:clrMapOvr>
    <a:masterClrMapping/>
  </p:clrMapOvr>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23529</TotalTime>
  <Words>2276</Words>
  <Application>Microsoft Office PowerPoint</Application>
  <PresentationFormat>Widescreen</PresentationFormat>
  <Paragraphs>400</Paragraphs>
  <Slides>24</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AmeriGarmnd BT</vt:lpstr>
      <vt:lpstr>Arial</vt:lpstr>
      <vt:lpstr>Arial Narrow</vt:lpstr>
      <vt:lpstr>Calibri</vt:lpstr>
      <vt:lpstr>Calibri Light</vt:lpstr>
      <vt:lpstr>CG Omega</vt:lpstr>
      <vt:lpstr>Times New Roman</vt:lpstr>
      <vt:lpstr>Wingdings</vt:lpstr>
      <vt:lpstr>Office Theme</vt:lpstr>
      <vt:lpstr>GPA Proposal Discussion – Part 2</vt:lpstr>
      <vt:lpstr>GPA Solution – Typical Architecture</vt:lpstr>
      <vt:lpstr>    SDG&amp;E High-Level Data Flows                                                                                 </vt:lpstr>
      <vt:lpstr>GPA Solution – Architecture</vt:lpstr>
      <vt:lpstr>Solution Architecture -- Security Requirement Gaps</vt:lpstr>
      <vt:lpstr>GPA Patch and Code Review Assurance</vt:lpstr>
      <vt:lpstr>Solution Architecture – Logging</vt:lpstr>
      <vt:lpstr>Solution Architecture – Integration Approach</vt:lpstr>
      <vt:lpstr>Solution Architecture – Scalability</vt:lpstr>
      <vt:lpstr>Solution Architecture – Additional Questions ?</vt:lpstr>
      <vt:lpstr>GPA Solution – Delivery</vt:lpstr>
      <vt:lpstr>The Proposal Timeline (Revised)</vt:lpstr>
      <vt:lpstr>Three Major Development Groups</vt:lpstr>
      <vt:lpstr>Advanced Tools</vt:lpstr>
      <vt:lpstr>Alarm Management System</vt:lpstr>
      <vt:lpstr>Grafana Displays</vt:lpstr>
      <vt:lpstr>With greater understanding, less estimated effort and cost.</vt:lpstr>
      <vt:lpstr>Solution Delivery – Data Migration</vt:lpstr>
      <vt:lpstr>Solution Delivery – Development Approach</vt:lpstr>
      <vt:lpstr>Solution Delivery – Display Development</vt:lpstr>
      <vt:lpstr>Solution Delivery – Testing &amp; Acceptance</vt:lpstr>
      <vt:lpstr>The GPA Proposal - Approach</vt:lpstr>
      <vt:lpstr>Business Basis for Selecting GPA</vt:lpstr>
      <vt:lpstr>Solution Delivery – Additional 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Russell Robertson</dc:creator>
  <cp:lastModifiedBy>F. Russell Robertson</cp:lastModifiedBy>
  <cp:revision>360</cp:revision>
  <cp:lastPrinted>2017-11-27T01:11:02Z</cp:lastPrinted>
  <dcterms:created xsi:type="dcterms:W3CDTF">2017-03-19T13:38:12Z</dcterms:created>
  <dcterms:modified xsi:type="dcterms:W3CDTF">2017-11-28T18:10:52Z</dcterms:modified>
</cp:coreProperties>
</file>