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13"/>
  </p:notesMasterIdLst>
  <p:handoutMasterIdLst>
    <p:handoutMasterId r:id="rId14"/>
  </p:handoutMasterIdLst>
  <p:sldIdLst>
    <p:sldId id="273" r:id="rId5"/>
    <p:sldId id="281" r:id="rId6"/>
    <p:sldId id="286" r:id="rId7"/>
    <p:sldId id="287" r:id="rId8"/>
    <p:sldId id="288" r:id="rId9"/>
    <p:sldId id="282" r:id="rId10"/>
    <p:sldId id="285" r:id="rId11"/>
    <p:sldId id="284"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7" d="100"/>
          <a:sy n="147" d="100"/>
        </p:scale>
        <p:origin x="-294" y="-90"/>
      </p:cViewPr>
      <p:guideLst>
        <p:guide orient="horz" pos="2160"/>
        <p:guide pos="2880"/>
      </p:guideLst>
    </p:cSldViewPr>
  </p:slideViewPr>
  <p:notesTextViewPr>
    <p:cViewPr>
      <p:scale>
        <a:sx n="100" d="100"/>
        <a:sy n="100" d="100"/>
      </p:scale>
      <p:origin x="0" y="0"/>
    </p:cViewPr>
  </p:notesTextViewPr>
  <p:notesViewPr>
    <p:cSldViewPr>
      <p:cViewPr varScale="1">
        <p:scale>
          <a:sx n="102" d="100"/>
          <a:sy n="102" d="100"/>
        </p:scale>
        <p:origin x="-2556"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1B79A33-AF0D-4498-A509-C13A4F128608}" type="datetimeFigureOut">
              <a:rPr lang="en-US" smtClean="0"/>
              <a:pPr/>
              <a:t>09/22/2009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2E5D994-DB21-499F-82E4-46320726059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6218B1-AAB0-4CDE-8349-A3D03378F5C3}" type="datetimeFigureOut">
              <a:rPr lang="en-US" smtClean="0"/>
              <a:pPr/>
              <a:t>09/22/2009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1"/>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DD9045-305E-4C85-B304-839FD0D58AA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3" name="Rounded Rectangle 12"/>
          <p:cNvSpPr/>
          <p:nvPr/>
        </p:nvSpPr>
        <p:spPr>
          <a:xfrm>
            <a:off x="65313" y="76200"/>
            <a:ext cx="9013372" cy="6685756"/>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5" name="Rounded Rectangle 14"/>
          <p:cNvSpPr/>
          <p:nvPr userDrawn="1"/>
        </p:nvSpPr>
        <p:spPr>
          <a:xfrm>
            <a:off x="381000" y="1600200"/>
            <a:ext cx="8382000" cy="1295400"/>
          </a:xfrm>
          <a:prstGeom prst="roundRect">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p:cNvSpPr>
            <a:spLocks noGrp="1"/>
          </p:cNvSpPr>
          <p:nvPr>
            <p:ph type="ctrTitle"/>
          </p:nvPr>
        </p:nvSpPr>
        <p:spPr>
          <a:xfrm>
            <a:off x="457200" y="152400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pic>
        <p:nvPicPr>
          <p:cNvPr id="16" name="Picture 15" descr="TVA_logo_100.png"/>
          <p:cNvPicPr>
            <a:picLocks noChangeAspect="1"/>
          </p:cNvPicPr>
          <p:nvPr userDrawn="1"/>
        </p:nvPicPr>
        <p:blipFill>
          <a:blip r:embed="rId2"/>
          <a:stretch>
            <a:fillRect/>
          </a:stretch>
        </p:blipFill>
        <p:spPr>
          <a:xfrm>
            <a:off x="3048000" y="5334000"/>
            <a:ext cx="533400" cy="533400"/>
          </a:xfrm>
          <a:prstGeom prst="rect">
            <a:avLst/>
          </a:prstGeom>
        </p:spPr>
      </p:pic>
      <p:sp>
        <p:nvSpPr>
          <p:cNvPr id="17" name="TextBox 16"/>
          <p:cNvSpPr txBox="1"/>
          <p:nvPr userDrawn="1"/>
        </p:nvSpPr>
        <p:spPr>
          <a:xfrm>
            <a:off x="3737377" y="5284847"/>
            <a:ext cx="3044423" cy="615553"/>
          </a:xfrm>
          <a:prstGeom prst="rect">
            <a:avLst/>
          </a:prstGeom>
          <a:noFill/>
        </p:spPr>
        <p:txBody>
          <a:bodyPr wrap="none" rtlCol="0">
            <a:spAutoFit/>
          </a:bodyPr>
          <a:lstStyle/>
          <a:p>
            <a:r>
              <a:rPr lang="en-US" b="1" dirty="0" smtClean="0"/>
              <a:t>Power System Operations</a:t>
            </a:r>
            <a:r>
              <a:rPr lang="en-US" dirty="0" smtClean="0"/>
              <a:t/>
            </a:r>
            <a:br>
              <a:rPr lang="en-US" dirty="0" smtClean="0"/>
            </a:br>
            <a:r>
              <a:rPr lang="en-US" sz="1600" dirty="0" smtClean="0"/>
              <a:t>Power Control Systems</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Slide Number Placeholder 5"/>
          <p:cNvSpPr>
            <a:spLocks noGrp="1"/>
          </p:cNvSpPr>
          <p:nvPr>
            <p:ph type="sldNum" sz="quarter" idx="12"/>
          </p:nvPr>
        </p:nvSpPr>
        <p:spPr/>
        <p:txBody>
          <a:bodyPr/>
          <a:lstStyle/>
          <a:p>
            <a:fld id="{015DDE49-8885-4D92-9102-C5CF73B764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172200" y="6191250"/>
            <a:ext cx="2476500" cy="476250"/>
          </a:xfrm>
          <a:prstGeom prst="rect">
            <a:avLst/>
          </a:prstGeom>
        </p:spPr>
        <p:txBody>
          <a:bodyPr/>
          <a:lstStyle/>
          <a:p>
            <a:endParaRPr lang="en-US"/>
          </a:p>
        </p:txBody>
      </p:sp>
      <p:sp>
        <p:nvSpPr>
          <p:cNvPr id="5" name="Footer Placeholder 4"/>
          <p:cNvSpPr>
            <a:spLocks noGrp="1"/>
          </p:cNvSpPr>
          <p:nvPr>
            <p:ph type="ftr" sz="quarter" idx="11"/>
          </p:nvPr>
        </p:nvSpPr>
        <p:spPr>
          <a:xfrm>
            <a:off x="914400" y="6172200"/>
            <a:ext cx="3962400" cy="457200"/>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87E7454C-71E5-4A90-B1FC-1F8493D11CA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useBgFill="1">
        <p:nvSpPr>
          <p:cNvPr id="9" name="Rounded Rectangle 8"/>
          <p:cNvSpPr/>
          <p:nvPr userDrawn="1"/>
        </p:nvSpPr>
        <p:spPr>
          <a:xfrm>
            <a:off x="76200" y="152400"/>
            <a:ext cx="8991600" cy="6609556"/>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p:txBody>
          <a:bodyPr/>
          <a:lstStyle/>
          <a:p>
            <a:fld id="{8AAF6543-2C2C-46AE-A07F-199026F0FA99}" type="slidenum">
              <a:rPr lang="en-US" smtClean="0"/>
              <a:pPr/>
              <a:t>‹#›</a:t>
            </a:fld>
            <a:endParaRPr lang="en-US"/>
          </a:p>
        </p:txBody>
      </p:sp>
      <p:sp>
        <p:nvSpPr>
          <p:cNvPr id="8" name="Content Placeholder 7"/>
          <p:cNvSpPr>
            <a:spLocks noGrp="1"/>
          </p:cNvSpPr>
          <p:nvPr>
            <p:ph sz="quarter" idx="1"/>
          </p:nvPr>
        </p:nvSpPr>
        <p:spPr>
          <a:xfrm>
            <a:off x="762000" y="1143000"/>
            <a:ext cx="7772400" cy="4953000"/>
          </a:xfrm>
        </p:spPr>
        <p:txBody>
          <a:bodyPr vert="horz"/>
          <a:lstStyle>
            <a:lvl1pPr>
              <a:spcBef>
                <a:spcPts val="800"/>
              </a:spcBef>
              <a:defRPr/>
            </a:lvl1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pic>
        <p:nvPicPr>
          <p:cNvPr id="5" name="Picture 4" descr="TVAopenPDC_400.png"/>
          <p:cNvPicPr>
            <a:picLocks noChangeAspect="1"/>
          </p:cNvPicPr>
          <p:nvPr userDrawn="1"/>
        </p:nvPicPr>
        <p:blipFill>
          <a:blip r:embed="rId2"/>
          <a:srcRect r="14286"/>
          <a:stretch>
            <a:fillRect/>
          </a:stretch>
        </p:blipFill>
        <p:spPr>
          <a:xfrm>
            <a:off x="6705600" y="6096000"/>
            <a:ext cx="2286000" cy="580073"/>
          </a:xfrm>
          <a:prstGeom prst="rect">
            <a:avLst/>
          </a:prstGeom>
        </p:spPr>
      </p:pic>
      <p:sp>
        <p:nvSpPr>
          <p:cNvPr id="7" name="Title 6"/>
          <p:cNvSpPr>
            <a:spLocks noGrp="1"/>
          </p:cNvSpPr>
          <p:nvPr>
            <p:ph type="title"/>
          </p:nvPr>
        </p:nvSpPr>
        <p:spPr>
          <a:xfrm>
            <a:off x="762000" y="304800"/>
            <a:ext cx="7772400" cy="808038"/>
          </a:xfrm>
        </p:spPr>
        <p:txBody>
          <a:bodyPr/>
          <a:lstStyle/>
          <a:p>
            <a:r>
              <a:rPr lang="en-US" dirty="0"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F70D055-94B1-46DF-9F0B-25A612659DA8}" type="slidenum">
              <a:rPr lang="en-US" smtClean="0"/>
              <a:pPr/>
              <a:t>‹#›</a:t>
            </a:fld>
            <a:endParaRPr lang="en-US"/>
          </a:p>
        </p:txBody>
      </p:sp>
      <p:pic>
        <p:nvPicPr>
          <p:cNvPr id="12" name="Picture 11" descr="TVA_powercontrolsystems3.png"/>
          <p:cNvPicPr>
            <a:picLocks noChangeAspect="1"/>
          </p:cNvPicPr>
          <p:nvPr userDrawn="1"/>
        </p:nvPicPr>
        <p:blipFill>
          <a:blip r:embed="rId2"/>
          <a:stretch>
            <a:fillRect/>
          </a:stretch>
        </p:blipFill>
        <p:spPr>
          <a:xfrm>
            <a:off x="5562600" y="6096000"/>
            <a:ext cx="3333750" cy="571500"/>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7" name="Slide Number Placeholder 6"/>
          <p:cNvSpPr>
            <a:spLocks noGrp="1"/>
          </p:cNvSpPr>
          <p:nvPr>
            <p:ph type="sldNum" sz="quarter" idx="12"/>
          </p:nvPr>
        </p:nvSpPr>
        <p:spPr/>
        <p:txBody>
          <a:bodyPr/>
          <a:lstStyle/>
          <a:p>
            <a:fld id="{A4384063-F566-4C8C-8105-BE183A4FC71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9" name="Slide Number Placeholder 8"/>
          <p:cNvSpPr>
            <a:spLocks noGrp="1"/>
          </p:cNvSpPr>
          <p:nvPr>
            <p:ph type="sldNum" sz="quarter" idx="12"/>
          </p:nvPr>
        </p:nvSpPr>
        <p:spPr/>
        <p:txBody>
          <a:bodyPr/>
          <a:lstStyle/>
          <a:p>
            <a:fld id="{0A52221E-0E7C-40E5-B14C-E8589A44CEDF}"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Slide Number Placeholder 4"/>
          <p:cNvSpPr>
            <a:spLocks noGrp="1"/>
          </p:cNvSpPr>
          <p:nvPr>
            <p:ph type="sldNum" sz="quarter" idx="12"/>
          </p:nvPr>
        </p:nvSpPr>
        <p:spPr/>
        <p:txBody>
          <a:bodyPr/>
          <a:lstStyle/>
          <a:p>
            <a:fld id="{DECC06FB-A5D2-4313-8186-F321BBCE0C3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4E33F42-79B0-4F88-AF29-2B2323F0139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7" name="Slide Number Placeholder 6"/>
          <p:cNvSpPr>
            <a:spLocks noGrp="1"/>
          </p:cNvSpPr>
          <p:nvPr>
            <p:ph type="sldNum" sz="quarter" idx="12"/>
          </p:nvPr>
        </p:nvSpPr>
        <p:spPr/>
        <p:txBody>
          <a:bodyPr/>
          <a:lstStyle/>
          <a:p>
            <a:fld id="{15C071BB-A602-4223-9D76-6DCFD0C07E7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Text Box 4"/>
          <p:cNvSpPr txBox="1">
            <a:spLocks noChangeArrowheads="1"/>
          </p:cNvSpPr>
          <p:nvPr userDrawn="1"/>
        </p:nvSpPr>
        <p:spPr bwMode="auto">
          <a:xfrm>
            <a:off x="6248400" y="6400800"/>
            <a:ext cx="2592376" cy="338554"/>
          </a:xfrm>
          <a:prstGeom prst="rect">
            <a:avLst/>
          </a:prstGeom>
          <a:noFill/>
          <a:ln w="9525">
            <a:noFill/>
            <a:miter lim="800000"/>
            <a:headEnd/>
            <a:tailEnd/>
          </a:ln>
          <a:effectLst/>
        </p:spPr>
        <p:txBody>
          <a:bodyPr wrap="none">
            <a:spAutoFit/>
          </a:bodyPr>
          <a:lstStyle/>
          <a:p>
            <a:r>
              <a:rPr lang="en-US" sz="1600" i="1" dirty="0" smtClean="0">
                <a:solidFill>
                  <a:schemeClr val="accent6">
                    <a:lumMod val="75000"/>
                  </a:schemeClr>
                </a:solidFill>
              </a:rPr>
              <a:t>PCS Offsite – July 8, 2009</a:t>
            </a:r>
            <a:endParaRPr lang="en-US" dirty="0">
              <a:solidFill>
                <a:schemeClr val="accent6">
                  <a:lumMod val="75000"/>
                </a:scheme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7" name="Slide Number Placeholder 6"/>
          <p:cNvSpPr>
            <a:spLocks noGrp="1"/>
          </p:cNvSpPr>
          <p:nvPr>
            <p:ph type="sldNum" sz="quarter" idx="12"/>
          </p:nvPr>
        </p:nvSpPr>
        <p:spPr>
          <a:xfrm>
            <a:off x="146304" y="6208776"/>
            <a:ext cx="457200" cy="457200"/>
          </a:xfrm>
        </p:spPr>
        <p:txBody>
          <a:bodyPr/>
          <a:lstStyle/>
          <a:p>
            <a:fld id="{106B9C43-E97D-4C72-A141-A7990C8FD63A}"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88392"/>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800600"/>
          </a:xfrm>
          <a:prstGeom prst="rect">
            <a:avLst/>
          </a:prstGeom>
        </p:spPr>
        <p:txBody>
          <a:bodyPr>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2">
              <a:lumMod val="75000"/>
            </a:schemeClr>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E17339E-6919-4AE6-86AE-AB3D0AE719FA}" type="slidenum">
              <a:rPr lang="en-US" smtClean="0"/>
              <a:pPr/>
              <a:t>‹#›</a:t>
            </a:fld>
            <a:endParaRPr lang="en-US" dirty="0"/>
          </a:p>
        </p:txBody>
      </p:sp>
      <p:sp>
        <p:nvSpPr>
          <p:cNvPr id="10" name="Text Box 4"/>
          <p:cNvSpPr txBox="1">
            <a:spLocks noChangeArrowheads="1"/>
          </p:cNvSpPr>
          <p:nvPr userDrawn="1"/>
        </p:nvSpPr>
        <p:spPr bwMode="auto">
          <a:xfrm>
            <a:off x="685800" y="6400800"/>
            <a:ext cx="1301959" cy="276999"/>
          </a:xfrm>
          <a:prstGeom prst="rect">
            <a:avLst/>
          </a:prstGeom>
          <a:noFill/>
          <a:ln w="9525">
            <a:noFill/>
            <a:miter lim="800000"/>
            <a:headEnd/>
            <a:tailEnd/>
          </a:ln>
          <a:effectLst/>
        </p:spPr>
        <p:txBody>
          <a:bodyPr wrap="none">
            <a:spAutoFit/>
          </a:bodyPr>
          <a:lstStyle/>
          <a:p>
            <a:r>
              <a:rPr lang="en-US" sz="1200" i="1" dirty="0" smtClean="0">
                <a:solidFill>
                  <a:schemeClr val="accent6">
                    <a:lumMod val="75000"/>
                  </a:schemeClr>
                </a:solidFill>
              </a:rPr>
              <a:t>August 14, 2009</a:t>
            </a:r>
            <a:endParaRPr lang="en-US" sz="1200" dirty="0">
              <a:solidFill>
                <a:schemeClr val="accent6">
                  <a:lumMod val="75000"/>
                </a:schemeClr>
              </a:solidFill>
            </a:endParaRPr>
          </a:p>
        </p:txBody>
      </p:sp>
      <p:sp>
        <p:nvSpPr>
          <p:cNvPr id="16" name="TextBox 15"/>
          <p:cNvSpPr txBox="1"/>
          <p:nvPr userDrawn="1"/>
        </p:nvSpPr>
        <p:spPr>
          <a:xfrm>
            <a:off x="838200" y="152400"/>
            <a:ext cx="3532890" cy="338554"/>
          </a:xfrm>
          <a:prstGeom prst="rect">
            <a:avLst/>
          </a:prstGeom>
          <a:noFill/>
        </p:spPr>
        <p:txBody>
          <a:bodyPr wrap="none" rtlCol="0">
            <a:spAutoFit/>
          </a:bodyPr>
          <a:lstStyle/>
          <a:p>
            <a:r>
              <a:rPr lang="en-US" sz="1600" b="1" dirty="0" smtClean="0">
                <a:solidFill>
                  <a:srgbClr val="0070C0"/>
                </a:solidFill>
              </a:rPr>
              <a:t>Open</a:t>
            </a:r>
            <a:r>
              <a:rPr lang="en-US" sz="1600" b="1" baseline="0" dirty="0" smtClean="0">
                <a:solidFill>
                  <a:srgbClr val="0070C0"/>
                </a:solidFill>
              </a:rPr>
              <a:t> Sourcing the TVA SuperPDC</a:t>
            </a:r>
            <a:endParaRPr lang="en-US" sz="1600" b="1" dirty="0">
              <a:solidFill>
                <a:srgbClr val="0070C0"/>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00"/>
        </a:spcBef>
        <a:spcAft>
          <a:spcPts val="500"/>
        </a:spcAft>
        <a:buClr>
          <a:schemeClr val="accent2"/>
        </a:buClr>
        <a:buSzPct val="100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00"/>
        </a:spcBef>
        <a:spcAft>
          <a:spcPts val="300"/>
        </a:spcAft>
        <a:buClr>
          <a:srgbClr val="0070C0"/>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200"/>
        </a:spcBef>
        <a:spcAft>
          <a:spcPts val="200"/>
        </a:spcAft>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openpdc.codeplex.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r>
              <a:rPr lang="en-US" dirty="0" smtClean="0"/>
              <a:t>October 7, 2009</a:t>
            </a:r>
            <a:endParaRPr lang="en-US" dirty="0"/>
          </a:p>
        </p:txBody>
      </p:sp>
      <p:sp>
        <p:nvSpPr>
          <p:cNvPr id="5" name="Title 4"/>
          <p:cNvSpPr>
            <a:spLocks noGrp="1"/>
          </p:cNvSpPr>
          <p:nvPr>
            <p:ph type="ctrTitle"/>
          </p:nvPr>
        </p:nvSpPr>
        <p:spPr/>
        <p:txBody>
          <a:bodyPr/>
          <a:lstStyle/>
          <a:p>
            <a:r>
              <a:rPr lang="en-US" dirty="0" smtClean="0"/>
              <a:t>The </a:t>
            </a:r>
            <a:r>
              <a:rPr lang="en-US" i="1" dirty="0" err="1" smtClean="0"/>
              <a:t>open</a:t>
            </a:r>
            <a:r>
              <a:rPr lang="en-US" dirty="0" err="1" smtClean="0"/>
              <a:t>PDC</a:t>
            </a:r>
            <a:r>
              <a:rPr lang="en-US" dirty="0" smtClean="0"/>
              <a:t> Project</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lstStyle/>
          <a:p>
            <a:r>
              <a:rPr lang="en-US" dirty="0" smtClean="0"/>
              <a:t>Source Code Status</a:t>
            </a:r>
            <a:endParaRPr lang="en-US" dirty="0"/>
          </a:p>
        </p:txBody>
      </p:sp>
      <p:sp>
        <p:nvSpPr>
          <p:cNvPr id="3" name="Slide Number Placeholder 2"/>
          <p:cNvSpPr>
            <a:spLocks noGrp="1"/>
          </p:cNvSpPr>
          <p:nvPr>
            <p:ph type="sldNum" sz="quarter" idx="12"/>
          </p:nvPr>
        </p:nvSpPr>
        <p:spPr/>
        <p:txBody>
          <a:bodyPr/>
          <a:lstStyle/>
          <a:p>
            <a:fld id="{8AAF6543-2C2C-46AE-A07F-199026F0FA99}" type="slidenum">
              <a:rPr lang="en-US" smtClean="0"/>
              <a:pPr/>
              <a:t>2</a:t>
            </a:fld>
            <a:endParaRPr lang="en-US"/>
          </a:p>
        </p:txBody>
      </p:sp>
      <p:sp>
        <p:nvSpPr>
          <p:cNvPr id="4" name="Content Placeholder 3"/>
          <p:cNvSpPr>
            <a:spLocks noGrp="1"/>
          </p:cNvSpPr>
          <p:nvPr>
            <p:ph sz="quarter" idx="1"/>
          </p:nvPr>
        </p:nvSpPr>
        <p:spPr/>
        <p:txBody>
          <a:bodyPr/>
          <a:lstStyle/>
          <a:p>
            <a:r>
              <a:rPr lang="en-US" dirty="0" smtClean="0"/>
              <a:t>TVA’s SuperPDC has been in production use since early 2005.</a:t>
            </a:r>
          </a:p>
          <a:p>
            <a:r>
              <a:rPr lang="en-US" dirty="0" smtClean="0"/>
              <a:t>The source code is based on .NET 3.5 and written almost exclusively in managed C#.</a:t>
            </a:r>
          </a:p>
          <a:p>
            <a:r>
              <a:rPr lang="en-US" dirty="0" smtClean="0"/>
              <a:t>The code set has over </a:t>
            </a:r>
            <a:r>
              <a:rPr lang="en-US" dirty="0" smtClean="0"/>
              <a:t>300,000 </a:t>
            </a:r>
            <a:r>
              <a:rPr lang="en-US" dirty="0" smtClean="0"/>
              <a:t>lines of fully documented code spanning </a:t>
            </a:r>
            <a:r>
              <a:rPr lang="en-US" dirty="0" smtClean="0"/>
              <a:t>630</a:t>
            </a:r>
            <a:r>
              <a:rPr lang="en-US" dirty="0" smtClean="0"/>
              <a:t>+ classes.</a:t>
            </a:r>
          </a:p>
          <a:p>
            <a:r>
              <a:rPr lang="en-US" dirty="0" smtClean="0"/>
              <a:t>Includes detailed API help files </a:t>
            </a:r>
            <a:r>
              <a:rPr lang="en-US" dirty="0" smtClean="0"/>
              <a:t>for the source </a:t>
            </a:r>
            <a:r>
              <a:rPr lang="en-US" dirty="0" smtClean="0"/>
              <a:t>code.</a:t>
            </a:r>
            <a:endParaRPr lang="en-US" dirty="0" smtClean="0"/>
          </a:p>
          <a:p>
            <a:r>
              <a:rPr lang="en-US" dirty="0" smtClean="0"/>
              <a:t>Everything needed to create your own operational PDC is included in the code.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AAF6543-2C2C-46AE-A07F-199026F0FA99}" type="slidenum">
              <a:rPr lang="en-US" smtClean="0"/>
              <a:pPr/>
              <a:t>3</a:t>
            </a:fld>
            <a:endParaRPr lang="en-US"/>
          </a:p>
        </p:txBody>
      </p:sp>
      <p:sp>
        <p:nvSpPr>
          <p:cNvPr id="3" name="Content Placeholder 2"/>
          <p:cNvSpPr>
            <a:spLocks noGrp="1"/>
          </p:cNvSpPr>
          <p:nvPr>
            <p:ph sz="quarter" idx="1"/>
          </p:nvPr>
        </p:nvSpPr>
        <p:spPr/>
        <p:txBody>
          <a:bodyPr>
            <a:normAutofit lnSpcReduction="10000"/>
          </a:bodyPr>
          <a:lstStyle/>
          <a:p>
            <a:r>
              <a:rPr lang="en-US" dirty="0" smtClean="0"/>
              <a:t>The TVA Code Library: this consists of code for handling sockets, threading, error management, security, etc. as well as basic data concentration and archival and general phasor protocol parsing / generation.</a:t>
            </a:r>
          </a:p>
          <a:p>
            <a:r>
              <a:rPr lang="en-US" dirty="0" smtClean="0"/>
              <a:t>The </a:t>
            </a:r>
            <a:r>
              <a:rPr lang="en-US" dirty="0" err="1" smtClean="0"/>
              <a:t>openPDC</a:t>
            </a:r>
            <a:r>
              <a:rPr lang="en-US" dirty="0" smtClean="0"/>
              <a:t> synchrophasor projects: these include all the SPDC components (IAON host and adapter layer, phasor protocol adapters, etc.), the PMU Connection Tester and…</a:t>
            </a:r>
          </a:p>
          <a:p>
            <a:r>
              <a:rPr lang="en-US" dirty="0" smtClean="0"/>
              <a:t>A </a:t>
            </a:r>
            <a:r>
              <a:rPr lang="en-US" dirty="0" smtClean="0"/>
              <a:t>working experimental </a:t>
            </a:r>
            <a:r>
              <a:rPr lang="en-US" i="1" dirty="0" smtClean="0"/>
              <a:t>prototype</a:t>
            </a:r>
            <a:r>
              <a:rPr lang="en-US" dirty="0" smtClean="0"/>
              <a:t> implementation of </a:t>
            </a:r>
            <a:r>
              <a:rPr lang="en-US" dirty="0" err="1" smtClean="0"/>
              <a:t>NASPInet</a:t>
            </a:r>
            <a:r>
              <a:rPr lang="en-US" dirty="0" smtClean="0"/>
              <a:t> to spur further development and discussion.</a:t>
            </a:r>
            <a:endParaRPr lang="en-US" dirty="0"/>
          </a:p>
        </p:txBody>
      </p:sp>
      <p:sp>
        <p:nvSpPr>
          <p:cNvPr id="4" name="Title 3"/>
          <p:cNvSpPr>
            <a:spLocks noGrp="1"/>
          </p:cNvSpPr>
          <p:nvPr>
            <p:ph type="title"/>
          </p:nvPr>
        </p:nvSpPr>
        <p:spPr/>
        <p:txBody>
          <a:bodyPr/>
          <a:lstStyle/>
          <a:p>
            <a:r>
              <a:rPr lang="en-US" dirty="0" smtClean="0"/>
              <a:t>What’s Included…</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AAF6543-2C2C-46AE-A07F-199026F0FA99}" type="slidenum">
              <a:rPr lang="en-US" smtClean="0"/>
              <a:pPr/>
              <a:t>4</a:t>
            </a:fld>
            <a:endParaRPr lang="en-US"/>
          </a:p>
        </p:txBody>
      </p:sp>
      <p:sp>
        <p:nvSpPr>
          <p:cNvPr id="3" name="Content Placeholder 2"/>
          <p:cNvSpPr>
            <a:spLocks noGrp="1"/>
          </p:cNvSpPr>
          <p:nvPr>
            <p:ph sz="quarter" idx="1"/>
          </p:nvPr>
        </p:nvSpPr>
        <p:spPr>
          <a:xfrm>
            <a:off x="762000" y="1219200"/>
            <a:ext cx="7772400" cy="4876800"/>
          </a:xfrm>
        </p:spPr>
        <p:txBody>
          <a:bodyPr/>
          <a:lstStyle/>
          <a:p>
            <a:r>
              <a:rPr lang="en-US" dirty="0" smtClean="0"/>
              <a:t>Generally TVA has provided </a:t>
            </a:r>
            <a:r>
              <a:rPr lang="en-US" i="1" dirty="0" smtClean="0"/>
              <a:t>all</a:t>
            </a:r>
            <a:r>
              <a:rPr lang="en-US" dirty="0" smtClean="0"/>
              <a:t> the available source code related to its SPDC; however there are certain pieces of code that we cannot release. </a:t>
            </a:r>
          </a:p>
          <a:p>
            <a:r>
              <a:rPr lang="en-US" dirty="0" smtClean="0"/>
              <a:t>No source code will be released for the following:</a:t>
            </a:r>
          </a:p>
          <a:p>
            <a:pPr lvl="1"/>
            <a:r>
              <a:rPr lang="en-US" dirty="0" smtClean="0"/>
              <a:t>TVA’s DatAWare Historian System</a:t>
            </a:r>
          </a:p>
          <a:p>
            <a:pPr lvl="1"/>
            <a:r>
              <a:rPr lang="en-US" dirty="0" smtClean="0"/>
              <a:t>The NERC funded PCS Software*</a:t>
            </a:r>
          </a:p>
          <a:p>
            <a:pPr lvl="1"/>
            <a:r>
              <a:rPr lang="en-US" dirty="0" smtClean="0"/>
              <a:t>Other internal TVA System Software</a:t>
            </a:r>
          </a:p>
          <a:p>
            <a:pPr lvl="1"/>
            <a:endParaRPr lang="en-US" dirty="0" smtClean="0"/>
          </a:p>
          <a:p>
            <a:pPr>
              <a:buNone/>
            </a:pPr>
            <a:endParaRPr lang="en-US" dirty="0" smtClean="0"/>
          </a:p>
          <a:p>
            <a:pPr>
              <a:buNone/>
            </a:pPr>
            <a:r>
              <a:rPr lang="en-US" dirty="0" smtClean="0"/>
              <a:t>	</a:t>
            </a:r>
          </a:p>
        </p:txBody>
      </p:sp>
      <p:sp>
        <p:nvSpPr>
          <p:cNvPr id="4" name="Title 3"/>
          <p:cNvSpPr>
            <a:spLocks noGrp="1"/>
          </p:cNvSpPr>
          <p:nvPr>
            <p:ph type="title"/>
          </p:nvPr>
        </p:nvSpPr>
        <p:spPr/>
        <p:txBody>
          <a:bodyPr/>
          <a:lstStyle/>
          <a:p>
            <a:r>
              <a:rPr lang="en-US" dirty="0" smtClean="0"/>
              <a:t>What’s not included…</a:t>
            </a:r>
            <a:endParaRPr lang="en-US" dirty="0"/>
          </a:p>
        </p:txBody>
      </p:sp>
      <p:sp>
        <p:nvSpPr>
          <p:cNvPr id="5" name="TextBox 4"/>
          <p:cNvSpPr txBox="1"/>
          <p:nvPr/>
        </p:nvSpPr>
        <p:spPr>
          <a:xfrm>
            <a:off x="762000" y="6324600"/>
            <a:ext cx="5334000" cy="369332"/>
          </a:xfrm>
          <a:prstGeom prst="rect">
            <a:avLst/>
          </a:prstGeom>
          <a:noFill/>
        </p:spPr>
        <p:txBody>
          <a:bodyPr wrap="square" rtlCol="0">
            <a:spAutoFit/>
          </a:bodyPr>
          <a:lstStyle/>
          <a:p>
            <a:r>
              <a:rPr lang="en-US" dirty="0" smtClean="0"/>
              <a:t>* The NERC PCS is built </a:t>
            </a:r>
            <a:r>
              <a:rPr lang="en-US" i="1" dirty="0" smtClean="0"/>
              <a:t>on top of</a:t>
            </a:r>
            <a:r>
              <a:rPr lang="en-US" dirty="0" smtClean="0"/>
              <a:t> the </a:t>
            </a:r>
            <a:r>
              <a:rPr lang="en-US" dirty="0" err="1" smtClean="0"/>
              <a:t>openPDC</a:t>
            </a:r>
            <a:r>
              <a:rPr lang="en-US" dirty="0" smtClean="0"/>
              <a: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AAF6543-2C2C-46AE-A07F-199026F0FA99}" type="slidenum">
              <a:rPr lang="en-US" smtClean="0"/>
              <a:pPr/>
              <a:t>5</a:t>
            </a:fld>
            <a:endParaRPr lang="en-US"/>
          </a:p>
        </p:txBody>
      </p:sp>
      <p:sp>
        <p:nvSpPr>
          <p:cNvPr id="3" name="Content Placeholder 2"/>
          <p:cNvSpPr>
            <a:spLocks noGrp="1"/>
          </p:cNvSpPr>
          <p:nvPr>
            <p:ph sz="quarter" idx="1"/>
          </p:nvPr>
        </p:nvSpPr>
        <p:spPr/>
        <p:txBody>
          <a:bodyPr/>
          <a:lstStyle/>
          <a:p>
            <a:r>
              <a:rPr lang="en-US" dirty="0" smtClean="0"/>
              <a:t>You can download the all the source code and/or pre-compiled installation packages from the following URL:</a:t>
            </a:r>
          </a:p>
          <a:p>
            <a:pPr algn="ctr">
              <a:buNone/>
            </a:pPr>
            <a:r>
              <a:rPr lang="en-US" dirty="0" smtClean="0">
                <a:hlinkClick r:id="rId2"/>
              </a:rPr>
              <a:t>http://openpdc.codeplex.com</a:t>
            </a:r>
            <a:endParaRPr lang="en-US" dirty="0" smtClean="0"/>
          </a:p>
          <a:p>
            <a:pPr lvl="1"/>
            <a:endParaRPr lang="en-US" dirty="0" smtClean="0"/>
          </a:p>
          <a:p>
            <a:r>
              <a:rPr lang="en-US" dirty="0" smtClean="0"/>
              <a:t>Any public contributions consisting of new features, updates or fixes will be accepted by TVA. However, all contributions will first be reviewed for security and completeness before they are integrated with the public code. Attributions to contributors will remain in the code.</a:t>
            </a:r>
            <a:endParaRPr lang="en-US" dirty="0"/>
          </a:p>
        </p:txBody>
      </p:sp>
      <p:sp>
        <p:nvSpPr>
          <p:cNvPr id="4" name="Title 3"/>
          <p:cNvSpPr>
            <a:spLocks noGrp="1"/>
          </p:cNvSpPr>
          <p:nvPr>
            <p:ph type="title"/>
          </p:nvPr>
        </p:nvSpPr>
        <p:spPr/>
        <p:txBody>
          <a:bodyPr/>
          <a:lstStyle/>
          <a:p>
            <a:r>
              <a:rPr lang="en-US" dirty="0" smtClean="0"/>
              <a:t>Where do I get the code?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AAF6543-2C2C-46AE-A07F-199026F0FA99}" type="slidenum">
              <a:rPr lang="en-US" smtClean="0"/>
              <a:pPr/>
              <a:t>6</a:t>
            </a:fld>
            <a:endParaRPr lang="en-US"/>
          </a:p>
        </p:txBody>
      </p:sp>
      <p:sp>
        <p:nvSpPr>
          <p:cNvPr id="4" name="Title 3"/>
          <p:cNvSpPr>
            <a:spLocks noGrp="1"/>
          </p:cNvSpPr>
          <p:nvPr>
            <p:ph type="title"/>
          </p:nvPr>
        </p:nvSpPr>
        <p:spPr>
          <a:xfrm>
            <a:off x="990600" y="304800"/>
            <a:ext cx="7772400" cy="808038"/>
          </a:xfrm>
        </p:spPr>
        <p:txBody>
          <a:bodyPr/>
          <a:lstStyle/>
          <a:p>
            <a:r>
              <a:rPr lang="en-US" dirty="0" smtClean="0"/>
              <a:t>High Level System Overview</a:t>
            </a:r>
            <a:endParaRPr lang="en-US" dirty="0"/>
          </a:p>
        </p:txBody>
      </p:sp>
      <p:pic>
        <p:nvPicPr>
          <p:cNvPr id="1026" name="Picture 2" descr="http://sharepoint.tva.gov/sites/psopcs/pa/TeamPA/phasor/NERCPCS/Image%20Collection/Diagrams/PDC%20Diagram.png"/>
          <p:cNvPicPr>
            <a:picLocks noChangeAspect="1" noChangeArrowheads="1"/>
          </p:cNvPicPr>
          <p:nvPr/>
        </p:nvPicPr>
        <p:blipFill>
          <a:blip r:embed="rId2"/>
          <a:srcRect/>
          <a:stretch>
            <a:fillRect/>
          </a:stretch>
        </p:blipFill>
        <p:spPr bwMode="auto">
          <a:xfrm>
            <a:off x="1600200" y="1295400"/>
            <a:ext cx="6553200" cy="473286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AAF6543-2C2C-46AE-A07F-199026F0FA99}" type="slidenum">
              <a:rPr lang="en-US" smtClean="0"/>
              <a:pPr/>
              <a:t>7</a:t>
            </a:fld>
            <a:endParaRPr lang="en-US"/>
          </a:p>
        </p:txBody>
      </p:sp>
      <p:sp>
        <p:nvSpPr>
          <p:cNvPr id="3" name="Content Placeholder 2"/>
          <p:cNvSpPr>
            <a:spLocks noGrp="1"/>
          </p:cNvSpPr>
          <p:nvPr>
            <p:ph sz="quarter" idx="1"/>
          </p:nvPr>
        </p:nvSpPr>
        <p:spPr/>
        <p:txBody>
          <a:bodyPr>
            <a:normAutofit/>
          </a:bodyPr>
          <a:lstStyle/>
          <a:p>
            <a:r>
              <a:rPr lang="en-US" dirty="0" smtClean="0"/>
              <a:t>Out of the box the system can accept streaming data from IEEE C37.118 (version 1 and draft 6), BPA PDCstream, IEEE 1344, F-NET, SEL Fast Message and </a:t>
            </a:r>
            <a:r>
              <a:rPr lang="en-US" dirty="0" err="1" smtClean="0"/>
              <a:t>Macrodyne</a:t>
            </a:r>
            <a:r>
              <a:rPr lang="en-US" dirty="0" smtClean="0"/>
              <a:t>*.</a:t>
            </a:r>
          </a:p>
          <a:p>
            <a:r>
              <a:rPr lang="en-US" dirty="0" smtClean="0"/>
              <a:t>The system can also generate a concentrated outgoing stream of either IEEE C37.118 or BPA PDCstream.</a:t>
            </a:r>
          </a:p>
          <a:p>
            <a:r>
              <a:rPr lang="en-US" dirty="0" smtClean="0"/>
              <a:t>Additionally, the SPDC exists as a layered “plug-in” architecture and can be easily extended with new “assemblies” (a.k.a., DLL’s) to handle real-time calculations, data exports, or new protocols.</a:t>
            </a:r>
            <a:endParaRPr lang="en-US" dirty="0"/>
          </a:p>
        </p:txBody>
      </p:sp>
      <p:sp>
        <p:nvSpPr>
          <p:cNvPr id="4" name="Title 3"/>
          <p:cNvSpPr>
            <a:spLocks noGrp="1"/>
          </p:cNvSpPr>
          <p:nvPr>
            <p:ph type="title"/>
          </p:nvPr>
        </p:nvSpPr>
        <p:spPr/>
        <p:txBody>
          <a:bodyPr/>
          <a:lstStyle/>
          <a:p>
            <a:r>
              <a:rPr lang="en-US" dirty="0" smtClean="0"/>
              <a:t>Third Party Integration Options	</a:t>
            </a:r>
            <a:endParaRPr lang="en-US" dirty="0"/>
          </a:p>
        </p:txBody>
      </p:sp>
      <p:sp>
        <p:nvSpPr>
          <p:cNvPr id="5" name="TextBox 4"/>
          <p:cNvSpPr txBox="1"/>
          <p:nvPr/>
        </p:nvSpPr>
        <p:spPr>
          <a:xfrm>
            <a:off x="762000" y="6324600"/>
            <a:ext cx="4572000" cy="369332"/>
          </a:xfrm>
          <a:prstGeom prst="rect">
            <a:avLst/>
          </a:prstGeom>
          <a:noFill/>
        </p:spPr>
        <p:txBody>
          <a:bodyPr wrap="square" rtlCol="0">
            <a:spAutoFit/>
          </a:bodyPr>
          <a:lstStyle/>
          <a:p>
            <a:r>
              <a:rPr lang="en-US" dirty="0" smtClean="0"/>
              <a:t>* </a:t>
            </a:r>
            <a:r>
              <a:rPr lang="en-US" dirty="0" err="1" smtClean="0"/>
              <a:t>Macrodyne</a:t>
            </a:r>
            <a:r>
              <a:rPr lang="en-US" dirty="0" smtClean="0"/>
              <a:t> protocol is in beta testing.</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AAF6543-2C2C-46AE-A07F-199026F0FA99}" type="slidenum">
              <a:rPr lang="en-US" smtClean="0"/>
              <a:pPr/>
              <a:t>8</a:t>
            </a:fld>
            <a:endParaRPr lang="en-US"/>
          </a:p>
        </p:txBody>
      </p:sp>
      <p:sp>
        <p:nvSpPr>
          <p:cNvPr id="4" name="Title 3"/>
          <p:cNvSpPr>
            <a:spLocks noGrp="1"/>
          </p:cNvSpPr>
          <p:nvPr>
            <p:ph type="title"/>
          </p:nvPr>
        </p:nvSpPr>
        <p:spPr>
          <a:xfrm>
            <a:off x="609600" y="228600"/>
            <a:ext cx="7772400" cy="762000"/>
          </a:xfrm>
        </p:spPr>
        <p:txBody>
          <a:bodyPr>
            <a:normAutofit/>
          </a:bodyPr>
          <a:lstStyle/>
          <a:p>
            <a:r>
              <a:rPr lang="en-US" dirty="0" smtClean="0"/>
              <a:t>Layered Plug-in Architecture</a:t>
            </a:r>
            <a:endParaRPr lang="en-US" dirty="0"/>
          </a:p>
        </p:txBody>
      </p:sp>
      <p:pic>
        <p:nvPicPr>
          <p:cNvPr id="18434" name="Picture 2" descr="http://sharepoint.tva.gov/sites/psopcs/pa/TeamPA/phasor/NERCPCS/Image%20Collection/Diagrams/IaonAdapters.png"/>
          <p:cNvPicPr>
            <a:picLocks noChangeAspect="1" noChangeArrowheads="1"/>
          </p:cNvPicPr>
          <p:nvPr/>
        </p:nvPicPr>
        <p:blipFill>
          <a:blip r:embed="rId2"/>
          <a:srcRect/>
          <a:stretch>
            <a:fillRect/>
          </a:stretch>
        </p:blipFill>
        <p:spPr bwMode="auto">
          <a:xfrm>
            <a:off x="609600" y="1066800"/>
            <a:ext cx="8077200" cy="5028296"/>
          </a:xfrm>
          <a:prstGeom prst="rect">
            <a:avLst/>
          </a:prstGeom>
          <a:noFill/>
        </p:spPr>
      </p:pic>
      <p:sp>
        <p:nvSpPr>
          <p:cNvPr id="6" name="TextBox 5"/>
          <p:cNvSpPr txBox="1"/>
          <p:nvPr/>
        </p:nvSpPr>
        <p:spPr>
          <a:xfrm>
            <a:off x="990600" y="5700010"/>
            <a:ext cx="1295400" cy="415498"/>
          </a:xfrm>
          <a:prstGeom prst="rect">
            <a:avLst/>
          </a:prstGeom>
          <a:noFill/>
          <a:ln>
            <a:noFill/>
          </a:ln>
          <a:effectLst/>
        </p:spPr>
        <p:txBody>
          <a:bodyPr wrap="square" rtlCol="0">
            <a:spAutoFit/>
          </a:bodyPr>
          <a:lstStyle/>
          <a:p>
            <a:pPr algn="ctr"/>
            <a:r>
              <a:rPr lang="en-US" sz="1050" i="1" dirty="0" err="1" smtClean="0"/>
              <a:t>NASPInet</a:t>
            </a:r>
            <a:r>
              <a:rPr lang="en-US" sz="1050" i="1" dirty="0" smtClean="0"/>
              <a:t> Subscriber</a:t>
            </a:r>
            <a:endParaRPr lang="en-US" sz="1050" i="1" dirty="0"/>
          </a:p>
        </p:txBody>
      </p:sp>
      <p:sp>
        <p:nvSpPr>
          <p:cNvPr id="7" name="TextBox 6"/>
          <p:cNvSpPr txBox="1"/>
          <p:nvPr/>
        </p:nvSpPr>
        <p:spPr>
          <a:xfrm>
            <a:off x="7239000" y="5692515"/>
            <a:ext cx="1295400" cy="415498"/>
          </a:xfrm>
          <a:prstGeom prst="rect">
            <a:avLst/>
          </a:prstGeom>
          <a:noFill/>
        </p:spPr>
        <p:txBody>
          <a:bodyPr wrap="square" rtlCol="0">
            <a:spAutoFit/>
          </a:bodyPr>
          <a:lstStyle/>
          <a:p>
            <a:pPr algn="ctr"/>
            <a:r>
              <a:rPr lang="en-US" sz="1050" i="1" dirty="0" err="1" smtClean="0"/>
              <a:t>NASPInet</a:t>
            </a:r>
            <a:r>
              <a:rPr lang="en-US" sz="1050" i="1" dirty="0" smtClean="0"/>
              <a:t> Publisher</a:t>
            </a:r>
            <a:endParaRPr lang="en-US" sz="1050" i="1" dirty="0"/>
          </a:p>
        </p:txBody>
      </p:sp>
      <p:sp>
        <p:nvSpPr>
          <p:cNvPr id="8" name="Rectangle 7"/>
          <p:cNvSpPr/>
          <p:nvPr/>
        </p:nvSpPr>
        <p:spPr>
          <a:xfrm>
            <a:off x="990600" y="5715000"/>
            <a:ext cx="1295400" cy="38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239000" y="5692515"/>
            <a:ext cx="1295400" cy="403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D911353AB0363428E7E058438AB7EBD" ma:contentTypeVersion="6" ma:contentTypeDescription="Create a new document." ma:contentTypeScope="" ma:versionID="5ffc872398c1a31f883d688afddd2155">
  <xsd:schema xmlns:xsd="http://www.w3.org/2001/XMLSchema" xmlns:xs="http://www.w3.org/2001/XMLSchema" xmlns:p="http://schemas.microsoft.com/office/2006/metadata/properties" xmlns:ns2="567ab282-dc60-4c67-86a6-4d7df5d91971" targetNamespace="http://schemas.microsoft.com/office/2006/metadata/properties" ma:root="true" ma:fieldsID="7ae3e83053523b3ab53d2f2b70c06e95" ns2:_="">
    <xsd:import namespace="567ab282-dc60-4c67-86a6-4d7df5d9197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7ab282-dc60-4c67-86a6-4d7df5d919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BE78B9-3D83-4E3D-9614-D3E25A0ACAEF}">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df3ec95e-3b5e-4bce-811f-2361ed8d465f"/>
    <ds:schemaRef ds:uri="http://schemas.openxmlformats.org/package/2006/metadata/core-properties"/>
  </ds:schemaRefs>
</ds:datastoreItem>
</file>

<file path=customXml/itemProps2.xml><?xml version="1.0" encoding="utf-8"?>
<ds:datastoreItem xmlns:ds="http://schemas.openxmlformats.org/officeDocument/2006/customXml" ds:itemID="{2CED4632-1988-4BEF-BDF0-1AF8A8D5311E}">
  <ds:schemaRefs>
    <ds:schemaRef ds:uri="http://schemas.microsoft.com/sharepoint/v3/contenttype/forms"/>
  </ds:schemaRefs>
</ds:datastoreItem>
</file>

<file path=customXml/itemProps3.xml><?xml version="1.0" encoding="utf-8"?>
<ds:datastoreItem xmlns:ds="http://schemas.openxmlformats.org/officeDocument/2006/customXml" ds:itemID="{301EE571-2D87-4D90-A7B6-DA3E3CE94627}"/>
</file>

<file path=docProps/app.xml><?xml version="1.0" encoding="utf-8"?>
<Properties xmlns="http://schemas.openxmlformats.org/officeDocument/2006/extended-properties" xmlns:vt="http://schemas.openxmlformats.org/officeDocument/2006/docPropsVTypes">
  <Template>Equity</Template>
  <TotalTime>1500</TotalTime>
  <Words>424</Words>
  <Application>Microsoft Office PowerPoint</Application>
  <PresentationFormat>On-screen Show (4:3)</PresentationFormat>
  <Paragraphs>43</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Equity</vt:lpstr>
      <vt:lpstr>The openPDC Project</vt:lpstr>
      <vt:lpstr>Source Code Status</vt:lpstr>
      <vt:lpstr>What’s Included…</vt:lpstr>
      <vt:lpstr>What’s not included…</vt:lpstr>
      <vt:lpstr>Where do I get the code?</vt:lpstr>
      <vt:lpstr>High Level System Overview</vt:lpstr>
      <vt:lpstr>Third Party Integration Options </vt:lpstr>
      <vt:lpstr>Layered Plug-in Architecture</vt:lpstr>
    </vt:vector>
  </TitlesOfParts>
  <Company>Tennessee Valley Authority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Russell Robertson</dc:creator>
  <cp:lastModifiedBy>James Ritchie Carroll</cp:lastModifiedBy>
  <cp:revision>117</cp:revision>
  <dcterms:created xsi:type="dcterms:W3CDTF">2008-01-16T15:23:09Z</dcterms:created>
  <dcterms:modified xsi:type="dcterms:W3CDTF">2009-09-22T13:58:59Z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0x010100DD911353AB0363428E7E058438AB7EBD</vt:lpwstr>
  </property>
</Properties>
</file>