
<file path=[Content_Types].xml><?xml version="1.0" encoding="utf-8"?>
<Types xmlns="http://schemas.openxmlformats.org/package/2006/content-types">
  <Default Extension="png" ContentType="image/png"/>
  <Default Extension="wmf" ContentType="image/x-wmf"/>
  <Default Extension="jpeg" ContentType="image/jpeg"/>
  <Default Extension="rels" ContentType="application/vnd.openxmlformats-package.relationships+xml"/>
  <Default Extension="xml" ContentType="application/xml"/>
  <Override PartName="/ppt/slides/slide20.xml" ContentType="application/vnd.openxmlformats-officedocument.presentationml.slide+xml"/>
  <Override PartName="/ppt/slides/slide21.xml" ContentType="application/vnd.openxmlformats-officedocument.presentationml.slide+xml"/>
  <Override PartName="/ppt/presentation.xml" ContentType="application/vnd.openxmlformats-officedocument.presentationml.presentation.main+xml"/>
  <Override PartName="/ppt/slides/slide1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9.xml" ContentType="application/vnd.openxmlformats-officedocument.presentationml.slide+xml"/>
  <Override PartName="/ppt/slides/slide8.xml" ContentType="application/vnd.openxmlformats-officedocument.presentationml.slide+xml"/>
  <Override PartName="/ppt/slides/slide7.xml" ContentType="application/vnd.openxmlformats-officedocument.presentationml.slide+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17.xml" ContentType="application/vnd.openxmlformats-officedocument.presentationml.slide+xml"/>
  <Override PartName="/ppt/slides/slide16.xml" ContentType="application/vnd.openxmlformats-officedocument.presentationml.slide+xml"/>
  <Override PartName="/ppt/slides/slide18.xml" ContentType="application/vnd.openxmlformats-officedocument.presentationml.slide+xml"/>
  <Override PartName="/ppt/slideLayouts/slideLayout12.xml" ContentType="application/vnd.openxmlformats-officedocument.presentationml.slideLayout+xml"/>
  <Override PartName="/ppt/slideLayouts/slideLayout11.xml" ContentType="application/vnd.openxmlformats-officedocument.presentationml.slideLayout+xml"/>
  <Override PartName="/ppt/slideLayouts/slideLayout9.xml" ContentType="application/vnd.openxmlformats-officedocument.presentationml.slideLayout+xml"/>
  <Override PartName="/ppt/slideLayouts/slideLayout8.xml" ContentType="application/vnd.openxmlformats-officedocument.presentationml.slideLayout+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13.xml" ContentType="application/vnd.openxmlformats-officedocument.presentationml.slideLayout+xml"/>
  <Override PartName="/ppt/notesSlides/notesSlide1.xml" ContentType="application/vnd.openxmlformats-officedocument.presentationml.notesSlide+xml"/>
  <Override PartName="/ppt/slideLayouts/slideLayout10.xml" ContentType="application/vnd.openxmlformats-officedocument.presentationml.slideLayout+xml"/>
  <Override PartName="/ppt/slideMasters/slideMaster1.xml" ContentType="application/vnd.openxmlformats-officedocument.presentationml.slideMaster+xml"/>
  <Override PartName="/ppt/theme/theme1.xml" ContentType="application/vnd.openxmlformats-officedocument.theme+xml"/>
  <Override PartName="/ppt/theme/theme2.xml" ContentType="application/vnd.openxmlformats-officedocument.theme+xml"/>
  <Override PartName="/ppt/notesMasters/notesMaster1.xml" ContentType="application/vnd.openxmlformats-officedocument.presentationml.notesMaster+xml"/>
  <Override PartName="/ppt/tableStyles.xml" ContentType="application/vnd.openxmlformats-officedocument.presentationml.tableStyles+xml"/>
  <Override PartName="/ppt/viewProps.xml" ContentType="application/vnd.openxmlformats-officedocument.presentationml.viewProps+xml"/>
  <Override PartName="/ppt/presProps.xml" ContentType="application/vnd.openxmlformats-officedocument.presentationml.presProp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Lst>
  <p:notesMasterIdLst>
    <p:notesMasterId r:id="rId26"/>
  </p:notesMasterIdLst>
  <p:sldIdLst>
    <p:sldId id="256" r:id="rId5"/>
    <p:sldId id="276" r:id="rId6"/>
    <p:sldId id="265" r:id="rId7"/>
    <p:sldId id="257" r:id="rId8"/>
    <p:sldId id="261" r:id="rId9"/>
    <p:sldId id="277" r:id="rId10"/>
    <p:sldId id="278" r:id="rId11"/>
    <p:sldId id="279" r:id="rId12"/>
    <p:sldId id="280" r:id="rId13"/>
    <p:sldId id="264" r:id="rId14"/>
    <p:sldId id="267" r:id="rId15"/>
    <p:sldId id="268" r:id="rId16"/>
    <p:sldId id="285" r:id="rId17"/>
    <p:sldId id="281" r:id="rId18"/>
    <p:sldId id="269" r:id="rId19"/>
    <p:sldId id="273" r:id="rId20"/>
    <p:sldId id="283" r:id="rId21"/>
    <p:sldId id="282" r:id="rId22"/>
    <p:sldId id="287" r:id="rId23"/>
    <p:sldId id="286" r:id="rId24"/>
    <p:sldId id="284" r:id="rId25"/>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114" d="100"/>
          <a:sy n="114" d="100"/>
        </p:scale>
        <p:origin x="-108" y="-480"/>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notesMaster" Target="notesMasters/notesMaster1.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viewProps" Target="viewProps.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presProps" Target="presProps.xml"/><Relationship Id="rId30"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2CACB3EF-D67E-49A2-92F3-26CDE0EEF808}" type="datetimeFigureOut">
              <a:rPr lang="en-US" smtClean="0"/>
              <a:pPr/>
              <a:t>09/24/2009</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D200BCA-D915-4DA2-8292-AA929ACFDE47}"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8D200BCA-D915-4DA2-8292-AA929ACFDE47}" type="slidenum">
              <a:rPr lang="en-US" smtClean="0"/>
              <a:pPr/>
              <a:t>4</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w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Rectangle 4"/>
          <p:cNvSpPr>
            <a:spLocks noChangeArrowheads="1"/>
          </p:cNvSpPr>
          <p:nvPr/>
        </p:nvSpPr>
        <p:spPr bwMode="auto">
          <a:xfrm>
            <a:off x="4479925" y="3276600"/>
            <a:ext cx="184150" cy="304800"/>
          </a:xfrm>
          <a:prstGeom prst="rect">
            <a:avLst/>
          </a:prstGeom>
          <a:noFill/>
          <a:ln w="9525">
            <a:noFill/>
            <a:miter lim="800000"/>
            <a:headEnd/>
            <a:tailEnd/>
          </a:ln>
          <a:effectLst/>
        </p:spPr>
        <p:txBody>
          <a:bodyPr wrap="none">
            <a:spAutoFit/>
          </a:bodyPr>
          <a:lstStyle/>
          <a:p>
            <a:pPr eaLnBrk="0" hangingPunct="0">
              <a:defRPr/>
            </a:pPr>
            <a:endParaRPr lang="en-US" sz="1400">
              <a:solidFill>
                <a:srgbClr val="FFFFFF"/>
              </a:solidFill>
              <a:latin typeface="Arial Black" pitchFamily="34" charset="0"/>
            </a:endParaRPr>
          </a:p>
        </p:txBody>
      </p:sp>
      <p:sp>
        <p:nvSpPr>
          <p:cNvPr id="5" name="Rectangle 5"/>
          <p:cNvSpPr>
            <a:spLocks noChangeArrowheads="1"/>
          </p:cNvSpPr>
          <p:nvPr/>
        </p:nvSpPr>
        <p:spPr bwMode="auto">
          <a:xfrm>
            <a:off x="4479925" y="3276600"/>
            <a:ext cx="184150" cy="304800"/>
          </a:xfrm>
          <a:prstGeom prst="rect">
            <a:avLst/>
          </a:prstGeom>
          <a:noFill/>
          <a:ln w="9525">
            <a:noFill/>
            <a:miter lim="800000"/>
            <a:headEnd/>
            <a:tailEnd/>
          </a:ln>
          <a:effectLst/>
        </p:spPr>
        <p:txBody>
          <a:bodyPr wrap="none">
            <a:spAutoFit/>
          </a:bodyPr>
          <a:lstStyle/>
          <a:p>
            <a:pPr eaLnBrk="0" hangingPunct="0">
              <a:defRPr/>
            </a:pPr>
            <a:endParaRPr lang="en-US" sz="1400">
              <a:solidFill>
                <a:srgbClr val="FFFFFF"/>
              </a:solidFill>
              <a:latin typeface="Arial Black" pitchFamily="34" charset="0"/>
            </a:endParaRPr>
          </a:p>
        </p:txBody>
      </p:sp>
      <p:sp>
        <p:nvSpPr>
          <p:cNvPr id="6" name="Text Box 6"/>
          <p:cNvSpPr txBox="1">
            <a:spLocks noChangeArrowheads="1"/>
          </p:cNvSpPr>
          <p:nvPr/>
        </p:nvSpPr>
        <p:spPr bwMode="auto">
          <a:xfrm>
            <a:off x="3276600" y="6583363"/>
            <a:ext cx="2373278" cy="276999"/>
          </a:xfrm>
          <a:prstGeom prst="rect">
            <a:avLst/>
          </a:prstGeom>
          <a:noFill/>
          <a:ln w="9525">
            <a:noFill/>
            <a:miter lim="800000"/>
            <a:headEnd/>
            <a:tailEnd/>
          </a:ln>
          <a:effectLst/>
        </p:spPr>
        <p:txBody>
          <a:bodyPr wrap="none">
            <a:spAutoFit/>
          </a:bodyPr>
          <a:lstStyle/>
          <a:p>
            <a:pPr>
              <a:defRPr/>
            </a:pPr>
            <a:r>
              <a:rPr lang="en-US" sz="1200" b="1" i="1" dirty="0">
                <a:solidFill>
                  <a:srgbClr val="000099"/>
                </a:solidFill>
              </a:rPr>
              <a:t>TVA – Power </a:t>
            </a:r>
            <a:r>
              <a:rPr lang="en-US" sz="1200" b="1" i="1" dirty="0" smtClean="0">
                <a:solidFill>
                  <a:srgbClr val="000099"/>
                </a:solidFill>
              </a:rPr>
              <a:t>Control Systems</a:t>
            </a:r>
            <a:endParaRPr lang="en-US" sz="1200" b="1" i="1" dirty="0">
              <a:solidFill>
                <a:srgbClr val="000099"/>
              </a:solidFill>
            </a:endParaRPr>
          </a:p>
        </p:txBody>
      </p:sp>
      <p:sp>
        <p:nvSpPr>
          <p:cNvPr id="7" name="Rectangle 8"/>
          <p:cNvSpPr>
            <a:spLocks noChangeArrowheads="1"/>
          </p:cNvSpPr>
          <p:nvPr/>
        </p:nvSpPr>
        <p:spPr bwMode="auto">
          <a:xfrm>
            <a:off x="762000" y="0"/>
            <a:ext cx="8382000" cy="609600"/>
          </a:xfrm>
          <a:prstGeom prst="rect">
            <a:avLst/>
          </a:prstGeom>
          <a:gradFill rotWithShape="1">
            <a:gsLst>
              <a:gs pos="0">
                <a:srgbClr val="0000CC">
                  <a:gamma/>
                  <a:shade val="46275"/>
                  <a:invGamma/>
                </a:srgbClr>
              </a:gs>
              <a:gs pos="50000">
                <a:srgbClr val="0000CC"/>
              </a:gs>
              <a:gs pos="100000">
                <a:srgbClr val="0000CC">
                  <a:gamma/>
                  <a:shade val="46275"/>
                  <a:invGamma/>
                </a:srgbClr>
              </a:gs>
            </a:gsLst>
            <a:lin ang="5400000" scaled="1"/>
          </a:gradFill>
          <a:ln w="9525">
            <a:noFill/>
            <a:miter lim="800000"/>
            <a:headEnd/>
            <a:tailEnd/>
          </a:ln>
          <a:effectLst/>
        </p:spPr>
        <p:txBody>
          <a:bodyPr wrap="none" lIns="92075" tIns="46038" rIns="92075" bIns="46038" anchor="ctr"/>
          <a:lstStyle/>
          <a:p>
            <a:pPr eaLnBrk="0" hangingPunct="0">
              <a:defRPr/>
            </a:pPr>
            <a:r>
              <a:rPr lang="en-US" sz="1400">
                <a:solidFill>
                  <a:srgbClr val="FFFFFF"/>
                </a:solidFill>
                <a:latin typeface="Arial Black" pitchFamily="34" charset="0"/>
              </a:rPr>
              <a:t>		                                                                  </a:t>
            </a:r>
            <a:endParaRPr lang="en-US" sz="1600" b="1" i="1">
              <a:solidFill>
                <a:srgbClr val="FFFFFF"/>
              </a:solidFill>
              <a:latin typeface="Monotype Corsiva" pitchFamily="66" charset="0"/>
            </a:endParaRPr>
          </a:p>
        </p:txBody>
      </p:sp>
      <p:sp>
        <p:nvSpPr>
          <p:cNvPr id="8" name="Rectangle 9"/>
          <p:cNvSpPr>
            <a:spLocks noChangeArrowheads="1"/>
          </p:cNvSpPr>
          <p:nvPr/>
        </p:nvSpPr>
        <p:spPr bwMode="auto">
          <a:xfrm>
            <a:off x="0" y="0"/>
            <a:ext cx="762000" cy="609600"/>
          </a:xfrm>
          <a:prstGeom prst="rect">
            <a:avLst/>
          </a:prstGeom>
          <a:solidFill>
            <a:schemeClr val="tx1"/>
          </a:solidFill>
          <a:ln w="9525">
            <a:noFill/>
            <a:miter lim="800000"/>
            <a:headEnd/>
            <a:tailEnd/>
          </a:ln>
          <a:effectLst/>
        </p:spPr>
        <p:txBody>
          <a:bodyPr wrap="none" lIns="90488" tIns="44450" rIns="90488" bIns="44450" anchor="ctr"/>
          <a:lstStyle/>
          <a:p>
            <a:pPr eaLnBrk="0" hangingPunct="0">
              <a:spcBef>
                <a:spcPct val="50000"/>
              </a:spcBef>
              <a:defRPr/>
            </a:pPr>
            <a:endParaRPr lang="en-US" sz="2400">
              <a:latin typeface="Times New Roman" pitchFamily="18" charset="0"/>
            </a:endParaRPr>
          </a:p>
        </p:txBody>
      </p:sp>
      <p:pic>
        <p:nvPicPr>
          <p:cNvPr id="9" name="Picture 10"/>
          <p:cNvPicPr>
            <a:picLocks noChangeArrowheads="1"/>
          </p:cNvPicPr>
          <p:nvPr/>
        </p:nvPicPr>
        <p:blipFill>
          <a:blip r:embed="rId2"/>
          <a:srcRect/>
          <a:stretch>
            <a:fillRect/>
          </a:stretch>
        </p:blipFill>
        <p:spPr bwMode="auto">
          <a:xfrm>
            <a:off x="196850" y="109538"/>
            <a:ext cx="406400" cy="395287"/>
          </a:xfrm>
          <a:prstGeom prst="rect">
            <a:avLst/>
          </a:prstGeom>
          <a:noFill/>
          <a:ln w="9525">
            <a:noFill/>
            <a:miter lim="800000"/>
            <a:headEnd/>
            <a:tailEnd/>
          </a:ln>
        </p:spPr>
      </p:pic>
      <p:sp>
        <p:nvSpPr>
          <p:cNvPr id="10" name="Rectangle 11"/>
          <p:cNvSpPr>
            <a:spLocks noChangeArrowheads="1"/>
          </p:cNvSpPr>
          <p:nvPr/>
        </p:nvSpPr>
        <p:spPr bwMode="auto">
          <a:xfrm>
            <a:off x="14288" y="0"/>
            <a:ext cx="9129712" cy="609600"/>
          </a:xfrm>
          <a:prstGeom prst="rect">
            <a:avLst/>
          </a:prstGeom>
          <a:noFill/>
          <a:ln w="28575" algn="ctr">
            <a:solidFill>
              <a:schemeClr val="tx1"/>
            </a:solidFill>
            <a:miter lim="800000"/>
            <a:headEnd/>
            <a:tailEnd/>
          </a:ln>
          <a:effectLst/>
        </p:spPr>
        <p:txBody>
          <a:bodyPr wrap="none" anchor="ctr"/>
          <a:lstStyle/>
          <a:p>
            <a:pPr>
              <a:defRPr/>
            </a:pPr>
            <a:endParaRPr lang="en-US"/>
          </a:p>
        </p:txBody>
      </p:sp>
      <p:sp>
        <p:nvSpPr>
          <p:cNvPr id="107522" name="Rectangle 2"/>
          <p:cNvSpPr>
            <a:spLocks noGrp="1" noChangeArrowheads="1"/>
          </p:cNvSpPr>
          <p:nvPr>
            <p:ph type="subTitle" idx="1"/>
          </p:nvPr>
        </p:nvSpPr>
        <p:spPr>
          <a:xfrm>
            <a:off x="1371600" y="3886200"/>
            <a:ext cx="6400800" cy="1752600"/>
          </a:xfrm>
        </p:spPr>
        <p:txBody>
          <a:bodyPr/>
          <a:lstStyle>
            <a:lvl1pPr marL="0" indent="0" algn="ctr">
              <a:buFont typeface="Times New Roman" pitchFamily="18" charset="0"/>
              <a:buNone/>
              <a:defRPr/>
            </a:lvl1pPr>
          </a:lstStyle>
          <a:p>
            <a:r>
              <a:rPr lang="en-US"/>
              <a:t>Click to edit Master subtitle style</a:t>
            </a:r>
          </a:p>
        </p:txBody>
      </p:sp>
      <p:sp>
        <p:nvSpPr>
          <p:cNvPr id="107523" name="Rectangle 3"/>
          <p:cNvSpPr>
            <a:spLocks noGrp="1" noChangeArrowheads="1"/>
          </p:cNvSpPr>
          <p:nvPr>
            <p:ph type="ctrTitle"/>
          </p:nvPr>
        </p:nvSpPr>
        <p:spPr>
          <a:xfrm>
            <a:off x="685800" y="2130425"/>
            <a:ext cx="7772400" cy="1470025"/>
          </a:xfrm>
        </p:spPr>
        <p:txBody>
          <a:bodyPr/>
          <a:lstStyle>
            <a:lvl1pPr>
              <a:defRPr/>
            </a:lvl1pPr>
          </a:lstStyle>
          <a:p>
            <a:r>
              <a:rPr lang="en-US"/>
              <a:t>Click to edit Master title style</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842963"/>
            <a:ext cx="2057400" cy="5405437"/>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842963"/>
            <a:ext cx="6019800" cy="540543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842963"/>
            <a:ext cx="8229600" cy="57467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685800" y="1600200"/>
            <a:ext cx="3886200" cy="4648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724400" y="1600200"/>
            <a:ext cx="3886200" cy="4648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457200" y="842963"/>
            <a:ext cx="8229600" cy="574675"/>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685800" y="1600200"/>
            <a:ext cx="7924800" cy="4648200"/>
          </a:xfrm>
        </p:spPr>
        <p:txBody>
          <a:bodyPr/>
          <a:lstStyle/>
          <a:p>
            <a:pPr lvl="0"/>
            <a:endParaRPr lang="en-US" noProof="0" smtClean="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85800" y="1600200"/>
            <a:ext cx="3886200" cy="4648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724400" y="1600200"/>
            <a:ext cx="3886200" cy="4648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wmf"/><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gradFill rotWithShape="0">
          <a:gsLst>
            <a:gs pos="0">
              <a:schemeClr val="bg1"/>
            </a:gs>
            <a:gs pos="100000">
              <a:schemeClr val="bg1">
                <a:gamma/>
                <a:shade val="100000"/>
                <a:invGamma/>
              </a:schemeClr>
            </a:gs>
          </a:gsLst>
          <a:lin ang="5400000" scaled="1"/>
        </a:gra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body" idx="1"/>
          </p:nvPr>
        </p:nvSpPr>
        <p:spPr bwMode="auto">
          <a:xfrm>
            <a:off x="685800" y="1600200"/>
            <a:ext cx="7924800" cy="4648200"/>
          </a:xfrm>
          <a:prstGeom prst="rect">
            <a:avLst/>
          </a:prstGeom>
          <a:noFill/>
          <a:ln w="9525">
            <a:noFill/>
            <a:miter lim="800000"/>
            <a:headEnd/>
            <a:tailEnd/>
          </a:ln>
        </p:spPr>
        <p:txBody>
          <a:bodyPr vert="horz" wrap="square" lIns="92075" tIns="46038" rIns="92075" bIns="46038"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2051" name="Rectangle 3"/>
          <p:cNvSpPr>
            <a:spLocks noGrp="1" noChangeArrowheads="1"/>
          </p:cNvSpPr>
          <p:nvPr>
            <p:ph type="title"/>
          </p:nvPr>
        </p:nvSpPr>
        <p:spPr bwMode="auto">
          <a:xfrm>
            <a:off x="457200" y="842963"/>
            <a:ext cx="8229600" cy="57467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1268" name="Rectangle 4"/>
          <p:cNvSpPr>
            <a:spLocks noChangeArrowheads="1"/>
          </p:cNvSpPr>
          <p:nvPr/>
        </p:nvSpPr>
        <p:spPr bwMode="auto">
          <a:xfrm>
            <a:off x="4479925" y="3276600"/>
            <a:ext cx="184150" cy="304800"/>
          </a:xfrm>
          <a:prstGeom prst="rect">
            <a:avLst/>
          </a:prstGeom>
          <a:noFill/>
          <a:ln w="9525">
            <a:noFill/>
            <a:miter lim="800000"/>
            <a:headEnd/>
            <a:tailEnd/>
          </a:ln>
          <a:effectLst/>
        </p:spPr>
        <p:txBody>
          <a:bodyPr wrap="none">
            <a:spAutoFit/>
          </a:bodyPr>
          <a:lstStyle/>
          <a:p>
            <a:pPr eaLnBrk="0" hangingPunct="0">
              <a:defRPr/>
            </a:pPr>
            <a:endParaRPr lang="en-US" sz="1400">
              <a:solidFill>
                <a:srgbClr val="FFFFFF"/>
              </a:solidFill>
              <a:latin typeface="Arial Black" pitchFamily="34" charset="0"/>
            </a:endParaRPr>
          </a:p>
        </p:txBody>
      </p:sp>
      <p:sp>
        <p:nvSpPr>
          <p:cNvPr id="11269" name="Rectangle 5"/>
          <p:cNvSpPr>
            <a:spLocks noChangeArrowheads="1"/>
          </p:cNvSpPr>
          <p:nvPr/>
        </p:nvSpPr>
        <p:spPr bwMode="auto">
          <a:xfrm>
            <a:off x="4479925" y="3276600"/>
            <a:ext cx="184150" cy="304800"/>
          </a:xfrm>
          <a:prstGeom prst="rect">
            <a:avLst/>
          </a:prstGeom>
          <a:noFill/>
          <a:ln w="9525">
            <a:noFill/>
            <a:miter lim="800000"/>
            <a:headEnd/>
            <a:tailEnd/>
          </a:ln>
          <a:effectLst/>
        </p:spPr>
        <p:txBody>
          <a:bodyPr wrap="none">
            <a:spAutoFit/>
          </a:bodyPr>
          <a:lstStyle/>
          <a:p>
            <a:pPr eaLnBrk="0" hangingPunct="0">
              <a:defRPr/>
            </a:pPr>
            <a:endParaRPr lang="en-US" sz="1400">
              <a:solidFill>
                <a:srgbClr val="FFFFFF"/>
              </a:solidFill>
              <a:latin typeface="Arial Black" pitchFamily="34" charset="0"/>
            </a:endParaRPr>
          </a:p>
        </p:txBody>
      </p:sp>
      <p:sp>
        <p:nvSpPr>
          <p:cNvPr id="11270" name="Text Box 6"/>
          <p:cNvSpPr txBox="1">
            <a:spLocks noChangeArrowheads="1"/>
          </p:cNvSpPr>
          <p:nvPr/>
        </p:nvSpPr>
        <p:spPr bwMode="auto">
          <a:xfrm>
            <a:off x="3276600" y="6583363"/>
            <a:ext cx="2373278" cy="276999"/>
          </a:xfrm>
          <a:prstGeom prst="rect">
            <a:avLst/>
          </a:prstGeom>
          <a:noFill/>
          <a:ln w="9525">
            <a:noFill/>
            <a:miter lim="800000"/>
            <a:headEnd/>
            <a:tailEnd/>
          </a:ln>
          <a:effectLst/>
        </p:spPr>
        <p:txBody>
          <a:bodyPr wrap="none">
            <a:spAutoFit/>
          </a:bodyPr>
          <a:lstStyle/>
          <a:p>
            <a:pPr>
              <a:defRPr/>
            </a:pPr>
            <a:r>
              <a:rPr lang="en-US" sz="1200" b="1" i="1" dirty="0">
                <a:solidFill>
                  <a:srgbClr val="000099"/>
                </a:solidFill>
              </a:rPr>
              <a:t>TVA – </a:t>
            </a:r>
            <a:r>
              <a:rPr lang="en-US" sz="1200" b="1" i="1" dirty="0" smtClean="0">
                <a:solidFill>
                  <a:srgbClr val="000099"/>
                </a:solidFill>
              </a:rPr>
              <a:t>Power Control Systems</a:t>
            </a:r>
            <a:endParaRPr lang="en-US" sz="1200" b="1" i="1" dirty="0">
              <a:solidFill>
                <a:srgbClr val="000099"/>
              </a:solidFill>
            </a:endParaRPr>
          </a:p>
        </p:txBody>
      </p:sp>
      <p:sp>
        <p:nvSpPr>
          <p:cNvPr id="11271" name="Text Box 7"/>
          <p:cNvSpPr txBox="1">
            <a:spLocks noChangeArrowheads="1"/>
          </p:cNvSpPr>
          <p:nvPr/>
        </p:nvSpPr>
        <p:spPr bwMode="auto">
          <a:xfrm>
            <a:off x="0" y="6553200"/>
            <a:ext cx="400050" cy="304800"/>
          </a:xfrm>
          <a:prstGeom prst="rect">
            <a:avLst/>
          </a:prstGeom>
          <a:noFill/>
          <a:ln w="9525">
            <a:noFill/>
            <a:miter lim="800000"/>
            <a:headEnd/>
            <a:tailEnd/>
          </a:ln>
          <a:effectLst/>
        </p:spPr>
        <p:txBody>
          <a:bodyPr wrap="none">
            <a:spAutoFit/>
          </a:bodyPr>
          <a:lstStyle/>
          <a:p>
            <a:pPr>
              <a:defRPr/>
            </a:pPr>
            <a:fld id="{E41E87D2-5A2A-4B6E-81A2-2C27CE8056E4}" type="slidenum">
              <a:rPr lang="en-US" sz="1400" b="1"/>
              <a:pPr>
                <a:defRPr/>
              </a:pPr>
              <a:t>‹#›</a:t>
            </a:fld>
            <a:endParaRPr lang="en-US" sz="1400" b="1"/>
          </a:p>
        </p:txBody>
      </p:sp>
      <p:sp>
        <p:nvSpPr>
          <p:cNvPr id="11272" name="Rectangle 8"/>
          <p:cNvSpPr>
            <a:spLocks noChangeArrowheads="1"/>
          </p:cNvSpPr>
          <p:nvPr/>
        </p:nvSpPr>
        <p:spPr bwMode="auto">
          <a:xfrm>
            <a:off x="762000" y="0"/>
            <a:ext cx="8382000" cy="609600"/>
          </a:xfrm>
          <a:prstGeom prst="rect">
            <a:avLst/>
          </a:prstGeom>
          <a:gradFill rotWithShape="1">
            <a:gsLst>
              <a:gs pos="0">
                <a:srgbClr val="0000CC">
                  <a:gamma/>
                  <a:shade val="46275"/>
                  <a:invGamma/>
                </a:srgbClr>
              </a:gs>
              <a:gs pos="50000">
                <a:srgbClr val="0000CC"/>
              </a:gs>
              <a:gs pos="100000">
                <a:srgbClr val="0000CC">
                  <a:gamma/>
                  <a:shade val="46275"/>
                  <a:invGamma/>
                </a:srgbClr>
              </a:gs>
            </a:gsLst>
            <a:lin ang="5400000" scaled="1"/>
          </a:gradFill>
          <a:ln w="9525">
            <a:noFill/>
            <a:miter lim="800000"/>
            <a:headEnd/>
            <a:tailEnd/>
          </a:ln>
          <a:effectLst/>
        </p:spPr>
        <p:txBody>
          <a:bodyPr wrap="none" lIns="92075" tIns="46038" rIns="92075" bIns="46038" anchor="ctr"/>
          <a:lstStyle/>
          <a:p>
            <a:pPr eaLnBrk="0" hangingPunct="0">
              <a:defRPr/>
            </a:pPr>
            <a:r>
              <a:rPr lang="en-US" sz="1400">
                <a:solidFill>
                  <a:srgbClr val="FFFFFF"/>
                </a:solidFill>
                <a:latin typeface="Arial Black" pitchFamily="34" charset="0"/>
              </a:rPr>
              <a:t>		                                                                  </a:t>
            </a:r>
            <a:endParaRPr lang="en-US" sz="1600" b="1" i="1">
              <a:solidFill>
                <a:srgbClr val="FFFFFF"/>
              </a:solidFill>
              <a:latin typeface="Monotype Corsiva" pitchFamily="66" charset="0"/>
            </a:endParaRPr>
          </a:p>
        </p:txBody>
      </p:sp>
      <p:sp>
        <p:nvSpPr>
          <p:cNvPr id="11273" name="Rectangle 9"/>
          <p:cNvSpPr>
            <a:spLocks noChangeArrowheads="1"/>
          </p:cNvSpPr>
          <p:nvPr/>
        </p:nvSpPr>
        <p:spPr bwMode="auto">
          <a:xfrm>
            <a:off x="0" y="0"/>
            <a:ext cx="762000" cy="609600"/>
          </a:xfrm>
          <a:prstGeom prst="rect">
            <a:avLst/>
          </a:prstGeom>
          <a:solidFill>
            <a:schemeClr val="tx1"/>
          </a:solidFill>
          <a:ln w="9525">
            <a:noFill/>
            <a:miter lim="800000"/>
            <a:headEnd/>
            <a:tailEnd/>
          </a:ln>
          <a:effectLst/>
        </p:spPr>
        <p:txBody>
          <a:bodyPr wrap="none" lIns="90488" tIns="44450" rIns="90488" bIns="44450" anchor="ctr"/>
          <a:lstStyle/>
          <a:p>
            <a:pPr eaLnBrk="0" hangingPunct="0">
              <a:spcBef>
                <a:spcPct val="50000"/>
              </a:spcBef>
              <a:defRPr/>
            </a:pPr>
            <a:endParaRPr lang="en-US" sz="2400">
              <a:latin typeface="Times New Roman" pitchFamily="18" charset="0"/>
            </a:endParaRPr>
          </a:p>
        </p:txBody>
      </p:sp>
      <p:pic>
        <p:nvPicPr>
          <p:cNvPr id="2058" name="Picture 10"/>
          <p:cNvPicPr>
            <a:picLocks noChangeArrowheads="1"/>
          </p:cNvPicPr>
          <p:nvPr/>
        </p:nvPicPr>
        <p:blipFill>
          <a:blip r:embed="rId15"/>
          <a:srcRect/>
          <a:stretch>
            <a:fillRect/>
          </a:stretch>
        </p:blipFill>
        <p:spPr bwMode="auto">
          <a:xfrm>
            <a:off x="196850" y="109538"/>
            <a:ext cx="406400" cy="395287"/>
          </a:xfrm>
          <a:prstGeom prst="rect">
            <a:avLst/>
          </a:prstGeom>
          <a:noFill/>
          <a:ln w="9525">
            <a:noFill/>
            <a:miter lim="800000"/>
            <a:headEnd/>
            <a:tailEnd/>
          </a:ln>
        </p:spPr>
      </p:pic>
      <p:sp>
        <p:nvSpPr>
          <p:cNvPr id="11275" name="Rectangle 11"/>
          <p:cNvSpPr>
            <a:spLocks noChangeArrowheads="1"/>
          </p:cNvSpPr>
          <p:nvPr/>
        </p:nvSpPr>
        <p:spPr bwMode="auto">
          <a:xfrm>
            <a:off x="14288" y="0"/>
            <a:ext cx="9129712" cy="609600"/>
          </a:xfrm>
          <a:prstGeom prst="rect">
            <a:avLst/>
          </a:prstGeom>
          <a:noFill/>
          <a:ln w="28575" algn="ctr">
            <a:solidFill>
              <a:schemeClr val="tx1"/>
            </a:solidFill>
            <a:miter lim="800000"/>
            <a:headEnd/>
            <a:tailEnd/>
          </a:ln>
          <a:effectLst/>
        </p:spPr>
        <p:txBody>
          <a:bodyPr wrap="none" anchor="ctr"/>
          <a:lstStyle/>
          <a:p>
            <a:pPr>
              <a:defRPr/>
            </a:pPr>
            <a:endParaRPr lang="en-US"/>
          </a:p>
        </p:txBody>
      </p:sp>
      <p:sp>
        <p:nvSpPr>
          <p:cNvPr id="12" name="Text Box 7"/>
          <p:cNvSpPr txBox="1">
            <a:spLocks noChangeArrowheads="1"/>
          </p:cNvSpPr>
          <p:nvPr userDrawn="1"/>
        </p:nvSpPr>
        <p:spPr bwMode="auto">
          <a:xfrm>
            <a:off x="5172075" y="95250"/>
            <a:ext cx="3856038" cy="400110"/>
          </a:xfrm>
          <a:prstGeom prst="rect">
            <a:avLst/>
          </a:prstGeom>
          <a:noFill/>
          <a:ln w="9525">
            <a:noFill/>
            <a:miter lim="800000"/>
            <a:headEnd/>
            <a:tailEnd/>
          </a:ln>
        </p:spPr>
        <p:txBody>
          <a:bodyPr wrap="square">
            <a:spAutoFit/>
          </a:bodyPr>
          <a:lstStyle/>
          <a:p>
            <a:pPr algn="r"/>
            <a:r>
              <a:rPr lang="en-US" sz="2000" dirty="0" smtClean="0">
                <a:solidFill>
                  <a:schemeClr val="bg1"/>
                </a:solidFill>
                <a:latin typeface="Trebuchet MS" pitchFamily="34" charset="0"/>
              </a:rPr>
              <a:t>NASPI WG</a:t>
            </a:r>
            <a:r>
              <a:rPr lang="en-US" sz="2000" baseline="0" dirty="0" smtClean="0">
                <a:solidFill>
                  <a:schemeClr val="bg1"/>
                </a:solidFill>
                <a:latin typeface="Trebuchet MS" pitchFamily="34" charset="0"/>
              </a:rPr>
              <a:t> </a:t>
            </a:r>
            <a:r>
              <a:rPr lang="en-US" sz="2000" dirty="0" smtClean="0">
                <a:solidFill>
                  <a:schemeClr val="bg1"/>
                </a:solidFill>
                <a:latin typeface="Trebuchet MS" pitchFamily="34" charset="0"/>
              </a:rPr>
              <a:t>- NERC PCS Project</a:t>
            </a:r>
            <a:endParaRPr lang="en-US" sz="2000" dirty="0">
              <a:solidFill>
                <a:schemeClr val="bg1"/>
              </a:solidFill>
              <a:latin typeface="Trebuchet MS" pitchFamily="34" charset="0"/>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Lst>
  <p:timing>
    <p:tnLst>
      <p:par>
        <p:cTn id="1" dur="indefinite" restart="never" nodeType="tmRoot"/>
      </p:par>
    </p:tnLst>
  </p:timing>
  <p:txStyles>
    <p:titleStyle>
      <a:lvl1pPr algn="ctr" rtl="0" eaLnBrk="0" fontAlgn="base" hangingPunct="0">
        <a:spcBef>
          <a:spcPct val="0"/>
        </a:spcBef>
        <a:spcAft>
          <a:spcPct val="0"/>
        </a:spcAft>
        <a:defRPr sz="3600">
          <a:solidFill>
            <a:schemeClr val="tx2"/>
          </a:solidFill>
          <a:latin typeface="+mj-lt"/>
          <a:ea typeface="+mj-ea"/>
          <a:cs typeface="+mj-cs"/>
        </a:defRPr>
      </a:lvl1pPr>
      <a:lvl2pPr algn="ctr" rtl="0" eaLnBrk="0" fontAlgn="base" hangingPunct="0">
        <a:spcBef>
          <a:spcPct val="0"/>
        </a:spcBef>
        <a:spcAft>
          <a:spcPct val="0"/>
        </a:spcAft>
        <a:defRPr sz="3600">
          <a:solidFill>
            <a:schemeClr val="tx2"/>
          </a:solidFill>
          <a:latin typeface="Trebuchet MS" pitchFamily="34" charset="0"/>
        </a:defRPr>
      </a:lvl2pPr>
      <a:lvl3pPr algn="ctr" rtl="0" eaLnBrk="0" fontAlgn="base" hangingPunct="0">
        <a:spcBef>
          <a:spcPct val="0"/>
        </a:spcBef>
        <a:spcAft>
          <a:spcPct val="0"/>
        </a:spcAft>
        <a:defRPr sz="3600">
          <a:solidFill>
            <a:schemeClr val="tx2"/>
          </a:solidFill>
          <a:latin typeface="Trebuchet MS" pitchFamily="34" charset="0"/>
        </a:defRPr>
      </a:lvl3pPr>
      <a:lvl4pPr algn="ctr" rtl="0" eaLnBrk="0" fontAlgn="base" hangingPunct="0">
        <a:spcBef>
          <a:spcPct val="0"/>
        </a:spcBef>
        <a:spcAft>
          <a:spcPct val="0"/>
        </a:spcAft>
        <a:defRPr sz="3600">
          <a:solidFill>
            <a:schemeClr val="tx2"/>
          </a:solidFill>
          <a:latin typeface="Trebuchet MS" pitchFamily="34" charset="0"/>
        </a:defRPr>
      </a:lvl4pPr>
      <a:lvl5pPr algn="ctr" rtl="0" eaLnBrk="0" fontAlgn="base" hangingPunct="0">
        <a:spcBef>
          <a:spcPct val="0"/>
        </a:spcBef>
        <a:spcAft>
          <a:spcPct val="0"/>
        </a:spcAft>
        <a:defRPr sz="3600">
          <a:solidFill>
            <a:schemeClr val="tx2"/>
          </a:solidFill>
          <a:latin typeface="Trebuchet MS" pitchFamily="34" charset="0"/>
        </a:defRPr>
      </a:lvl5pPr>
      <a:lvl6pPr marL="457200" algn="ctr" rtl="0" fontAlgn="base">
        <a:spcBef>
          <a:spcPct val="0"/>
        </a:spcBef>
        <a:spcAft>
          <a:spcPct val="0"/>
        </a:spcAft>
        <a:defRPr sz="3600">
          <a:solidFill>
            <a:schemeClr val="tx2"/>
          </a:solidFill>
          <a:latin typeface="Trebuchet MS" pitchFamily="34" charset="0"/>
        </a:defRPr>
      </a:lvl6pPr>
      <a:lvl7pPr marL="914400" algn="ctr" rtl="0" fontAlgn="base">
        <a:spcBef>
          <a:spcPct val="0"/>
        </a:spcBef>
        <a:spcAft>
          <a:spcPct val="0"/>
        </a:spcAft>
        <a:defRPr sz="3600">
          <a:solidFill>
            <a:schemeClr val="tx2"/>
          </a:solidFill>
          <a:latin typeface="Trebuchet MS" pitchFamily="34" charset="0"/>
        </a:defRPr>
      </a:lvl7pPr>
      <a:lvl8pPr marL="1371600" algn="ctr" rtl="0" fontAlgn="base">
        <a:spcBef>
          <a:spcPct val="0"/>
        </a:spcBef>
        <a:spcAft>
          <a:spcPct val="0"/>
        </a:spcAft>
        <a:defRPr sz="3600">
          <a:solidFill>
            <a:schemeClr val="tx2"/>
          </a:solidFill>
          <a:latin typeface="Trebuchet MS" pitchFamily="34" charset="0"/>
        </a:defRPr>
      </a:lvl8pPr>
      <a:lvl9pPr marL="1828800" algn="ctr" rtl="0" fontAlgn="base">
        <a:spcBef>
          <a:spcPct val="0"/>
        </a:spcBef>
        <a:spcAft>
          <a:spcPct val="0"/>
        </a:spcAft>
        <a:defRPr sz="3600">
          <a:solidFill>
            <a:schemeClr val="tx2"/>
          </a:solidFill>
          <a:latin typeface="Trebuchet MS" pitchFamily="34" charset="0"/>
        </a:defRPr>
      </a:lvl9pPr>
    </p:titleStyle>
    <p:bodyStyle>
      <a:lvl1pPr marL="342900" indent="-342900" algn="l" rtl="0" eaLnBrk="0" fontAlgn="base" hangingPunct="0">
        <a:spcBef>
          <a:spcPct val="20000"/>
        </a:spcBef>
        <a:spcAft>
          <a:spcPct val="0"/>
        </a:spcAft>
        <a:buFont typeface="Times New Roman" pitchFamily="18" charset="0"/>
        <a:buChar char="•"/>
        <a:defRPr sz="2400" b="1">
          <a:solidFill>
            <a:schemeClr val="tx1"/>
          </a:solidFill>
          <a:latin typeface="+mn-lt"/>
          <a:ea typeface="+mn-ea"/>
          <a:cs typeface="+mn-cs"/>
        </a:defRPr>
      </a:lvl1pPr>
      <a:lvl2pPr marL="742950" indent="-285750" algn="l" rtl="0" eaLnBrk="0" fontAlgn="base" hangingPunct="0">
        <a:spcBef>
          <a:spcPct val="20000"/>
        </a:spcBef>
        <a:spcAft>
          <a:spcPct val="0"/>
        </a:spcAft>
        <a:buFont typeface="Times New Roman" pitchFamily="18" charset="0"/>
        <a:buChar char="–"/>
        <a:defRPr sz="2200">
          <a:solidFill>
            <a:schemeClr val="tx1"/>
          </a:solidFill>
          <a:latin typeface="+mn-lt"/>
        </a:defRPr>
      </a:lvl2pPr>
      <a:lvl3pPr marL="1143000" indent="-228600" algn="l" rtl="0" eaLnBrk="0" fontAlgn="base" hangingPunct="0">
        <a:spcBef>
          <a:spcPct val="20000"/>
        </a:spcBef>
        <a:spcAft>
          <a:spcPct val="0"/>
        </a:spcAft>
        <a:buFont typeface="Times New Roman" pitchFamily="18" charset="0"/>
        <a:buChar char="•"/>
        <a:defRPr sz="2000">
          <a:solidFill>
            <a:schemeClr val="tx1"/>
          </a:solidFill>
          <a:latin typeface="+mn-lt"/>
        </a:defRPr>
      </a:lvl3pPr>
      <a:lvl4pPr marL="1600200" indent="-228600" algn="l" rtl="0" eaLnBrk="0" fontAlgn="base" hangingPunct="0">
        <a:spcBef>
          <a:spcPct val="20000"/>
        </a:spcBef>
        <a:spcAft>
          <a:spcPct val="0"/>
        </a:spcAft>
        <a:buFont typeface="Times New Roman" pitchFamily="18" charset="0"/>
        <a:buChar char="–"/>
        <a:defRPr>
          <a:solidFill>
            <a:schemeClr val="tx1"/>
          </a:solidFill>
          <a:latin typeface="+mn-lt"/>
        </a:defRPr>
      </a:lvl4pPr>
      <a:lvl5pPr marL="2057400" indent="-228600" algn="l" rtl="0" eaLnBrk="0" fontAlgn="base" hangingPunct="0">
        <a:spcBef>
          <a:spcPct val="20000"/>
        </a:spcBef>
        <a:spcAft>
          <a:spcPct val="0"/>
        </a:spcAft>
        <a:buFont typeface="Times New Roman" pitchFamily="18" charset="0"/>
        <a:buChar char="•"/>
        <a:defRPr sz="1400">
          <a:solidFill>
            <a:schemeClr val="tx1"/>
          </a:solidFill>
          <a:latin typeface="+mn-lt"/>
        </a:defRPr>
      </a:lvl5pPr>
      <a:lvl6pPr marL="2514600" indent="-228600" algn="l" rtl="0" fontAlgn="base">
        <a:spcBef>
          <a:spcPct val="20000"/>
        </a:spcBef>
        <a:spcAft>
          <a:spcPct val="0"/>
        </a:spcAft>
        <a:buFont typeface="Times New Roman" pitchFamily="18" charset="0"/>
        <a:buChar char="•"/>
        <a:defRPr sz="1400">
          <a:solidFill>
            <a:schemeClr val="tx1"/>
          </a:solidFill>
          <a:latin typeface="+mn-lt"/>
        </a:defRPr>
      </a:lvl6pPr>
      <a:lvl7pPr marL="2971800" indent="-228600" algn="l" rtl="0" fontAlgn="base">
        <a:spcBef>
          <a:spcPct val="20000"/>
        </a:spcBef>
        <a:spcAft>
          <a:spcPct val="0"/>
        </a:spcAft>
        <a:buFont typeface="Times New Roman" pitchFamily="18" charset="0"/>
        <a:buChar char="•"/>
        <a:defRPr sz="1400">
          <a:solidFill>
            <a:schemeClr val="tx1"/>
          </a:solidFill>
          <a:latin typeface="+mn-lt"/>
        </a:defRPr>
      </a:lvl7pPr>
      <a:lvl8pPr marL="3429000" indent="-228600" algn="l" rtl="0" fontAlgn="base">
        <a:spcBef>
          <a:spcPct val="20000"/>
        </a:spcBef>
        <a:spcAft>
          <a:spcPct val="0"/>
        </a:spcAft>
        <a:buFont typeface="Times New Roman" pitchFamily="18" charset="0"/>
        <a:buChar char="•"/>
        <a:defRPr sz="1400">
          <a:solidFill>
            <a:schemeClr val="tx1"/>
          </a:solidFill>
          <a:latin typeface="+mn-lt"/>
        </a:defRPr>
      </a:lvl8pPr>
      <a:lvl9pPr marL="3886200" indent="-228600" algn="l" rtl="0" fontAlgn="base">
        <a:spcBef>
          <a:spcPct val="20000"/>
        </a:spcBef>
        <a:spcAft>
          <a:spcPct val="0"/>
        </a:spcAft>
        <a:buFont typeface="Times New Roman" pitchFamily="18" charset="0"/>
        <a:buChar char="•"/>
        <a:defRPr sz="14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p:txBody>
          <a:bodyPr/>
          <a:lstStyle/>
          <a:p>
            <a:r>
              <a:rPr lang="en-US" dirty="0" smtClean="0"/>
              <a:t>NASPI Workgroup Meeting</a:t>
            </a:r>
          </a:p>
          <a:p>
            <a:r>
              <a:rPr lang="en-US" dirty="0" smtClean="0"/>
              <a:t>October 7</a:t>
            </a:r>
            <a:r>
              <a:rPr lang="en-US" baseline="30000" dirty="0" smtClean="0"/>
              <a:t>th</a:t>
            </a:r>
            <a:r>
              <a:rPr lang="en-US" dirty="0" smtClean="0"/>
              <a:t>, 2009</a:t>
            </a:r>
            <a:endParaRPr lang="en-US" dirty="0"/>
          </a:p>
        </p:txBody>
      </p:sp>
      <p:sp>
        <p:nvSpPr>
          <p:cNvPr id="2" name="Title 1"/>
          <p:cNvSpPr>
            <a:spLocks noGrp="1"/>
          </p:cNvSpPr>
          <p:nvPr>
            <p:ph type="ctrTitle"/>
          </p:nvPr>
        </p:nvSpPr>
        <p:spPr/>
        <p:txBody>
          <a:bodyPr/>
          <a:lstStyle/>
          <a:p>
            <a:r>
              <a:rPr lang="en-US" dirty="0" smtClean="0"/>
              <a:t>NERC PCS Project Update</a:t>
            </a:r>
            <a:endParaRPr lang="en-US"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62400" y="838200"/>
            <a:ext cx="4724400" cy="685800"/>
          </a:xfrm>
        </p:spPr>
        <p:txBody>
          <a:bodyPr/>
          <a:lstStyle/>
          <a:p>
            <a:r>
              <a:rPr lang="en-US" dirty="0" smtClean="0"/>
              <a:t>openPDC Vision</a:t>
            </a:r>
            <a:endParaRPr lang="en-US" dirty="0"/>
          </a:p>
        </p:txBody>
      </p:sp>
      <p:sp>
        <p:nvSpPr>
          <p:cNvPr id="7" name="TextBox 6"/>
          <p:cNvSpPr txBox="1"/>
          <p:nvPr/>
        </p:nvSpPr>
        <p:spPr>
          <a:xfrm>
            <a:off x="3886200" y="2209800"/>
            <a:ext cx="4953000" cy="4031873"/>
          </a:xfrm>
          <a:prstGeom prst="rect">
            <a:avLst/>
          </a:prstGeom>
          <a:noFill/>
        </p:spPr>
        <p:txBody>
          <a:bodyPr wrap="square" rtlCol="0">
            <a:spAutoFit/>
          </a:bodyPr>
          <a:lstStyle/>
          <a:p>
            <a:r>
              <a:rPr lang="en-US" i="1" dirty="0" smtClean="0"/>
              <a:t>TODO: Needs refinement…</a:t>
            </a:r>
          </a:p>
          <a:p>
            <a:endParaRPr lang="en-US" i="1" dirty="0" smtClean="0"/>
          </a:p>
          <a:p>
            <a:r>
              <a:rPr lang="en-US" sz="2000" dirty="0" smtClean="0"/>
              <a:t>The </a:t>
            </a:r>
            <a:r>
              <a:rPr lang="en-US" sz="2000" dirty="0" smtClean="0"/>
              <a:t>openPDC is a foundational adaptive technology that can be used for streaming, analyzing and processing any kind of time-measured data.</a:t>
            </a:r>
          </a:p>
          <a:p>
            <a:endParaRPr lang="en-US" sz="2000" dirty="0" smtClean="0"/>
          </a:p>
          <a:p>
            <a:r>
              <a:rPr lang="en-US" sz="2000" dirty="0" smtClean="0"/>
              <a:t>We </a:t>
            </a:r>
            <a:r>
              <a:rPr lang="en-US" sz="2000" dirty="0" smtClean="0"/>
              <a:t>believe this code will be an enabling technology for both vendors and the electric power system industry as billions are invested to modernize the power grid over the next several years.</a:t>
            </a:r>
          </a:p>
          <a:p>
            <a:endParaRPr lang="en-US" sz="2000" dirty="0"/>
          </a:p>
        </p:txBody>
      </p:sp>
      <p:pic>
        <p:nvPicPr>
          <p:cNvPr id="4099" name="Picture 3" descr="C:\Documents and Settings\jrcarrol\Desktop\Oct NASPI Presentations\Adapters.jpg"/>
          <p:cNvPicPr>
            <a:picLocks noChangeAspect="1" noChangeArrowheads="1"/>
          </p:cNvPicPr>
          <p:nvPr/>
        </p:nvPicPr>
        <p:blipFill>
          <a:blip r:embed="rId2"/>
          <a:srcRect/>
          <a:stretch>
            <a:fillRect/>
          </a:stretch>
        </p:blipFill>
        <p:spPr bwMode="auto">
          <a:xfrm>
            <a:off x="152400" y="990600"/>
            <a:ext cx="3483429" cy="2438400"/>
          </a:xfrm>
          <a:prstGeom prst="rect">
            <a:avLst/>
          </a:prstGeom>
          <a:noFill/>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685800"/>
            <a:ext cx="7772400" cy="792162"/>
          </a:xfrm>
        </p:spPr>
        <p:txBody>
          <a:bodyPr/>
          <a:lstStyle/>
          <a:p>
            <a:r>
              <a:rPr lang="en-US" dirty="0" smtClean="0"/>
              <a:t>openPDC Source </a:t>
            </a:r>
            <a:r>
              <a:rPr lang="en-US" dirty="0" smtClean="0"/>
              <a:t>Code Status</a:t>
            </a:r>
            <a:endParaRPr lang="en-US" dirty="0"/>
          </a:p>
        </p:txBody>
      </p:sp>
      <p:sp>
        <p:nvSpPr>
          <p:cNvPr id="4" name="Content Placeholder 3"/>
          <p:cNvSpPr>
            <a:spLocks noGrp="1"/>
          </p:cNvSpPr>
          <p:nvPr>
            <p:ph sz="quarter" idx="1"/>
          </p:nvPr>
        </p:nvSpPr>
        <p:spPr/>
        <p:txBody>
          <a:bodyPr/>
          <a:lstStyle/>
          <a:p>
            <a:r>
              <a:rPr lang="en-US" dirty="0" smtClean="0"/>
              <a:t>Code based on TVA’s </a:t>
            </a:r>
            <a:r>
              <a:rPr lang="en-US" dirty="0" smtClean="0"/>
              <a:t>SuperPDC </a:t>
            </a:r>
            <a:r>
              <a:rPr lang="en-US" dirty="0" smtClean="0"/>
              <a:t>that has </a:t>
            </a:r>
            <a:r>
              <a:rPr lang="en-US" dirty="0" smtClean="0"/>
              <a:t>been in production use since early 2005.</a:t>
            </a:r>
          </a:p>
          <a:p>
            <a:r>
              <a:rPr lang="en-US" dirty="0" smtClean="0"/>
              <a:t>The source code is based on .NET 3.5 and written almost exclusively in managed C#.</a:t>
            </a:r>
          </a:p>
          <a:p>
            <a:r>
              <a:rPr lang="en-US" dirty="0" smtClean="0"/>
              <a:t>The code set has over 300,000 lines of fully documented code spanning 630+ classes.</a:t>
            </a:r>
          </a:p>
          <a:p>
            <a:r>
              <a:rPr lang="en-US" dirty="0" smtClean="0"/>
              <a:t>Includes detailed API help files for the source code.</a:t>
            </a:r>
          </a:p>
          <a:p>
            <a:r>
              <a:rPr lang="en-US" dirty="0" smtClean="0"/>
              <a:t>Everything needed to create your own operational PDC is included in the code.</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
          </p:nvPr>
        </p:nvSpPr>
        <p:spPr>
          <a:xfrm>
            <a:off x="685800" y="1600200"/>
            <a:ext cx="7924800" cy="4953000"/>
          </a:xfrm>
        </p:spPr>
        <p:txBody>
          <a:bodyPr>
            <a:normAutofit lnSpcReduction="10000"/>
          </a:bodyPr>
          <a:lstStyle/>
          <a:p>
            <a:r>
              <a:rPr lang="en-US" dirty="0" smtClean="0"/>
              <a:t>The TVA Code Library: this consists of code for handling sockets, threading, error management, security, etc. as well as basic data concentration and archival and general phasor protocol parsing / generation.</a:t>
            </a:r>
          </a:p>
          <a:p>
            <a:r>
              <a:rPr lang="en-US" dirty="0" smtClean="0"/>
              <a:t>The openPDC synchrophasor projects: these include all the SPDC components (service host and adapter layer, phasor protocol adapters, etc.), the PMU Connection Tester and…</a:t>
            </a:r>
          </a:p>
          <a:p>
            <a:r>
              <a:rPr lang="en-US" dirty="0" smtClean="0"/>
              <a:t>A working experimental </a:t>
            </a:r>
            <a:r>
              <a:rPr lang="en-US" i="1" dirty="0" smtClean="0"/>
              <a:t>prototype</a:t>
            </a:r>
            <a:r>
              <a:rPr lang="en-US" dirty="0" smtClean="0"/>
              <a:t> implementation of </a:t>
            </a:r>
            <a:r>
              <a:rPr lang="en-US" dirty="0" err="1" smtClean="0"/>
              <a:t>NASPInet</a:t>
            </a:r>
            <a:r>
              <a:rPr lang="en-US" dirty="0" smtClean="0"/>
              <a:t> to spur further development and discussion</a:t>
            </a:r>
            <a:r>
              <a:rPr lang="en-US" dirty="0" smtClean="0"/>
              <a:t>.</a:t>
            </a:r>
          </a:p>
          <a:p>
            <a:r>
              <a:rPr lang="en-US" dirty="0" smtClean="0"/>
              <a:t>Note that the NERC </a:t>
            </a:r>
            <a:r>
              <a:rPr lang="en-US" dirty="0" smtClean="0"/>
              <a:t>PCS is built </a:t>
            </a:r>
            <a:r>
              <a:rPr lang="en-US" i="1" dirty="0" smtClean="0"/>
              <a:t>on top of</a:t>
            </a:r>
            <a:r>
              <a:rPr lang="en-US" dirty="0" smtClean="0"/>
              <a:t> the openPDC.</a:t>
            </a:r>
            <a:endParaRPr lang="en-US" dirty="0" smtClean="0"/>
          </a:p>
          <a:p>
            <a:endParaRPr lang="en-US" dirty="0" smtClean="0"/>
          </a:p>
          <a:p>
            <a:endParaRPr lang="en-US" dirty="0"/>
          </a:p>
        </p:txBody>
      </p:sp>
      <p:sp>
        <p:nvSpPr>
          <p:cNvPr id="4" name="Title 3"/>
          <p:cNvSpPr>
            <a:spLocks noGrp="1"/>
          </p:cNvSpPr>
          <p:nvPr>
            <p:ph type="title"/>
          </p:nvPr>
        </p:nvSpPr>
        <p:spPr/>
        <p:txBody>
          <a:bodyPr/>
          <a:lstStyle/>
          <a:p>
            <a:r>
              <a:rPr lang="en-US" dirty="0" smtClean="0"/>
              <a:t>What’s Included…</a:t>
            </a:r>
            <a:endParaRPr lang="en-US"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Integrated Help</a:t>
            </a:r>
            <a:endParaRPr lang="en-US"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Pre-Release Review</a:t>
            </a:r>
            <a:endParaRPr lang="en-US" dirty="0"/>
          </a:p>
        </p:txBody>
      </p:sp>
      <p:sp>
        <p:nvSpPr>
          <p:cNvPr id="3" name="Content Placeholder 2"/>
          <p:cNvSpPr>
            <a:spLocks noGrp="1"/>
          </p:cNvSpPr>
          <p:nvPr>
            <p:ph idx="1"/>
          </p:nvPr>
        </p:nvSpPr>
        <p:spPr/>
        <p:txBody>
          <a:bodyPr/>
          <a:lstStyle/>
          <a:p>
            <a:r>
              <a:rPr lang="en-US" dirty="0" smtClean="0"/>
              <a:t>Companies Participating:</a:t>
            </a:r>
          </a:p>
          <a:p>
            <a:pPr lvl="1"/>
            <a:r>
              <a:rPr lang="en-US" dirty="0" smtClean="0"/>
              <a:t>Information Trust Institute (University of Illinois)</a:t>
            </a:r>
          </a:p>
          <a:p>
            <a:pPr lvl="1"/>
            <a:r>
              <a:rPr lang="en-US" dirty="0" smtClean="0"/>
              <a:t>Pacific Northwest National Labs</a:t>
            </a:r>
          </a:p>
          <a:p>
            <a:pPr lvl="1"/>
            <a:r>
              <a:rPr lang="en-US" dirty="0" smtClean="0"/>
              <a:t>AREVA T&amp;D</a:t>
            </a:r>
          </a:p>
          <a:p>
            <a:r>
              <a:rPr lang="en-US" dirty="0" smtClean="0"/>
              <a:t>Review was conducted by independent entities to help find any issues and provide insight into possible improvements prior to release.</a:t>
            </a:r>
          </a:p>
          <a:p>
            <a:endParaRPr lang="en-US" i="1" dirty="0" smtClean="0"/>
          </a:p>
          <a:p>
            <a:r>
              <a:rPr lang="en-US" sz="2000" i="1" dirty="0" smtClean="0"/>
              <a:t>TODO: Statements and/or White Paper References go here…</a:t>
            </a:r>
          </a:p>
          <a:p>
            <a:pPr lvl="1"/>
            <a:endParaRPr lang="en-US"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294967295"/>
          </p:nvPr>
        </p:nvSpPr>
        <p:spPr>
          <a:xfrm>
            <a:off x="146304" y="6210300"/>
            <a:ext cx="457200" cy="457200"/>
          </a:xfrm>
          <a:prstGeom prst="ellipse">
            <a:avLst/>
          </a:prstGeom>
        </p:spPr>
        <p:txBody>
          <a:bodyPr/>
          <a:lstStyle/>
          <a:p>
            <a:fld id="{8AAF6543-2C2C-46AE-A07F-199026F0FA99}" type="slidenum">
              <a:rPr lang="en-US" smtClean="0"/>
              <a:pPr/>
              <a:t>15</a:t>
            </a:fld>
            <a:endParaRPr lang="en-US"/>
          </a:p>
        </p:txBody>
      </p:sp>
      <p:sp>
        <p:nvSpPr>
          <p:cNvPr id="3" name="Content Placeholder 2"/>
          <p:cNvSpPr>
            <a:spLocks noGrp="1"/>
          </p:cNvSpPr>
          <p:nvPr>
            <p:ph sz="quarter" idx="1"/>
          </p:nvPr>
        </p:nvSpPr>
        <p:spPr>
          <a:xfrm>
            <a:off x="685800" y="1600200"/>
            <a:ext cx="7924800" cy="4876800"/>
          </a:xfrm>
          <a:ln>
            <a:noFill/>
          </a:ln>
        </p:spPr>
        <p:txBody>
          <a:bodyPr/>
          <a:lstStyle/>
          <a:p>
            <a:r>
              <a:rPr lang="en-US" dirty="0" smtClean="0"/>
              <a:t>You can download the all the source code and/or pre-compiled installation packages from the following URL</a:t>
            </a:r>
            <a:r>
              <a:rPr lang="en-US" dirty="0" smtClean="0"/>
              <a:t>:</a:t>
            </a:r>
          </a:p>
          <a:p>
            <a:endParaRPr lang="en-US" dirty="0" smtClean="0"/>
          </a:p>
          <a:p>
            <a:pPr algn="ctr">
              <a:buNone/>
            </a:pPr>
            <a:r>
              <a:rPr lang="en-US" sz="2800" dirty="0" smtClean="0">
                <a:solidFill>
                  <a:schemeClr val="tx1">
                    <a:lumMod val="95000"/>
                    <a:lumOff val="5000"/>
                  </a:schemeClr>
                </a:solidFill>
              </a:rPr>
              <a:t>http://openpdc.codeplex.com</a:t>
            </a:r>
            <a:endParaRPr lang="en-US" dirty="0" smtClean="0">
              <a:solidFill>
                <a:schemeClr val="tx1">
                  <a:lumMod val="95000"/>
                  <a:lumOff val="5000"/>
                </a:schemeClr>
              </a:solidFill>
            </a:endParaRPr>
          </a:p>
          <a:p>
            <a:endParaRPr lang="en-US" dirty="0" smtClean="0"/>
          </a:p>
          <a:p>
            <a:r>
              <a:rPr lang="en-US" dirty="0" smtClean="0"/>
              <a:t>Any </a:t>
            </a:r>
            <a:r>
              <a:rPr lang="en-US" dirty="0" smtClean="0"/>
              <a:t>public contributions consisting of new features, updates or fixes will be accepted by TVA. However, all contributions will first be reviewed for security and completeness before they are integrated with the public code. Attributions to contributors will remain in the code.</a:t>
            </a:r>
            <a:endParaRPr lang="en-US" dirty="0"/>
          </a:p>
        </p:txBody>
      </p:sp>
      <p:sp>
        <p:nvSpPr>
          <p:cNvPr id="4" name="Title 3"/>
          <p:cNvSpPr>
            <a:spLocks noGrp="1"/>
          </p:cNvSpPr>
          <p:nvPr>
            <p:ph type="title"/>
          </p:nvPr>
        </p:nvSpPr>
        <p:spPr/>
        <p:txBody>
          <a:bodyPr/>
          <a:lstStyle/>
          <a:p>
            <a:r>
              <a:rPr lang="en-US" dirty="0" smtClean="0"/>
              <a:t>Where do I get the code?</a:t>
            </a:r>
            <a:endParaRPr lang="en-US"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152400" y="609600"/>
            <a:ext cx="8839200" cy="762000"/>
          </a:xfrm>
        </p:spPr>
        <p:txBody>
          <a:bodyPr>
            <a:normAutofit/>
          </a:bodyPr>
          <a:lstStyle/>
          <a:p>
            <a:r>
              <a:rPr lang="en-US" dirty="0" smtClean="0"/>
              <a:t>Layered Plug-in Architecture</a:t>
            </a:r>
            <a:endParaRPr lang="en-US" dirty="0"/>
          </a:p>
        </p:txBody>
      </p:sp>
      <p:pic>
        <p:nvPicPr>
          <p:cNvPr id="6147" name="Picture 3"/>
          <p:cNvPicPr>
            <a:picLocks noChangeAspect="1" noChangeArrowheads="1"/>
          </p:cNvPicPr>
          <p:nvPr/>
        </p:nvPicPr>
        <p:blipFill>
          <a:blip r:embed="rId2"/>
          <a:srcRect/>
          <a:stretch>
            <a:fillRect/>
          </a:stretch>
        </p:blipFill>
        <p:spPr bwMode="auto">
          <a:xfrm>
            <a:off x="152400" y="1295400"/>
            <a:ext cx="8763000" cy="5197638"/>
          </a:xfrm>
          <a:prstGeom prst="rect">
            <a:avLst/>
          </a:prstGeom>
          <a:noFill/>
          <a:ln w="9525">
            <a:noFill/>
            <a:miter lim="800000"/>
            <a:headEnd/>
            <a:tailEnd/>
          </a:ln>
        </p:spPr>
      </p:pic>
      <p:sp>
        <p:nvSpPr>
          <p:cNvPr id="6" name="TextBox 5"/>
          <p:cNvSpPr txBox="1"/>
          <p:nvPr/>
        </p:nvSpPr>
        <p:spPr>
          <a:xfrm>
            <a:off x="211822" y="3682767"/>
            <a:ext cx="1295400" cy="276999"/>
          </a:xfrm>
          <a:prstGeom prst="rect">
            <a:avLst/>
          </a:prstGeom>
          <a:noFill/>
        </p:spPr>
        <p:txBody>
          <a:bodyPr wrap="square" rtlCol="0">
            <a:spAutoFit/>
          </a:bodyPr>
          <a:lstStyle/>
          <a:p>
            <a:r>
              <a:rPr lang="en-US" sz="1200" b="1" dirty="0" smtClean="0">
                <a:solidFill>
                  <a:schemeClr val="bg1"/>
                </a:solidFill>
              </a:rPr>
              <a:t>Measurements</a:t>
            </a:r>
            <a:endParaRPr lang="en-US" sz="1200" b="1" dirty="0">
              <a:solidFill>
                <a:schemeClr val="bg1"/>
              </a:solidFill>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What’s Happening Now…</a:t>
            </a:r>
            <a:endParaRPr lang="en-US" dirty="0"/>
          </a:p>
        </p:txBody>
      </p:sp>
      <p:sp>
        <p:nvSpPr>
          <p:cNvPr id="3" name="Content Placeholder 2"/>
          <p:cNvSpPr>
            <a:spLocks noGrp="1"/>
          </p:cNvSpPr>
          <p:nvPr>
            <p:ph idx="1"/>
          </p:nvPr>
        </p:nvSpPr>
        <p:spPr>
          <a:xfrm>
            <a:off x="685800" y="1600200"/>
            <a:ext cx="7924800" cy="4800600"/>
          </a:xfrm>
        </p:spPr>
        <p:txBody>
          <a:bodyPr>
            <a:normAutofit lnSpcReduction="10000"/>
          </a:bodyPr>
          <a:lstStyle/>
          <a:p>
            <a:r>
              <a:rPr lang="en-US" dirty="0" smtClean="0"/>
              <a:t>We are busy developing the NERC PCS – however, since the NERC PCS is based on this open source code any changes, updates or bug fixes we make to the code will made available to you.</a:t>
            </a:r>
          </a:p>
          <a:p>
            <a:r>
              <a:rPr lang="en-US" dirty="0" smtClean="0"/>
              <a:t>We are hoping other developers will start adding to the open source code base. To accommodate more developers we are adding unit tests to the code so that changes made by others can be tested for consistency.</a:t>
            </a:r>
          </a:p>
          <a:p>
            <a:r>
              <a:rPr lang="en-US" dirty="0" smtClean="0"/>
              <a:t>An initial version of the “Getting Started Guide” and FAQ have been posted to the web site already. As we get more questions we will answer these and post them to the FAQ.</a:t>
            </a:r>
          </a:p>
          <a:p>
            <a:endParaRPr lang="en-US" i="1"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Outline</a:t>
            </a:r>
            <a:endParaRPr lang="en-US" dirty="0"/>
          </a:p>
        </p:txBody>
      </p:sp>
      <p:sp>
        <p:nvSpPr>
          <p:cNvPr id="3" name="Content Placeholder 2"/>
          <p:cNvSpPr>
            <a:spLocks noGrp="1"/>
          </p:cNvSpPr>
          <p:nvPr>
            <p:ph idx="1"/>
          </p:nvPr>
        </p:nvSpPr>
        <p:spPr/>
        <p:txBody>
          <a:bodyPr/>
          <a:lstStyle/>
          <a:p>
            <a:r>
              <a:rPr lang="en-US" dirty="0" smtClean="0">
                <a:solidFill>
                  <a:schemeClr val="bg1">
                    <a:lumMod val="75000"/>
                  </a:schemeClr>
                </a:solidFill>
              </a:rPr>
              <a:t>Project Status and Planning</a:t>
            </a:r>
          </a:p>
          <a:p>
            <a:r>
              <a:rPr lang="en-US" dirty="0" smtClean="0">
                <a:solidFill>
                  <a:schemeClr val="bg1">
                    <a:lumMod val="75000"/>
                  </a:schemeClr>
                </a:solidFill>
              </a:rPr>
              <a:t>The openPDC Project</a:t>
            </a:r>
          </a:p>
          <a:p>
            <a:r>
              <a:rPr lang="en-US" dirty="0" smtClean="0"/>
              <a:t>Technical Project Update</a:t>
            </a:r>
            <a:endParaRPr lang="en-US"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NERC Phasor Concentration System</a:t>
            </a:r>
            <a:endParaRPr lang="en-US" dirty="0"/>
          </a:p>
        </p:txBody>
      </p:sp>
      <p:pic>
        <p:nvPicPr>
          <p:cNvPr id="8194" name="Picture 2" descr="C:\Documents and Settings\jrcarrol\Desktop\Oct NASPI Presentations\MeasurementToStorage.jpg"/>
          <p:cNvPicPr>
            <a:picLocks noChangeAspect="1" noChangeArrowheads="1"/>
          </p:cNvPicPr>
          <p:nvPr/>
        </p:nvPicPr>
        <p:blipFill>
          <a:blip r:embed="rId2"/>
          <a:srcRect/>
          <a:stretch>
            <a:fillRect/>
          </a:stretch>
        </p:blipFill>
        <p:spPr bwMode="auto">
          <a:xfrm>
            <a:off x="3869267" y="1600200"/>
            <a:ext cx="5164665" cy="4648200"/>
          </a:xfrm>
          <a:prstGeom prst="rect">
            <a:avLst/>
          </a:prstGeom>
          <a:noFill/>
        </p:spPr>
      </p:pic>
      <p:sp>
        <p:nvSpPr>
          <p:cNvPr id="5" name="Content Placeholder 2"/>
          <p:cNvSpPr>
            <a:spLocks noGrp="1"/>
          </p:cNvSpPr>
          <p:nvPr>
            <p:ph idx="1"/>
          </p:nvPr>
        </p:nvSpPr>
        <p:spPr>
          <a:xfrm>
            <a:off x="152400" y="1676400"/>
            <a:ext cx="3733800" cy="4724400"/>
          </a:xfrm>
        </p:spPr>
        <p:txBody>
          <a:bodyPr>
            <a:normAutofit fontScale="85000" lnSpcReduction="10000"/>
          </a:bodyPr>
          <a:lstStyle/>
          <a:p>
            <a:r>
              <a:rPr lang="en-US" dirty="0" smtClean="0"/>
              <a:t>Development of the NERC PCS is proceeding as planned.</a:t>
            </a:r>
          </a:p>
          <a:p>
            <a:pPr lvl="0"/>
            <a:r>
              <a:rPr lang="en-US" dirty="0" smtClean="0"/>
              <a:t>The new NERC PCS node foundation has been developed using the generation I technology now labeled the “openPDC”.</a:t>
            </a:r>
          </a:p>
          <a:p>
            <a:r>
              <a:rPr lang="en-US" dirty="0" smtClean="0"/>
              <a:t>Nodes are being designed to communicate via a </a:t>
            </a:r>
            <a:r>
              <a:rPr lang="en-US" dirty="0" err="1" smtClean="0"/>
              <a:t>NASPInet</a:t>
            </a:r>
            <a:r>
              <a:rPr lang="en-US" dirty="0" smtClean="0"/>
              <a:t>-like prototype implementation. This transport will be updated as the standard is developed.</a:t>
            </a:r>
          </a:p>
          <a:p>
            <a:endParaRPr lang="en-US" dirty="0" smtClean="0"/>
          </a:p>
          <a:p>
            <a:endParaRPr lang="en-US" dirty="0" smtClean="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Outline</a:t>
            </a:r>
            <a:endParaRPr lang="en-US" dirty="0"/>
          </a:p>
        </p:txBody>
      </p:sp>
      <p:sp>
        <p:nvSpPr>
          <p:cNvPr id="3" name="Content Placeholder 2"/>
          <p:cNvSpPr>
            <a:spLocks noGrp="1"/>
          </p:cNvSpPr>
          <p:nvPr>
            <p:ph idx="1"/>
          </p:nvPr>
        </p:nvSpPr>
        <p:spPr/>
        <p:txBody>
          <a:bodyPr/>
          <a:lstStyle/>
          <a:p>
            <a:r>
              <a:rPr lang="en-US" dirty="0" smtClean="0"/>
              <a:t>Project Status and Planning</a:t>
            </a:r>
          </a:p>
          <a:p>
            <a:r>
              <a:rPr lang="en-US" dirty="0" smtClean="0"/>
              <a:t>The openPDC Project</a:t>
            </a:r>
          </a:p>
          <a:p>
            <a:r>
              <a:rPr lang="en-US" dirty="0" smtClean="0"/>
              <a:t>Technical Project Update</a:t>
            </a:r>
            <a:endParaRPr lang="en-US"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NERC PCS Central Archive</a:t>
            </a:r>
            <a:endParaRPr lang="en-US" dirty="0"/>
          </a:p>
        </p:txBody>
      </p:sp>
      <p:sp>
        <p:nvSpPr>
          <p:cNvPr id="3" name="Content Placeholder 2"/>
          <p:cNvSpPr>
            <a:spLocks noGrp="1"/>
          </p:cNvSpPr>
          <p:nvPr>
            <p:ph idx="1"/>
          </p:nvPr>
        </p:nvSpPr>
        <p:spPr>
          <a:xfrm>
            <a:off x="4800600" y="1676400"/>
            <a:ext cx="3810000" cy="4572000"/>
          </a:xfrm>
        </p:spPr>
        <p:txBody>
          <a:bodyPr>
            <a:normAutofit fontScale="85000" lnSpcReduction="20000"/>
          </a:bodyPr>
          <a:lstStyle/>
          <a:p>
            <a:r>
              <a:rPr lang="en-US" dirty="0" smtClean="0"/>
              <a:t>The initial test system has been deployed and is operational.</a:t>
            </a:r>
          </a:p>
          <a:p>
            <a:r>
              <a:rPr lang="en-US" dirty="0" smtClean="0"/>
              <a:t>System is based on “Hadoop”</a:t>
            </a:r>
          </a:p>
          <a:p>
            <a:r>
              <a:rPr lang="en-US" dirty="0" smtClean="0"/>
              <a:t>Hadoop is an open source product that uses low cost commodity hardware to redundantly store data.</a:t>
            </a:r>
          </a:p>
          <a:p>
            <a:r>
              <a:rPr lang="en-US" dirty="0" smtClean="0"/>
              <a:t>The other major benefit is parallel processing of massive amounts of data.</a:t>
            </a:r>
          </a:p>
          <a:p>
            <a:r>
              <a:rPr lang="en-US" dirty="0" smtClean="0"/>
              <a:t>We are currently developing the recoverable data transport process for moving data into the central archive.</a:t>
            </a:r>
          </a:p>
          <a:p>
            <a:endParaRPr lang="en-US" dirty="0" smtClean="0"/>
          </a:p>
          <a:p>
            <a:endParaRPr lang="en-US" dirty="0"/>
          </a:p>
        </p:txBody>
      </p:sp>
      <p:pic>
        <p:nvPicPr>
          <p:cNvPr id="7170" name="Picture 2" descr="C:\Documents and Settings\jrcarrol\Desktop\Oct NASPI Presentations\PCSStorage.jpg"/>
          <p:cNvPicPr>
            <a:picLocks noChangeAspect="1" noChangeArrowheads="1"/>
          </p:cNvPicPr>
          <p:nvPr/>
        </p:nvPicPr>
        <p:blipFill>
          <a:blip r:embed="rId2"/>
          <a:srcRect/>
          <a:stretch>
            <a:fillRect/>
          </a:stretch>
        </p:blipFill>
        <p:spPr bwMode="auto">
          <a:xfrm>
            <a:off x="152400" y="1676400"/>
            <a:ext cx="4638577" cy="3733800"/>
          </a:xfrm>
          <a:prstGeom prst="rect">
            <a:avLst/>
          </a:prstGeom>
          <a:noFill/>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Please See Poster Session</a:t>
            </a:r>
            <a:endParaRPr lang="en-US" dirty="0"/>
          </a:p>
        </p:txBody>
      </p:sp>
      <p:pic>
        <p:nvPicPr>
          <p:cNvPr id="5122" name="Picture 2" descr="C:\Documents and Settings\jrcarrol\Desktop\Oct NASPI Presentations\ThePoster.png"/>
          <p:cNvPicPr>
            <a:picLocks noChangeAspect="1" noChangeArrowheads="1"/>
          </p:cNvPicPr>
          <p:nvPr/>
        </p:nvPicPr>
        <p:blipFill>
          <a:blip r:embed="rId2"/>
          <a:srcRect b="13219"/>
          <a:stretch>
            <a:fillRect/>
          </a:stretch>
        </p:blipFill>
        <p:spPr bwMode="auto">
          <a:xfrm>
            <a:off x="304800" y="1371600"/>
            <a:ext cx="8563896" cy="5105400"/>
          </a:xfrm>
          <a:prstGeom prst="rect">
            <a:avLst/>
          </a:prstGeom>
          <a:noFill/>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5-Year Project Overview</a:t>
            </a:r>
            <a:endParaRPr lang="en-US" dirty="0"/>
          </a:p>
        </p:txBody>
      </p:sp>
      <p:sp>
        <p:nvSpPr>
          <p:cNvPr id="3" name="Content Placeholder 2"/>
          <p:cNvSpPr>
            <a:spLocks noGrp="1"/>
          </p:cNvSpPr>
          <p:nvPr>
            <p:ph idx="1"/>
          </p:nvPr>
        </p:nvSpPr>
        <p:spPr>
          <a:xfrm>
            <a:off x="685800" y="1600200"/>
            <a:ext cx="7924800" cy="4724400"/>
          </a:xfrm>
        </p:spPr>
        <p:txBody>
          <a:bodyPr>
            <a:normAutofit fontScale="62500" lnSpcReduction="20000"/>
          </a:bodyPr>
          <a:lstStyle/>
          <a:p>
            <a:r>
              <a:rPr lang="en-US" dirty="0" smtClean="0"/>
              <a:t>2009</a:t>
            </a:r>
          </a:p>
          <a:p>
            <a:pPr lvl="1"/>
            <a:r>
              <a:rPr lang="en-US" dirty="0" smtClean="0"/>
              <a:t>Develop NERC PCS</a:t>
            </a:r>
          </a:p>
          <a:p>
            <a:pPr lvl="1"/>
            <a:r>
              <a:rPr lang="en-US" dirty="0" smtClean="0"/>
              <a:t>Deploy 2 BETA NERC PCS Nodes</a:t>
            </a:r>
          </a:p>
          <a:p>
            <a:pPr lvl="1"/>
            <a:r>
              <a:rPr lang="en-US" dirty="0" smtClean="0"/>
              <a:t>Setup Central Archive Infrastructure</a:t>
            </a:r>
          </a:p>
          <a:p>
            <a:r>
              <a:rPr lang="en-US" dirty="0" smtClean="0"/>
              <a:t>2010</a:t>
            </a:r>
          </a:p>
          <a:p>
            <a:pPr lvl="1"/>
            <a:r>
              <a:rPr lang="en-US" dirty="0" smtClean="0"/>
              <a:t>Deploy 5 Production NERC PCS Nodes</a:t>
            </a:r>
          </a:p>
          <a:p>
            <a:pPr lvl="1"/>
            <a:r>
              <a:rPr lang="en-US" dirty="0" smtClean="0"/>
              <a:t>Setup Communications Network</a:t>
            </a:r>
          </a:p>
          <a:p>
            <a:pPr lvl="1"/>
            <a:r>
              <a:rPr lang="en-US" dirty="0" smtClean="0"/>
              <a:t>Operate / Grow Central Archive</a:t>
            </a:r>
          </a:p>
          <a:p>
            <a:r>
              <a:rPr lang="en-US" dirty="0" smtClean="0"/>
              <a:t>2011</a:t>
            </a:r>
          </a:p>
          <a:p>
            <a:pPr lvl="1"/>
            <a:r>
              <a:rPr lang="en-US" dirty="0" smtClean="0"/>
              <a:t>Deploy 9 (4 new) Production NERC PCS Nodes</a:t>
            </a:r>
          </a:p>
          <a:p>
            <a:pPr lvl="1"/>
            <a:r>
              <a:rPr lang="en-US" dirty="0" smtClean="0"/>
              <a:t>Integrate </a:t>
            </a:r>
            <a:r>
              <a:rPr lang="en-US" dirty="0" err="1" smtClean="0"/>
              <a:t>NASPInet</a:t>
            </a:r>
            <a:r>
              <a:rPr lang="en-US" dirty="0" smtClean="0"/>
              <a:t> into NERC PCS Network</a:t>
            </a:r>
          </a:p>
          <a:p>
            <a:pPr lvl="1"/>
            <a:r>
              <a:rPr lang="en-US" dirty="0" smtClean="0"/>
              <a:t>Grow Communications Network</a:t>
            </a:r>
          </a:p>
          <a:p>
            <a:pPr lvl="1"/>
            <a:r>
              <a:rPr lang="en-US" dirty="0" smtClean="0"/>
              <a:t>Operate / Grow Central Archive</a:t>
            </a:r>
          </a:p>
          <a:p>
            <a:r>
              <a:rPr lang="en-US" dirty="0" smtClean="0"/>
              <a:t>2012</a:t>
            </a:r>
          </a:p>
          <a:p>
            <a:pPr lvl="1"/>
            <a:r>
              <a:rPr lang="en-US" dirty="0" smtClean="0"/>
              <a:t>Deploy new Production NERC PCS Nodes</a:t>
            </a:r>
          </a:p>
          <a:p>
            <a:pPr lvl="1"/>
            <a:r>
              <a:rPr lang="en-US" dirty="0" smtClean="0"/>
              <a:t>Grow Communications Network</a:t>
            </a:r>
          </a:p>
          <a:p>
            <a:pPr lvl="1"/>
            <a:r>
              <a:rPr lang="en-US" dirty="0" smtClean="0"/>
              <a:t>Operate / Grow Central Archive</a:t>
            </a:r>
          </a:p>
          <a:p>
            <a:r>
              <a:rPr lang="en-US" dirty="0" smtClean="0"/>
              <a:t>2013</a:t>
            </a:r>
          </a:p>
          <a:p>
            <a:pPr lvl="1"/>
            <a:r>
              <a:rPr lang="en-US" dirty="0" smtClean="0"/>
              <a:t>Deploy new Production NERC PCS Nodes</a:t>
            </a:r>
          </a:p>
          <a:p>
            <a:pPr lvl="1"/>
            <a:r>
              <a:rPr lang="en-US" dirty="0" smtClean="0"/>
              <a:t>Grow Communications Network</a:t>
            </a:r>
          </a:p>
          <a:p>
            <a:pPr lvl="1"/>
            <a:r>
              <a:rPr lang="en-US" dirty="0" smtClean="0"/>
              <a:t>Operate / Grow Central Archive</a:t>
            </a:r>
          </a:p>
          <a:p>
            <a:pPr lvl="1"/>
            <a:endParaRPr lang="en-US" dirty="0" smtClean="0"/>
          </a:p>
          <a:p>
            <a:pPr lvl="1"/>
            <a:endParaRPr lang="en-US" dirty="0" smtClean="0"/>
          </a:p>
          <a:p>
            <a:pPr lvl="1"/>
            <a:endParaRPr lang="en-US"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2009 Deliverables and Status</a:t>
            </a:r>
            <a:endParaRPr lang="en-US" dirty="0"/>
          </a:p>
        </p:txBody>
      </p:sp>
      <p:sp>
        <p:nvSpPr>
          <p:cNvPr id="3" name="Content Placeholder 2"/>
          <p:cNvSpPr>
            <a:spLocks noGrp="1"/>
          </p:cNvSpPr>
          <p:nvPr>
            <p:ph idx="1"/>
          </p:nvPr>
        </p:nvSpPr>
        <p:spPr>
          <a:xfrm>
            <a:off x="457200" y="1600200"/>
            <a:ext cx="8229600" cy="4800600"/>
          </a:xfrm>
        </p:spPr>
        <p:txBody>
          <a:bodyPr>
            <a:normAutofit lnSpcReduction="10000"/>
          </a:bodyPr>
          <a:lstStyle/>
          <a:p>
            <a:r>
              <a:rPr lang="en-US" dirty="0" smtClean="0"/>
              <a:t>Develop the NERC PCS</a:t>
            </a:r>
          </a:p>
          <a:p>
            <a:pPr lvl="1"/>
            <a:r>
              <a:rPr lang="en-US" dirty="0" smtClean="0"/>
              <a:t>System development is currently in progress.</a:t>
            </a:r>
          </a:p>
          <a:p>
            <a:pPr lvl="1"/>
            <a:r>
              <a:rPr lang="en-US" dirty="0" smtClean="0"/>
              <a:t>TVA expects to start internal BETA testing in late October.</a:t>
            </a:r>
          </a:p>
          <a:p>
            <a:r>
              <a:rPr lang="en-US" dirty="0" smtClean="0"/>
              <a:t>Setup central archive (Hadoop)</a:t>
            </a:r>
          </a:p>
          <a:p>
            <a:pPr lvl="1"/>
            <a:r>
              <a:rPr lang="en-US" dirty="0" smtClean="0"/>
              <a:t>The test system has already been successfully deployed.</a:t>
            </a:r>
          </a:p>
          <a:p>
            <a:pPr lvl="1"/>
            <a:r>
              <a:rPr lang="en-US" dirty="0" smtClean="0"/>
              <a:t>We expect to </a:t>
            </a:r>
            <a:r>
              <a:rPr lang="en-US" dirty="0" err="1" smtClean="0"/>
              <a:t>purchas</a:t>
            </a:r>
            <a:r>
              <a:rPr lang="en-US" dirty="0" smtClean="0"/>
              <a:t> production hardware starting in October.</a:t>
            </a:r>
          </a:p>
          <a:p>
            <a:r>
              <a:rPr lang="en-US" dirty="0" smtClean="0"/>
              <a:t>Deploy pilot version of NERC PCS</a:t>
            </a:r>
          </a:p>
          <a:p>
            <a:pPr lvl="1"/>
            <a:r>
              <a:rPr lang="en-US" dirty="0" smtClean="0"/>
              <a:t>Contracts for beta node hosts is being developed.</a:t>
            </a:r>
          </a:p>
          <a:p>
            <a:pPr lvl="1"/>
            <a:r>
              <a:rPr lang="en-US" dirty="0" smtClean="0"/>
              <a:t>TVA is working with PJM to setup a VPN based </a:t>
            </a:r>
            <a:r>
              <a:rPr lang="en-US" dirty="0" err="1" smtClean="0"/>
              <a:t>lan</a:t>
            </a:r>
            <a:r>
              <a:rPr lang="en-US" dirty="0" smtClean="0"/>
              <a:t>-to-</a:t>
            </a:r>
            <a:r>
              <a:rPr lang="en-US" dirty="0" err="1" smtClean="0"/>
              <a:t>lan</a:t>
            </a:r>
            <a:r>
              <a:rPr lang="en-US" dirty="0" smtClean="0"/>
              <a:t> interim link.</a:t>
            </a:r>
          </a:p>
          <a:p>
            <a:pPr lvl="1"/>
            <a:r>
              <a:rPr lang="en-US" dirty="0" smtClean="0"/>
              <a:t>The test system is expected to be deployed in early December.</a:t>
            </a:r>
            <a:endParaRPr lang="en-US"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Planned 2010 Deliverables</a:t>
            </a:r>
            <a:endParaRPr lang="en-US" dirty="0"/>
          </a:p>
        </p:txBody>
      </p:sp>
      <p:sp>
        <p:nvSpPr>
          <p:cNvPr id="3" name="Content Placeholder 2"/>
          <p:cNvSpPr>
            <a:spLocks noGrp="1"/>
          </p:cNvSpPr>
          <p:nvPr>
            <p:ph idx="1"/>
          </p:nvPr>
        </p:nvSpPr>
        <p:spPr/>
        <p:txBody>
          <a:bodyPr/>
          <a:lstStyle/>
          <a:p>
            <a:r>
              <a:rPr lang="en-US" dirty="0" smtClean="0"/>
              <a:t>Add 3</a:t>
            </a:r>
            <a:r>
              <a:rPr lang="en-US" baseline="30000" dirty="0" smtClean="0"/>
              <a:t>rd</a:t>
            </a:r>
            <a:r>
              <a:rPr lang="en-US" dirty="0" smtClean="0"/>
              <a:t> BETA NERC PCS Node in April.</a:t>
            </a:r>
          </a:p>
          <a:p>
            <a:r>
              <a:rPr lang="en-US" dirty="0" smtClean="0"/>
              <a:t>NERC PCS system production version 1.0 released in late June.</a:t>
            </a:r>
          </a:p>
          <a:p>
            <a:r>
              <a:rPr lang="en-US" dirty="0" smtClean="0"/>
              <a:t>NERC PCS comes online as all beta nodes are moved into production.</a:t>
            </a:r>
          </a:p>
          <a:p>
            <a:r>
              <a:rPr lang="en-US" dirty="0" smtClean="0"/>
              <a:t>Deployment of 4</a:t>
            </a:r>
            <a:r>
              <a:rPr lang="en-US" baseline="30000" dirty="0" smtClean="0"/>
              <a:t>th</a:t>
            </a:r>
            <a:r>
              <a:rPr lang="en-US" dirty="0" smtClean="0"/>
              <a:t> NERC PCS node in September.</a:t>
            </a:r>
          </a:p>
          <a:p>
            <a:r>
              <a:rPr lang="en-US" dirty="0" smtClean="0"/>
              <a:t>Deployment of 5</a:t>
            </a:r>
            <a:r>
              <a:rPr lang="en-US" baseline="30000" dirty="0" smtClean="0"/>
              <a:t>th</a:t>
            </a:r>
            <a:r>
              <a:rPr lang="en-US" dirty="0" smtClean="0"/>
              <a:t> NERC PCS node in November.</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srcRect/>
          <a:stretch>
            <a:fillRect/>
          </a:stretch>
        </p:blipFill>
        <p:spPr bwMode="auto">
          <a:xfrm>
            <a:off x="152400" y="1524000"/>
            <a:ext cx="8886856" cy="4191000"/>
          </a:xfrm>
          <a:prstGeom prst="rect">
            <a:avLst/>
          </a:prstGeom>
          <a:noFill/>
          <a:ln w="9525">
            <a:noFill/>
            <a:miter lim="800000"/>
            <a:headEnd/>
            <a:tailEnd/>
          </a:ln>
        </p:spPr>
      </p:pic>
      <p:sp>
        <p:nvSpPr>
          <p:cNvPr id="5" name="TextBox 4"/>
          <p:cNvSpPr txBox="1"/>
          <p:nvPr/>
        </p:nvSpPr>
        <p:spPr>
          <a:xfrm>
            <a:off x="6553200" y="5791200"/>
            <a:ext cx="2438400" cy="646331"/>
          </a:xfrm>
          <a:prstGeom prst="rect">
            <a:avLst/>
          </a:prstGeom>
          <a:noFill/>
        </p:spPr>
        <p:txBody>
          <a:bodyPr wrap="square" rtlCol="0">
            <a:spAutoFit/>
          </a:bodyPr>
          <a:lstStyle/>
          <a:p>
            <a:r>
              <a:rPr lang="en-US" dirty="0" smtClean="0"/>
              <a:t>FPL is offline for NERC CIP upgrades.</a:t>
            </a:r>
            <a:endParaRPr lang="en-US" dirty="0"/>
          </a:p>
        </p:txBody>
      </p:sp>
      <p:sp>
        <p:nvSpPr>
          <p:cNvPr id="7" name="Title 1"/>
          <p:cNvSpPr>
            <a:spLocks noGrp="1"/>
          </p:cNvSpPr>
          <p:nvPr>
            <p:ph type="title"/>
          </p:nvPr>
        </p:nvSpPr>
        <p:spPr>
          <a:xfrm>
            <a:off x="457200" y="720725"/>
            <a:ext cx="8229600" cy="574675"/>
          </a:xfrm>
        </p:spPr>
        <p:txBody>
          <a:bodyPr/>
          <a:lstStyle/>
          <a:p>
            <a:r>
              <a:rPr lang="en-US" dirty="0" smtClean="0"/>
              <a:t>Example Operational Report</a:t>
            </a:r>
            <a:endParaRPr lang="en-US"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Uptime Statistics</a:t>
            </a:r>
            <a:endParaRPr lang="en-US" dirty="0"/>
          </a:p>
        </p:txBody>
      </p:sp>
      <p:pic>
        <p:nvPicPr>
          <p:cNvPr id="2050" name="Picture 2"/>
          <p:cNvPicPr>
            <a:picLocks noChangeAspect="1" noChangeArrowheads="1"/>
          </p:cNvPicPr>
          <p:nvPr/>
        </p:nvPicPr>
        <p:blipFill>
          <a:blip r:embed="rId2"/>
          <a:srcRect/>
          <a:stretch>
            <a:fillRect/>
          </a:stretch>
        </p:blipFill>
        <p:spPr bwMode="auto">
          <a:xfrm>
            <a:off x="533400" y="2362200"/>
            <a:ext cx="8180387" cy="3114675"/>
          </a:xfrm>
          <a:prstGeom prst="rect">
            <a:avLst/>
          </a:prstGeom>
          <a:noFill/>
          <a:ln w="9525">
            <a:noFill/>
            <a:miter lim="800000"/>
            <a:headEnd/>
            <a:tailEnd/>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Storage Space</a:t>
            </a:r>
            <a:endParaRPr lang="en-US" dirty="0"/>
          </a:p>
        </p:txBody>
      </p:sp>
      <p:pic>
        <p:nvPicPr>
          <p:cNvPr id="3074" name="Picture 2"/>
          <p:cNvPicPr>
            <a:picLocks noChangeAspect="1" noChangeArrowheads="1"/>
          </p:cNvPicPr>
          <p:nvPr/>
        </p:nvPicPr>
        <p:blipFill>
          <a:blip r:embed="rId2"/>
          <a:srcRect t="583" b="559"/>
          <a:stretch>
            <a:fillRect/>
          </a:stretch>
        </p:blipFill>
        <p:spPr bwMode="auto">
          <a:xfrm>
            <a:off x="457200" y="2077221"/>
            <a:ext cx="8113713" cy="3361609"/>
          </a:xfrm>
          <a:prstGeom prst="rect">
            <a:avLst/>
          </a:prstGeom>
          <a:noFill/>
          <a:ln w="9525">
            <a:noFill/>
            <a:miter lim="800000"/>
            <a:headEnd/>
            <a:tailEnd/>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Outline</a:t>
            </a:r>
            <a:endParaRPr lang="en-US" dirty="0"/>
          </a:p>
        </p:txBody>
      </p:sp>
      <p:sp>
        <p:nvSpPr>
          <p:cNvPr id="3" name="Content Placeholder 2"/>
          <p:cNvSpPr>
            <a:spLocks noGrp="1"/>
          </p:cNvSpPr>
          <p:nvPr>
            <p:ph idx="1"/>
          </p:nvPr>
        </p:nvSpPr>
        <p:spPr/>
        <p:txBody>
          <a:bodyPr/>
          <a:lstStyle/>
          <a:p>
            <a:r>
              <a:rPr lang="en-US" dirty="0" smtClean="0">
                <a:solidFill>
                  <a:schemeClr val="bg1">
                    <a:lumMod val="75000"/>
                  </a:schemeClr>
                </a:solidFill>
              </a:rPr>
              <a:t>Project Status and Planning</a:t>
            </a:r>
          </a:p>
          <a:p>
            <a:r>
              <a:rPr lang="en-US" dirty="0" smtClean="0"/>
              <a:t>The openPDC Project</a:t>
            </a:r>
          </a:p>
          <a:p>
            <a:r>
              <a:rPr lang="en-US" dirty="0" smtClean="0"/>
              <a:t>Technical Project Update</a:t>
            </a:r>
            <a:endParaRPr lang="en-US" dirty="0"/>
          </a:p>
        </p:txBody>
      </p:sp>
    </p:spTree>
  </p:cSld>
  <p:clrMapOvr>
    <a:masterClrMapping/>
  </p:clrMapOvr>
</p:sld>
</file>

<file path=ppt/theme/theme1.xml><?xml version="1.0" encoding="utf-8"?>
<a:theme xmlns:a="http://schemas.openxmlformats.org/drawingml/2006/main" name="1_TVATemplateJune4">
  <a:themeElements>
    <a:clrScheme name="">
      <a:dk1>
        <a:srgbClr val="000000"/>
      </a:dk1>
      <a:lt1>
        <a:srgbClr val="FFFFFF"/>
      </a:lt1>
      <a:dk2>
        <a:srgbClr val="000000"/>
      </a:dk2>
      <a:lt2>
        <a:srgbClr val="00000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000000"/>
      </a:folHlink>
    </a:clrScheme>
    <a:fontScheme name="1_TVATemplateJune4">
      <a:majorFont>
        <a:latin typeface="Trebuchet MS"/>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1_TVATemplateJune4 1">
        <a:dk1>
          <a:srgbClr val="000000"/>
        </a:dk1>
        <a:lt1>
          <a:srgbClr val="FFFFFF"/>
        </a:lt1>
        <a:dk2>
          <a:srgbClr val="000000"/>
        </a:dk2>
        <a:lt2>
          <a:srgbClr val="969696"/>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1_TVATemplateJune4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33"/>
        </a:hlink>
        <a:folHlink>
          <a:srgbClr val="969696"/>
        </a:folHlink>
      </a:clrScheme>
      <a:clrMap bg1="dk2" tx1="lt1" bg2="dk1" tx2="lt2" accent1="accent1" accent2="accent2" accent3="accent3" accent4="accent4" accent5="accent5" accent6="accent6" hlink="hlink" folHlink="folHlink"/>
    </a:extraClrScheme>
    <a:extraClrScheme>
      <a:clrScheme name="1_TVATemplateJune4 3">
        <a:dk1>
          <a:srgbClr val="000000"/>
        </a:dk1>
        <a:lt1>
          <a:srgbClr val="FFFFCC"/>
        </a:lt1>
        <a:dk2>
          <a:srgbClr val="999933"/>
        </a:dk2>
        <a:lt2>
          <a:srgbClr val="808000"/>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1_TVATemplateJune4 4">
        <a:dk1>
          <a:srgbClr val="000000"/>
        </a:dk1>
        <a:lt1>
          <a:srgbClr val="FFFFFF"/>
        </a:lt1>
        <a:dk2>
          <a:srgbClr val="000000"/>
        </a:dk2>
        <a:lt2>
          <a:srgbClr val="393939"/>
        </a:lt2>
        <a:accent1>
          <a:srgbClr val="CBCBCB"/>
        </a:accent1>
        <a:accent2>
          <a:srgbClr val="868686"/>
        </a:accent2>
        <a:accent3>
          <a:srgbClr val="FFFFFF"/>
        </a:accent3>
        <a:accent4>
          <a:srgbClr val="000000"/>
        </a:accent4>
        <a:accent5>
          <a:srgbClr val="E2E2E2"/>
        </a:accent5>
        <a:accent6>
          <a:srgbClr val="797979"/>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1_TVATemplateJune4 5">
        <a:dk1>
          <a:srgbClr val="000000"/>
        </a:dk1>
        <a:lt1>
          <a:srgbClr val="FFFFFF"/>
        </a:lt1>
        <a:dk2>
          <a:srgbClr val="000000"/>
        </a:dk2>
        <a:lt2>
          <a:srgbClr val="9F9F9F"/>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1_TVATemplateJune4 6">
        <a:dk1>
          <a:srgbClr val="000000"/>
        </a:dk1>
        <a:lt1>
          <a:srgbClr val="FFFFFF"/>
        </a:lt1>
        <a:dk2>
          <a:srgbClr val="000000"/>
        </a:dk2>
        <a:lt2>
          <a:srgbClr val="868686"/>
        </a:lt2>
        <a:accent1>
          <a:srgbClr val="CBCBCB"/>
        </a:accent1>
        <a:accent2>
          <a:srgbClr val="0066FF"/>
        </a:accent2>
        <a:accent3>
          <a:srgbClr val="FFFFFF"/>
        </a:accent3>
        <a:accent4>
          <a:srgbClr val="000000"/>
        </a:accent4>
        <a:accent5>
          <a:srgbClr val="E2E2E2"/>
        </a:accent5>
        <a:accent6>
          <a:srgbClr val="005CE7"/>
        </a:accent6>
        <a:hlink>
          <a:srgbClr val="FF0033"/>
        </a:hlink>
        <a:folHlink>
          <a:srgbClr val="009900"/>
        </a:folHlink>
      </a:clrScheme>
      <a:clrMap bg1="lt1" tx1="dk1" bg2="lt2" tx2="dk2" accent1="accent1" accent2="accent2" accent3="accent3" accent4="accent4" accent5="accent5" accent6="accent6" hlink="hlink" folHlink="folHlink"/>
    </a:extraClrScheme>
    <a:extraClrScheme>
      <a:clrScheme name="1_TVATemplateJune4 7">
        <a:dk1>
          <a:srgbClr val="000000"/>
        </a:dk1>
        <a:lt1>
          <a:srgbClr val="FFFFFF"/>
        </a:lt1>
        <a:dk2>
          <a:srgbClr val="000000"/>
        </a:dk2>
        <a:lt2>
          <a:srgbClr val="969696"/>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DD911353AB0363428E7E058438AB7EBD" ma:contentTypeVersion="6" ma:contentTypeDescription="Create a new document." ma:contentTypeScope="" ma:versionID="5ffc872398c1a31f883d688afddd2155">
  <xsd:schema xmlns:xsd="http://www.w3.org/2001/XMLSchema" xmlns:xs="http://www.w3.org/2001/XMLSchema" xmlns:p="http://schemas.microsoft.com/office/2006/metadata/properties" xmlns:ns2="567ab282-dc60-4c67-86a6-4d7df5d91971" targetNamespace="http://schemas.microsoft.com/office/2006/metadata/properties" ma:root="true" ma:fieldsID="7ae3e83053523b3ab53d2f2b70c06e95" ns2:_="">
    <xsd:import namespace="567ab282-dc60-4c67-86a6-4d7df5d91971"/>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OCR" minOccurs="0"/>
                <xsd:element ref="ns2:MediaServiceDateTaken" minOccurs="0"/>
                <xsd:element ref="ns2: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67ab282-dc60-4c67-86a6-4d7df5d91971"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OCR" ma:index="11" nillable="true" ma:displayName="Extracted Text" ma:internalName="MediaServiceOCR"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ServiceLocation" ma:index="13" nillable="true" ma:displayName="Location" ma:internalName="MediaServiceLocation"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04FF0840-B43F-4643-991F-530BDA23FF98}">
  <ds:schemaRefs>
    <ds:schemaRef ds:uri="http://schemas.microsoft.com/office/2006/metadata/properties"/>
  </ds:schemaRefs>
</ds:datastoreItem>
</file>

<file path=customXml/itemProps2.xml><?xml version="1.0" encoding="utf-8"?>
<ds:datastoreItem xmlns:ds="http://schemas.openxmlformats.org/officeDocument/2006/customXml" ds:itemID="{CB05CA87-AAB2-414C-BE32-606DD97ACD88}">
  <ds:schemaRefs>
    <ds:schemaRef ds:uri="http://schemas.microsoft.com/sharepoint/v3/contenttype/forms"/>
  </ds:schemaRefs>
</ds:datastoreItem>
</file>

<file path=customXml/itemProps3.xml><?xml version="1.0" encoding="utf-8"?>
<ds:datastoreItem xmlns:ds="http://schemas.openxmlformats.org/officeDocument/2006/customXml" ds:itemID="{7A14F00B-FE43-41D7-90E7-A68E7444B62E}"/>
</file>

<file path=docProps/app.xml><?xml version="1.0" encoding="utf-8"?>
<Properties xmlns="http://schemas.openxmlformats.org/officeDocument/2006/extended-properties" xmlns:vt="http://schemas.openxmlformats.org/officeDocument/2006/docPropsVTypes">
  <Template/>
  <TotalTime>329</TotalTime>
  <Words>912</Words>
  <Application>Microsoft Office PowerPoint</Application>
  <PresentationFormat>On-screen Show (4:3)</PresentationFormat>
  <Paragraphs>110</Paragraphs>
  <Slides>21</Slides>
  <Notes>1</Notes>
  <HiddenSlides>0</HiddenSlides>
  <MMClips>0</MMClips>
  <ScaleCrop>false</ScaleCrop>
  <HeadingPairs>
    <vt:vector size="4" baseType="variant">
      <vt:variant>
        <vt:lpstr>Theme</vt:lpstr>
      </vt:variant>
      <vt:variant>
        <vt:i4>1</vt:i4>
      </vt:variant>
      <vt:variant>
        <vt:lpstr>Slide Titles</vt:lpstr>
      </vt:variant>
      <vt:variant>
        <vt:i4>21</vt:i4>
      </vt:variant>
    </vt:vector>
  </HeadingPairs>
  <TitlesOfParts>
    <vt:vector size="22" baseType="lpstr">
      <vt:lpstr>1_TVATemplateJune4</vt:lpstr>
      <vt:lpstr>NERC PCS Project Update</vt:lpstr>
      <vt:lpstr>Outline</vt:lpstr>
      <vt:lpstr>5-Year Project Overview</vt:lpstr>
      <vt:lpstr>2009 Deliverables and Status</vt:lpstr>
      <vt:lpstr>Planned 2010 Deliverables</vt:lpstr>
      <vt:lpstr>Example Operational Report</vt:lpstr>
      <vt:lpstr>Uptime Statistics</vt:lpstr>
      <vt:lpstr>Storage Space</vt:lpstr>
      <vt:lpstr>Outline</vt:lpstr>
      <vt:lpstr>openPDC Vision</vt:lpstr>
      <vt:lpstr>openPDC Source Code Status</vt:lpstr>
      <vt:lpstr>What’s Included…</vt:lpstr>
      <vt:lpstr>Integrated Help</vt:lpstr>
      <vt:lpstr>The Pre-Release Review</vt:lpstr>
      <vt:lpstr>Where do I get the code?</vt:lpstr>
      <vt:lpstr>Layered Plug-in Architecture</vt:lpstr>
      <vt:lpstr>What’s Happening Now…</vt:lpstr>
      <vt:lpstr>Outline</vt:lpstr>
      <vt:lpstr>NERC Phasor Concentration System</vt:lpstr>
      <vt:lpstr>The NERC PCS Central Archive</vt:lpstr>
      <vt:lpstr>Please See Poster Session</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NERC PCS Project Update</dc:title>
  <dc:creator/>
  <cp:lastModifiedBy>James Ritchie Carroll</cp:lastModifiedBy>
  <cp:revision>41</cp:revision>
  <dcterms:created xsi:type="dcterms:W3CDTF">2006-08-16T00:00:00Z</dcterms:created>
  <dcterms:modified xsi:type="dcterms:W3CDTF">2009-09-24T18:20:27Z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0x010100DD911353AB0363428E7E058438AB7EBD</vt:lpwstr>
  </property>
</Properties>
</file>