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5"/>
  </p:sldMasterIdLst>
  <p:notesMasterIdLst>
    <p:notesMasterId r:id="rId40"/>
  </p:notesMasterIdLst>
  <p:handoutMasterIdLst>
    <p:handoutMasterId r:id="rId41"/>
  </p:handoutMasterIdLst>
  <p:sldIdLst>
    <p:sldId id="257" r:id="rId6"/>
    <p:sldId id="403" r:id="rId7"/>
    <p:sldId id="404" r:id="rId8"/>
    <p:sldId id="405" r:id="rId9"/>
    <p:sldId id="407" r:id="rId10"/>
    <p:sldId id="409" r:id="rId11"/>
    <p:sldId id="386" r:id="rId12"/>
    <p:sldId id="388" r:id="rId13"/>
    <p:sldId id="389" r:id="rId14"/>
    <p:sldId id="412" r:id="rId15"/>
    <p:sldId id="391" r:id="rId16"/>
    <p:sldId id="393" r:id="rId17"/>
    <p:sldId id="394" r:id="rId18"/>
    <p:sldId id="408" r:id="rId19"/>
    <p:sldId id="402" r:id="rId20"/>
    <p:sldId id="340" r:id="rId21"/>
    <p:sldId id="365" r:id="rId22"/>
    <p:sldId id="366" r:id="rId23"/>
    <p:sldId id="364" r:id="rId24"/>
    <p:sldId id="344" r:id="rId25"/>
    <p:sldId id="368" r:id="rId26"/>
    <p:sldId id="349" r:id="rId27"/>
    <p:sldId id="369" r:id="rId28"/>
    <p:sldId id="370" r:id="rId29"/>
    <p:sldId id="371" r:id="rId30"/>
    <p:sldId id="374" r:id="rId31"/>
    <p:sldId id="372" r:id="rId32"/>
    <p:sldId id="373" r:id="rId33"/>
    <p:sldId id="375" r:id="rId34"/>
    <p:sldId id="376" r:id="rId35"/>
    <p:sldId id="379" r:id="rId36"/>
    <p:sldId id="380" r:id="rId37"/>
    <p:sldId id="377" r:id="rId38"/>
    <p:sldId id="413" r:id="rId39"/>
  </p:sldIdLst>
  <p:sldSz cx="9144000" cy="6858000" type="screen4x3"/>
  <p:notesSz cx="6997700" cy="92837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00"/>
    <a:srgbClr val="FF6600"/>
    <a:srgbClr val="FF9999"/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1" autoAdjust="0"/>
    <p:restoredTop sz="87980" autoAdjust="0"/>
  </p:normalViewPr>
  <p:slideViewPr>
    <p:cSldViewPr>
      <p:cViewPr>
        <p:scale>
          <a:sx n="120" d="100"/>
          <a:sy n="120" d="100"/>
        </p:scale>
        <p:origin x="-114" y="6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1620" y="-96"/>
      </p:cViewPr>
      <p:guideLst>
        <p:guide orient="horz" pos="2924"/>
        <p:guide pos="220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641" cy="463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07" tIns="46504" rIns="93007" bIns="46504" numCol="1" anchor="t" anchorCtr="0" compatLnSpc="1">
            <a:prstTxWarp prst="textNoShape">
              <a:avLst/>
            </a:prstTxWarp>
          </a:bodyPr>
          <a:lstStyle>
            <a:lvl1pPr defTabSz="930437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541" y="0"/>
            <a:ext cx="3032641" cy="463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07" tIns="46504" rIns="93007" bIns="46504" numCol="1" anchor="t" anchorCtr="0" compatLnSpc="1">
            <a:prstTxWarp prst="textNoShape">
              <a:avLst/>
            </a:prstTxWarp>
          </a:bodyPr>
          <a:lstStyle>
            <a:lvl1pPr algn="r" defTabSz="930437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55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95"/>
            <a:ext cx="3032641" cy="463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07" tIns="46504" rIns="93007" bIns="46504" numCol="1" anchor="b" anchorCtr="0" compatLnSpc="1">
            <a:prstTxWarp prst="textNoShape">
              <a:avLst/>
            </a:prstTxWarp>
          </a:bodyPr>
          <a:lstStyle>
            <a:lvl1pPr defTabSz="930437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55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541" y="8818595"/>
            <a:ext cx="3032641" cy="463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07" tIns="46504" rIns="93007" bIns="46504" numCol="1" anchor="b" anchorCtr="0" compatLnSpc="1">
            <a:prstTxWarp prst="textNoShape">
              <a:avLst/>
            </a:prstTxWarp>
          </a:bodyPr>
          <a:lstStyle>
            <a:lvl1pPr algn="r" defTabSz="930437">
              <a:defRPr sz="1300"/>
            </a:lvl1pPr>
          </a:lstStyle>
          <a:p>
            <a:pPr>
              <a:defRPr/>
            </a:pPr>
            <a:fld id="{AAEAB741-57EA-4DA8-B391-B859B2D269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641" cy="463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07" tIns="46504" rIns="93007" bIns="46504" numCol="1" anchor="t" anchorCtr="0" compatLnSpc="1">
            <a:prstTxWarp prst="textNoShape">
              <a:avLst/>
            </a:prstTxWarp>
          </a:bodyPr>
          <a:lstStyle>
            <a:lvl1pPr defTabSz="930437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541" y="0"/>
            <a:ext cx="3032641" cy="463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07" tIns="46504" rIns="93007" bIns="46504" numCol="1" anchor="t" anchorCtr="0" compatLnSpc="1">
            <a:prstTxWarp prst="textNoShape">
              <a:avLst/>
            </a:prstTxWarp>
          </a:bodyPr>
          <a:lstStyle>
            <a:lvl1pPr algn="r" defTabSz="930437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74" y="4410065"/>
            <a:ext cx="5597553" cy="4176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07" tIns="46504" rIns="93007" bIns="4650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95"/>
            <a:ext cx="3032641" cy="463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07" tIns="46504" rIns="93007" bIns="46504" numCol="1" anchor="b" anchorCtr="0" compatLnSpc="1">
            <a:prstTxWarp prst="textNoShape">
              <a:avLst/>
            </a:prstTxWarp>
          </a:bodyPr>
          <a:lstStyle>
            <a:lvl1pPr defTabSz="930437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541" y="8818595"/>
            <a:ext cx="3032641" cy="463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07" tIns="46504" rIns="93007" bIns="46504" numCol="1" anchor="b" anchorCtr="0" compatLnSpc="1">
            <a:prstTxWarp prst="textNoShape">
              <a:avLst/>
            </a:prstTxWarp>
          </a:bodyPr>
          <a:lstStyle>
            <a:lvl1pPr algn="r" defTabSz="930437">
              <a:defRPr sz="1300"/>
            </a:lvl1pPr>
          </a:lstStyle>
          <a:p>
            <a:pPr>
              <a:defRPr/>
            </a:pPr>
            <a:fld id="{988A3A97-360D-41D3-B906-0DCF973FEC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F653E82-BD97-471F-9ECB-E6753D7C51EB}" type="slidenum">
              <a:rPr lang="en-US" smtClean="0"/>
              <a:pPr/>
              <a:t>1</a:t>
            </a:fld>
            <a:endParaRPr lang="en-US" dirty="0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E754B6-4060-4B78-A9E6-FE869D6A4B73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00BCA-D915-4DA2-8292-AA929ACFDE47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8A3A97-360D-41D3-B906-0DCF973FECD7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479925" y="3276600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endParaRPr lang="en-US" sz="1400">
              <a:solidFill>
                <a:srgbClr val="FFFFFF"/>
              </a:solidFill>
              <a:latin typeface="Arial Black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4479925" y="3276600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endParaRPr lang="en-US" sz="1400">
              <a:solidFill>
                <a:srgbClr val="FFFFFF"/>
              </a:solidFill>
              <a:latin typeface="Arial Black" pitchFamily="34" charset="0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3733800" y="6583363"/>
            <a:ext cx="191110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200" b="1" i="1" dirty="0" smtClean="0">
                <a:solidFill>
                  <a:srgbClr val="000099"/>
                </a:solidFill>
              </a:rPr>
              <a:t>Power Control Systems</a:t>
            </a:r>
            <a:endParaRPr lang="en-US" sz="1200" b="1" i="1" dirty="0">
              <a:solidFill>
                <a:srgbClr val="000099"/>
              </a:solidFill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762000" y="0"/>
            <a:ext cx="8382000" cy="609600"/>
          </a:xfrm>
          <a:prstGeom prst="rect">
            <a:avLst/>
          </a:prstGeom>
          <a:gradFill rotWithShape="1">
            <a:gsLst>
              <a:gs pos="0">
                <a:srgbClr val="0000CC">
                  <a:gamma/>
                  <a:shade val="46275"/>
                  <a:invGamma/>
                </a:srgbClr>
              </a:gs>
              <a:gs pos="50000">
                <a:srgbClr val="0000CC"/>
              </a:gs>
              <a:gs pos="100000">
                <a:srgbClr val="0000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eaLnBrk="0" hangingPunct="0">
              <a:defRPr/>
            </a:pPr>
            <a:r>
              <a:rPr lang="en-US" sz="1400">
                <a:solidFill>
                  <a:srgbClr val="FFFFFF"/>
                </a:solidFill>
                <a:latin typeface="Arial Black" pitchFamily="34" charset="0"/>
              </a:rPr>
              <a:t>		                                                                  </a:t>
            </a:r>
            <a:endParaRPr lang="en-US" sz="1600" b="1" i="1">
              <a:solidFill>
                <a:srgbClr val="FFFFFF"/>
              </a:solidFill>
              <a:latin typeface="Monotype Corsiva" pitchFamily="66" charset="0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762000" cy="6096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eaLnBrk="0" hangingPunct="0">
              <a:spcBef>
                <a:spcPct val="50000"/>
              </a:spcBef>
              <a:defRPr/>
            </a:pPr>
            <a:endParaRPr lang="en-US" sz="2400">
              <a:latin typeface="Times New Roman" pitchFamily="18" charset="0"/>
            </a:endParaRPr>
          </a:p>
        </p:txBody>
      </p:sp>
      <p:pic>
        <p:nvPicPr>
          <p:cNvPr id="9" name="Picture 10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" y="109538"/>
            <a:ext cx="406400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14288" y="0"/>
            <a:ext cx="9129712" cy="609600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7522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Times New Roman" pitchFamily="18" charset="0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842963"/>
            <a:ext cx="2057400" cy="54054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842963"/>
            <a:ext cx="6019800" cy="5405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42963"/>
            <a:ext cx="8229600" cy="5746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600200"/>
            <a:ext cx="3886200" cy="464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600200"/>
            <a:ext cx="3886200" cy="464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42963"/>
            <a:ext cx="8229600" cy="5746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600200"/>
            <a:ext cx="7924800" cy="4648200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00200"/>
            <a:ext cx="38862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600200"/>
            <a:ext cx="38862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w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10000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00200"/>
            <a:ext cx="79248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842963"/>
            <a:ext cx="8229600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4479925" y="3276600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endParaRPr lang="en-US" sz="1400">
              <a:solidFill>
                <a:srgbClr val="FFFFFF"/>
              </a:solidFill>
              <a:latin typeface="Arial Black" pitchFamily="34" charset="0"/>
            </a:endParaRP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4479925" y="3276600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endParaRPr lang="en-US" sz="1400">
              <a:solidFill>
                <a:srgbClr val="FFFFFF"/>
              </a:solidFill>
              <a:latin typeface="Arial Black" pitchFamily="34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575299" y="6583363"/>
            <a:ext cx="191110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200" b="1" i="1" dirty="0" smtClean="0">
                <a:solidFill>
                  <a:srgbClr val="000099"/>
                </a:solidFill>
              </a:rPr>
              <a:t>Power Control Systems</a:t>
            </a:r>
            <a:endParaRPr lang="en-US" sz="1200" b="1" i="1" dirty="0">
              <a:solidFill>
                <a:srgbClr val="000099"/>
              </a:solidFill>
            </a:endParaRP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0" y="6553200"/>
            <a:ext cx="4000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fld id="{E41E87D2-5A2A-4B6E-81A2-2C27CE8056E4}" type="slidenum">
              <a:rPr lang="en-US" sz="1400" b="1"/>
              <a:pPr>
                <a:defRPr/>
              </a:pPr>
              <a:t>‹#›</a:t>
            </a:fld>
            <a:endParaRPr lang="en-US" sz="1400" b="1"/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762000" y="0"/>
            <a:ext cx="8382000" cy="609600"/>
          </a:xfrm>
          <a:prstGeom prst="rect">
            <a:avLst/>
          </a:prstGeom>
          <a:gradFill rotWithShape="1">
            <a:gsLst>
              <a:gs pos="0">
                <a:srgbClr val="0000CC">
                  <a:gamma/>
                  <a:shade val="46275"/>
                  <a:invGamma/>
                </a:srgbClr>
              </a:gs>
              <a:gs pos="50000">
                <a:srgbClr val="0000CC"/>
              </a:gs>
              <a:gs pos="100000">
                <a:srgbClr val="0000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eaLnBrk="0" hangingPunct="0">
              <a:defRPr/>
            </a:pPr>
            <a:r>
              <a:rPr lang="en-US" sz="1400">
                <a:solidFill>
                  <a:srgbClr val="FFFFFF"/>
                </a:solidFill>
                <a:latin typeface="Arial Black" pitchFamily="34" charset="0"/>
              </a:rPr>
              <a:t>		                                                                  </a:t>
            </a:r>
            <a:endParaRPr lang="en-US" sz="1600" b="1" i="1">
              <a:solidFill>
                <a:srgbClr val="FFFFFF"/>
              </a:solidFill>
              <a:latin typeface="Monotype Corsiva" pitchFamily="66" charset="0"/>
            </a:endParaRPr>
          </a:p>
        </p:txBody>
      </p:sp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0" y="0"/>
            <a:ext cx="762000" cy="6096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eaLnBrk="0" hangingPunct="0">
              <a:spcBef>
                <a:spcPct val="50000"/>
              </a:spcBef>
              <a:defRPr/>
            </a:pPr>
            <a:endParaRPr lang="en-US" sz="2400">
              <a:latin typeface="Times New Roman" pitchFamily="18" charset="0"/>
            </a:endParaRPr>
          </a:p>
        </p:txBody>
      </p:sp>
      <p:pic>
        <p:nvPicPr>
          <p:cNvPr id="2058" name="Picture 10"/>
          <p:cNvPicPr>
            <a:picLocks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196850" y="109538"/>
            <a:ext cx="406400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14288" y="0"/>
            <a:ext cx="9129712" cy="609600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5" r:id="rId2"/>
    <p:sldLayoutId id="2147483704" r:id="rId3"/>
    <p:sldLayoutId id="2147483703" r:id="rId4"/>
    <p:sldLayoutId id="2147483702" r:id="rId5"/>
    <p:sldLayoutId id="2147483701" r:id="rId6"/>
    <p:sldLayoutId id="2147483700" r:id="rId7"/>
    <p:sldLayoutId id="2147483699" r:id="rId8"/>
    <p:sldLayoutId id="2147483698" r:id="rId9"/>
    <p:sldLayoutId id="2147483697" r:id="rId10"/>
    <p:sldLayoutId id="2147483696" r:id="rId11"/>
    <p:sldLayoutId id="2147483695" r:id="rId12"/>
    <p:sldLayoutId id="2147483694" r:id="rId1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sz="22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•"/>
        <a:defRPr sz="1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•"/>
        <a:defRPr sz="1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•"/>
        <a:defRPr sz="1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•"/>
        <a:defRPr sz="1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•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naspi.tva.com/PMUregistry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aspipmuregistry.com/" TargetMode="External"/><Relationship Id="rId2" Type="http://schemas.openxmlformats.org/officeDocument/2006/relationships/hyperlink" Target="https://naspi.tva.com/registry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0" y="2130425"/>
            <a:ext cx="8991600" cy="1470025"/>
          </a:xfrm>
        </p:spPr>
        <p:txBody>
          <a:bodyPr/>
          <a:lstStyle/>
          <a:p>
            <a:pPr eaLnBrk="1" hangingPunct="1"/>
            <a:r>
              <a:rPr lang="en-US" sz="4000" dirty="0" smtClean="0"/>
              <a:t>Local &amp; Regional Concentration</a:t>
            </a:r>
            <a:br>
              <a:rPr lang="en-US" sz="4000" dirty="0" smtClean="0"/>
            </a:br>
            <a:r>
              <a:rPr lang="en-US" sz="4000" dirty="0" smtClean="0"/>
              <a:t>The PMU Registry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 smtClean="0"/>
          </a:p>
        </p:txBody>
      </p:sp>
      <p:sp>
        <p:nvSpPr>
          <p:cNvPr id="4099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Russell Robertson</a:t>
            </a:r>
          </a:p>
          <a:p>
            <a:r>
              <a:rPr lang="en-US" dirty="0" smtClean="0"/>
              <a:t>December 9, </a:t>
            </a:r>
            <a:r>
              <a:rPr lang="en-US" dirty="0" smtClean="0"/>
              <a:t>2009</a:t>
            </a:r>
          </a:p>
          <a:p>
            <a:r>
              <a:rPr lang="en-US" dirty="0" smtClean="0"/>
              <a:t>N</a:t>
            </a:r>
            <a:r>
              <a:rPr lang="en-US" dirty="0" smtClean="0"/>
              <a:t>ERC RAPIR Task Force - Atlanta, GA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96925"/>
            <a:ext cx="8229600" cy="574675"/>
          </a:xfrm>
        </p:spPr>
        <p:txBody>
          <a:bodyPr/>
          <a:lstStyle/>
          <a:p>
            <a:pPr eaLnBrk="1" hangingPunct="1"/>
            <a:r>
              <a:rPr lang="en-US" dirty="0" smtClean="0"/>
              <a:t>TVA </a:t>
            </a:r>
            <a:r>
              <a:rPr lang="en-US" dirty="0" smtClean="0"/>
              <a:t>Deliverables for the NERC PCS</a:t>
            </a:r>
            <a:endParaRPr lang="en-US" dirty="0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24000"/>
            <a:ext cx="7924800" cy="4876800"/>
          </a:xfrm>
        </p:spPr>
        <p:txBody>
          <a:bodyPr/>
          <a:lstStyle/>
          <a:p>
            <a:pPr eaLnBrk="1" hangingPunct="1"/>
            <a:r>
              <a:rPr lang="en-US" dirty="0" smtClean="0"/>
              <a:t>Software and hardware for 9 </a:t>
            </a:r>
            <a:r>
              <a:rPr lang="en-US" dirty="0" smtClean="0"/>
              <a:t>Regional Nodes owned </a:t>
            </a:r>
            <a:r>
              <a:rPr lang="en-US" dirty="0" smtClean="0"/>
              <a:t>and operated by RC’s</a:t>
            </a:r>
          </a:p>
          <a:p>
            <a:pPr lvl="1" eaLnBrk="1" hangingPunct="1"/>
            <a:r>
              <a:rPr lang="en-US" dirty="0" smtClean="0"/>
              <a:t>6 in the East (including one at TVA)</a:t>
            </a:r>
          </a:p>
          <a:p>
            <a:pPr lvl="1" eaLnBrk="1" hangingPunct="1"/>
            <a:r>
              <a:rPr lang="en-US" dirty="0" smtClean="0"/>
              <a:t>2 in the West</a:t>
            </a:r>
          </a:p>
          <a:p>
            <a:pPr lvl="1" eaLnBrk="1" hangingPunct="1"/>
            <a:r>
              <a:rPr lang="en-US" dirty="0" smtClean="0"/>
              <a:t>1 at ERCOT</a:t>
            </a:r>
          </a:p>
          <a:p>
            <a:pPr eaLnBrk="1" hangingPunct="1"/>
            <a:r>
              <a:rPr lang="en-US" dirty="0" smtClean="0"/>
              <a:t>A central archive and configuration management web-system owned by NERC and operated by TVA</a:t>
            </a:r>
          </a:p>
          <a:p>
            <a:pPr eaLnBrk="1" hangingPunct="1"/>
            <a:r>
              <a:rPr lang="en-US" dirty="0" smtClean="0"/>
              <a:t>A redundant private network to transfer data among connection points and to the central archive </a:t>
            </a:r>
            <a:r>
              <a:rPr lang="en-US" sz="1800" b="0" dirty="0" smtClean="0"/>
              <a:t>(Services provided by commercial telecom industry.)</a:t>
            </a:r>
          </a:p>
          <a:p>
            <a:pPr eaLnBrk="1" hangingPunct="1"/>
            <a:r>
              <a:rPr lang="en-US" dirty="0" smtClean="0"/>
              <a:t>Maintenance and support</a:t>
            </a:r>
          </a:p>
          <a:p>
            <a:pPr eaLnBrk="1" hangingPunct="1"/>
            <a:endParaRPr lang="en-US" dirty="0" smtClean="0"/>
          </a:p>
          <a:p>
            <a:pPr lvl="1" eaLnBrk="1" hangingPunct="1"/>
            <a:endParaRPr lang="en-US" dirty="0" smtClean="0"/>
          </a:p>
        </p:txBody>
      </p:sp>
      <p:pic>
        <p:nvPicPr>
          <p:cNvPr id="5" name="Picture 7" descr="NERC-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7050" y="5853113"/>
            <a:ext cx="904875" cy="904875"/>
          </a:xfrm>
          <a:prstGeom prst="rect">
            <a:avLst/>
          </a:prstGeom>
          <a:noFill/>
        </p:spPr>
      </p:pic>
      <p:sp>
        <p:nvSpPr>
          <p:cNvPr id="6" name="TextBox 55"/>
          <p:cNvSpPr txBox="1">
            <a:spLocks noChangeArrowheads="1"/>
          </p:cNvSpPr>
          <p:nvPr/>
        </p:nvSpPr>
        <p:spPr bwMode="auto">
          <a:xfrm>
            <a:off x="855383" y="63064"/>
            <a:ext cx="3506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Develop the NERC PCS</a:t>
            </a:r>
            <a:endParaRPr lang="en-US" sz="1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63"/>
          <p:cNvGrpSpPr>
            <a:grpSpLocks/>
          </p:cNvGrpSpPr>
          <p:nvPr/>
        </p:nvGrpSpPr>
        <p:grpSpPr bwMode="auto">
          <a:xfrm>
            <a:off x="1076325" y="3059113"/>
            <a:ext cx="1776413" cy="1924050"/>
            <a:chOff x="1076148" y="3058808"/>
            <a:chExt cx="1777341" cy="1923750"/>
          </a:xfrm>
        </p:grpSpPr>
        <p:sp>
          <p:nvSpPr>
            <p:cNvPr id="4147" name="Rectangle 23"/>
            <p:cNvSpPr>
              <a:spLocks noChangeArrowheads="1"/>
            </p:cNvSpPr>
            <p:nvPr/>
          </p:nvSpPr>
          <p:spPr bwMode="auto">
            <a:xfrm>
              <a:off x="1076148" y="3271652"/>
              <a:ext cx="1002032" cy="591671"/>
            </a:xfrm>
            <a:prstGeom prst="rect">
              <a:avLst/>
            </a:prstGeom>
            <a:solidFill>
              <a:srgbClr val="FF7C8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92075" tIns="46038" rIns="92075" bIns="46038" anchor="ctr"/>
            <a:lstStyle/>
            <a:p>
              <a:pPr algn="ctr"/>
              <a:r>
                <a:rPr lang="en-US"/>
                <a:t>NASPI</a:t>
              </a:r>
              <a:br>
                <a:rPr lang="en-US"/>
              </a:br>
              <a:r>
                <a:rPr lang="en-US"/>
                <a:t>net</a:t>
              </a:r>
            </a:p>
          </p:txBody>
        </p:sp>
        <p:cxnSp>
          <p:nvCxnSpPr>
            <p:cNvPr id="4148" name="Shape 25"/>
            <p:cNvCxnSpPr>
              <a:cxnSpLocks noChangeShapeType="1"/>
              <a:stCxn id="4147" idx="2"/>
              <a:endCxn id="4140" idx="1"/>
            </p:cNvCxnSpPr>
            <p:nvPr/>
          </p:nvCxnSpPr>
          <p:spPr bwMode="auto">
            <a:xfrm rot="16200000" flipH="1">
              <a:off x="1809582" y="3630904"/>
              <a:ext cx="157359" cy="622195"/>
            </a:xfrm>
            <a:prstGeom prst="curvedConnector2">
              <a:avLst/>
            </a:prstGeom>
            <a:noFill/>
            <a:ln w="31750" algn="ctr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</p:cxnSp>
        <p:cxnSp>
          <p:nvCxnSpPr>
            <p:cNvPr id="4149" name="Shape 27"/>
            <p:cNvCxnSpPr>
              <a:cxnSpLocks noChangeShapeType="1"/>
              <a:stCxn id="4147" idx="0"/>
              <a:endCxn id="4130" idx="1"/>
            </p:cNvCxnSpPr>
            <p:nvPr/>
          </p:nvCxnSpPr>
          <p:spPr bwMode="auto">
            <a:xfrm rot="5400000" flipH="1" flipV="1">
              <a:off x="2108904" y="2527068"/>
              <a:ext cx="212845" cy="1276325"/>
            </a:xfrm>
            <a:prstGeom prst="curvedConnector2">
              <a:avLst/>
            </a:prstGeom>
            <a:noFill/>
            <a:ln w="31750" algn="ctr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</p:cxnSp>
        <p:cxnSp>
          <p:nvCxnSpPr>
            <p:cNvPr id="4150" name="Shape 31"/>
            <p:cNvCxnSpPr>
              <a:cxnSpLocks noChangeShapeType="1"/>
              <a:stCxn id="4113" idx="1"/>
            </p:cNvCxnSpPr>
            <p:nvPr/>
          </p:nvCxnSpPr>
          <p:spPr bwMode="auto">
            <a:xfrm rot="10800000">
              <a:off x="1306287" y="3835731"/>
              <a:ext cx="251805" cy="1146827"/>
            </a:xfrm>
            <a:prstGeom prst="curvedConnector2">
              <a:avLst/>
            </a:prstGeom>
            <a:noFill/>
            <a:ln w="31750" algn="ctr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  <p:grpSp>
        <p:nvGrpSpPr>
          <p:cNvPr id="5" name="Group 65"/>
          <p:cNvGrpSpPr>
            <a:grpSpLocks/>
          </p:cNvGrpSpPr>
          <p:nvPr/>
        </p:nvGrpSpPr>
        <p:grpSpPr bwMode="auto">
          <a:xfrm>
            <a:off x="455613" y="1911837"/>
            <a:ext cx="8593137" cy="1809263"/>
            <a:chOff x="455249" y="1911928"/>
            <a:chExt cx="8593414" cy="1809170"/>
          </a:xfrm>
        </p:grpSpPr>
        <p:grpSp>
          <p:nvGrpSpPr>
            <p:cNvPr id="6" name="Group 41"/>
            <p:cNvGrpSpPr>
              <a:grpSpLocks/>
            </p:cNvGrpSpPr>
            <p:nvPr/>
          </p:nvGrpSpPr>
          <p:grpSpPr bwMode="auto">
            <a:xfrm rot="514394">
              <a:off x="2111833" y="1911928"/>
              <a:ext cx="809497" cy="811484"/>
              <a:chOff x="1126181" y="2185060"/>
              <a:chExt cx="809497" cy="811484"/>
            </a:xfrm>
          </p:grpSpPr>
          <p:sp>
            <p:nvSpPr>
              <p:cNvPr id="38" name="Arc 37"/>
              <p:cNvSpPr/>
              <p:nvPr/>
            </p:nvSpPr>
            <p:spPr bwMode="auto">
              <a:xfrm>
                <a:off x="1119322" y="2180847"/>
                <a:ext cx="808063" cy="803233"/>
              </a:xfrm>
              <a:prstGeom prst="arc">
                <a:avLst/>
              </a:prstGeom>
              <a:solidFill>
                <a:schemeClr val="bg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lIns="92075" tIns="46038" rIns="92075" bIns="46038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40" name="Arc 39"/>
              <p:cNvSpPr/>
              <p:nvPr/>
            </p:nvSpPr>
            <p:spPr bwMode="auto">
              <a:xfrm rot="16200000">
                <a:off x="1114764" y="2189711"/>
                <a:ext cx="815933" cy="798538"/>
              </a:xfrm>
              <a:prstGeom prst="arc">
                <a:avLst/>
              </a:prstGeom>
              <a:solidFill>
                <a:schemeClr val="bg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lIns="92075" tIns="46038" rIns="92075" bIns="46038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41" name="Arc 40"/>
              <p:cNvSpPr/>
              <p:nvPr/>
            </p:nvSpPr>
            <p:spPr bwMode="auto">
              <a:xfrm rot="10800000">
                <a:off x="1117111" y="2187363"/>
                <a:ext cx="811238" cy="803233"/>
              </a:xfrm>
              <a:prstGeom prst="arc">
                <a:avLst/>
              </a:prstGeom>
              <a:solidFill>
                <a:schemeClr val="bg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triangle" w="med" len="med"/>
                <a:tailEnd type="none" w="med" len="med"/>
              </a:ln>
              <a:effectLst/>
            </p:spPr>
            <p:txBody>
              <a:bodyPr lIns="92075" tIns="46038" rIns="92075" bIns="46038" anchor="ctr"/>
              <a:lstStyle/>
              <a:p>
                <a:pPr>
                  <a:defRPr/>
                </a:pPr>
                <a:endParaRPr lang="en-US" dirty="0"/>
              </a:p>
            </p:txBody>
          </p:sp>
        </p:grpSp>
        <p:sp>
          <p:nvSpPr>
            <p:cNvPr id="4127" name="TextBox 36"/>
            <p:cNvSpPr txBox="1">
              <a:spLocks noChangeArrowheads="1"/>
            </p:cNvSpPr>
            <p:nvPr/>
          </p:nvSpPr>
          <p:spPr bwMode="auto">
            <a:xfrm>
              <a:off x="2460610" y="2379110"/>
              <a:ext cx="1220206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600">
                  <a:solidFill>
                    <a:srgbClr val="006600"/>
                  </a:solidFill>
                </a:rPr>
                <a:t>PCSbinary</a:t>
              </a:r>
              <a:endParaRPr lang="en-US">
                <a:solidFill>
                  <a:srgbClr val="006600"/>
                </a:solidFill>
              </a:endParaRPr>
            </a:p>
          </p:txBody>
        </p:sp>
        <p:grpSp>
          <p:nvGrpSpPr>
            <p:cNvPr id="7" name="Group 64"/>
            <p:cNvGrpSpPr>
              <a:grpSpLocks/>
            </p:cNvGrpSpPr>
            <p:nvPr/>
          </p:nvGrpSpPr>
          <p:grpSpPr bwMode="auto">
            <a:xfrm>
              <a:off x="455249" y="2717447"/>
              <a:ext cx="8593414" cy="1003651"/>
              <a:chOff x="455249" y="2717447"/>
              <a:chExt cx="8593414" cy="1003651"/>
            </a:xfrm>
          </p:grpSpPr>
          <p:sp>
            <p:nvSpPr>
              <p:cNvPr id="4130" name="Rectangle 7"/>
              <p:cNvSpPr>
                <a:spLocks noChangeArrowheads="1"/>
              </p:cNvSpPr>
              <p:nvPr/>
            </p:nvSpPr>
            <p:spPr bwMode="auto">
              <a:xfrm>
                <a:off x="2853489" y="2762971"/>
                <a:ext cx="3643911" cy="591671"/>
              </a:xfrm>
              <a:prstGeom prst="rect">
                <a:avLst/>
              </a:prstGeom>
              <a:solidFill>
                <a:srgbClr val="0099FF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92075" tIns="46038" rIns="92075" bIns="46038" anchor="ctr"/>
              <a:lstStyle/>
              <a:p>
                <a:pPr algn="ctr"/>
                <a:r>
                  <a:rPr lang="en-US" dirty="0"/>
                  <a:t>NERC PCS </a:t>
                </a:r>
                <a:r>
                  <a:rPr lang="en-US" dirty="0" smtClean="0"/>
                  <a:t>Regional Nodes</a:t>
                </a:r>
                <a:endParaRPr lang="en-US" dirty="0"/>
              </a:p>
            </p:txBody>
          </p:sp>
          <p:sp>
            <p:nvSpPr>
              <p:cNvPr id="4131" name="TextBox 10"/>
              <p:cNvSpPr txBox="1">
                <a:spLocks noChangeArrowheads="1"/>
              </p:cNvSpPr>
              <p:nvPr/>
            </p:nvSpPr>
            <p:spPr bwMode="auto">
              <a:xfrm>
                <a:off x="455249" y="2717447"/>
                <a:ext cx="356188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400"/>
                  <a:t>4</a:t>
                </a:r>
                <a:endParaRPr lang="en-US"/>
              </a:p>
            </p:txBody>
          </p:sp>
          <p:cxnSp>
            <p:nvCxnSpPr>
              <p:cNvPr id="4132" name="Straight Arrow Connector 17"/>
              <p:cNvCxnSpPr>
                <a:cxnSpLocks noChangeShapeType="1"/>
              </p:cNvCxnSpPr>
              <p:nvPr/>
            </p:nvCxnSpPr>
            <p:spPr bwMode="auto">
              <a:xfrm rot="16200000" flipV="1">
                <a:off x="4440863" y="3513961"/>
                <a:ext cx="370204" cy="1"/>
              </a:xfrm>
              <a:prstGeom prst="straightConnector1">
                <a:avLst/>
              </a:prstGeom>
              <a:noFill/>
              <a:ln w="31750" algn="ctr">
                <a:solidFill>
                  <a:schemeClr val="tx1"/>
                </a:solidFill>
                <a:round/>
                <a:headEnd/>
                <a:tailEnd type="arrow" w="med" len="med"/>
              </a:ln>
            </p:spPr>
          </p:cxnSp>
          <p:sp>
            <p:nvSpPr>
              <p:cNvPr id="4133" name="TextBox 21"/>
              <p:cNvSpPr txBox="1">
                <a:spLocks noChangeArrowheads="1"/>
              </p:cNvSpPr>
              <p:nvPr/>
            </p:nvSpPr>
            <p:spPr bwMode="auto">
              <a:xfrm>
                <a:off x="4938160" y="3382544"/>
                <a:ext cx="2533066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Private Networks &amp; VPN</a:t>
                </a:r>
                <a:endParaRPr lang="en-US"/>
              </a:p>
            </p:txBody>
          </p:sp>
          <p:sp>
            <p:nvSpPr>
              <p:cNvPr id="4134" name="TextBox 35"/>
              <p:cNvSpPr txBox="1">
                <a:spLocks noChangeArrowheads="1"/>
              </p:cNvSpPr>
              <p:nvPr/>
            </p:nvSpPr>
            <p:spPr bwMode="auto">
              <a:xfrm>
                <a:off x="2670668" y="3378591"/>
                <a:ext cx="800091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sz="1600">
                    <a:solidFill>
                      <a:srgbClr val="006600"/>
                    </a:solidFill>
                  </a:rPr>
                  <a:t>37.118</a:t>
                </a:r>
                <a:endParaRPr lang="en-US">
                  <a:solidFill>
                    <a:srgbClr val="006600"/>
                  </a:solidFill>
                </a:endParaRPr>
              </a:p>
            </p:txBody>
          </p:sp>
          <p:sp>
            <p:nvSpPr>
              <p:cNvPr id="4135" name="Right Arrow 50"/>
              <p:cNvSpPr>
                <a:spLocks noChangeArrowheads="1"/>
              </p:cNvSpPr>
              <p:nvPr/>
            </p:nvSpPr>
            <p:spPr bwMode="auto">
              <a:xfrm>
                <a:off x="6624457" y="2729350"/>
                <a:ext cx="558140" cy="320634"/>
              </a:xfrm>
              <a:prstGeom prst="rightArrow">
                <a:avLst>
                  <a:gd name="adj1" fmla="val 50000"/>
                  <a:gd name="adj2" fmla="val 49998"/>
                </a:avLst>
              </a:prstGeom>
              <a:gradFill rotWithShape="1">
                <a:gsLst>
                  <a:gs pos="0">
                    <a:srgbClr val="A07400"/>
                  </a:gs>
                  <a:gs pos="50000">
                    <a:srgbClr val="E6A900"/>
                  </a:gs>
                  <a:gs pos="100000">
                    <a:srgbClr val="FFCA00"/>
                  </a:gs>
                </a:gsLst>
                <a:lin ang="0" scaled="1"/>
              </a:gra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92075" tIns="46038" rIns="92075" bIns="46038" anchor="ctr"/>
              <a:lstStyle/>
              <a:p>
                <a:endParaRPr lang="en-US"/>
              </a:p>
            </p:txBody>
          </p:sp>
          <p:sp>
            <p:nvSpPr>
              <p:cNvPr id="4136" name="TextBox 51"/>
              <p:cNvSpPr txBox="1">
                <a:spLocks noChangeArrowheads="1"/>
              </p:cNvSpPr>
              <p:nvPr/>
            </p:nvSpPr>
            <p:spPr bwMode="auto">
              <a:xfrm>
                <a:off x="6515597" y="2988623"/>
                <a:ext cx="2533066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>
                    <a:solidFill>
                      <a:srgbClr val="FF0000"/>
                    </a:solidFill>
                  </a:rPr>
                  <a:t> Downsampled Services</a:t>
                </a:r>
                <a:endParaRPr lang="en-US">
                  <a:solidFill>
                    <a:srgbClr val="FF0000"/>
                  </a:solidFill>
                </a:endParaRPr>
              </a:p>
            </p:txBody>
          </p:sp>
        </p:grpSp>
      </p:grpSp>
      <p:grpSp>
        <p:nvGrpSpPr>
          <p:cNvPr id="8" name="Group 67"/>
          <p:cNvGrpSpPr>
            <a:grpSpLocks/>
          </p:cNvGrpSpPr>
          <p:nvPr/>
        </p:nvGrpSpPr>
        <p:grpSpPr bwMode="auto">
          <a:xfrm>
            <a:off x="441325" y="815975"/>
            <a:ext cx="7889875" cy="992188"/>
            <a:chOff x="441399" y="815444"/>
            <a:chExt cx="7889683" cy="993494"/>
          </a:xfrm>
        </p:grpSpPr>
        <p:sp>
          <p:nvSpPr>
            <p:cNvPr id="45" name="Rectangle 44"/>
            <p:cNvSpPr/>
            <p:nvPr/>
          </p:nvSpPr>
          <p:spPr bwMode="auto">
            <a:xfrm>
              <a:off x="3854441" y="861543"/>
              <a:ext cx="1655723" cy="59132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92075" tIns="46038" rIns="92075" bIns="46038" anchor="ctr"/>
            <a:lstStyle/>
            <a:p>
              <a:pPr algn="ctr">
                <a:defRPr/>
              </a:pPr>
              <a:r>
                <a:rPr lang="en-US" dirty="0"/>
                <a:t>Computation</a:t>
              </a:r>
              <a:br>
                <a:rPr lang="en-US" dirty="0"/>
              </a:br>
              <a:r>
                <a:rPr lang="en-US" dirty="0"/>
                <a:t>&amp; Search</a:t>
              </a:r>
            </a:p>
          </p:txBody>
        </p:sp>
        <p:cxnSp>
          <p:nvCxnSpPr>
            <p:cNvPr id="4121" name="Straight Arrow Connector 45"/>
            <p:cNvCxnSpPr>
              <a:cxnSpLocks noChangeShapeType="1"/>
            </p:cNvCxnSpPr>
            <p:nvPr/>
          </p:nvCxnSpPr>
          <p:spPr bwMode="auto">
            <a:xfrm rot="16200000" flipV="1">
              <a:off x="4462637" y="1623835"/>
              <a:ext cx="370204" cy="1"/>
            </a:xfrm>
            <a:prstGeom prst="straightConnector1">
              <a:avLst/>
            </a:prstGeom>
            <a:noFill/>
            <a:ln w="31750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sp>
          <p:nvSpPr>
            <p:cNvPr id="4122" name="TextBox 46"/>
            <p:cNvSpPr txBox="1">
              <a:spLocks noChangeArrowheads="1"/>
            </p:cNvSpPr>
            <p:nvPr/>
          </p:nvSpPr>
          <p:spPr bwMode="auto">
            <a:xfrm>
              <a:off x="441399" y="924322"/>
              <a:ext cx="35618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/>
                <a:t>6</a:t>
              </a:r>
              <a:endParaRPr lang="en-US"/>
            </a:p>
          </p:txBody>
        </p:sp>
        <p:sp>
          <p:nvSpPr>
            <p:cNvPr id="4123" name="Right Arrow 52"/>
            <p:cNvSpPr>
              <a:spLocks noChangeArrowheads="1"/>
            </p:cNvSpPr>
            <p:nvPr/>
          </p:nvSpPr>
          <p:spPr bwMode="auto">
            <a:xfrm>
              <a:off x="5708078" y="815444"/>
              <a:ext cx="558140" cy="320634"/>
            </a:xfrm>
            <a:prstGeom prst="rightArrow">
              <a:avLst>
                <a:gd name="adj1" fmla="val 50000"/>
                <a:gd name="adj2" fmla="val 49998"/>
              </a:avLst>
            </a:prstGeom>
            <a:gradFill rotWithShape="1">
              <a:gsLst>
                <a:gs pos="0">
                  <a:srgbClr val="A07400"/>
                </a:gs>
                <a:gs pos="50000">
                  <a:srgbClr val="E6A900"/>
                </a:gs>
                <a:gs pos="100000">
                  <a:srgbClr val="FFCA00"/>
                </a:gs>
              </a:gsLst>
              <a:lin ang="0" scaled="1"/>
            </a:gra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92075" tIns="46038" rIns="92075" bIns="46038" anchor="ctr"/>
            <a:lstStyle/>
            <a:p>
              <a:endParaRPr lang="en-US"/>
            </a:p>
          </p:txBody>
        </p:sp>
        <p:sp>
          <p:nvSpPr>
            <p:cNvPr id="4124" name="TextBox 53"/>
            <p:cNvSpPr txBox="1">
              <a:spLocks noChangeArrowheads="1"/>
            </p:cNvSpPr>
            <p:nvPr/>
          </p:nvSpPr>
          <p:spPr bwMode="auto">
            <a:xfrm>
              <a:off x="5563593" y="1074717"/>
              <a:ext cx="2767489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>
                  <a:solidFill>
                    <a:srgbClr val="FF0000"/>
                  </a:solidFill>
                </a:rPr>
                <a:t> Parallel Analysis Services</a:t>
              </a:r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4125" name="TextBox 55"/>
            <p:cNvSpPr txBox="1">
              <a:spLocks noChangeArrowheads="1"/>
            </p:cNvSpPr>
            <p:nvPr/>
          </p:nvSpPr>
          <p:spPr bwMode="auto">
            <a:xfrm>
              <a:off x="4959931" y="1444915"/>
              <a:ext cx="2590774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/>
                <a:t>Local Clustered Network</a:t>
              </a:r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455613" y="3713163"/>
            <a:ext cx="8315325" cy="2527300"/>
            <a:chOff x="455613" y="3713163"/>
            <a:chExt cx="8315325" cy="2527300"/>
          </a:xfrm>
        </p:grpSpPr>
        <p:grpSp>
          <p:nvGrpSpPr>
            <p:cNvPr id="2" name="Group 60"/>
            <p:cNvGrpSpPr>
              <a:grpSpLocks/>
            </p:cNvGrpSpPr>
            <p:nvPr/>
          </p:nvGrpSpPr>
          <p:grpSpPr bwMode="auto">
            <a:xfrm>
              <a:off x="455613" y="5648325"/>
              <a:ext cx="7861300" cy="592138"/>
              <a:chOff x="455249" y="5648596"/>
              <a:chExt cx="7861659" cy="591671"/>
            </a:xfrm>
          </p:grpSpPr>
          <p:sp>
            <p:nvSpPr>
              <p:cNvPr id="4151" name="Rectangle 4"/>
              <p:cNvSpPr>
                <a:spLocks noChangeArrowheads="1"/>
              </p:cNvSpPr>
              <p:nvPr/>
            </p:nvSpPr>
            <p:spPr bwMode="auto">
              <a:xfrm>
                <a:off x="1033981" y="5648596"/>
                <a:ext cx="7282927" cy="591671"/>
              </a:xfrm>
              <a:prstGeom prst="rect">
                <a:avLst/>
              </a:prstGeom>
              <a:solidFill>
                <a:srgbClr val="0000FF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92075" tIns="46038" rIns="92075" bIns="46038" anchor="ctr"/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</a:rPr>
                  <a:t>Voltage and Current Measurements (CTs PTs)</a:t>
                </a:r>
              </a:p>
            </p:txBody>
          </p:sp>
          <p:sp>
            <p:nvSpPr>
              <p:cNvPr id="4152" name="TextBox 13"/>
              <p:cNvSpPr txBox="1">
                <a:spLocks noChangeArrowheads="1"/>
              </p:cNvSpPr>
              <p:nvPr/>
            </p:nvSpPr>
            <p:spPr bwMode="auto">
              <a:xfrm>
                <a:off x="455249" y="5704022"/>
                <a:ext cx="356188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400"/>
                  <a:t>1</a:t>
                </a:r>
                <a:endParaRPr lang="en-US"/>
              </a:p>
            </p:txBody>
          </p:sp>
        </p:grpSp>
        <p:grpSp>
          <p:nvGrpSpPr>
            <p:cNvPr id="4" name="Group 62"/>
            <p:cNvGrpSpPr>
              <a:grpSpLocks/>
            </p:cNvGrpSpPr>
            <p:nvPr/>
          </p:nvGrpSpPr>
          <p:grpSpPr bwMode="auto">
            <a:xfrm>
              <a:off x="455613" y="3713163"/>
              <a:ext cx="8266112" cy="947737"/>
              <a:chOff x="455249" y="3712972"/>
              <a:chExt cx="8267138" cy="947993"/>
            </a:xfrm>
          </p:grpSpPr>
          <p:sp>
            <p:nvSpPr>
              <p:cNvPr id="4140" name="Rectangle 6"/>
              <p:cNvSpPr>
                <a:spLocks noChangeArrowheads="1"/>
              </p:cNvSpPr>
              <p:nvPr/>
            </p:nvSpPr>
            <p:spPr bwMode="auto">
              <a:xfrm>
                <a:off x="2199359" y="3724846"/>
                <a:ext cx="4952171" cy="591671"/>
              </a:xfrm>
              <a:prstGeom prst="rect">
                <a:avLst/>
              </a:prstGeom>
              <a:solidFill>
                <a:srgbClr val="0066CC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92075" tIns="46038" rIns="92075" bIns="46038" anchor="ctr"/>
              <a:lstStyle/>
              <a:p>
                <a:pPr algn="ctr"/>
                <a:r>
                  <a:rPr lang="en-US">
                    <a:solidFill>
                      <a:schemeClr val="bg1"/>
                    </a:solidFill>
                  </a:rPr>
                  <a:t>Phasor Data Concentrators</a:t>
                </a:r>
              </a:p>
            </p:txBody>
          </p:sp>
          <p:sp>
            <p:nvSpPr>
              <p:cNvPr id="4141" name="TextBox 11"/>
              <p:cNvSpPr txBox="1">
                <a:spLocks noChangeArrowheads="1"/>
              </p:cNvSpPr>
              <p:nvPr/>
            </p:nvSpPr>
            <p:spPr bwMode="auto">
              <a:xfrm>
                <a:off x="455249" y="3712972"/>
                <a:ext cx="356188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400"/>
                  <a:t>3</a:t>
                </a:r>
                <a:endParaRPr lang="en-US"/>
              </a:p>
            </p:txBody>
          </p:sp>
          <p:cxnSp>
            <p:nvCxnSpPr>
              <p:cNvPr id="4142" name="Straight Arrow Connector 16"/>
              <p:cNvCxnSpPr>
                <a:cxnSpLocks noChangeShapeType="1"/>
              </p:cNvCxnSpPr>
              <p:nvPr/>
            </p:nvCxnSpPr>
            <p:spPr bwMode="auto">
              <a:xfrm rot="16200000" flipV="1">
                <a:off x="4464614" y="4475862"/>
                <a:ext cx="370204" cy="1"/>
              </a:xfrm>
              <a:prstGeom prst="straightConnector1">
                <a:avLst/>
              </a:prstGeom>
              <a:noFill/>
              <a:ln w="31750" algn="ctr">
                <a:solidFill>
                  <a:schemeClr val="tx1"/>
                </a:solidFill>
                <a:round/>
                <a:headEnd/>
                <a:tailEnd type="arrow" w="med" len="med"/>
              </a:ln>
            </p:spPr>
          </p:cxnSp>
          <p:sp>
            <p:nvSpPr>
              <p:cNvPr id="4143" name="TextBox 20"/>
              <p:cNvSpPr txBox="1">
                <a:spLocks noChangeArrowheads="1"/>
              </p:cNvSpPr>
              <p:nvPr/>
            </p:nvSpPr>
            <p:spPr bwMode="auto">
              <a:xfrm>
                <a:off x="4902535" y="4320669"/>
                <a:ext cx="1850186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Private Networks</a:t>
                </a:r>
                <a:endParaRPr lang="en-US"/>
              </a:p>
            </p:txBody>
          </p:sp>
          <p:sp>
            <p:nvSpPr>
              <p:cNvPr id="4144" name="TextBox 33"/>
              <p:cNvSpPr txBox="1">
                <a:spLocks noChangeArrowheads="1"/>
              </p:cNvSpPr>
              <p:nvPr/>
            </p:nvSpPr>
            <p:spPr bwMode="auto">
              <a:xfrm>
                <a:off x="2208201" y="4306816"/>
                <a:ext cx="1725024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sz="1600">
                    <a:solidFill>
                      <a:srgbClr val="006600"/>
                    </a:solidFill>
                  </a:rPr>
                  <a:t>37.118 &amp; Others</a:t>
                </a:r>
                <a:endParaRPr lang="en-US">
                  <a:solidFill>
                    <a:srgbClr val="006600"/>
                  </a:solidFill>
                </a:endParaRPr>
              </a:p>
            </p:txBody>
          </p:sp>
          <p:sp>
            <p:nvSpPr>
              <p:cNvPr id="4145" name="Right Arrow 47"/>
              <p:cNvSpPr>
                <a:spLocks noChangeArrowheads="1"/>
              </p:cNvSpPr>
              <p:nvPr/>
            </p:nvSpPr>
            <p:spPr bwMode="auto">
              <a:xfrm>
                <a:off x="7243953" y="3728857"/>
                <a:ext cx="558140" cy="320634"/>
              </a:xfrm>
              <a:prstGeom prst="rightArrow">
                <a:avLst>
                  <a:gd name="adj1" fmla="val 50000"/>
                  <a:gd name="adj2" fmla="val 49998"/>
                </a:avLst>
              </a:prstGeom>
              <a:gradFill rotWithShape="1">
                <a:gsLst>
                  <a:gs pos="0">
                    <a:srgbClr val="A07400"/>
                  </a:gs>
                  <a:gs pos="50000">
                    <a:srgbClr val="E6A900"/>
                  </a:gs>
                  <a:gs pos="100000">
                    <a:srgbClr val="FFCA00"/>
                  </a:gs>
                </a:gsLst>
                <a:lin ang="0" scaled="1"/>
              </a:gra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92075" tIns="46038" rIns="92075" bIns="46038" anchor="ctr"/>
              <a:lstStyle/>
              <a:p>
                <a:endParaRPr lang="en-US"/>
              </a:p>
            </p:txBody>
          </p:sp>
          <p:sp>
            <p:nvSpPr>
              <p:cNvPr id="4146" name="TextBox 49"/>
              <p:cNvSpPr txBox="1">
                <a:spLocks noChangeArrowheads="1"/>
              </p:cNvSpPr>
              <p:nvPr/>
            </p:nvSpPr>
            <p:spPr bwMode="auto">
              <a:xfrm>
                <a:off x="7135093" y="3988130"/>
                <a:ext cx="1587294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>
                    <a:solidFill>
                      <a:srgbClr val="FF0000"/>
                    </a:solidFill>
                  </a:rPr>
                  <a:t>Local Streams</a:t>
                </a:r>
                <a:endParaRPr lang="en-US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9" name="Group 61"/>
            <p:cNvGrpSpPr>
              <a:grpSpLocks/>
            </p:cNvGrpSpPr>
            <p:nvPr/>
          </p:nvGrpSpPr>
          <p:grpSpPr bwMode="auto">
            <a:xfrm>
              <a:off x="455613" y="4652963"/>
              <a:ext cx="8315325" cy="995362"/>
              <a:chOff x="455249" y="4653153"/>
              <a:chExt cx="8316292" cy="995443"/>
            </a:xfrm>
          </p:grpSpPr>
          <p:sp>
            <p:nvSpPr>
              <p:cNvPr id="4113" name="Rectangle 5"/>
              <p:cNvSpPr>
                <a:spLocks noChangeArrowheads="1"/>
              </p:cNvSpPr>
              <p:nvPr/>
            </p:nvSpPr>
            <p:spPr bwMode="auto">
              <a:xfrm>
                <a:off x="1558091" y="4686721"/>
                <a:ext cx="6234706" cy="591671"/>
              </a:xfrm>
              <a:prstGeom prst="rect">
                <a:avLst/>
              </a:prstGeom>
              <a:solidFill>
                <a:srgbClr val="0033CC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92075" tIns="46038" rIns="92075" bIns="46038" anchor="ctr"/>
              <a:lstStyle/>
              <a:p>
                <a:pPr algn="ctr"/>
                <a:r>
                  <a:rPr lang="en-US">
                    <a:solidFill>
                      <a:schemeClr val="bg1"/>
                    </a:solidFill>
                  </a:rPr>
                  <a:t>PMUs / Relays</a:t>
                </a:r>
              </a:p>
            </p:txBody>
          </p:sp>
          <p:sp>
            <p:nvSpPr>
              <p:cNvPr id="4114" name="TextBox 12"/>
              <p:cNvSpPr txBox="1">
                <a:spLocks noChangeArrowheads="1"/>
              </p:cNvSpPr>
              <p:nvPr/>
            </p:nvSpPr>
            <p:spPr bwMode="auto">
              <a:xfrm>
                <a:off x="455249" y="4708497"/>
                <a:ext cx="356188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400"/>
                  <a:t>2</a:t>
                </a:r>
                <a:endParaRPr lang="en-US"/>
              </a:p>
            </p:txBody>
          </p:sp>
          <p:cxnSp>
            <p:nvCxnSpPr>
              <p:cNvPr id="4115" name="Straight Arrow Connector 15"/>
              <p:cNvCxnSpPr>
                <a:cxnSpLocks noChangeShapeType="1"/>
                <a:stCxn id="4151" idx="0"/>
                <a:endCxn id="4113" idx="2"/>
              </p:cNvCxnSpPr>
              <p:nvPr/>
            </p:nvCxnSpPr>
            <p:spPr bwMode="auto">
              <a:xfrm rot="16200000" flipV="1">
                <a:off x="4490343" y="5463493"/>
                <a:ext cx="370204" cy="1"/>
              </a:xfrm>
              <a:prstGeom prst="straightConnector1">
                <a:avLst/>
              </a:prstGeom>
              <a:noFill/>
              <a:ln w="31750" algn="ctr">
                <a:solidFill>
                  <a:schemeClr val="tx1"/>
                </a:solidFill>
                <a:round/>
                <a:headEnd/>
                <a:tailEnd type="arrow" w="med" len="med"/>
              </a:ln>
            </p:spPr>
          </p:cxnSp>
          <p:sp>
            <p:nvSpPr>
              <p:cNvPr id="4116" name="TextBox 19"/>
              <p:cNvSpPr txBox="1">
                <a:spLocks noChangeArrowheads="1"/>
              </p:cNvSpPr>
              <p:nvPr/>
            </p:nvSpPr>
            <p:spPr bwMode="auto">
              <a:xfrm>
                <a:off x="4928260" y="5272644"/>
                <a:ext cx="742319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Wires</a:t>
                </a:r>
                <a:endParaRPr lang="en-US"/>
              </a:p>
            </p:txBody>
          </p:sp>
          <p:sp>
            <p:nvSpPr>
              <p:cNvPr id="4117" name="TextBox 32"/>
              <p:cNvSpPr txBox="1">
                <a:spLocks noChangeArrowheads="1"/>
              </p:cNvSpPr>
              <p:nvPr/>
            </p:nvSpPr>
            <p:spPr bwMode="auto">
              <a:xfrm>
                <a:off x="2631330" y="5282541"/>
                <a:ext cx="878767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sz="1600">
                    <a:solidFill>
                      <a:srgbClr val="006600"/>
                    </a:solidFill>
                  </a:rPr>
                  <a:t>Analog</a:t>
                </a:r>
                <a:endParaRPr lang="en-US">
                  <a:solidFill>
                    <a:srgbClr val="006600"/>
                  </a:solidFill>
                </a:endParaRPr>
              </a:p>
            </p:txBody>
          </p:sp>
          <p:sp>
            <p:nvSpPr>
              <p:cNvPr id="4118" name="Right Arrow 56"/>
              <p:cNvSpPr>
                <a:spLocks noChangeArrowheads="1"/>
              </p:cNvSpPr>
              <p:nvPr/>
            </p:nvSpPr>
            <p:spPr bwMode="auto">
              <a:xfrm>
                <a:off x="7966368" y="4653153"/>
                <a:ext cx="558140" cy="320634"/>
              </a:xfrm>
              <a:prstGeom prst="rightArrow">
                <a:avLst>
                  <a:gd name="adj1" fmla="val 50000"/>
                  <a:gd name="adj2" fmla="val 49998"/>
                </a:avLst>
              </a:prstGeom>
              <a:gradFill rotWithShape="1">
                <a:gsLst>
                  <a:gs pos="0">
                    <a:srgbClr val="A07400"/>
                  </a:gs>
                  <a:gs pos="50000">
                    <a:srgbClr val="E6A900"/>
                  </a:gs>
                  <a:gs pos="100000">
                    <a:srgbClr val="FFCA00"/>
                  </a:gs>
                </a:gsLst>
                <a:lin ang="0" scaled="1"/>
              </a:gra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92075" tIns="46038" rIns="92075" bIns="46038" anchor="ctr"/>
              <a:lstStyle/>
              <a:p>
                <a:endParaRPr lang="en-US"/>
              </a:p>
            </p:txBody>
          </p:sp>
          <p:sp>
            <p:nvSpPr>
              <p:cNvPr id="4119" name="TextBox 57"/>
              <p:cNvSpPr txBox="1">
                <a:spLocks noChangeArrowheads="1"/>
              </p:cNvSpPr>
              <p:nvPr/>
            </p:nvSpPr>
            <p:spPr bwMode="auto">
              <a:xfrm>
                <a:off x="7857508" y="4912426"/>
                <a:ext cx="914033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>
                    <a:solidFill>
                      <a:srgbClr val="FF0000"/>
                    </a:solidFill>
                  </a:rPr>
                  <a:t>Control</a:t>
                </a:r>
                <a:endParaRPr lang="en-US">
                  <a:solidFill>
                    <a:srgbClr val="FF0000"/>
                  </a:solidFill>
                </a:endParaRPr>
              </a:p>
            </p:txBody>
          </p:sp>
        </p:grpSp>
      </p:grpSp>
      <p:grpSp>
        <p:nvGrpSpPr>
          <p:cNvPr id="10" name="Group 66"/>
          <p:cNvGrpSpPr>
            <a:grpSpLocks/>
          </p:cNvGrpSpPr>
          <p:nvPr/>
        </p:nvGrpSpPr>
        <p:grpSpPr bwMode="auto">
          <a:xfrm>
            <a:off x="455613" y="1722438"/>
            <a:ext cx="7142162" cy="1050925"/>
            <a:chOff x="455249" y="1721922"/>
            <a:chExt cx="7142613" cy="1050866"/>
          </a:xfrm>
        </p:grpSpPr>
        <p:sp>
          <p:nvSpPr>
            <p:cNvPr id="4107" name="Rectangle 8"/>
            <p:cNvSpPr>
              <a:spLocks noChangeArrowheads="1"/>
            </p:cNvSpPr>
            <p:nvPr/>
          </p:nvSpPr>
          <p:spPr bwMode="auto">
            <a:xfrm>
              <a:off x="3488819" y="1801096"/>
              <a:ext cx="2373251" cy="591671"/>
            </a:xfrm>
            <a:prstGeom prst="rect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92075" tIns="46038" rIns="92075" bIns="46038" anchor="ctr"/>
            <a:lstStyle/>
            <a:p>
              <a:pPr algn="ctr"/>
              <a:r>
                <a:rPr lang="en-US"/>
                <a:t>PCS Archive</a:t>
              </a:r>
            </a:p>
          </p:txBody>
        </p:sp>
        <p:sp>
          <p:nvSpPr>
            <p:cNvPr id="4108" name="TextBox 9"/>
            <p:cNvSpPr txBox="1">
              <a:spLocks noChangeArrowheads="1"/>
            </p:cNvSpPr>
            <p:nvPr/>
          </p:nvSpPr>
          <p:spPr bwMode="auto">
            <a:xfrm>
              <a:off x="455249" y="1721922"/>
              <a:ext cx="35618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/>
                <a:t>5</a:t>
              </a:r>
              <a:endParaRPr lang="en-US"/>
            </a:p>
          </p:txBody>
        </p:sp>
        <p:cxnSp>
          <p:nvCxnSpPr>
            <p:cNvPr id="4109" name="Straight Arrow Connector 18"/>
            <p:cNvCxnSpPr>
              <a:cxnSpLocks noChangeShapeType="1"/>
            </p:cNvCxnSpPr>
            <p:nvPr/>
          </p:nvCxnSpPr>
          <p:spPr bwMode="auto">
            <a:xfrm rot="16200000" flipV="1">
              <a:off x="4452737" y="2587685"/>
              <a:ext cx="370204" cy="1"/>
            </a:xfrm>
            <a:prstGeom prst="straightConnector1">
              <a:avLst/>
            </a:prstGeom>
            <a:noFill/>
            <a:ln w="31750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sp>
          <p:nvSpPr>
            <p:cNvPr id="4110" name="TextBox 22"/>
            <p:cNvSpPr txBox="1">
              <a:spLocks noChangeArrowheads="1"/>
            </p:cNvSpPr>
            <p:nvPr/>
          </p:nvSpPr>
          <p:spPr bwMode="auto">
            <a:xfrm>
              <a:off x="4938160" y="2396919"/>
              <a:ext cx="265970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/>
                <a:t>Private Network (PCSnet)</a:t>
              </a:r>
              <a:endParaRPr lang="en-US"/>
            </a:p>
          </p:txBody>
        </p:sp>
        <p:sp>
          <p:nvSpPr>
            <p:cNvPr id="4111" name="Right Arrow 58"/>
            <p:cNvSpPr>
              <a:spLocks noChangeArrowheads="1"/>
            </p:cNvSpPr>
            <p:nvPr/>
          </p:nvSpPr>
          <p:spPr bwMode="auto">
            <a:xfrm>
              <a:off x="6052462" y="1753594"/>
              <a:ext cx="558140" cy="320634"/>
            </a:xfrm>
            <a:prstGeom prst="rightArrow">
              <a:avLst>
                <a:gd name="adj1" fmla="val 50000"/>
                <a:gd name="adj2" fmla="val 49998"/>
              </a:avLst>
            </a:prstGeom>
            <a:gradFill rotWithShape="1">
              <a:gsLst>
                <a:gs pos="0">
                  <a:srgbClr val="A07400"/>
                </a:gs>
                <a:gs pos="50000">
                  <a:srgbClr val="E6A900"/>
                </a:gs>
                <a:gs pos="100000">
                  <a:srgbClr val="FFCA00"/>
                </a:gs>
              </a:gsLst>
              <a:lin ang="0" scaled="1"/>
            </a:gra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92075" tIns="46038" rIns="92075" bIns="46038" anchor="ctr"/>
            <a:lstStyle/>
            <a:p>
              <a:endParaRPr lang="en-US"/>
            </a:p>
          </p:txBody>
        </p:sp>
        <p:sp>
          <p:nvSpPr>
            <p:cNvPr id="4112" name="TextBox 59"/>
            <p:cNvSpPr txBox="1">
              <a:spLocks noChangeArrowheads="1"/>
            </p:cNvSpPr>
            <p:nvPr/>
          </p:nvSpPr>
          <p:spPr bwMode="auto">
            <a:xfrm>
              <a:off x="5943602" y="2012867"/>
              <a:ext cx="155363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>
                  <a:solidFill>
                    <a:srgbClr val="FF0000"/>
                  </a:solidFill>
                </a:rPr>
                <a:t> Data Extracts</a:t>
              </a:r>
              <a:endParaRPr lang="en-US">
                <a:solidFill>
                  <a:srgbClr val="FF0000"/>
                </a:solidFill>
              </a:endParaRPr>
            </a:p>
          </p:txBody>
        </p:sp>
      </p:grpSp>
      <p:pic>
        <p:nvPicPr>
          <p:cNvPr id="69" name="Picture 68" descr="pcs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92475" y="609600"/>
            <a:ext cx="2727325" cy="269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" name="TextBox 55"/>
          <p:cNvSpPr txBox="1">
            <a:spLocks noChangeArrowheads="1"/>
          </p:cNvSpPr>
          <p:nvPr/>
        </p:nvSpPr>
        <p:spPr bwMode="auto">
          <a:xfrm>
            <a:off x="855383" y="63064"/>
            <a:ext cx="336380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The Technology Layers</a:t>
            </a:r>
            <a:endParaRPr lang="en-US" sz="1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Status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sz="2800" b="0" dirty="0" smtClean="0"/>
              <a:t>Beta </a:t>
            </a:r>
            <a:r>
              <a:rPr lang="en-US" sz="2800" b="0" dirty="0" smtClean="0"/>
              <a:t>system development is </a:t>
            </a:r>
            <a:r>
              <a:rPr lang="en-US" sz="2800" b="0" dirty="0" smtClean="0"/>
              <a:t>complete – with the first beta regional node installed at TVA</a:t>
            </a:r>
            <a:endParaRPr lang="en-US" sz="2800" b="0" dirty="0" smtClean="0"/>
          </a:p>
          <a:p>
            <a:pPr>
              <a:spcBef>
                <a:spcPts val="1200"/>
              </a:spcBef>
            </a:pPr>
            <a:r>
              <a:rPr lang="en-US" sz="2800" b="0" dirty="0" smtClean="0"/>
              <a:t>A 14 TB </a:t>
            </a:r>
            <a:r>
              <a:rPr lang="en-US" sz="2800" b="0" dirty="0" smtClean="0"/>
              <a:t>p</a:t>
            </a:r>
            <a:r>
              <a:rPr lang="en-US" sz="2800" b="0" dirty="0" smtClean="0"/>
              <a:t>ilot central archive (</a:t>
            </a:r>
            <a:r>
              <a:rPr lang="en-US" sz="2800" b="0" dirty="0" err="1" smtClean="0"/>
              <a:t>Hadoop</a:t>
            </a:r>
            <a:r>
              <a:rPr lang="en-US" sz="2800" b="0" dirty="0" smtClean="0"/>
              <a:t>) has been successfully tested</a:t>
            </a:r>
          </a:p>
          <a:p>
            <a:pPr>
              <a:spcBef>
                <a:spcPts val="1200"/>
              </a:spcBef>
            </a:pPr>
            <a:r>
              <a:rPr lang="en-US" sz="2800" b="0" dirty="0" smtClean="0"/>
              <a:t>An additional 30 TB of storage has been purchased for the production archive</a:t>
            </a:r>
          </a:p>
          <a:p>
            <a:pPr>
              <a:spcBef>
                <a:spcPts val="1200"/>
              </a:spcBef>
            </a:pPr>
            <a:r>
              <a:rPr lang="en-US" sz="2800" b="0" dirty="0" smtClean="0"/>
              <a:t>TVA is installing the second beta regional node at PJM this week</a:t>
            </a:r>
            <a:endParaRPr lang="en-US" sz="2800" b="0" dirty="0" smtClean="0"/>
          </a:p>
        </p:txBody>
      </p:sp>
      <p:sp>
        <p:nvSpPr>
          <p:cNvPr id="6" name="TextBox 55"/>
          <p:cNvSpPr txBox="1">
            <a:spLocks noChangeArrowheads="1"/>
          </p:cNvSpPr>
          <p:nvPr/>
        </p:nvSpPr>
        <p:spPr bwMode="auto">
          <a:xfrm>
            <a:off x="855383" y="63064"/>
            <a:ext cx="3506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Develop the NERC PCS</a:t>
            </a:r>
            <a:endParaRPr lang="en-US" sz="1600" dirty="0">
              <a:solidFill>
                <a:srgbClr val="FFFF00"/>
              </a:solidFill>
            </a:endParaRPr>
          </a:p>
        </p:txBody>
      </p:sp>
      <p:pic>
        <p:nvPicPr>
          <p:cNvPr id="5" name="Picture 7" descr="NERC-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7050" y="5853113"/>
            <a:ext cx="904875" cy="904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Planned 2010 Deliverables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447800"/>
            <a:ext cx="8229600" cy="4648200"/>
          </a:xfrm>
        </p:spPr>
        <p:txBody>
          <a:bodyPr/>
          <a:lstStyle/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Quarter</a:t>
            </a:r>
          </a:p>
          <a:p>
            <a:pPr lvl="1"/>
            <a:r>
              <a:rPr lang="en-US" dirty="0" smtClean="0"/>
              <a:t>Conduct a security </a:t>
            </a:r>
            <a:r>
              <a:rPr lang="en-US" dirty="0" smtClean="0"/>
              <a:t>a</a:t>
            </a:r>
            <a:r>
              <a:rPr lang="en-US" dirty="0" smtClean="0"/>
              <a:t>ssessment </a:t>
            </a:r>
            <a:r>
              <a:rPr lang="en-US" dirty="0" smtClean="0"/>
              <a:t>and implement </a:t>
            </a:r>
            <a:r>
              <a:rPr lang="en-US" dirty="0" smtClean="0"/>
              <a:t>recommendations</a:t>
            </a:r>
          </a:p>
          <a:p>
            <a:pPr lvl="1"/>
            <a:r>
              <a:rPr lang="en-US" dirty="0" smtClean="0"/>
              <a:t>Move existing TVA EI archive to the NERC PCS archive</a:t>
            </a:r>
          </a:p>
          <a:p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Quarter</a:t>
            </a:r>
          </a:p>
          <a:p>
            <a:pPr lvl="1"/>
            <a:r>
              <a:rPr lang="en-US" dirty="0" smtClean="0"/>
              <a:t>Add an addition beta regional node</a:t>
            </a:r>
          </a:p>
          <a:p>
            <a:pPr lvl="1"/>
            <a:r>
              <a:rPr lang="en-US" dirty="0" smtClean="0"/>
              <a:t>Decision on transport approach for production systems</a:t>
            </a:r>
            <a:endParaRPr lang="en-US" dirty="0" smtClean="0"/>
          </a:p>
          <a:p>
            <a:r>
              <a:rPr lang="en-US" dirty="0" smtClean="0"/>
              <a:t>3</a:t>
            </a:r>
            <a:r>
              <a:rPr lang="en-US" baseline="30000" dirty="0" smtClean="0"/>
              <a:t>rd</a:t>
            </a:r>
            <a:r>
              <a:rPr lang="en-US" dirty="0" smtClean="0"/>
              <a:t> Quarter</a:t>
            </a:r>
          </a:p>
          <a:p>
            <a:pPr lvl="1"/>
            <a:r>
              <a:rPr lang="en-US" dirty="0" smtClean="0"/>
              <a:t>Release production NERC PCS system</a:t>
            </a:r>
          </a:p>
          <a:p>
            <a:pPr lvl="1"/>
            <a:r>
              <a:rPr lang="en-US" dirty="0" smtClean="0"/>
              <a:t>Upgrade all beta nodes to productio</a:t>
            </a:r>
            <a:r>
              <a:rPr lang="en-US" dirty="0" smtClean="0"/>
              <a:t>n system</a:t>
            </a:r>
          </a:p>
          <a:p>
            <a:r>
              <a:rPr lang="en-US" dirty="0" smtClean="0"/>
              <a:t>4</a:t>
            </a:r>
            <a:r>
              <a:rPr lang="en-US" baseline="30000" dirty="0" smtClean="0"/>
              <a:t>th</a:t>
            </a:r>
            <a:r>
              <a:rPr lang="en-US" dirty="0" smtClean="0"/>
              <a:t> quarter</a:t>
            </a:r>
          </a:p>
          <a:p>
            <a:pPr lvl="1"/>
            <a:r>
              <a:rPr lang="en-US" dirty="0" smtClean="0"/>
              <a:t>Add two additional production nodes</a:t>
            </a:r>
            <a:endParaRPr lang="en-US" dirty="0" smtClean="0"/>
          </a:p>
        </p:txBody>
      </p:sp>
      <p:sp>
        <p:nvSpPr>
          <p:cNvPr id="6" name="TextBox 55"/>
          <p:cNvSpPr txBox="1">
            <a:spLocks noChangeArrowheads="1"/>
          </p:cNvSpPr>
          <p:nvPr/>
        </p:nvSpPr>
        <p:spPr bwMode="auto">
          <a:xfrm>
            <a:off x="855383" y="63064"/>
            <a:ext cx="3506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Develop the NERC PCS</a:t>
            </a:r>
            <a:endParaRPr lang="en-US" sz="1600" dirty="0">
              <a:solidFill>
                <a:srgbClr val="FFFF00"/>
              </a:solidFill>
            </a:endParaRPr>
          </a:p>
        </p:txBody>
      </p:sp>
      <p:pic>
        <p:nvPicPr>
          <p:cNvPr id="5" name="Picture 7" descr="NERC-l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47050" y="5853113"/>
            <a:ext cx="904875" cy="904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1447800"/>
            <a:ext cx="7772400" cy="1362075"/>
          </a:xfrm>
        </p:spPr>
        <p:txBody>
          <a:bodyPr/>
          <a:lstStyle/>
          <a:p>
            <a:r>
              <a:rPr lang="en-US" dirty="0" smtClean="0"/>
              <a:t>The NASPI PMU Registry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Registry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b="0" dirty="0" smtClean="0"/>
              <a:t>To be the one-point stop for information on PMUs in North America (vis-à-vis NERC ISN data definitions)</a:t>
            </a:r>
          </a:p>
          <a:p>
            <a:pPr>
              <a:spcBef>
                <a:spcPts val="1200"/>
              </a:spcBef>
            </a:pPr>
            <a:r>
              <a:rPr lang="en-US" b="0" dirty="0" smtClean="0"/>
              <a:t>To establish uniform naming conventions for PMUs and their measurement descriptors to facilitate the exchange of PMU data for analysis and display</a:t>
            </a:r>
          </a:p>
          <a:p>
            <a:pPr>
              <a:spcBef>
                <a:spcPts val="1200"/>
              </a:spcBef>
            </a:pPr>
            <a:r>
              <a:rPr lang="en-US" b="0" dirty="0" smtClean="0"/>
              <a:t>To support federal SGIG and industry investments in PMUs through collection and tracking of data on PMU equipment</a:t>
            </a:r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533400" y="5562600"/>
            <a:ext cx="8153400" cy="707886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chemeClr val="accent4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TVA is developing the registry software under contract to NERC to serve all PMU owners across North America with a standard PMU entry </a:t>
            </a:r>
            <a:r>
              <a:rPr lang="en-US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interface.</a:t>
            </a:r>
            <a:endParaRPr lang="en-US" b="1" u="sng" dirty="0" smtClean="0">
              <a:solidFill>
                <a:srgbClr val="002060"/>
              </a:solidFill>
            </a:endParaRPr>
          </a:p>
        </p:txBody>
      </p:sp>
      <p:pic>
        <p:nvPicPr>
          <p:cNvPr id="5" name="Picture 4" descr="PMUregistry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90932"/>
            <a:ext cx="2552700" cy="4424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574675"/>
          </a:xfrm>
        </p:spPr>
        <p:txBody>
          <a:bodyPr/>
          <a:lstStyle/>
          <a:p>
            <a:r>
              <a:rPr lang="en-US" dirty="0" smtClean="0"/>
              <a:t>Registry Data Overview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371600"/>
            <a:ext cx="5486400" cy="4648200"/>
          </a:xfrm>
        </p:spPr>
        <p:txBody>
          <a:bodyPr/>
          <a:lstStyle/>
          <a:p>
            <a:pPr>
              <a:spcBef>
                <a:spcPts val="1800"/>
              </a:spcBef>
            </a:pPr>
            <a:r>
              <a:rPr lang="en-US" sz="2000" b="0" dirty="0" smtClean="0"/>
              <a:t>Simple Data Hierarchy</a:t>
            </a:r>
          </a:p>
          <a:p>
            <a:pPr lvl="1">
              <a:spcBef>
                <a:spcPts val="600"/>
              </a:spcBef>
            </a:pPr>
            <a:r>
              <a:rPr lang="en-US" sz="2000" dirty="0" smtClean="0"/>
              <a:t>Regional concentration</a:t>
            </a:r>
            <a:br>
              <a:rPr lang="en-US" sz="2000" dirty="0" smtClean="0"/>
            </a:br>
            <a:r>
              <a:rPr lang="en-US" sz="2000" dirty="0" smtClean="0"/>
              <a:t>(Concentration for external users)</a:t>
            </a:r>
          </a:p>
          <a:p>
            <a:pPr lvl="1">
              <a:spcBef>
                <a:spcPts val="600"/>
              </a:spcBef>
            </a:pPr>
            <a:r>
              <a:rPr lang="en-US" sz="2000" dirty="0" smtClean="0"/>
              <a:t>Local concentration (if present)</a:t>
            </a:r>
          </a:p>
          <a:p>
            <a:pPr lvl="1">
              <a:spcBef>
                <a:spcPts val="600"/>
              </a:spcBef>
            </a:pPr>
            <a:r>
              <a:rPr lang="en-US" sz="2000" dirty="0" smtClean="0"/>
              <a:t>PMU</a:t>
            </a:r>
          </a:p>
          <a:p>
            <a:pPr lvl="1">
              <a:spcBef>
                <a:spcPts val="600"/>
              </a:spcBef>
            </a:pPr>
            <a:r>
              <a:rPr lang="en-US" sz="2000" dirty="0" smtClean="0"/>
              <a:t>Measurement Descriptors</a:t>
            </a:r>
          </a:p>
          <a:p>
            <a:pPr>
              <a:spcBef>
                <a:spcPts val="1800"/>
              </a:spcBef>
            </a:pPr>
            <a:r>
              <a:rPr lang="en-US" sz="2000" b="0" dirty="0" smtClean="0"/>
              <a:t>Allows for multiple layers of data concentration and documents up to 2 layers</a:t>
            </a:r>
          </a:p>
          <a:p>
            <a:pPr>
              <a:spcBef>
                <a:spcPts val="1800"/>
              </a:spcBef>
            </a:pPr>
            <a:r>
              <a:rPr lang="en-US" sz="2000" b="0" dirty="0" smtClean="0"/>
              <a:t>Allows PMUs that do not provide data to external users to be a part of the registry</a:t>
            </a:r>
          </a:p>
          <a:p>
            <a:pPr>
              <a:spcBef>
                <a:spcPts val="1800"/>
              </a:spcBef>
            </a:pPr>
            <a:r>
              <a:rPr lang="en-US" sz="2000" b="0" dirty="0" smtClean="0"/>
              <a:t>Creates standard names for PMUs and measurement descriptors.</a:t>
            </a:r>
            <a:endParaRPr lang="en-US" sz="2000" b="0" dirty="0"/>
          </a:p>
        </p:txBody>
      </p:sp>
      <p:sp>
        <p:nvSpPr>
          <p:cNvPr id="7" name="Rectangle 6"/>
          <p:cNvSpPr/>
          <p:nvPr/>
        </p:nvSpPr>
        <p:spPr>
          <a:xfrm>
            <a:off x="6096000" y="5715000"/>
            <a:ext cx="914400" cy="5334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PMU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819900" y="3886200"/>
            <a:ext cx="1752600" cy="8382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Local</a:t>
            </a:r>
            <a:br>
              <a:rPr lang="en-US" dirty="0" smtClean="0"/>
            </a:br>
            <a:r>
              <a:rPr lang="en-US" dirty="0" smtClean="0"/>
              <a:t>concentration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6553200" y="1524000"/>
            <a:ext cx="2286000" cy="1295400"/>
          </a:xfrm>
          <a:prstGeom prst="rect">
            <a:avLst/>
          </a:prstGeom>
          <a:solidFill>
            <a:srgbClr val="33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Regional</a:t>
            </a:r>
            <a:br>
              <a:rPr lang="en-US" sz="2000" dirty="0" smtClean="0"/>
            </a:br>
            <a:r>
              <a:rPr lang="en-US" sz="2000" dirty="0" smtClean="0"/>
              <a:t>Concentration</a:t>
            </a:r>
            <a:endParaRPr lang="en-US" sz="2000" dirty="0"/>
          </a:p>
        </p:txBody>
      </p:sp>
      <p:cxnSp>
        <p:nvCxnSpPr>
          <p:cNvPr id="12" name="Shape 11"/>
          <p:cNvCxnSpPr/>
          <p:nvPr/>
        </p:nvCxnSpPr>
        <p:spPr>
          <a:xfrm flipV="1">
            <a:off x="7010400" y="4724400"/>
            <a:ext cx="685800" cy="1257300"/>
          </a:xfrm>
          <a:prstGeom prst="bentConnector2">
            <a:avLst/>
          </a:prstGeom>
          <a:ln w="38100">
            <a:solidFill>
              <a:srgbClr val="C00000"/>
            </a:solidFill>
            <a:tailEnd type="triangle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5791200" y="6477000"/>
            <a:ext cx="152400" cy="152400"/>
          </a:xfrm>
          <a:prstGeom prst="ellipse">
            <a:avLst/>
          </a:prstGeom>
          <a:ln w="76200">
            <a:solidFill>
              <a:srgbClr val="C00000"/>
            </a:solidFill>
            <a:tailEnd type="triangle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6115050" y="6477000"/>
            <a:ext cx="152400" cy="152400"/>
          </a:xfrm>
          <a:prstGeom prst="ellipse">
            <a:avLst/>
          </a:prstGeom>
          <a:ln w="76200">
            <a:solidFill>
              <a:srgbClr val="C00000"/>
            </a:solidFill>
            <a:tailEnd type="triangle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438900" y="6477000"/>
            <a:ext cx="152400" cy="152400"/>
          </a:xfrm>
          <a:prstGeom prst="ellipse">
            <a:avLst/>
          </a:prstGeom>
          <a:ln w="76200">
            <a:solidFill>
              <a:srgbClr val="C00000"/>
            </a:solidFill>
            <a:tailEnd type="triangle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6762750" y="6477000"/>
            <a:ext cx="152400" cy="152400"/>
          </a:xfrm>
          <a:prstGeom prst="ellipse">
            <a:avLst/>
          </a:prstGeom>
          <a:ln w="76200">
            <a:solidFill>
              <a:srgbClr val="C00000"/>
            </a:solidFill>
            <a:tailEnd type="triangle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7086600" y="6477000"/>
            <a:ext cx="152400" cy="152400"/>
          </a:xfrm>
          <a:prstGeom prst="ellipse">
            <a:avLst/>
          </a:prstGeom>
          <a:ln w="76200">
            <a:solidFill>
              <a:srgbClr val="C00000"/>
            </a:solidFill>
            <a:tailEnd type="triangle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/>
          <p:cNvCxnSpPr>
            <a:stCxn id="13" idx="7"/>
            <a:endCxn id="7" idx="2"/>
          </p:cNvCxnSpPr>
          <p:nvPr/>
        </p:nvCxnSpPr>
        <p:spPr>
          <a:xfrm rot="5400000" flipH="1" flipV="1">
            <a:off x="6111782" y="6057900"/>
            <a:ext cx="250918" cy="631918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7" idx="2"/>
            <a:endCxn id="15" idx="7"/>
          </p:cNvCxnSpPr>
          <p:nvPr/>
        </p:nvCxnSpPr>
        <p:spPr>
          <a:xfrm rot="5400000">
            <a:off x="6273707" y="6219825"/>
            <a:ext cx="250918" cy="308068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7" idx="2"/>
            <a:endCxn id="17" idx="0"/>
          </p:cNvCxnSpPr>
          <p:nvPr/>
        </p:nvCxnSpPr>
        <p:spPr>
          <a:xfrm rot="5400000">
            <a:off x="6419850" y="6343650"/>
            <a:ext cx="228600" cy="3810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stCxn id="7" idx="2"/>
            <a:endCxn id="18" idx="1"/>
          </p:cNvCxnSpPr>
          <p:nvPr/>
        </p:nvCxnSpPr>
        <p:spPr>
          <a:xfrm rot="16200000" flipH="1">
            <a:off x="6543675" y="6257925"/>
            <a:ext cx="250918" cy="231868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stCxn id="7" idx="2"/>
            <a:endCxn id="19" idx="1"/>
          </p:cNvCxnSpPr>
          <p:nvPr/>
        </p:nvCxnSpPr>
        <p:spPr>
          <a:xfrm rot="16200000" flipH="1">
            <a:off x="6705600" y="6096000"/>
            <a:ext cx="250918" cy="555718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7467600" y="6248400"/>
            <a:ext cx="16049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C00000"/>
                </a:solidFill>
              </a:rPr>
              <a:t>Measurement</a:t>
            </a:r>
          </a:p>
          <a:p>
            <a:pPr algn="ctr"/>
            <a:r>
              <a:rPr lang="en-US" sz="1400" b="1" dirty="0" smtClean="0">
                <a:solidFill>
                  <a:srgbClr val="C00000"/>
                </a:solidFill>
              </a:rPr>
              <a:t>Point Definitions</a:t>
            </a:r>
            <a:endParaRPr lang="en-US" sz="1400" b="1" dirty="0">
              <a:solidFill>
                <a:srgbClr val="C00000"/>
              </a:solidFill>
            </a:endParaRPr>
          </a:p>
        </p:txBody>
      </p:sp>
      <p:cxnSp>
        <p:nvCxnSpPr>
          <p:cNvPr id="34" name="Straight Arrow Connector 33"/>
          <p:cNvCxnSpPr/>
          <p:nvPr/>
        </p:nvCxnSpPr>
        <p:spPr>
          <a:xfrm rot="5400000" flipH="1" flipV="1">
            <a:off x="7162800" y="3352800"/>
            <a:ext cx="1066800" cy="1588"/>
          </a:xfrm>
          <a:prstGeom prst="straightConnector1">
            <a:avLst/>
          </a:prstGeom>
          <a:ln w="63500">
            <a:solidFill>
              <a:srgbClr val="C00000"/>
            </a:solidFill>
            <a:tailEnd type="triangle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6819900" y="4953000"/>
            <a:ext cx="17526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Optional Additional Concentration Layers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819900" y="3124200"/>
            <a:ext cx="17526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Optional Additional Concentration Layers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52400" y="6183868"/>
            <a:ext cx="5410200" cy="369332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chemeClr val="accent4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 registry only holds configuration data.</a:t>
            </a:r>
            <a:endParaRPr lang="en-US" sz="1600" b="1" u="sng" dirty="0" smtClean="0">
              <a:solidFill>
                <a:srgbClr val="002060"/>
              </a:solidFill>
            </a:endParaRPr>
          </a:p>
        </p:txBody>
      </p:sp>
      <p:pic>
        <p:nvPicPr>
          <p:cNvPr id="24" name="Picture 23" descr="PMUregistry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76200"/>
            <a:ext cx="2552700" cy="4424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PMU Owner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dirty="0" smtClean="0"/>
              <a:t>The owner is typically the transmission owner, but can be any entity.</a:t>
            </a:r>
          </a:p>
          <a:p>
            <a:r>
              <a:rPr lang="en-US" b="0" dirty="0" smtClean="0"/>
              <a:t>Registry will use standard company names and </a:t>
            </a:r>
            <a:r>
              <a:rPr lang="en-US" b="0" dirty="0" smtClean="0"/>
              <a:t>abbreviations</a:t>
            </a:r>
            <a:endParaRPr lang="en-US" b="0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u="sng" dirty="0" smtClean="0"/>
              <a:t>Data Elements</a:t>
            </a:r>
          </a:p>
          <a:p>
            <a:r>
              <a:rPr lang="en-US" b="0" dirty="0" smtClean="0"/>
              <a:t>Company</a:t>
            </a:r>
          </a:p>
          <a:p>
            <a:r>
              <a:rPr lang="en-US" b="0" dirty="0" smtClean="0"/>
              <a:t>Company Abbreviation</a:t>
            </a:r>
          </a:p>
          <a:p>
            <a:r>
              <a:rPr lang="en-US" b="0" dirty="0" smtClean="0"/>
              <a:t>Contact Name(s)</a:t>
            </a:r>
          </a:p>
        </p:txBody>
      </p:sp>
      <p:pic>
        <p:nvPicPr>
          <p:cNvPr id="4" name="Picture 3" descr="PMUregistry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76200"/>
            <a:ext cx="2552700" cy="4424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/ Authorization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User Permission Roles </a:t>
            </a:r>
            <a:r>
              <a:rPr lang="en-US" sz="2000" b="0" dirty="0" smtClean="0"/>
              <a:t>(includes XML services)</a:t>
            </a:r>
            <a:endParaRPr lang="en-US" b="0" dirty="0" smtClean="0"/>
          </a:p>
          <a:p>
            <a:pPr lvl="1"/>
            <a:r>
              <a:rPr lang="en-US" dirty="0" smtClean="0"/>
              <a:t>Company Viewer</a:t>
            </a:r>
          </a:p>
          <a:p>
            <a:pPr lvl="1"/>
            <a:r>
              <a:rPr lang="en-US" dirty="0" smtClean="0"/>
              <a:t>Company Editor</a:t>
            </a:r>
          </a:p>
          <a:p>
            <a:pPr lvl="1"/>
            <a:r>
              <a:rPr lang="en-US" dirty="0" smtClean="0"/>
              <a:t>Company Administrator </a:t>
            </a:r>
            <a:r>
              <a:rPr lang="en-US" sz="2000" dirty="0" smtClean="0"/>
              <a:t>(Manages company users)</a:t>
            </a:r>
            <a:endParaRPr lang="en-US" dirty="0" smtClean="0"/>
          </a:p>
          <a:p>
            <a:pPr lvl="1"/>
            <a:r>
              <a:rPr lang="en-US" dirty="0" smtClean="0"/>
              <a:t>Regional Viewer</a:t>
            </a:r>
          </a:p>
          <a:p>
            <a:pPr lvl="1"/>
            <a:r>
              <a:rPr lang="en-US" dirty="0" smtClean="0"/>
              <a:t>Regional Administrator </a:t>
            </a:r>
            <a:r>
              <a:rPr lang="en-US" sz="2000" dirty="0" smtClean="0"/>
              <a:t>(Manages regional viewers)</a:t>
            </a:r>
            <a:endParaRPr lang="en-US" dirty="0" smtClean="0"/>
          </a:p>
          <a:p>
            <a:pPr lvl="1"/>
            <a:r>
              <a:rPr lang="en-US" dirty="0" smtClean="0"/>
              <a:t>Global Viewer</a:t>
            </a:r>
          </a:p>
          <a:p>
            <a:pPr lvl="1"/>
            <a:r>
              <a:rPr lang="en-US" dirty="0" smtClean="0"/>
              <a:t>System Administrator </a:t>
            </a:r>
            <a:r>
              <a:rPr lang="en-US" sz="2000" dirty="0" smtClean="0"/>
              <a:t>(Manages company and regional 				administrators)</a:t>
            </a:r>
            <a:endParaRPr lang="en-US" dirty="0" smtClean="0"/>
          </a:p>
        </p:txBody>
      </p:sp>
      <p:pic>
        <p:nvPicPr>
          <p:cNvPr id="4" name="Picture 3" descr="PMUregistry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76200"/>
            <a:ext cx="2552700" cy="4424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744487"/>
            <a:ext cx="8229600" cy="574675"/>
          </a:xfrm>
        </p:spPr>
        <p:txBody>
          <a:bodyPr/>
          <a:lstStyle/>
          <a:p>
            <a:r>
              <a:rPr lang="en-US" dirty="0" smtClean="0"/>
              <a:t>PMU Data 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3124200" y="1524000"/>
            <a:ext cx="5105400" cy="14478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dirty="0" smtClean="0"/>
              <a:t>Standard Name</a:t>
            </a:r>
          </a:p>
          <a:p>
            <a:pPr>
              <a:spcBef>
                <a:spcPts val="0"/>
              </a:spcBef>
            </a:pPr>
            <a:r>
              <a:rPr lang="en-US" dirty="0" smtClean="0"/>
              <a:t>Physical Location</a:t>
            </a:r>
          </a:p>
          <a:p>
            <a:pPr>
              <a:spcBef>
                <a:spcPts val="0"/>
              </a:spcBef>
            </a:pPr>
            <a:r>
              <a:rPr lang="en-US" dirty="0" smtClean="0"/>
              <a:t>Device Info – Vendor, Protocol</a:t>
            </a:r>
          </a:p>
          <a:p>
            <a:pPr>
              <a:spcBef>
                <a:spcPts val="0"/>
              </a:spcBef>
            </a:pPr>
            <a:r>
              <a:rPr lang="en-US" dirty="0" smtClean="0"/>
              <a:t>Operational Status</a:t>
            </a:r>
            <a:endParaRPr lang="en-US" dirty="0"/>
          </a:p>
        </p:txBody>
      </p:sp>
      <p:grpSp>
        <p:nvGrpSpPr>
          <p:cNvPr id="2" name="Group 22"/>
          <p:cNvGrpSpPr/>
          <p:nvPr/>
        </p:nvGrpSpPr>
        <p:grpSpPr>
          <a:xfrm>
            <a:off x="990600" y="3352800"/>
            <a:ext cx="1837361" cy="1143000"/>
            <a:chOff x="685800" y="3352800"/>
            <a:chExt cx="1837361" cy="1143000"/>
          </a:xfrm>
        </p:grpSpPr>
        <p:sp>
          <p:nvSpPr>
            <p:cNvPr id="13" name="Rectangle 12"/>
            <p:cNvSpPr/>
            <p:nvPr/>
          </p:nvSpPr>
          <p:spPr>
            <a:xfrm>
              <a:off x="685800" y="3352800"/>
              <a:ext cx="1828800" cy="11430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85800" y="3581400"/>
              <a:ext cx="183736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 smtClean="0"/>
                <a:t>Measurement</a:t>
              </a:r>
              <a:br>
                <a:rPr lang="en-US" sz="2000" b="1" dirty="0" smtClean="0"/>
              </a:br>
              <a:r>
                <a:rPr lang="en-US" sz="2000" b="1" dirty="0" smtClean="0"/>
                <a:t>Descriptors</a:t>
              </a:r>
              <a:endParaRPr lang="en-US" sz="2000" b="1" dirty="0"/>
            </a:p>
          </p:txBody>
        </p:sp>
      </p:grpSp>
      <p:grpSp>
        <p:nvGrpSpPr>
          <p:cNvPr id="3" name="Group 21"/>
          <p:cNvGrpSpPr/>
          <p:nvPr/>
        </p:nvGrpSpPr>
        <p:grpSpPr>
          <a:xfrm>
            <a:off x="990600" y="1752600"/>
            <a:ext cx="1828800" cy="1143000"/>
            <a:chOff x="685800" y="1752600"/>
            <a:chExt cx="1828800" cy="1143000"/>
          </a:xfrm>
        </p:grpSpPr>
        <p:sp>
          <p:nvSpPr>
            <p:cNvPr id="11" name="Rectangle 10"/>
            <p:cNvSpPr/>
            <p:nvPr/>
          </p:nvSpPr>
          <p:spPr>
            <a:xfrm>
              <a:off x="685800" y="1752600"/>
              <a:ext cx="1828800" cy="11430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38200" y="2114490"/>
              <a:ext cx="151035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PMU / PDC</a:t>
              </a:r>
              <a:endParaRPr lang="en-US" sz="2000" b="1" dirty="0"/>
            </a:p>
          </p:txBody>
        </p:sp>
      </p:grpSp>
      <p:sp>
        <p:nvSpPr>
          <p:cNvPr id="18" name="Content Placeholder 9"/>
          <p:cNvSpPr txBox="1">
            <a:spLocks/>
          </p:cNvSpPr>
          <p:nvPr/>
        </p:nvSpPr>
        <p:spPr bwMode="auto">
          <a:xfrm>
            <a:off x="3200400" y="3276600"/>
            <a:ext cx="58674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marL="342900" lvl="0" indent="-342900" eaLnBrk="0" hangingPunct="0">
              <a:spcBef>
                <a:spcPts val="0"/>
              </a:spcBef>
              <a:buFont typeface="Times New Roman" pitchFamily="18" charset="0"/>
              <a:buChar char="•"/>
              <a:defRPr/>
            </a:pPr>
            <a:r>
              <a:rPr lang="en-US" sz="2400" b="1" kern="0" dirty="0" smtClean="0">
                <a:latin typeface="+mn-lt"/>
              </a:rPr>
              <a:t>Standard Name</a:t>
            </a:r>
          </a:p>
          <a:p>
            <a:pPr marL="342900" lvl="0" indent="-342900" eaLnBrk="0" hangingPunct="0">
              <a:spcBef>
                <a:spcPts val="0"/>
              </a:spcBef>
              <a:buFont typeface="Times New Roman" pitchFamily="18" charset="0"/>
              <a:buChar char="•"/>
              <a:defRPr/>
            </a:pPr>
            <a:r>
              <a:rPr lang="en-US" sz="2400" b="1" kern="0" dirty="0" smtClean="0">
                <a:latin typeface="+mn-lt"/>
              </a:rPr>
              <a:t>Phase Measured</a:t>
            </a:r>
          </a:p>
          <a:p>
            <a:pPr marL="342900" lvl="0" indent="-342900" eaLnBrk="0" hangingPunct="0">
              <a:spcBef>
                <a:spcPts val="0"/>
              </a:spcBef>
              <a:buFont typeface="Times New Roman" pitchFamily="18" charset="0"/>
              <a:buChar char="•"/>
              <a:defRPr/>
            </a:pPr>
            <a:r>
              <a:rPr lang="en-US" sz="2400" b="1" kern="0" dirty="0" smtClean="0">
                <a:latin typeface="+mn-lt"/>
              </a:rPr>
              <a:t>Units</a:t>
            </a:r>
          </a:p>
          <a:p>
            <a:pPr marL="342900" lvl="0" indent="-342900" eaLnBrk="0" hangingPunct="0">
              <a:spcBef>
                <a:spcPts val="0"/>
              </a:spcBef>
              <a:buFont typeface="Times New Roman" pitchFamily="18" charset="0"/>
              <a:buChar char="•"/>
              <a:defRPr/>
            </a:pPr>
            <a:r>
              <a:rPr lang="en-US" sz="2400" b="1" kern="0" dirty="0" smtClean="0">
                <a:latin typeface="+mn-lt"/>
              </a:rPr>
              <a:t>Reasonability Limits</a:t>
            </a:r>
            <a:endParaRPr lang="en-US" sz="2400" b="1" kern="0" dirty="0" smtClean="0"/>
          </a:p>
        </p:txBody>
      </p:sp>
      <p:grpSp>
        <p:nvGrpSpPr>
          <p:cNvPr id="4" name="Group 28"/>
          <p:cNvGrpSpPr/>
          <p:nvPr/>
        </p:nvGrpSpPr>
        <p:grpSpPr>
          <a:xfrm>
            <a:off x="990600" y="5105400"/>
            <a:ext cx="1828800" cy="1143000"/>
            <a:chOff x="685800" y="3429000"/>
            <a:chExt cx="1828800" cy="1143000"/>
          </a:xfrm>
        </p:grpSpPr>
        <p:sp>
          <p:nvSpPr>
            <p:cNvPr id="32" name="Rectangle 31"/>
            <p:cNvSpPr/>
            <p:nvPr/>
          </p:nvSpPr>
          <p:spPr>
            <a:xfrm>
              <a:off x="685800" y="3429000"/>
              <a:ext cx="1828800" cy="11430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914400" y="3657600"/>
              <a:ext cx="1371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/>
                <a:t>Network</a:t>
              </a:r>
              <a:br>
                <a:rPr lang="en-US" sz="2000" b="1" dirty="0" smtClean="0"/>
              </a:br>
              <a:r>
                <a:rPr lang="en-US" sz="2000" b="1" dirty="0" smtClean="0"/>
                <a:t>Element</a:t>
              </a:r>
            </a:p>
          </p:txBody>
        </p:sp>
      </p:grpSp>
      <p:sp>
        <p:nvSpPr>
          <p:cNvPr id="36" name="Content Placeholder 9"/>
          <p:cNvSpPr txBox="1">
            <a:spLocks/>
          </p:cNvSpPr>
          <p:nvPr/>
        </p:nvSpPr>
        <p:spPr bwMode="auto">
          <a:xfrm>
            <a:off x="3200400" y="5257800"/>
            <a:ext cx="5105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Times New Roman" pitchFamily="18" charset="0"/>
              <a:buChar char="•"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Standard Name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Times New Roman" pitchFamily="18" charset="0"/>
              <a:buChar char="•"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Electrical One-Line Location</a:t>
            </a:r>
          </a:p>
        </p:txBody>
      </p:sp>
      <p:pic>
        <p:nvPicPr>
          <p:cNvPr id="16" name="Picture 15" descr="PMUregistry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76200"/>
            <a:ext cx="2552700" cy="4424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Topics Covered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PDCs</a:t>
            </a:r>
          </a:p>
          <a:p>
            <a:endParaRPr lang="en-US" dirty="0" smtClean="0"/>
          </a:p>
          <a:p>
            <a:r>
              <a:rPr lang="en-US" dirty="0" smtClean="0"/>
              <a:t>The NERC Phasor Concentration</a:t>
            </a:r>
          </a:p>
          <a:p>
            <a:pPr lvl="1"/>
            <a:r>
              <a:rPr lang="en-US" dirty="0" smtClean="0"/>
              <a:t>Operation of the TVA SuperPDC</a:t>
            </a:r>
          </a:p>
          <a:p>
            <a:pPr lvl="1"/>
            <a:r>
              <a:rPr lang="en-US" dirty="0" smtClean="0"/>
              <a:t>Development of the NERC PCS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The NASPI PMU Registry</a:t>
            </a:r>
          </a:p>
          <a:p>
            <a:endParaRPr lang="en-US" dirty="0" smtClean="0"/>
          </a:p>
        </p:txBody>
      </p:sp>
      <p:sp>
        <p:nvSpPr>
          <p:cNvPr id="4" name="TextBox 55"/>
          <p:cNvSpPr txBox="1">
            <a:spLocks noChangeArrowheads="1"/>
          </p:cNvSpPr>
          <p:nvPr/>
        </p:nvSpPr>
        <p:spPr bwMode="auto">
          <a:xfrm>
            <a:off x="855383" y="63064"/>
            <a:ext cx="98937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PDCs</a:t>
            </a:r>
            <a:endParaRPr lang="en-US" sz="1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PMU/PDC Data - Physical Location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600200"/>
            <a:ext cx="6781800" cy="4648200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sz="2800" b="0" dirty="0" smtClean="0"/>
              <a:t>Interconnection</a:t>
            </a:r>
          </a:p>
          <a:p>
            <a:pPr>
              <a:spcBef>
                <a:spcPts val="1200"/>
              </a:spcBef>
            </a:pPr>
            <a:r>
              <a:rPr lang="en-US" sz="2800" b="0" dirty="0" smtClean="0"/>
              <a:t>NERC Region</a:t>
            </a:r>
          </a:p>
          <a:p>
            <a:pPr>
              <a:spcBef>
                <a:spcPts val="1200"/>
              </a:spcBef>
            </a:pPr>
            <a:r>
              <a:rPr lang="en-US" sz="2800" b="0" dirty="0" smtClean="0"/>
              <a:t>Regional PDC (optional)</a:t>
            </a:r>
          </a:p>
          <a:p>
            <a:pPr>
              <a:spcBef>
                <a:spcPts val="1200"/>
              </a:spcBef>
            </a:pPr>
            <a:r>
              <a:rPr lang="en-US" sz="2800" b="0" dirty="0" smtClean="0"/>
              <a:t>Location Name (Substation)</a:t>
            </a:r>
          </a:p>
          <a:p>
            <a:pPr>
              <a:spcBef>
                <a:spcPts val="1200"/>
              </a:spcBef>
            </a:pPr>
            <a:r>
              <a:rPr lang="en-US" sz="2800" b="0" dirty="0" smtClean="0"/>
              <a:t>Station ID or short name</a:t>
            </a:r>
          </a:p>
          <a:p>
            <a:pPr>
              <a:spcBef>
                <a:spcPts val="1200"/>
              </a:spcBef>
            </a:pPr>
            <a:r>
              <a:rPr lang="en-US" sz="2800" b="0" dirty="0" smtClean="0"/>
              <a:t>Lat / Long</a:t>
            </a:r>
          </a:p>
          <a:p>
            <a:pPr>
              <a:spcBef>
                <a:spcPts val="1200"/>
              </a:spcBef>
            </a:pPr>
            <a:r>
              <a:rPr lang="en-US" sz="2800" b="0" dirty="0" smtClean="0"/>
              <a:t>Time Zone</a:t>
            </a:r>
          </a:p>
          <a:p>
            <a:pPr>
              <a:spcBef>
                <a:spcPts val="1200"/>
              </a:spcBef>
            </a:pPr>
            <a:r>
              <a:rPr lang="en-US" sz="2800" b="0" dirty="0" smtClean="0"/>
              <a:t>SGIG Funding Info</a:t>
            </a:r>
          </a:p>
          <a:p>
            <a:pPr>
              <a:spcBef>
                <a:spcPts val="1800"/>
              </a:spcBef>
            </a:pPr>
            <a:endParaRPr lang="en-US" sz="3200" b="0" dirty="0"/>
          </a:p>
        </p:txBody>
      </p:sp>
      <p:sp>
        <p:nvSpPr>
          <p:cNvPr id="4" name="TextBox 3"/>
          <p:cNvSpPr txBox="1"/>
          <p:nvPr/>
        </p:nvSpPr>
        <p:spPr>
          <a:xfrm>
            <a:off x="838200" y="76200"/>
            <a:ext cx="17748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PMU / PDC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PMU/PDC Data - Device Info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b="0" dirty="0" smtClean="0">
                <a:solidFill>
                  <a:srgbClr val="0070C0"/>
                </a:solidFill>
              </a:rPr>
              <a:t>Standard Device Name / ID </a:t>
            </a:r>
            <a:r>
              <a:rPr lang="en-US" sz="1800" b="0" dirty="0" smtClean="0">
                <a:solidFill>
                  <a:srgbClr val="0070C0"/>
                </a:solidFill>
              </a:rPr>
              <a:t>[system generated] </a:t>
            </a:r>
            <a:r>
              <a:rPr lang="en-US" b="0" dirty="0" smtClean="0">
                <a:solidFill>
                  <a:srgbClr val="0070C0"/>
                </a:solidFill>
              </a:rPr>
              <a:t/>
            </a:r>
            <a:br>
              <a:rPr lang="en-US" b="0" dirty="0" smtClean="0">
                <a:solidFill>
                  <a:srgbClr val="0070C0"/>
                </a:solidFill>
              </a:rPr>
            </a:br>
            <a:r>
              <a:rPr lang="en-US" sz="1600" b="0" dirty="0" smtClean="0">
                <a:solidFill>
                  <a:srgbClr val="0070C0"/>
                </a:solidFill>
              </a:rPr>
              <a:t>(Company </a:t>
            </a:r>
            <a:r>
              <a:rPr lang="en-US" sz="1600" b="0" dirty="0" err="1" smtClean="0">
                <a:solidFill>
                  <a:srgbClr val="0070C0"/>
                </a:solidFill>
              </a:rPr>
              <a:t>Abbv</a:t>
            </a:r>
            <a:r>
              <a:rPr lang="en-US" sz="1600" b="0" dirty="0" smtClean="0">
                <a:solidFill>
                  <a:srgbClr val="0070C0"/>
                </a:solidFill>
              </a:rPr>
              <a:t> – Station Short Name – Count)</a:t>
            </a:r>
            <a:endParaRPr lang="en-US" b="0" dirty="0" smtClean="0">
              <a:solidFill>
                <a:srgbClr val="0070C0"/>
              </a:solidFill>
            </a:endParaRPr>
          </a:p>
          <a:p>
            <a:pPr>
              <a:spcBef>
                <a:spcPts val="900"/>
              </a:spcBef>
            </a:pPr>
            <a:r>
              <a:rPr lang="en-US" b="0" dirty="0" smtClean="0"/>
              <a:t>Company Device Name</a:t>
            </a:r>
          </a:p>
          <a:p>
            <a:pPr>
              <a:spcBef>
                <a:spcPts val="900"/>
              </a:spcBef>
            </a:pPr>
            <a:r>
              <a:rPr lang="en-US" b="0" dirty="0" smtClean="0"/>
              <a:t>Device Type</a:t>
            </a:r>
          </a:p>
          <a:p>
            <a:pPr>
              <a:spcBef>
                <a:spcPts val="900"/>
              </a:spcBef>
            </a:pPr>
            <a:r>
              <a:rPr lang="en-US" b="0" dirty="0" smtClean="0"/>
              <a:t>Vendor</a:t>
            </a:r>
          </a:p>
          <a:p>
            <a:pPr>
              <a:spcBef>
                <a:spcPts val="900"/>
              </a:spcBef>
            </a:pPr>
            <a:r>
              <a:rPr lang="en-US" b="0" dirty="0" smtClean="0"/>
              <a:t>Model</a:t>
            </a:r>
          </a:p>
          <a:p>
            <a:pPr>
              <a:spcBef>
                <a:spcPts val="900"/>
              </a:spcBef>
            </a:pPr>
            <a:r>
              <a:rPr lang="en-US" b="0" dirty="0" smtClean="0"/>
              <a:t>Protocol</a:t>
            </a:r>
          </a:p>
          <a:p>
            <a:pPr>
              <a:spcBef>
                <a:spcPts val="900"/>
              </a:spcBef>
            </a:pPr>
            <a:r>
              <a:rPr lang="en-US" b="0" dirty="0" smtClean="0"/>
              <a:t>Sampling Rate</a:t>
            </a:r>
          </a:p>
          <a:p>
            <a:pPr>
              <a:spcBef>
                <a:spcPts val="900"/>
              </a:spcBef>
            </a:pPr>
            <a:r>
              <a:rPr lang="en-US" b="0" dirty="0" smtClean="0"/>
              <a:t>Device Status</a:t>
            </a:r>
          </a:p>
          <a:p>
            <a:pPr>
              <a:spcBef>
                <a:spcPts val="900"/>
              </a:spcBef>
            </a:pPr>
            <a:r>
              <a:rPr lang="en-US" b="0" dirty="0" smtClean="0"/>
              <a:t>Comments / Description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38200" y="76200"/>
            <a:ext cx="17748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PMU / PDC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05400" y="2667000"/>
            <a:ext cx="3328475" cy="2585323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chemeClr val="accent4">
                <a:lumMod val="85000"/>
                <a:lumOff val="15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b="1" u="sng" dirty="0" smtClean="0"/>
              <a:t>Device Status States</a:t>
            </a:r>
          </a:p>
          <a:p>
            <a:endParaRPr lang="en-US" dirty="0" smtClean="0"/>
          </a:p>
          <a:p>
            <a:pPr marL="230188" indent="-230188">
              <a:buFont typeface="Arial" pitchFamily="34" charset="0"/>
              <a:buChar char="•"/>
            </a:pPr>
            <a:r>
              <a:rPr lang="en-US" dirty="0" smtClean="0"/>
              <a:t>Planned (planned date)</a:t>
            </a:r>
          </a:p>
          <a:p>
            <a:pPr marL="230188" indent="-230188">
              <a:buFont typeface="Arial" pitchFamily="34" charset="0"/>
              <a:buChar char="•"/>
            </a:pPr>
            <a:r>
              <a:rPr lang="en-US" dirty="0" smtClean="0"/>
              <a:t>Installed</a:t>
            </a:r>
            <a:br>
              <a:rPr lang="en-US" dirty="0" smtClean="0"/>
            </a:br>
            <a:endParaRPr lang="en-US" dirty="0" smtClean="0"/>
          </a:p>
          <a:p>
            <a:pPr marL="230188" indent="-230188">
              <a:buFont typeface="Arial" pitchFamily="34" charset="0"/>
              <a:buChar char="•"/>
            </a:pPr>
            <a:r>
              <a:rPr lang="en-US" dirty="0" smtClean="0"/>
              <a:t>Regionally</a:t>
            </a:r>
            <a:br>
              <a:rPr lang="en-US" dirty="0" smtClean="0"/>
            </a:br>
            <a:r>
              <a:rPr lang="en-US" dirty="0" smtClean="0"/>
              <a:t>Operational (in-service date)</a:t>
            </a:r>
            <a:br>
              <a:rPr lang="en-US" dirty="0" smtClean="0"/>
            </a:br>
            <a:endParaRPr lang="en-US" dirty="0" smtClean="0"/>
          </a:p>
          <a:p>
            <a:pPr marL="230188" indent="-230188">
              <a:buFont typeface="Arial" pitchFamily="34" charset="0"/>
              <a:buChar char="•"/>
            </a:pPr>
            <a:r>
              <a:rPr lang="en-US" dirty="0" smtClean="0"/>
              <a:t>Out-of-Service/Retired</a:t>
            </a:r>
          </a:p>
        </p:txBody>
      </p:sp>
      <p:cxnSp>
        <p:nvCxnSpPr>
          <p:cNvPr id="7" name="Straight Connector 6"/>
          <p:cNvCxnSpPr/>
          <p:nvPr/>
        </p:nvCxnSpPr>
        <p:spPr>
          <a:xfrm rot="5400000" flipH="1" flipV="1">
            <a:off x="2743200" y="3276600"/>
            <a:ext cx="2514600" cy="17526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124200" y="5410200"/>
            <a:ext cx="1828800" cy="762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Measurement Descriptor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47800"/>
            <a:ext cx="8382000" cy="4648200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sz="2800" b="0" dirty="0" smtClean="0">
                <a:solidFill>
                  <a:srgbClr val="0070C0"/>
                </a:solidFill>
              </a:rPr>
              <a:t>Measurement Point Name / ID </a:t>
            </a:r>
            <a:r>
              <a:rPr lang="en-US" sz="1800" b="0" dirty="0" smtClean="0">
                <a:solidFill>
                  <a:srgbClr val="0070C0"/>
                </a:solidFill>
              </a:rPr>
              <a:t>[system generated] </a:t>
            </a:r>
            <a:r>
              <a:rPr lang="en-US" sz="2800" b="0" dirty="0" smtClean="0">
                <a:solidFill>
                  <a:srgbClr val="0070C0"/>
                </a:solidFill>
              </a:rPr>
              <a:t/>
            </a:r>
            <a:br>
              <a:rPr lang="en-US" sz="2800" b="0" dirty="0" smtClean="0">
                <a:solidFill>
                  <a:srgbClr val="0070C0"/>
                </a:solidFill>
              </a:rPr>
            </a:br>
            <a:r>
              <a:rPr lang="en-US" sz="1400" b="0" dirty="0" smtClean="0">
                <a:solidFill>
                  <a:srgbClr val="0070C0"/>
                </a:solidFill>
              </a:rPr>
              <a:t>(Company </a:t>
            </a:r>
            <a:r>
              <a:rPr lang="en-US" sz="1400" b="0" dirty="0" err="1" smtClean="0">
                <a:solidFill>
                  <a:srgbClr val="0070C0"/>
                </a:solidFill>
              </a:rPr>
              <a:t>Abbv</a:t>
            </a:r>
            <a:r>
              <a:rPr lang="en-US" sz="1400" b="0" dirty="0" smtClean="0">
                <a:solidFill>
                  <a:srgbClr val="0070C0"/>
                </a:solidFill>
              </a:rPr>
              <a:t> – Station Short Name – Device Count – Signal Type – [Count])</a:t>
            </a:r>
            <a:endParaRPr lang="en-US" sz="2800" b="0" dirty="0" smtClean="0">
              <a:solidFill>
                <a:srgbClr val="0070C0"/>
              </a:solidFill>
            </a:endParaRPr>
          </a:p>
          <a:p>
            <a:pPr>
              <a:spcBef>
                <a:spcPts val="1200"/>
              </a:spcBef>
            </a:pPr>
            <a:r>
              <a:rPr lang="en-US" sz="2800" b="0" dirty="0" smtClean="0"/>
              <a:t>Measurement Type </a:t>
            </a:r>
            <a:r>
              <a:rPr lang="en-US" sz="2000" b="0" dirty="0" smtClean="0"/>
              <a:t>(phasor*, frequency, change in frequency, analog, calculated analog, binary, measurement system status.)</a:t>
            </a:r>
            <a:endParaRPr lang="en-US" sz="2800" b="0" dirty="0" smtClean="0"/>
          </a:p>
          <a:p>
            <a:pPr>
              <a:spcBef>
                <a:spcPts val="1200"/>
              </a:spcBef>
            </a:pPr>
            <a:r>
              <a:rPr lang="en-US" sz="2800" b="0" dirty="0" smtClean="0"/>
              <a:t>Phase (+, -, 0, A, B, C)</a:t>
            </a:r>
          </a:p>
          <a:p>
            <a:pPr>
              <a:spcBef>
                <a:spcPts val="1200"/>
              </a:spcBef>
            </a:pPr>
            <a:r>
              <a:rPr lang="en-US" sz="2800" b="0" dirty="0" smtClean="0"/>
              <a:t>Engineering Units</a:t>
            </a:r>
          </a:p>
          <a:p>
            <a:pPr>
              <a:spcBef>
                <a:spcPts val="1200"/>
              </a:spcBef>
            </a:pPr>
            <a:r>
              <a:rPr lang="en-US" sz="2800" b="0" dirty="0" smtClean="0"/>
              <a:t>Scaling Factors (</a:t>
            </a:r>
            <a:r>
              <a:rPr lang="en-US" sz="2800" b="0" dirty="0" err="1" smtClean="0"/>
              <a:t>mx</a:t>
            </a:r>
            <a:r>
              <a:rPr lang="en-US" sz="2800" b="0" dirty="0" smtClean="0"/>
              <a:t> + b)</a:t>
            </a:r>
          </a:p>
          <a:p>
            <a:pPr>
              <a:spcBef>
                <a:spcPts val="1200"/>
              </a:spcBef>
            </a:pPr>
            <a:r>
              <a:rPr lang="en-US" sz="2800" b="0" dirty="0" smtClean="0"/>
              <a:t>Reasonability Limits (high / low)</a:t>
            </a:r>
            <a:endParaRPr lang="en-US" sz="3200" b="0" dirty="0"/>
          </a:p>
        </p:txBody>
      </p:sp>
      <p:sp>
        <p:nvSpPr>
          <p:cNvPr id="4" name="TextBox 3"/>
          <p:cNvSpPr txBox="1"/>
          <p:nvPr/>
        </p:nvSpPr>
        <p:spPr>
          <a:xfrm>
            <a:off x="838200" y="76200"/>
            <a:ext cx="30594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Measurement Value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5800" y="5943600"/>
            <a:ext cx="78247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2000" i="1" dirty="0" err="1" smtClean="0">
                <a:latin typeface="Times New Roman" pitchFamily="18" charset="0"/>
                <a:cs typeface="Times New Roman" pitchFamily="18" charset="0"/>
              </a:rPr>
              <a:t>Phasors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 can be in polar form (magnitude and angle) or rectangular form</a:t>
            </a:r>
            <a:br>
              <a:rPr lang="en-US" sz="2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and always generate a pair of master registry IDs.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PMUregistry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76200"/>
            <a:ext cx="2552700" cy="4424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Network Element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8229600" cy="4648200"/>
          </a:xfrm>
        </p:spPr>
        <p:txBody>
          <a:bodyPr/>
          <a:lstStyle/>
          <a:p>
            <a:pPr>
              <a:spcBef>
                <a:spcPts val="1800"/>
              </a:spcBef>
            </a:pPr>
            <a:r>
              <a:rPr lang="en-US" sz="2800" b="0" dirty="0" smtClean="0">
                <a:solidFill>
                  <a:srgbClr val="0070C0"/>
                </a:solidFill>
              </a:rPr>
              <a:t>Registry Network Element ID</a:t>
            </a:r>
            <a:r>
              <a:rPr lang="en-US" b="0" dirty="0" smtClean="0">
                <a:solidFill>
                  <a:srgbClr val="0070C0"/>
                </a:solidFill>
              </a:rPr>
              <a:t> [system generated] </a:t>
            </a:r>
            <a:r>
              <a:rPr lang="en-US" sz="2800" b="0" dirty="0" smtClean="0">
                <a:solidFill>
                  <a:srgbClr val="0070C0"/>
                </a:solidFill>
              </a:rPr>
              <a:t/>
            </a:r>
            <a:br>
              <a:rPr lang="en-US" sz="2800" b="0" dirty="0" smtClean="0">
                <a:solidFill>
                  <a:srgbClr val="0070C0"/>
                </a:solidFill>
              </a:rPr>
            </a:br>
            <a:r>
              <a:rPr lang="en-US" sz="2000" b="0" dirty="0" smtClean="0">
                <a:solidFill>
                  <a:srgbClr val="0070C0"/>
                </a:solidFill>
              </a:rPr>
              <a:t>(an ID for each line name for a company)</a:t>
            </a:r>
          </a:p>
          <a:p>
            <a:pPr>
              <a:spcBef>
                <a:spcPts val="1800"/>
              </a:spcBef>
            </a:pPr>
            <a:r>
              <a:rPr lang="en-US" sz="2800" b="0" dirty="0" smtClean="0"/>
              <a:t>Line / Bus Name</a:t>
            </a:r>
          </a:p>
          <a:p>
            <a:pPr>
              <a:spcBef>
                <a:spcPts val="1800"/>
              </a:spcBef>
            </a:pPr>
            <a:r>
              <a:rPr lang="en-US" sz="2800" b="0" dirty="0" smtClean="0"/>
              <a:t>Regional Line/Bus unique ID</a:t>
            </a:r>
            <a:br>
              <a:rPr lang="en-US" sz="2800" b="0" dirty="0" smtClean="0"/>
            </a:br>
            <a:r>
              <a:rPr lang="en-US" sz="2000" b="0" dirty="0" smtClean="0"/>
              <a:t>(</a:t>
            </a:r>
            <a:r>
              <a:rPr lang="en-US" sz="2000" b="0" dirty="0" err="1" smtClean="0"/>
              <a:t>e.g</a:t>
            </a:r>
            <a:r>
              <a:rPr lang="en-US" sz="2000" b="0" dirty="0" smtClean="0"/>
              <a:t>, MMWG / SDX ID in the east)</a:t>
            </a:r>
            <a:endParaRPr lang="en-US" sz="2800" b="0" dirty="0" smtClean="0"/>
          </a:p>
          <a:p>
            <a:pPr>
              <a:spcBef>
                <a:spcPts val="1800"/>
              </a:spcBef>
            </a:pPr>
            <a:r>
              <a:rPr lang="en-US" sz="2800" b="0" dirty="0" smtClean="0"/>
              <a:t>Local Line/Bus ID</a:t>
            </a:r>
            <a:br>
              <a:rPr lang="en-US" sz="2800" b="0" dirty="0" smtClean="0"/>
            </a:br>
            <a:r>
              <a:rPr lang="en-US" sz="2000" b="0" dirty="0" smtClean="0"/>
              <a:t>(an ID with meaning to company)</a:t>
            </a:r>
          </a:p>
          <a:p>
            <a:pPr>
              <a:spcBef>
                <a:spcPts val="1800"/>
              </a:spcBef>
            </a:pPr>
            <a:r>
              <a:rPr lang="en-US" sz="2800" b="0" dirty="0" smtClean="0"/>
              <a:t>Extra Line/Bus ID</a:t>
            </a:r>
          </a:p>
          <a:p>
            <a:pPr>
              <a:spcBef>
                <a:spcPts val="1800"/>
              </a:spcBef>
            </a:pPr>
            <a:r>
              <a:rPr lang="en-US" sz="2800" b="0" dirty="0" smtClean="0"/>
              <a:t>Nominal kV</a:t>
            </a:r>
          </a:p>
          <a:p>
            <a:pPr>
              <a:spcBef>
                <a:spcPts val="1800"/>
              </a:spcBef>
              <a:buNone/>
            </a:pPr>
            <a:endParaRPr lang="en-US" sz="3200" b="0" dirty="0" smtClean="0"/>
          </a:p>
          <a:p>
            <a:pPr>
              <a:spcBef>
                <a:spcPts val="1800"/>
              </a:spcBef>
              <a:buNone/>
            </a:pPr>
            <a:endParaRPr lang="en-US" sz="3200" b="0" dirty="0"/>
          </a:p>
        </p:txBody>
      </p:sp>
      <p:sp>
        <p:nvSpPr>
          <p:cNvPr id="4" name="TextBox 3"/>
          <p:cNvSpPr txBox="1"/>
          <p:nvPr/>
        </p:nvSpPr>
        <p:spPr>
          <a:xfrm>
            <a:off x="838200" y="76200"/>
            <a:ext cx="29049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Measured Element</a:t>
            </a:r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5" name="Picture 4" descr="PMUregistry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76200"/>
            <a:ext cx="2552700" cy="4424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Public Splash Screen Provides Summary and “how to contribute”</a:t>
            </a: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1905000"/>
            <a:ext cx="6629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PMUregistry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76200"/>
            <a:ext cx="2552700" cy="442468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1905000" y="3429000"/>
            <a:ext cx="6477000" cy="1304330"/>
            <a:chOff x="1905000" y="3429000"/>
            <a:chExt cx="6477000" cy="1304330"/>
          </a:xfrm>
        </p:grpSpPr>
        <p:sp>
          <p:nvSpPr>
            <p:cNvPr id="7" name="TextBox 6"/>
            <p:cNvSpPr txBox="1"/>
            <p:nvPr/>
          </p:nvSpPr>
          <p:spPr>
            <a:xfrm>
              <a:off x="1905000" y="3810000"/>
              <a:ext cx="2441694" cy="92333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C0000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How to get accounts</a:t>
              </a:r>
            </a:p>
            <a:p>
              <a:pPr marL="284163" indent="-284163"/>
              <a:r>
                <a:rPr lang="en-US" b="1" dirty="0" smtClean="0"/>
                <a:t>	- to view data</a:t>
              </a:r>
            </a:p>
            <a:p>
              <a:pPr marL="284163" indent="-284163"/>
              <a:r>
                <a:rPr lang="en-US" b="1" dirty="0" smtClean="0"/>
                <a:t>	</a:t>
              </a:r>
              <a:r>
                <a:rPr lang="en-US" b="1" dirty="0" smtClean="0"/>
                <a:t>- to contribute</a:t>
              </a:r>
              <a:endParaRPr lang="en-US" b="1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529937" y="3429000"/>
              <a:ext cx="2852063" cy="92333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C0000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Some simple stats</a:t>
              </a:r>
            </a:p>
            <a:p>
              <a:r>
                <a:rPr lang="en-US" b="1" dirty="0" smtClean="0"/>
                <a:t>on the PMUs installed in</a:t>
              </a:r>
            </a:p>
            <a:p>
              <a:r>
                <a:rPr lang="en-US" b="1" dirty="0" smtClean="0"/>
                <a:t>each interconnect.</a:t>
              </a:r>
              <a:endParaRPr lang="en-US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Logon for Access</a:t>
            </a:r>
            <a:endParaRPr lang="en-US" dirty="0"/>
          </a:p>
        </p:txBody>
      </p:sp>
      <p:pic>
        <p:nvPicPr>
          <p:cNvPr id="5" name="Picture 4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1200" y="2057400"/>
            <a:ext cx="4953000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PMUregistryLog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76200"/>
            <a:ext cx="2552700" cy="4424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 / User Homepage</a:t>
            </a: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524000"/>
            <a:ext cx="63246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PMUregistry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76200"/>
            <a:ext cx="2552700" cy="442468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457200" y="1752600"/>
            <a:ext cx="8386782" cy="4837331"/>
            <a:chOff x="457200" y="1752600"/>
            <a:chExt cx="8386782" cy="4837331"/>
          </a:xfrm>
        </p:grpSpPr>
        <p:sp>
          <p:nvSpPr>
            <p:cNvPr id="7" name="TextBox 6"/>
            <p:cNvSpPr txBox="1"/>
            <p:nvPr/>
          </p:nvSpPr>
          <p:spPr>
            <a:xfrm>
              <a:off x="457200" y="6019800"/>
              <a:ext cx="2313454" cy="36933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PMU count vs. time</a:t>
              </a:r>
              <a:endParaRPr lang="en-US" b="1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653795" y="6096000"/>
              <a:ext cx="1890261" cy="36933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Recently added</a:t>
              </a:r>
              <a:endParaRPr lang="en-US" b="1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162800" y="5943600"/>
              <a:ext cx="1473480" cy="64633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PMU Totals</a:t>
              </a:r>
            </a:p>
            <a:p>
              <a:r>
                <a:rPr lang="en-US" b="1" dirty="0" smtClean="0"/>
                <a:t>By “Status”</a:t>
              </a:r>
              <a:endParaRPr lang="en-US" b="1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248400" y="1752600"/>
              <a:ext cx="2595582" cy="36933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Data Filtering Options</a:t>
              </a:r>
              <a:endParaRPr lang="en-US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Browse Devices (PMUs)</a:t>
            </a: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1600200"/>
            <a:ext cx="6096000" cy="4677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PMUregistry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76200"/>
            <a:ext cx="2552700" cy="442468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381000" y="1371600"/>
            <a:ext cx="8557215" cy="4038600"/>
            <a:chOff x="381000" y="1371600"/>
            <a:chExt cx="8557215" cy="4038600"/>
          </a:xfrm>
        </p:grpSpPr>
        <p:sp>
          <p:nvSpPr>
            <p:cNvPr id="7" name="TextBox 6"/>
            <p:cNvSpPr txBox="1"/>
            <p:nvPr/>
          </p:nvSpPr>
          <p:spPr>
            <a:xfrm>
              <a:off x="5410200" y="2057400"/>
              <a:ext cx="954107" cy="36933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C0000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Search</a:t>
              </a:r>
              <a:endParaRPr lang="en-US" b="1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019800" y="1371600"/>
              <a:ext cx="2595582" cy="36933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C0000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Data Filtering Options</a:t>
              </a:r>
              <a:endParaRPr lang="en-US" b="1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81000" y="4583668"/>
              <a:ext cx="2287806" cy="36933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C0000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Device Short Name</a:t>
              </a:r>
              <a:endParaRPr lang="en-US" b="1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209800" y="5040868"/>
              <a:ext cx="1928798" cy="36933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C0000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Vendor &amp; Model</a:t>
              </a:r>
              <a:endParaRPr lang="en-US" b="1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267200" y="4267200"/>
              <a:ext cx="889987" cy="36933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C0000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Status</a:t>
              </a:r>
              <a:endParaRPr lang="en-US" b="1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791200" y="4191000"/>
              <a:ext cx="3147015" cy="64633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C0000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Drill down to measurement</a:t>
              </a:r>
            </a:p>
            <a:p>
              <a:pPr algn="ctr"/>
              <a:r>
                <a:rPr lang="en-US" b="1" dirty="0" smtClean="0"/>
                <a:t>descriptors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905000" y="4114800"/>
              <a:ext cx="902811" cy="36933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C0000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Owner</a:t>
              </a:r>
              <a:endParaRPr lang="en-US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Enter Device (PMU) Configuration Data</a:t>
            </a: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524000"/>
            <a:ext cx="5943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PMUregistry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76200"/>
            <a:ext cx="2552700" cy="4424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Wizard to upload Device (PMU) Configuration Data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1828800"/>
            <a:ext cx="5867400" cy="4691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PMUregistry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76200"/>
            <a:ext cx="2552700" cy="442468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3124200" y="3048000"/>
            <a:ext cx="5293381" cy="3529013"/>
            <a:chOff x="3124200" y="3048000"/>
            <a:chExt cx="5293381" cy="3529013"/>
          </a:xfrm>
        </p:grpSpPr>
        <p:pic>
          <p:nvPicPr>
            <p:cNvPr id="5" name="Picture 4" descr="IEEE1344 Connection Tester"/>
            <p:cNvPicPr>
              <a:picLocks noChangeAspect="1" noChangeArrowheads="1"/>
            </p:cNvPicPr>
            <p:nvPr/>
          </p:nvPicPr>
          <p:blipFill>
            <a:blip r:embed="rId4">
              <a:lum bright="6000"/>
            </a:blip>
            <a:srcRect/>
            <a:stretch>
              <a:fillRect/>
            </a:stretch>
          </p:blipFill>
          <p:spPr>
            <a:xfrm>
              <a:off x="5334000" y="4114800"/>
              <a:ext cx="3083581" cy="2462213"/>
            </a:xfrm>
            <a:prstGeom prst="rect">
              <a:avLst/>
            </a:prstGeom>
            <a:noFill/>
            <a:ln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6" name="Bent Arrow 5"/>
            <p:cNvSpPr/>
            <p:nvPr/>
          </p:nvSpPr>
          <p:spPr>
            <a:xfrm rot="16200000">
              <a:off x="3086100" y="3848100"/>
              <a:ext cx="2514600" cy="1981200"/>
            </a:xfrm>
            <a:prstGeom prst="bentArrow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124200" y="3048000"/>
              <a:ext cx="1556836" cy="36933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C0000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Upload a file</a:t>
              </a:r>
              <a:endParaRPr lang="en-US" b="1" dirty="0" smtClean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Phasor Data Concentrator?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PDC must:</a:t>
            </a:r>
          </a:p>
          <a:p>
            <a:pPr lvl="1"/>
            <a:r>
              <a:rPr lang="en-US" sz="2000" dirty="0" smtClean="0"/>
              <a:t>accept real-time data streams from multiple PMUs</a:t>
            </a:r>
          </a:p>
          <a:p>
            <a:pPr lvl="1"/>
            <a:r>
              <a:rPr lang="en-US" sz="2000" dirty="0" smtClean="0"/>
              <a:t>Publish a single, synchronized data stream in a standard </a:t>
            </a:r>
            <a:r>
              <a:rPr lang="en-US" sz="2000" dirty="0" smtClean="0"/>
              <a:t>protocol</a:t>
            </a:r>
            <a:endParaRPr lang="en-US" sz="2800" dirty="0" smtClean="0"/>
          </a:p>
          <a:p>
            <a:r>
              <a:rPr lang="en-US" sz="2600" b="1" dirty="0" smtClean="0">
                <a:ea typeface="+mn-ea"/>
                <a:cs typeface="+mn-cs"/>
              </a:rPr>
              <a:t>PDCs can optionally:</a:t>
            </a:r>
          </a:p>
          <a:p>
            <a:pPr lvl="1"/>
            <a:r>
              <a:rPr lang="en-US" sz="2000" dirty="0" smtClean="0"/>
              <a:t>Accept inputs in multiple protocols</a:t>
            </a:r>
          </a:p>
          <a:p>
            <a:pPr lvl="1"/>
            <a:r>
              <a:rPr lang="en-US" sz="2000" dirty="0" smtClean="0"/>
              <a:t>Accept data at varying rates</a:t>
            </a:r>
          </a:p>
          <a:p>
            <a:pPr lvl="1"/>
            <a:r>
              <a:rPr lang="en-US" sz="2000" dirty="0" smtClean="0"/>
              <a:t>Allow the output stream to be configured as a subset of the inputs</a:t>
            </a:r>
          </a:p>
          <a:p>
            <a:pPr lvl="1"/>
            <a:r>
              <a:rPr lang="en-US" sz="2000" dirty="0" smtClean="0"/>
              <a:t>Publish multiple, separately configurable data streams</a:t>
            </a:r>
          </a:p>
          <a:p>
            <a:pPr lvl="1"/>
            <a:r>
              <a:rPr lang="en-US" sz="2000" dirty="0" smtClean="0"/>
              <a:t>Provide notifications of system and PMU problems</a:t>
            </a:r>
          </a:p>
          <a:p>
            <a:pPr lvl="1">
              <a:buNone/>
            </a:pPr>
            <a:r>
              <a:rPr lang="en-US" sz="2000" dirty="0" smtClean="0"/>
              <a:t>	… and more</a:t>
            </a:r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Manage Companies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1600200"/>
            <a:ext cx="5867400" cy="4680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PMUregistry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76200"/>
            <a:ext cx="2552700" cy="4424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Manage Vendors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1752600"/>
            <a:ext cx="5687326" cy="4797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PMUregistry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76200"/>
            <a:ext cx="2552700" cy="4424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Manage Vendor Devices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676400"/>
            <a:ext cx="6019800" cy="503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PMUregistry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76200"/>
            <a:ext cx="2552700" cy="4424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Browse / Edit Measurement Configuration Data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752601"/>
            <a:ext cx="5943600" cy="4800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PMUregistry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76200"/>
            <a:ext cx="2552700" cy="4424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Registry Location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Development</a:t>
            </a:r>
            <a:br>
              <a:rPr lang="en-US" dirty="0" smtClean="0"/>
            </a:br>
            <a:r>
              <a:rPr lang="en-US" dirty="0" smtClean="0">
                <a:hlinkClick r:id="rId2"/>
              </a:rPr>
              <a:t>https://naspi.tva.com/PMUregistry</a:t>
            </a:r>
            <a:r>
              <a:rPr lang="en-US" dirty="0" smtClean="0"/>
              <a:t> 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Production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>
                <a:solidFill>
                  <a:srgbClr val="FF0000"/>
                </a:solidFill>
                <a:hlinkClick r:id="rId3"/>
              </a:rPr>
              <a:t>https://www.NASPIpmuRegistry.com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0"/>
          <p:cNvGrpSpPr>
            <a:grpSpLocks/>
          </p:cNvGrpSpPr>
          <p:nvPr/>
        </p:nvGrpSpPr>
        <p:grpSpPr bwMode="auto">
          <a:xfrm>
            <a:off x="455613" y="5648325"/>
            <a:ext cx="7861300" cy="592138"/>
            <a:chOff x="455249" y="5648596"/>
            <a:chExt cx="7861659" cy="591671"/>
          </a:xfrm>
        </p:grpSpPr>
        <p:sp>
          <p:nvSpPr>
            <p:cNvPr id="4151" name="Rectangle 4"/>
            <p:cNvSpPr>
              <a:spLocks noChangeArrowheads="1"/>
            </p:cNvSpPr>
            <p:nvPr/>
          </p:nvSpPr>
          <p:spPr bwMode="auto">
            <a:xfrm>
              <a:off x="1033981" y="5648596"/>
              <a:ext cx="7282927" cy="591671"/>
            </a:xfrm>
            <a:prstGeom prst="rect">
              <a:avLst/>
            </a:prstGeom>
            <a:solidFill>
              <a:srgbClr val="0000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92075" tIns="46038" rIns="92075" bIns="46038" anchor="ctr"/>
            <a:lstStyle/>
            <a:p>
              <a:pPr algn="ctr"/>
              <a:r>
                <a:rPr lang="en-US">
                  <a:solidFill>
                    <a:schemeClr val="bg1"/>
                  </a:solidFill>
                </a:rPr>
                <a:t>Voltage and Current Measurements (CTs PTs)</a:t>
              </a:r>
            </a:p>
          </p:txBody>
        </p:sp>
        <p:sp>
          <p:nvSpPr>
            <p:cNvPr id="4152" name="TextBox 13"/>
            <p:cNvSpPr txBox="1">
              <a:spLocks noChangeArrowheads="1"/>
            </p:cNvSpPr>
            <p:nvPr/>
          </p:nvSpPr>
          <p:spPr bwMode="auto">
            <a:xfrm>
              <a:off x="455249" y="5704022"/>
              <a:ext cx="35618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/>
                <a:t>1</a:t>
              </a:r>
              <a:endParaRPr lang="en-US"/>
            </a:p>
          </p:txBody>
        </p:sp>
      </p:grpSp>
      <p:grpSp>
        <p:nvGrpSpPr>
          <p:cNvPr id="4" name="Group 62"/>
          <p:cNvGrpSpPr>
            <a:grpSpLocks/>
          </p:cNvGrpSpPr>
          <p:nvPr/>
        </p:nvGrpSpPr>
        <p:grpSpPr bwMode="auto">
          <a:xfrm>
            <a:off x="455613" y="3713163"/>
            <a:ext cx="8266112" cy="947737"/>
            <a:chOff x="455249" y="3712972"/>
            <a:chExt cx="8267138" cy="947993"/>
          </a:xfrm>
        </p:grpSpPr>
        <p:sp>
          <p:nvSpPr>
            <p:cNvPr id="4140" name="Rectangle 6"/>
            <p:cNvSpPr>
              <a:spLocks noChangeArrowheads="1"/>
            </p:cNvSpPr>
            <p:nvPr/>
          </p:nvSpPr>
          <p:spPr bwMode="auto">
            <a:xfrm>
              <a:off x="2199359" y="3724846"/>
              <a:ext cx="4952171" cy="591671"/>
            </a:xfrm>
            <a:prstGeom prst="rect">
              <a:avLst/>
            </a:prstGeom>
            <a:solidFill>
              <a:srgbClr val="0066CC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92075" tIns="46038" rIns="92075" bIns="46038" anchor="ctr"/>
            <a:lstStyle/>
            <a:p>
              <a:pPr algn="ctr"/>
              <a:r>
                <a:rPr lang="en-US">
                  <a:solidFill>
                    <a:schemeClr val="bg1"/>
                  </a:solidFill>
                </a:rPr>
                <a:t>Phasor Data Concentrators</a:t>
              </a:r>
            </a:p>
          </p:txBody>
        </p:sp>
        <p:sp>
          <p:nvSpPr>
            <p:cNvPr id="4141" name="TextBox 11"/>
            <p:cNvSpPr txBox="1">
              <a:spLocks noChangeArrowheads="1"/>
            </p:cNvSpPr>
            <p:nvPr/>
          </p:nvSpPr>
          <p:spPr bwMode="auto">
            <a:xfrm>
              <a:off x="455249" y="3712972"/>
              <a:ext cx="35618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/>
                <a:t>3</a:t>
              </a:r>
              <a:endParaRPr lang="en-US"/>
            </a:p>
          </p:txBody>
        </p:sp>
        <p:cxnSp>
          <p:nvCxnSpPr>
            <p:cNvPr id="4142" name="Straight Arrow Connector 16"/>
            <p:cNvCxnSpPr>
              <a:cxnSpLocks noChangeShapeType="1"/>
            </p:cNvCxnSpPr>
            <p:nvPr/>
          </p:nvCxnSpPr>
          <p:spPr bwMode="auto">
            <a:xfrm rot="16200000" flipV="1">
              <a:off x="4464614" y="4475862"/>
              <a:ext cx="370204" cy="1"/>
            </a:xfrm>
            <a:prstGeom prst="straightConnector1">
              <a:avLst/>
            </a:prstGeom>
            <a:noFill/>
            <a:ln w="31750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sp>
          <p:nvSpPr>
            <p:cNvPr id="4143" name="TextBox 20"/>
            <p:cNvSpPr txBox="1">
              <a:spLocks noChangeArrowheads="1"/>
            </p:cNvSpPr>
            <p:nvPr/>
          </p:nvSpPr>
          <p:spPr bwMode="auto">
            <a:xfrm>
              <a:off x="4902535" y="4320669"/>
              <a:ext cx="1850186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/>
                <a:t>Private Networks</a:t>
              </a:r>
              <a:endParaRPr lang="en-US"/>
            </a:p>
          </p:txBody>
        </p:sp>
        <p:sp>
          <p:nvSpPr>
            <p:cNvPr id="4144" name="TextBox 33"/>
            <p:cNvSpPr txBox="1">
              <a:spLocks noChangeArrowheads="1"/>
            </p:cNvSpPr>
            <p:nvPr/>
          </p:nvSpPr>
          <p:spPr bwMode="auto">
            <a:xfrm>
              <a:off x="2208201" y="4306816"/>
              <a:ext cx="1725024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600">
                  <a:solidFill>
                    <a:srgbClr val="006600"/>
                  </a:solidFill>
                </a:rPr>
                <a:t>37.118 &amp; Others</a:t>
              </a:r>
              <a:endParaRPr lang="en-US">
                <a:solidFill>
                  <a:srgbClr val="006600"/>
                </a:solidFill>
              </a:endParaRPr>
            </a:p>
          </p:txBody>
        </p:sp>
        <p:sp>
          <p:nvSpPr>
            <p:cNvPr id="4145" name="Right Arrow 47"/>
            <p:cNvSpPr>
              <a:spLocks noChangeArrowheads="1"/>
            </p:cNvSpPr>
            <p:nvPr/>
          </p:nvSpPr>
          <p:spPr bwMode="auto">
            <a:xfrm>
              <a:off x="7243953" y="3728857"/>
              <a:ext cx="558140" cy="320634"/>
            </a:xfrm>
            <a:prstGeom prst="rightArrow">
              <a:avLst>
                <a:gd name="adj1" fmla="val 50000"/>
                <a:gd name="adj2" fmla="val 49998"/>
              </a:avLst>
            </a:prstGeom>
            <a:gradFill rotWithShape="1">
              <a:gsLst>
                <a:gs pos="0">
                  <a:srgbClr val="A07400"/>
                </a:gs>
                <a:gs pos="50000">
                  <a:srgbClr val="E6A900"/>
                </a:gs>
                <a:gs pos="100000">
                  <a:srgbClr val="FFCA00"/>
                </a:gs>
              </a:gsLst>
              <a:lin ang="0" scaled="1"/>
            </a:gra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92075" tIns="46038" rIns="92075" bIns="46038" anchor="ctr"/>
            <a:lstStyle/>
            <a:p>
              <a:endParaRPr lang="en-US"/>
            </a:p>
          </p:txBody>
        </p:sp>
        <p:sp>
          <p:nvSpPr>
            <p:cNvPr id="4146" name="TextBox 49"/>
            <p:cNvSpPr txBox="1">
              <a:spLocks noChangeArrowheads="1"/>
            </p:cNvSpPr>
            <p:nvPr/>
          </p:nvSpPr>
          <p:spPr bwMode="auto">
            <a:xfrm>
              <a:off x="7135093" y="3988130"/>
              <a:ext cx="1587294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>
                  <a:solidFill>
                    <a:srgbClr val="FF0000"/>
                  </a:solidFill>
                </a:rPr>
                <a:t>Local Streams</a:t>
              </a:r>
              <a:endParaRPr lang="en-US">
                <a:solidFill>
                  <a:srgbClr val="FF0000"/>
                </a:solidFill>
              </a:endParaRPr>
            </a:p>
          </p:txBody>
        </p:sp>
      </p:grpSp>
      <p:grpSp>
        <p:nvGrpSpPr>
          <p:cNvPr id="9" name="Group 61"/>
          <p:cNvGrpSpPr>
            <a:grpSpLocks/>
          </p:cNvGrpSpPr>
          <p:nvPr/>
        </p:nvGrpSpPr>
        <p:grpSpPr bwMode="auto">
          <a:xfrm>
            <a:off x="455613" y="4652963"/>
            <a:ext cx="8315325" cy="995362"/>
            <a:chOff x="455249" y="4653153"/>
            <a:chExt cx="8316292" cy="995443"/>
          </a:xfrm>
        </p:grpSpPr>
        <p:sp>
          <p:nvSpPr>
            <p:cNvPr id="4113" name="Rectangle 5"/>
            <p:cNvSpPr>
              <a:spLocks noChangeArrowheads="1"/>
            </p:cNvSpPr>
            <p:nvPr/>
          </p:nvSpPr>
          <p:spPr bwMode="auto">
            <a:xfrm>
              <a:off x="1558091" y="4686721"/>
              <a:ext cx="6234706" cy="591671"/>
            </a:xfrm>
            <a:prstGeom prst="rect">
              <a:avLst/>
            </a:prstGeom>
            <a:solidFill>
              <a:srgbClr val="0033CC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92075" tIns="46038" rIns="92075" bIns="46038" anchor="ctr"/>
            <a:lstStyle/>
            <a:p>
              <a:pPr algn="ctr"/>
              <a:r>
                <a:rPr lang="en-US">
                  <a:solidFill>
                    <a:schemeClr val="bg1"/>
                  </a:solidFill>
                </a:rPr>
                <a:t>PMUs / Relays</a:t>
              </a:r>
            </a:p>
          </p:txBody>
        </p:sp>
        <p:sp>
          <p:nvSpPr>
            <p:cNvPr id="4114" name="TextBox 12"/>
            <p:cNvSpPr txBox="1">
              <a:spLocks noChangeArrowheads="1"/>
            </p:cNvSpPr>
            <p:nvPr/>
          </p:nvSpPr>
          <p:spPr bwMode="auto">
            <a:xfrm>
              <a:off x="455249" y="4708497"/>
              <a:ext cx="35618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/>
                <a:t>2</a:t>
              </a:r>
              <a:endParaRPr lang="en-US"/>
            </a:p>
          </p:txBody>
        </p:sp>
        <p:cxnSp>
          <p:nvCxnSpPr>
            <p:cNvPr id="4115" name="Straight Arrow Connector 15"/>
            <p:cNvCxnSpPr>
              <a:cxnSpLocks noChangeShapeType="1"/>
              <a:stCxn id="4151" idx="0"/>
              <a:endCxn id="4113" idx="2"/>
            </p:cNvCxnSpPr>
            <p:nvPr/>
          </p:nvCxnSpPr>
          <p:spPr bwMode="auto">
            <a:xfrm rot="16200000" flipV="1">
              <a:off x="4490343" y="5463493"/>
              <a:ext cx="370204" cy="1"/>
            </a:xfrm>
            <a:prstGeom prst="straightConnector1">
              <a:avLst/>
            </a:prstGeom>
            <a:noFill/>
            <a:ln w="31750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sp>
          <p:nvSpPr>
            <p:cNvPr id="4116" name="TextBox 19"/>
            <p:cNvSpPr txBox="1">
              <a:spLocks noChangeArrowheads="1"/>
            </p:cNvSpPr>
            <p:nvPr/>
          </p:nvSpPr>
          <p:spPr bwMode="auto">
            <a:xfrm>
              <a:off x="4928260" y="5272644"/>
              <a:ext cx="742319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/>
                <a:t>Wires</a:t>
              </a:r>
              <a:endParaRPr lang="en-US"/>
            </a:p>
          </p:txBody>
        </p:sp>
        <p:sp>
          <p:nvSpPr>
            <p:cNvPr id="4117" name="TextBox 32"/>
            <p:cNvSpPr txBox="1">
              <a:spLocks noChangeArrowheads="1"/>
            </p:cNvSpPr>
            <p:nvPr/>
          </p:nvSpPr>
          <p:spPr bwMode="auto">
            <a:xfrm>
              <a:off x="2631330" y="5282541"/>
              <a:ext cx="878767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600">
                  <a:solidFill>
                    <a:srgbClr val="006600"/>
                  </a:solidFill>
                </a:rPr>
                <a:t>Analog</a:t>
              </a:r>
              <a:endParaRPr lang="en-US">
                <a:solidFill>
                  <a:srgbClr val="006600"/>
                </a:solidFill>
              </a:endParaRPr>
            </a:p>
          </p:txBody>
        </p:sp>
        <p:sp>
          <p:nvSpPr>
            <p:cNvPr id="4118" name="Right Arrow 56"/>
            <p:cNvSpPr>
              <a:spLocks noChangeArrowheads="1"/>
            </p:cNvSpPr>
            <p:nvPr/>
          </p:nvSpPr>
          <p:spPr bwMode="auto">
            <a:xfrm>
              <a:off x="7966368" y="4653153"/>
              <a:ext cx="558140" cy="320634"/>
            </a:xfrm>
            <a:prstGeom prst="rightArrow">
              <a:avLst>
                <a:gd name="adj1" fmla="val 50000"/>
                <a:gd name="adj2" fmla="val 49998"/>
              </a:avLst>
            </a:prstGeom>
            <a:gradFill rotWithShape="1">
              <a:gsLst>
                <a:gs pos="0">
                  <a:srgbClr val="A07400"/>
                </a:gs>
                <a:gs pos="50000">
                  <a:srgbClr val="E6A900"/>
                </a:gs>
                <a:gs pos="100000">
                  <a:srgbClr val="FFCA00"/>
                </a:gs>
              </a:gsLst>
              <a:lin ang="0" scaled="1"/>
            </a:gra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92075" tIns="46038" rIns="92075" bIns="46038" anchor="ctr"/>
            <a:lstStyle/>
            <a:p>
              <a:endParaRPr lang="en-US"/>
            </a:p>
          </p:txBody>
        </p:sp>
        <p:sp>
          <p:nvSpPr>
            <p:cNvPr id="4119" name="TextBox 57"/>
            <p:cNvSpPr txBox="1">
              <a:spLocks noChangeArrowheads="1"/>
            </p:cNvSpPr>
            <p:nvPr/>
          </p:nvSpPr>
          <p:spPr bwMode="auto">
            <a:xfrm>
              <a:off x="7857508" y="4912426"/>
              <a:ext cx="914033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>
                  <a:solidFill>
                    <a:srgbClr val="FF0000"/>
                  </a:solidFill>
                </a:rPr>
                <a:t>Control</a:t>
              </a:r>
              <a:endParaRPr lang="en-US">
                <a:solidFill>
                  <a:srgbClr val="FF0000"/>
                </a:solidFill>
              </a:endParaRPr>
            </a:p>
          </p:txBody>
        </p:sp>
      </p:grpSp>
      <p:sp>
        <p:nvSpPr>
          <p:cNvPr id="4106" name="TextBox 55"/>
          <p:cNvSpPr txBox="1">
            <a:spLocks noChangeArrowheads="1"/>
          </p:cNvSpPr>
          <p:nvPr/>
        </p:nvSpPr>
        <p:spPr bwMode="auto">
          <a:xfrm>
            <a:off x="855383" y="63064"/>
            <a:ext cx="98937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PDCs</a:t>
            </a:r>
            <a:endParaRPr lang="en-US" sz="1600" dirty="0">
              <a:solidFill>
                <a:srgbClr val="FFFF00"/>
              </a:solidFill>
            </a:endParaRPr>
          </a:p>
        </p:txBody>
      </p:sp>
      <p:sp>
        <p:nvSpPr>
          <p:cNvPr id="57" name="Title 5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Technology Layers</a:t>
            </a:r>
            <a:endParaRPr lang="en-US" dirty="0"/>
          </a:p>
        </p:txBody>
      </p:sp>
      <p:grpSp>
        <p:nvGrpSpPr>
          <p:cNvPr id="28" name="Group 27"/>
          <p:cNvGrpSpPr/>
          <p:nvPr/>
        </p:nvGrpSpPr>
        <p:grpSpPr>
          <a:xfrm>
            <a:off x="2670961" y="2438400"/>
            <a:ext cx="5939639" cy="1600200"/>
            <a:chOff x="2670961" y="2438400"/>
            <a:chExt cx="5939639" cy="1600200"/>
          </a:xfrm>
        </p:grpSpPr>
        <p:cxnSp>
          <p:nvCxnSpPr>
            <p:cNvPr id="4132" name="Straight Arrow Connector 17"/>
            <p:cNvCxnSpPr>
              <a:cxnSpLocks noChangeShapeType="1"/>
            </p:cNvCxnSpPr>
            <p:nvPr/>
          </p:nvCxnSpPr>
          <p:spPr bwMode="auto">
            <a:xfrm rot="16200000" flipV="1">
              <a:off x="4441083" y="3513952"/>
              <a:ext cx="370223" cy="1"/>
            </a:xfrm>
            <a:prstGeom prst="straightConnector1">
              <a:avLst/>
            </a:prstGeom>
            <a:noFill/>
            <a:ln w="31750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sp>
          <p:nvSpPr>
            <p:cNvPr id="4133" name="TextBox 21"/>
            <p:cNvSpPr txBox="1">
              <a:spLocks noChangeArrowheads="1"/>
            </p:cNvSpPr>
            <p:nvPr/>
          </p:nvSpPr>
          <p:spPr bwMode="auto">
            <a:xfrm>
              <a:off x="4938379" y="3382528"/>
              <a:ext cx="2532984" cy="338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/>
                <a:t>Private Networks &amp; VPN</a:t>
              </a:r>
              <a:endParaRPr lang="en-US"/>
            </a:p>
          </p:txBody>
        </p:sp>
        <p:sp>
          <p:nvSpPr>
            <p:cNvPr id="4134" name="TextBox 35"/>
            <p:cNvSpPr txBox="1">
              <a:spLocks noChangeArrowheads="1"/>
            </p:cNvSpPr>
            <p:nvPr/>
          </p:nvSpPr>
          <p:spPr bwMode="auto">
            <a:xfrm>
              <a:off x="2670961" y="3378575"/>
              <a:ext cx="800065" cy="338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600" dirty="0">
                  <a:solidFill>
                    <a:srgbClr val="006600"/>
                  </a:solidFill>
                </a:rPr>
                <a:t>37.118</a:t>
              </a:r>
              <a:endParaRPr lang="en-US" dirty="0">
                <a:solidFill>
                  <a:srgbClr val="006600"/>
                </a:solidFill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3810000" y="2438400"/>
              <a:ext cx="1676400" cy="914400"/>
            </a:xfrm>
            <a:prstGeom prst="rect">
              <a:avLst/>
            </a:prstGeom>
            <a:solidFill>
              <a:srgbClr val="3333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Consuming</a:t>
              </a:r>
              <a:br>
                <a:rPr lang="en-US" dirty="0" smtClean="0"/>
              </a:br>
              <a:r>
                <a:rPr lang="en-US" dirty="0" smtClean="0"/>
                <a:t>Systems</a:t>
              </a:r>
              <a:endParaRPr lang="en-US" dirty="0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7924800" y="3657600"/>
              <a:ext cx="685800" cy="381000"/>
            </a:xfrm>
            <a:prstGeom prst="rect">
              <a:avLst/>
            </a:prstGeom>
            <a:solidFill>
              <a:srgbClr val="3333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 smtClean="0"/>
                <a:t>Consuming</a:t>
              </a:r>
              <a:br>
                <a:rPr lang="en-US" sz="700" dirty="0" smtClean="0"/>
              </a:br>
              <a:r>
                <a:rPr lang="en-US" sz="700" dirty="0" smtClean="0"/>
                <a:t>Systems</a:t>
              </a:r>
              <a:endParaRPr lang="en-US" sz="700" dirty="0"/>
            </a:p>
          </p:txBody>
        </p:sp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PDC Providers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EPG Enhanced PDC</a:t>
            </a:r>
            <a:br>
              <a:rPr lang="en-US" dirty="0" smtClean="0"/>
            </a:br>
            <a:r>
              <a:rPr lang="en-US" sz="2000" b="0" dirty="0" smtClean="0">
                <a:solidFill>
                  <a:schemeClr val="accent2">
                    <a:lumMod val="75000"/>
                  </a:schemeClr>
                </a:solidFill>
              </a:rPr>
              <a:t>http://www.naspi.org/toolRepository/tool_details.aspx?tid=75 </a:t>
            </a:r>
            <a:endParaRPr lang="en-US" b="0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en-US" dirty="0" smtClean="0"/>
          </a:p>
          <a:p>
            <a:r>
              <a:rPr lang="en-US" dirty="0" smtClean="0"/>
              <a:t>SEL-3306 Synchrophasor Processor</a:t>
            </a:r>
          </a:p>
          <a:p>
            <a:pPr>
              <a:buNone/>
            </a:pPr>
            <a:r>
              <a:rPr lang="en-US" dirty="0" smtClean="0"/>
              <a:t>	 </a:t>
            </a:r>
            <a:r>
              <a:rPr lang="en-US" sz="2000" b="0" dirty="0" smtClean="0">
                <a:solidFill>
                  <a:schemeClr val="accent2">
                    <a:lumMod val="75000"/>
                  </a:schemeClr>
                </a:solidFill>
              </a:rPr>
              <a:t>http://www.selinc.com/sel-3306/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smtClean="0"/>
              <a:t>The openPDC</a:t>
            </a:r>
            <a:br>
              <a:rPr lang="en-US" dirty="0" smtClean="0"/>
            </a:br>
            <a:r>
              <a:rPr lang="en-US" sz="2000" b="0" dirty="0" smtClean="0">
                <a:solidFill>
                  <a:schemeClr val="accent2">
                    <a:lumMod val="75000"/>
                  </a:schemeClr>
                </a:solidFill>
              </a:rPr>
              <a:t>http://openPDC.codeplex.com</a:t>
            </a:r>
          </a:p>
          <a:p>
            <a:endParaRPr lang="en-US" sz="2000" b="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err="1" smtClean="0"/>
              <a:t>PhasorPoint</a:t>
            </a:r>
            <a:r>
              <a:rPr lang="en-US" dirty="0" smtClean="0"/>
              <a:t> PDC</a:t>
            </a:r>
            <a:br>
              <a:rPr lang="en-US" dirty="0" smtClean="0"/>
            </a:br>
            <a:r>
              <a:rPr lang="en-US" sz="2000" b="0" dirty="0" smtClean="0">
                <a:solidFill>
                  <a:schemeClr val="accent2">
                    <a:lumMod val="75000"/>
                  </a:schemeClr>
                </a:solidFill>
              </a:rPr>
              <a:t>http://www.psymetrix.com/products/phasorpoint-pdc.html 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TextBox 55"/>
          <p:cNvSpPr txBox="1">
            <a:spLocks noChangeArrowheads="1"/>
          </p:cNvSpPr>
          <p:nvPr/>
        </p:nvSpPr>
        <p:spPr bwMode="auto">
          <a:xfrm>
            <a:off x="855383" y="63064"/>
            <a:ext cx="98937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PDCs</a:t>
            </a:r>
            <a:endParaRPr lang="en-US" sz="1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"/>
          <p:cNvSpPr txBox="1">
            <a:spLocks/>
          </p:cNvSpPr>
          <p:nvPr/>
        </p:nvSpPr>
        <p:spPr>
          <a:xfrm>
            <a:off x="685800" y="1447800"/>
            <a:ext cx="7772400" cy="1362075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all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The NERC PCS Project</a:t>
            </a:r>
            <a:endParaRPr kumimoji="0" lang="en-US" sz="4000" b="0" i="0" u="none" strike="noStrike" kern="0" cap="all" spc="0" normalizeH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720725"/>
            <a:ext cx="8229600" cy="574675"/>
          </a:xfrm>
        </p:spPr>
        <p:txBody>
          <a:bodyPr/>
          <a:lstStyle/>
          <a:p>
            <a:r>
              <a:rPr lang="en-US" dirty="0" smtClean="0"/>
              <a:t>November Operational Report</a:t>
            </a:r>
            <a:endParaRPr lang="en-US" dirty="0"/>
          </a:p>
        </p:txBody>
      </p:sp>
      <p:sp>
        <p:nvSpPr>
          <p:cNvPr id="6" name="TextBox 55"/>
          <p:cNvSpPr txBox="1">
            <a:spLocks noChangeArrowheads="1"/>
          </p:cNvSpPr>
          <p:nvPr/>
        </p:nvSpPr>
        <p:spPr bwMode="auto">
          <a:xfrm>
            <a:off x="855383" y="63064"/>
            <a:ext cx="458760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Operation of the TVA SuperPDC</a:t>
            </a:r>
            <a:endParaRPr lang="en-US" sz="1600" dirty="0">
              <a:solidFill>
                <a:srgbClr val="FFFF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85900"/>
            <a:ext cx="91440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November Uptime Statistics</a:t>
            </a:r>
            <a:endParaRPr lang="en-US" dirty="0"/>
          </a:p>
        </p:txBody>
      </p:sp>
      <p:sp>
        <p:nvSpPr>
          <p:cNvPr id="6" name="TextBox 55"/>
          <p:cNvSpPr txBox="1">
            <a:spLocks noChangeArrowheads="1"/>
          </p:cNvSpPr>
          <p:nvPr/>
        </p:nvSpPr>
        <p:spPr bwMode="auto">
          <a:xfrm>
            <a:off x="855383" y="63064"/>
            <a:ext cx="458760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Operation of the TVA SuperPDC</a:t>
            </a:r>
            <a:endParaRPr lang="en-US" sz="1600" dirty="0">
              <a:solidFill>
                <a:srgbClr val="FFFF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18" y="2024063"/>
            <a:ext cx="8343982" cy="308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November Storage Space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4800" y="2286000"/>
            <a:ext cx="304800" cy="304800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55"/>
          <p:cNvSpPr txBox="1">
            <a:spLocks noChangeArrowheads="1"/>
          </p:cNvSpPr>
          <p:nvPr/>
        </p:nvSpPr>
        <p:spPr bwMode="auto">
          <a:xfrm>
            <a:off x="855383" y="63064"/>
            <a:ext cx="458760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Operation of the TVA SuperPDC</a:t>
            </a:r>
            <a:endParaRPr lang="en-US" sz="1600" dirty="0">
              <a:solidFill>
                <a:srgbClr val="FFFF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2410" y="1905000"/>
            <a:ext cx="8248190" cy="308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VATemplateJune4">
  <a:themeElements>
    <a:clrScheme name="1_TVATemplateJune4 5">
      <a:dk1>
        <a:srgbClr val="000000"/>
      </a:dk1>
      <a:lt1>
        <a:srgbClr val="FFFFFF"/>
      </a:lt1>
      <a:dk2>
        <a:srgbClr val="000000"/>
      </a:dk2>
      <a:lt2>
        <a:srgbClr val="9F9F9F"/>
      </a:lt2>
      <a:accent1>
        <a:srgbClr val="FFCC66"/>
      </a:accent1>
      <a:accent2>
        <a:srgbClr val="0000FF"/>
      </a:accent2>
      <a:accent3>
        <a:srgbClr val="FFFFFF"/>
      </a:accent3>
      <a:accent4>
        <a:srgbClr val="000000"/>
      </a:accent4>
      <a:accent5>
        <a:srgbClr val="FFE2B8"/>
      </a:accent5>
      <a:accent6>
        <a:srgbClr val="0000E7"/>
      </a:accent6>
      <a:hlink>
        <a:srgbClr val="CC00CC"/>
      </a:hlink>
      <a:folHlink>
        <a:srgbClr val="C0C0C0"/>
      </a:folHlink>
    </a:clrScheme>
    <a:fontScheme name="1_TVATemplateJune4">
      <a:majorFont>
        <a:latin typeface="Trebuchet MS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TVATemplateJune4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VATemplateJune4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VATemplateJune4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VATemplateJune4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VATemplateJune4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VATemplateJune4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VATemplateJune4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LongProperties xmlns="http://schemas.microsoft.com/office/2006/metadata/longPropertie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D911353AB0363428E7E058438AB7EBD" ma:contentTypeVersion="12" ma:contentTypeDescription="Create a new document." ma:contentTypeScope="" ma:versionID="61621d5cb4ebb01816f1d09d00f5bc54">
  <xsd:schema xmlns:xsd="http://www.w3.org/2001/XMLSchema" xmlns:xs="http://www.w3.org/2001/XMLSchema" xmlns:p="http://schemas.microsoft.com/office/2006/metadata/properties" xmlns:ns2="567ab282-dc60-4c67-86a6-4d7df5d91971" xmlns:ns3="1fb3d522-dd6b-4b8f-947b-77c442aba62e" targetNamespace="http://schemas.microsoft.com/office/2006/metadata/properties" ma:root="true" ma:fieldsID="ef042412d716613469d9eba3fe6f23ae" ns2:_="" ns3:_="">
    <xsd:import namespace="567ab282-dc60-4c67-86a6-4d7df5d91971"/>
    <xsd:import namespace="1fb3d522-dd6b-4b8f-947b-77c442aba62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7ab282-dc60-4c67-86a6-4d7df5d9197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fb3d522-dd6b-4b8f-947b-77c442aba62e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D84B619-70EF-4F8D-B6D7-DEF31CA94C93}">
  <ds:schemaRefs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D9533E56-C41F-4A7D-93DD-034549E1771E}">
  <ds:schemaRefs>
    <ds:schemaRef ds:uri="http://schemas.microsoft.com/office/2006/metadata/longProperties"/>
  </ds:schemaRefs>
</ds:datastoreItem>
</file>

<file path=customXml/itemProps3.xml><?xml version="1.0" encoding="utf-8"?>
<ds:datastoreItem xmlns:ds="http://schemas.openxmlformats.org/officeDocument/2006/customXml" ds:itemID="{896E626B-91E1-430E-9E34-DC53545FCD7F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5F34A4D7-1F8E-4C92-A716-53B52C940399}"/>
</file>

<file path=docProps/app.xml><?xml version="1.0" encoding="utf-8"?>
<Properties xmlns="http://schemas.openxmlformats.org/officeDocument/2006/extended-properties" xmlns:vt="http://schemas.openxmlformats.org/officeDocument/2006/docPropsVTypes">
  <Template>TRO_Story_R2</Template>
  <TotalTime>7739</TotalTime>
  <Words>884</Words>
  <Application>Microsoft Office PowerPoint</Application>
  <PresentationFormat>On-screen Show (4:3)</PresentationFormat>
  <Paragraphs>251</Paragraphs>
  <Slides>34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1_TVATemplateJune4</vt:lpstr>
      <vt:lpstr>Local &amp; Regional Concentration The PMU Registry  </vt:lpstr>
      <vt:lpstr>Topics Covered</vt:lpstr>
      <vt:lpstr>What is a Phasor Data Concentrator?</vt:lpstr>
      <vt:lpstr>The Technology Layers</vt:lpstr>
      <vt:lpstr>Current PDC Providers</vt:lpstr>
      <vt:lpstr>Slide 6</vt:lpstr>
      <vt:lpstr>November Operational Report</vt:lpstr>
      <vt:lpstr>November Uptime Statistics</vt:lpstr>
      <vt:lpstr>November Storage Space</vt:lpstr>
      <vt:lpstr>TVA Deliverables for the NERC PCS</vt:lpstr>
      <vt:lpstr>Slide 11</vt:lpstr>
      <vt:lpstr>Project Status</vt:lpstr>
      <vt:lpstr>Planned 2010 Deliverables</vt:lpstr>
      <vt:lpstr>The NASPI PMU Registry</vt:lpstr>
      <vt:lpstr>Registry Objectives</vt:lpstr>
      <vt:lpstr>Registry Data Overview</vt:lpstr>
      <vt:lpstr>PMU Owner Data</vt:lpstr>
      <vt:lpstr>Access / Authorization Data</vt:lpstr>
      <vt:lpstr>PMU Data </vt:lpstr>
      <vt:lpstr>PMU/PDC Data - Physical Location</vt:lpstr>
      <vt:lpstr>PMU/PDC Data - Device Info</vt:lpstr>
      <vt:lpstr>Measurement Descriptor Data</vt:lpstr>
      <vt:lpstr>Network Element Data</vt:lpstr>
      <vt:lpstr>Public Splash Screen Provides Summary and “how to contribute”</vt:lpstr>
      <vt:lpstr>Logon for Access</vt:lpstr>
      <vt:lpstr>Overview / User Homepage</vt:lpstr>
      <vt:lpstr>Browse Devices (PMUs)</vt:lpstr>
      <vt:lpstr>Enter Device (PMU) Configuration Data</vt:lpstr>
      <vt:lpstr>Wizard to upload Device (PMU) Configuration Data</vt:lpstr>
      <vt:lpstr>Manage Companies</vt:lpstr>
      <vt:lpstr>Manage Vendors</vt:lpstr>
      <vt:lpstr>Manage Vendor Devices</vt:lpstr>
      <vt:lpstr>Browse / Edit Measurement Configuration Data</vt:lpstr>
      <vt:lpstr>Registry Location</vt:lpstr>
    </vt:vector>
  </TitlesOfParts>
  <Company>Tennessee Valley Authority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NERC Generation 2 Contract</dc:title>
  <dc:creator>J. Ritchie Carroll</dc:creator>
  <cp:lastModifiedBy>Russell Robertson</cp:lastModifiedBy>
  <cp:revision>449</cp:revision>
  <dcterms:created xsi:type="dcterms:W3CDTF">2008-02-29T21:28:18Z</dcterms:created>
  <dcterms:modified xsi:type="dcterms:W3CDTF">2009-12-09T02:47:29Z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">
    <vt:lpwstr>Document</vt:lpwstr>
  </property>
  <property fmtid="{D5CDD505-2E9C-101B-9397-08002B2CF9AE}" pid="3" name="ContentTypeId">
    <vt:lpwstr>0x010100DD911353AB0363428E7E058438AB7EBD</vt:lpwstr>
  </property>
</Properties>
</file>