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customXml/itemProps1.xml" ContentType="application/vnd.openxmlformats-officedocument.customXml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63" r:id="rId6"/>
    <p:sldId id="260" r:id="rId7"/>
    <p:sldId id="259" r:id="rId8"/>
    <p:sldId id="262" r:id="rId9"/>
    <p:sldId id="265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31" d="100"/>
          <a:sy n="131" d="100"/>
        </p:scale>
        <p:origin x="-104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6E4D5-24AE-4367-A2E2-E333365C93D0}" type="datetimeFigureOut">
              <a:rPr lang="en-US" smtClean="0"/>
              <a:pPr/>
              <a:t>08/11/2009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35188-3343-4460-B7C8-B6C368B0D3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6E4D5-24AE-4367-A2E2-E333365C93D0}" type="datetimeFigureOut">
              <a:rPr lang="en-US" smtClean="0"/>
              <a:pPr/>
              <a:t>08/11/2009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35188-3343-4460-B7C8-B6C368B0D3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6E4D5-24AE-4367-A2E2-E333365C93D0}" type="datetimeFigureOut">
              <a:rPr lang="en-US" smtClean="0"/>
              <a:pPr/>
              <a:t>08/11/2009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35188-3343-4460-B7C8-B6C368B0D3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6E4D5-24AE-4367-A2E2-E333365C93D0}" type="datetimeFigureOut">
              <a:rPr lang="en-US" smtClean="0"/>
              <a:pPr/>
              <a:t>08/11/2009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35188-3343-4460-B7C8-B6C368B0D3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6E4D5-24AE-4367-A2E2-E333365C93D0}" type="datetimeFigureOut">
              <a:rPr lang="en-US" smtClean="0"/>
              <a:pPr/>
              <a:t>08/11/2009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35188-3343-4460-B7C8-B6C368B0D3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6E4D5-24AE-4367-A2E2-E333365C93D0}" type="datetimeFigureOut">
              <a:rPr lang="en-US" smtClean="0"/>
              <a:pPr/>
              <a:t>08/11/2009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35188-3343-4460-B7C8-B6C368B0D3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6E4D5-24AE-4367-A2E2-E333365C93D0}" type="datetimeFigureOut">
              <a:rPr lang="en-US" smtClean="0"/>
              <a:pPr/>
              <a:t>08/11/2009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35188-3343-4460-B7C8-B6C368B0D3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6E4D5-24AE-4367-A2E2-E333365C93D0}" type="datetimeFigureOut">
              <a:rPr lang="en-US" smtClean="0"/>
              <a:pPr/>
              <a:t>08/11/2009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35188-3343-4460-B7C8-B6C368B0D3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6E4D5-24AE-4367-A2E2-E333365C93D0}" type="datetimeFigureOut">
              <a:rPr lang="en-US" smtClean="0"/>
              <a:pPr/>
              <a:t>08/11/2009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35188-3343-4460-B7C8-B6C368B0D3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6E4D5-24AE-4367-A2E2-E333365C93D0}" type="datetimeFigureOut">
              <a:rPr lang="en-US" smtClean="0"/>
              <a:pPr/>
              <a:t>08/11/2009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35188-3343-4460-B7C8-B6C368B0D3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6E4D5-24AE-4367-A2E2-E333365C93D0}" type="datetimeFigureOut">
              <a:rPr lang="en-US" smtClean="0"/>
              <a:pPr/>
              <a:t>08/11/2009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35188-3343-4460-B7C8-B6C368B0D3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76E4D5-24AE-4367-A2E2-E333365C93D0}" type="datetimeFigureOut">
              <a:rPr lang="en-US" smtClean="0"/>
              <a:pPr/>
              <a:t>08/11/2009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F35188-3343-4460-B7C8-B6C368B0D33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Big Data and The Smart Grid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Initial Draft, July 30</a:t>
            </a:r>
            <a:r>
              <a:rPr lang="en-US" baseline="30000" dirty="0" smtClean="0"/>
              <a:t>th</a:t>
            </a:r>
            <a:r>
              <a:rPr lang="en-US" dirty="0" smtClean="0"/>
              <a:t>, 2009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Scale “Out”, Not “Up”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Single large computer systems are expensive and proprietary</a:t>
            </a:r>
          </a:p>
          <a:p>
            <a:r>
              <a:rPr lang="en-US" dirty="0" smtClean="0"/>
              <a:t>Costs are high, and get even higher with vendor lock in</a:t>
            </a:r>
          </a:p>
          <a:p>
            <a:r>
              <a:rPr lang="en-US" dirty="0" smtClean="0"/>
              <a:t>Existing methods are not applicable in the </a:t>
            </a:r>
            <a:r>
              <a:rPr lang="en-US" dirty="0" err="1" smtClean="0"/>
              <a:t>peta</a:t>
            </a:r>
            <a:r>
              <a:rPr lang="en-US" dirty="0" smtClean="0"/>
              <a:t>-scale</a:t>
            </a:r>
          </a:p>
          <a:p>
            <a:r>
              <a:rPr lang="en-US" dirty="0" smtClean="0"/>
              <a:t>A single sequential scan through a megabyte takes less than a second, but at 10 MB/s it would take over a year to complete such a scan through a </a:t>
            </a:r>
            <a:r>
              <a:rPr lang="en-US" dirty="0" err="1" smtClean="0"/>
              <a:t>petabyte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 Need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system that is robust in the face of machine failure</a:t>
            </a:r>
          </a:p>
          <a:p>
            <a:r>
              <a:rPr lang="en-US" dirty="0" smtClean="0"/>
              <a:t>A platform to allows multiple groups to collaborate</a:t>
            </a:r>
          </a:p>
          <a:p>
            <a:r>
              <a:rPr lang="en-US" dirty="0" smtClean="0"/>
              <a:t>A solution that scales linearly with respect to cost</a:t>
            </a:r>
          </a:p>
          <a:p>
            <a:r>
              <a:rPr lang="en-US" dirty="0" smtClean="0"/>
              <a:t>A vision that will not lock us into a single vendor over time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Hadoop</a:t>
            </a:r>
            <a:r>
              <a:rPr lang="en-US" dirty="0" smtClean="0"/>
              <a:t>: Robust, Cheap, Reliable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Based on commodity hardware</a:t>
            </a:r>
          </a:p>
          <a:p>
            <a:r>
              <a:rPr lang="en-US" dirty="0" smtClean="0"/>
              <a:t>Can lose whole nodes and not lose data</a:t>
            </a:r>
          </a:p>
          <a:p>
            <a:r>
              <a:rPr lang="en-US" dirty="0" smtClean="0"/>
              <a:t>Based on Open source software</a:t>
            </a:r>
          </a:p>
          <a:p>
            <a:r>
              <a:rPr lang="en-US" dirty="0" smtClean="0"/>
              <a:t>Includes Map Reduce programming model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HDFS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Robust in the face of multiple machine failures through aggressive replication of data blocks</a:t>
            </a:r>
          </a:p>
          <a:p>
            <a:r>
              <a:rPr lang="en-US" dirty="0" smtClean="0"/>
              <a:t>High Performance (Checksum of 100 TB in 10 minutes, ~166 GB/sec)</a:t>
            </a:r>
          </a:p>
          <a:p>
            <a:r>
              <a:rPr lang="en-US" dirty="0" smtClean="0"/>
              <a:t>Built to house </a:t>
            </a:r>
            <a:r>
              <a:rPr lang="en-US" dirty="0" err="1" smtClean="0"/>
              <a:t>Petabytes</a:t>
            </a:r>
            <a:r>
              <a:rPr lang="en-US" dirty="0" smtClean="0"/>
              <a:t> of data</a:t>
            </a:r>
          </a:p>
          <a:p>
            <a:r>
              <a:rPr lang="en-US" dirty="0" smtClean="0"/>
              <a:t>Free – Maintained by a community of top-tier developers at the Apache Software Foundation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Map Reduce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Made popular at </a:t>
            </a:r>
            <a:r>
              <a:rPr lang="en-US" dirty="0" err="1" smtClean="0"/>
              <a:t>google</a:t>
            </a:r>
            <a:r>
              <a:rPr lang="en-US" dirty="0" smtClean="0"/>
              <a:t>, drives their processing systems, used on 1000s of computers in various clusters</a:t>
            </a:r>
          </a:p>
          <a:p>
            <a:r>
              <a:rPr lang="en-US" dirty="0" smtClean="0"/>
              <a:t>Built to process </a:t>
            </a:r>
            <a:r>
              <a:rPr lang="en-US" dirty="0" err="1" smtClean="0"/>
              <a:t>litterally</a:t>
            </a:r>
            <a:r>
              <a:rPr lang="en-US" dirty="0" smtClean="0"/>
              <a:t> </a:t>
            </a:r>
            <a:r>
              <a:rPr lang="en-US" dirty="0" err="1" smtClean="0"/>
              <a:t>Petabytes</a:t>
            </a:r>
            <a:r>
              <a:rPr lang="en-US" dirty="0" smtClean="0"/>
              <a:t> of data</a:t>
            </a:r>
          </a:p>
          <a:p>
            <a:r>
              <a:rPr lang="en-US" dirty="0" err="1" smtClean="0"/>
              <a:t>Hadoop</a:t>
            </a:r>
            <a:r>
              <a:rPr lang="en-US" dirty="0" smtClean="0"/>
              <a:t> uses an open source version of MR</a:t>
            </a:r>
          </a:p>
          <a:p>
            <a:r>
              <a:rPr lang="en-US" dirty="0" smtClean="0"/>
              <a:t>Simple programming model that abstracts parallel programming complications away from data processing logic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work with </a:t>
            </a:r>
            <a:r>
              <a:rPr lang="en-US" dirty="0" err="1" smtClean="0"/>
              <a:t>Hadoop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Wrote custom readers for </a:t>
            </a:r>
            <a:r>
              <a:rPr lang="en-US" smtClean="0"/>
              <a:t>Map Reduce </a:t>
            </a:r>
            <a:r>
              <a:rPr lang="en-US" dirty="0" smtClean="0"/>
              <a:t>to work with SPDC archive file formats</a:t>
            </a:r>
          </a:p>
          <a:p>
            <a:r>
              <a:rPr lang="en-US" dirty="0" smtClean="0"/>
              <a:t>PMU data is already being processed with </a:t>
            </a:r>
            <a:r>
              <a:rPr lang="en-US" dirty="0" err="1" smtClean="0"/>
              <a:t>Hadoop</a:t>
            </a:r>
            <a:r>
              <a:rPr lang="en-US" dirty="0" smtClean="0"/>
              <a:t> via the Map Reduce framework</a:t>
            </a:r>
          </a:p>
          <a:p>
            <a:r>
              <a:rPr lang="en-US" dirty="0" smtClean="0"/>
              <a:t>We have a custom web UI for researchers to use jobs from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Example MR Program: Simple Event Scan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Scans through data to detect large event patterns</a:t>
            </a:r>
          </a:p>
          <a:p>
            <a:r>
              <a:rPr lang="en-US" dirty="0" smtClean="0"/>
              <a:t>Creates an “index” of events on grid that are interesting to researchers</a:t>
            </a:r>
          </a:p>
          <a:p>
            <a:r>
              <a:rPr lang="en-US" dirty="0" smtClean="0"/>
              <a:t>Allows for quick lookup of events</a:t>
            </a:r>
          </a:p>
          <a:p>
            <a:r>
              <a:rPr lang="en-US" dirty="0" smtClean="0"/>
              <a:t>Already being run on TVA </a:t>
            </a:r>
            <a:r>
              <a:rPr lang="en-US" dirty="0" err="1" smtClean="0"/>
              <a:t>Hadoop</a:t>
            </a:r>
            <a:r>
              <a:rPr lang="en-US" dirty="0" smtClean="0"/>
              <a:t> cluster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Looking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 Vendor Lock-In</a:t>
            </a:r>
          </a:p>
          <a:p>
            <a:r>
              <a:rPr lang="en-US" dirty="0" smtClean="0"/>
              <a:t>Robust programming model, perfect multi-institution research platform</a:t>
            </a:r>
          </a:p>
          <a:p>
            <a:r>
              <a:rPr lang="en-US" dirty="0" smtClean="0"/>
              <a:t>Built for big </a:t>
            </a:r>
            <a:r>
              <a:rPr lang="en-US" dirty="0" smtClean="0"/>
              <a:t>data (</a:t>
            </a:r>
            <a:r>
              <a:rPr lang="en-US" dirty="0" err="1" smtClean="0"/>
              <a:t>Petabyte</a:t>
            </a:r>
            <a:r>
              <a:rPr lang="en-US" smtClean="0"/>
              <a:t>) </a:t>
            </a:r>
            <a:r>
              <a:rPr lang="en-US" dirty="0" smtClean="0"/>
              <a:t>scale</a:t>
            </a:r>
          </a:p>
          <a:p>
            <a:r>
              <a:rPr lang="en-US" dirty="0" smtClean="0"/>
              <a:t>Provides key building block to build other </a:t>
            </a:r>
            <a:r>
              <a:rPr lang="en-US" dirty="0" smtClean="0"/>
              <a:t>initiatives </a:t>
            </a:r>
            <a:r>
              <a:rPr lang="en-US" dirty="0" smtClean="0"/>
              <a:t>on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D911353AB0363428E7E058438AB7EBD" ma:contentTypeVersion="6" ma:contentTypeDescription="Create a new document." ma:contentTypeScope="" ma:versionID="5ffc872398c1a31f883d688afddd2155">
  <xsd:schema xmlns:xsd="http://www.w3.org/2001/XMLSchema" xmlns:xs="http://www.w3.org/2001/XMLSchema" xmlns:p="http://schemas.microsoft.com/office/2006/metadata/properties" xmlns:ns2="567ab282-dc60-4c67-86a6-4d7df5d91971" targetNamespace="http://schemas.microsoft.com/office/2006/metadata/properties" ma:root="true" ma:fieldsID="7ae3e83053523b3ab53d2f2b70c06e95" ns2:_="">
    <xsd:import namespace="567ab282-dc60-4c67-86a6-4d7df5d9197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67ab282-dc60-4c67-86a6-4d7df5d9197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4984115A-5DE5-4FE1-9584-33D72C6FA642}"/>
</file>

<file path=customXml/itemProps2.xml><?xml version="1.0" encoding="utf-8"?>
<ds:datastoreItem xmlns:ds="http://schemas.openxmlformats.org/officeDocument/2006/customXml" ds:itemID="{A5BAFC25-0B85-49F7-BCA8-361F7607CE63}"/>
</file>

<file path=customXml/itemProps3.xml><?xml version="1.0" encoding="utf-8"?>
<ds:datastoreItem xmlns:ds="http://schemas.openxmlformats.org/officeDocument/2006/customXml" ds:itemID="{F401412A-B676-49BB-A361-B6B59631F14E}"/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364</Words>
  <Application>Microsoft Office PowerPoint</Application>
  <PresentationFormat>On-screen Show (4:3)</PresentationFormat>
  <Paragraphs>41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Big Data and The Smart Grid</vt:lpstr>
      <vt:lpstr>Scale “Out”, Not “Up”</vt:lpstr>
      <vt:lpstr>We Need</vt:lpstr>
      <vt:lpstr>Hadoop: Robust, Cheap, Reliable</vt:lpstr>
      <vt:lpstr>HDFS</vt:lpstr>
      <vt:lpstr>Map Reduce</vt:lpstr>
      <vt:lpstr>Our work with Hadoop</vt:lpstr>
      <vt:lpstr>Example MR Program: Simple Event Scan</vt:lpstr>
      <vt:lpstr>Looking Forward</vt:lpstr>
    </vt:vector>
  </TitlesOfParts>
  <Company>Tennessee Valley Authority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Big Data and The Smart Grid</dc:title>
  <dc:creator>jpatter0</dc:creator>
  <cp:lastModifiedBy>jpatter0</cp:lastModifiedBy>
  <cp:revision>9</cp:revision>
  <dcterms:created xsi:type="dcterms:W3CDTF">2009-07-30T17:46:26Z</dcterms:created>
  <dcterms:modified xsi:type="dcterms:W3CDTF">2009-08-11T19:24:46Z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0x010100DD911353AB0363428E7E058438AB7EBD</vt:lpwstr>
  </property>
</Properties>
</file>