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5"/>
  </p:sldMasterIdLst>
  <p:notesMasterIdLst>
    <p:notesMasterId r:id="rId27"/>
  </p:notesMasterIdLst>
  <p:handoutMasterIdLst>
    <p:handoutMasterId r:id="rId28"/>
  </p:handoutMasterIdLst>
  <p:sldIdLst>
    <p:sldId id="257" r:id="rId6"/>
    <p:sldId id="356" r:id="rId7"/>
    <p:sldId id="358" r:id="rId8"/>
    <p:sldId id="340" r:id="rId9"/>
    <p:sldId id="365" r:id="rId10"/>
    <p:sldId id="366" r:id="rId11"/>
    <p:sldId id="364" r:id="rId12"/>
    <p:sldId id="344" r:id="rId13"/>
    <p:sldId id="368" r:id="rId14"/>
    <p:sldId id="349" r:id="rId15"/>
    <p:sldId id="369" r:id="rId16"/>
    <p:sldId id="370" r:id="rId17"/>
    <p:sldId id="371" r:id="rId18"/>
    <p:sldId id="374" r:id="rId19"/>
    <p:sldId id="372" r:id="rId20"/>
    <p:sldId id="373" r:id="rId21"/>
    <p:sldId id="375" r:id="rId22"/>
    <p:sldId id="376" r:id="rId23"/>
    <p:sldId id="379" r:id="rId24"/>
    <p:sldId id="380" r:id="rId25"/>
    <p:sldId id="377" r:id="rId26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99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1" autoAdjust="0"/>
    <p:restoredTop sz="87980" autoAdjust="0"/>
  </p:normalViewPr>
  <p:slideViewPr>
    <p:cSldViewPr>
      <p:cViewPr>
        <p:scale>
          <a:sx n="100" d="100"/>
          <a:sy n="100" d="100"/>
        </p:scale>
        <p:origin x="-1614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620" y="-96"/>
      </p:cViewPr>
      <p:guideLst>
        <p:guide orient="horz" pos="2924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541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541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fld id="{AAEAB741-57EA-4DA8-B391-B859B2D269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541" y="0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74" y="4410065"/>
            <a:ext cx="5597553" cy="417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defTabSz="930437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541" y="8818595"/>
            <a:ext cx="3032641" cy="46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07" tIns="46504" rIns="93007" bIns="46504" numCol="1" anchor="b" anchorCtr="0" compatLnSpc="1">
            <a:prstTxWarp prst="textNoShape">
              <a:avLst/>
            </a:prstTxWarp>
          </a:bodyPr>
          <a:lstStyle>
            <a:lvl1pPr algn="r" defTabSz="930437">
              <a:defRPr sz="1300"/>
            </a:lvl1pPr>
          </a:lstStyle>
          <a:p>
            <a:pPr>
              <a:defRPr/>
            </a:pPr>
            <a:fld id="{988A3A97-360D-41D3-B906-0DCF973FEC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653E82-BD97-471F-9ECB-E6753D7C51EB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A3A97-360D-41D3-B906-0DCF973FECD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733800" y="6583363"/>
            <a:ext cx="19111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i="1" dirty="0" smtClean="0">
                <a:solidFill>
                  <a:srgbClr val="000099"/>
                </a:solidFill>
              </a:rPr>
              <a:t>Power </a:t>
            </a:r>
            <a:r>
              <a:rPr lang="en-US" sz="1200" b="1" i="1" dirty="0" smtClean="0">
                <a:solidFill>
                  <a:srgbClr val="000099"/>
                </a:solidFill>
              </a:rPr>
              <a:t>Control Systems</a:t>
            </a:r>
            <a:endParaRPr lang="en-US" sz="1200" b="1" i="1" dirty="0">
              <a:solidFill>
                <a:srgbClr val="000099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62000" y="0"/>
            <a:ext cx="8382000" cy="609600"/>
          </a:xfrm>
          <a:prstGeom prst="rect">
            <a:avLst/>
          </a:prstGeom>
          <a:gradFill rotWithShape="1">
            <a:gsLst>
              <a:gs pos="0">
                <a:srgbClr val="0000CC">
                  <a:gamma/>
                  <a:shade val="46275"/>
                  <a:invGamma/>
                </a:srgbClr>
              </a:gs>
              <a:gs pos="50000">
                <a:srgbClr val="0000CC"/>
              </a:gs>
              <a:gs pos="100000">
                <a:srgbClr val="0000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eaLnBrk="0" hangingPunct="0">
              <a:defRPr/>
            </a:pPr>
            <a:r>
              <a:rPr lang="en-US" sz="1400">
                <a:solidFill>
                  <a:srgbClr val="FFFFFF"/>
                </a:solidFill>
                <a:latin typeface="Arial Black" pitchFamily="34" charset="0"/>
              </a:rPr>
              <a:t>		                                                                  </a:t>
            </a:r>
            <a:endParaRPr lang="en-US" sz="1600" b="1" i="1">
              <a:solidFill>
                <a:srgbClr val="FFFFFF"/>
              </a:solidFill>
              <a:latin typeface="Monotype Corsiva" pitchFamily="66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762000" cy="609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spcBef>
                <a:spcPct val="50000"/>
              </a:spcBef>
              <a:defRPr/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9" name="Picture 1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" y="109538"/>
            <a:ext cx="4064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288" y="0"/>
            <a:ext cx="9129712" cy="6096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Times New Roman" pitchFamily="18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42963"/>
            <a:ext cx="2057400" cy="54054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42963"/>
            <a:ext cx="6019800" cy="5405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2963"/>
            <a:ext cx="8229600" cy="574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86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886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42963"/>
            <a:ext cx="8229600" cy="5746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00200"/>
            <a:ext cx="7924800" cy="4648200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86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886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10000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924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2963"/>
            <a:ext cx="82296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479925" y="32766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140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575299" y="6583363"/>
            <a:ext cx="19111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 i="1" dirty="0" smtClean="0">
                <a:solidFill>
                  <a:srgbClr val="000099"/>
                </a:solidFill>
              </a:rPr>
              <a:t>Power </a:t>
            </a:r>
            <a:r>
              <a:rPr lang="en-US" sz="1200" b="1" i="1" dirty="0" smtClean="0">
                <a:solidFill>
                  <a:srgbClr val="000099"/>
                </a:solidFill>
              </a:rPr>
              <a:t>Control Systems</a:t>
            </a:r>
            <a:endParaRPr lang="en-US" sz="1200" b="1" i="1" dirty="0">
              <a:solidFill>
                <a:srgbClr val="000099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6553200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E41E87D2-5A2A-4B6E-81A2-2C27CE8056E4}" type="slidenum">
              <a:rPr lang="en-US" sz="1400" b="1"/>
              <a:pPr>
                <a:defRPr/>
              </a:pPr>
              <a:t>‹#›</a:t>
            </a:fld>
            <a:endParaRPr lang="en-US" sz="1400" b="1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762000" y="0"/>
            <a:ext cx="8382000" cy="609600"/>
          </a:xfrm>
          <a:prstGeom prst="rect">
            <a:avLst/>
          </a:prstGeom>
          <a:gradFill rotWithShape="1">
            <a:gsLst>
              <a:gs pos="0">
                <a:srgbClr val="0000CC">
                  <a:gamma/>
                  <a:shade val="46275"/>
                  <a:invGamma/>
                </a:srgbClr>
              </a:gs>
              <a:gs pos="50000">
                <a:srgbClr val="0000CC"/>
              </a:gs>
              <a:gs pos="100000">
                <a:srgbClr val="0000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eaLnBrk="0" hangingPunct="0">
              <a:defRPr/>
            </a:pPr>
            <a:r>
              <a:rPr lang="en-US" sz="1400">
                <a:solidFill>
                  <a:srgbClr val="FFFFFF"/>
                </a:solidFill>
                <a:latin typeface="Arial Black" pitchFamily="34" charset="0"/>
              </a:rPr>
              <a:t>		                                                                  </a:t>
            </a:r>
            <a:endParaRPr lang="en-US" sz="1600" b="1" i="1">
              <a:solidFill>
                <a:srgbClr val="FFFFFF"/>
              </a:solidFill>
              <a:latin typeface="Monotype Corsiva" pitchFamily="66" charset="0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0"/>
            <a:ext cx="762000" cy="609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spcBef>
                <a:spcPct val="50000"/>
              </a:spcBef>
              <a:defRPr/>
            </a:pPr>
            <a:endParaRPr lang="en-US" sz="2400">
              <a:latin typeface="Times New Roman" pitchFamily="18" charset="0"/>
            </a:endParaRPr>
          </a:p>
        </p:txBody>
      </p:sp>
      <p:pic>
        <p:nvPicPr>
          <p:cNvPr id="2058" name="Picture 10"/>
          <p:cNvPicPr>
            <a:picLocks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96850" y="109538"/>
            <a:ext cx="4064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4288" y="0"/>
            <a:ext cx="9129712" cy="6096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3" name="Picture 12" descr="PMUregistryLogo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6096000" y="76200"/>
            <a:ext cx="2552700" cy="4424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4" r:id="rId3"/>
    <p:sldLayoutId id="2147483703" r:id="rId4"/>
    <p:sldLayoutId id="2147483702" r:id="rId5"/>
    <p:sldLayoutId id="2147483701" r:id="rId6"/>
    <p:sldLayoutId id="2147483700" r:id="rId7"/>
    <p:sldLayoutId id="2147483699" r:id="rId8"/>
    <p:sldLayoutId id="2147483698" r:id="rId9"/>
    <p:sldLayoutId id="2147483697" r:id="rId10"/>
    <p:sldLayoutId id="2147483696" r:id="rId11"/>
    <p:sldLayoutId id="2147483695" r:id="rId12"/>
    <p:sldLayoutId id="2147483694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NASPI PMU Registry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 smtClean="0"/>
          </a:p>
        </p:txBody>
      </p:sp>
      <p:sp>
        <p:nvSpPr>
          <p:cNvPr id="4099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Russell Robertson</a:t>
            </a:r>
          </a:p>
          <a:p>
            <a:r>
              <a:rPr lang="en-US" dirty="0" smtClean="0"/>
              <a:t>December 9, 2009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</a:t>
            </a:r>
            <a:r>
              <a:rPr lang="en-US" dirty="0" smtClean="0"/>
              <a:t>Descriptors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382000" cy="4648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b="0" dirty="0" smtClean="0">
                <a:solidFill>
                  <a:srgbClr val="0070C0"/>
                </a:solidFill>
              </a:rPr>
              <a:t>Measurement Point Name / ID </a:t>
            </a:r>
            <a:r>
              <a:rPr lang="en-US" sz="1800" b="0" dirty="0" smtClean="0">
                <a:solidFill>
                  <a:srgbClr val="0070C0"/>
                </a:solidFill>
              </a:rPr>
              <a:t>[system generated] </a:t>
            </a:r>
            <a:r>
              <a:rPr lang="en-US" sz="2800" b="0" dirty="0" smtClean="0">
                <a:solidFill>
                  <a:srgbClr val="0070C0"/>
                </a:solidFill>
              </a:rPr>
              <a:t/>
            </a:r>
            <a:br>
              <a:rPr lang="en-US" sz="2800" b="0" dirty="0" smtClean="0">
                <a:solidFill>
                  <a:srgbClr val="0070C0"/>
                </a:solidFill>
              </a:rPr>
            </a:br>
            <a:r>
              <a:rPr lang="en-US" sz="1400" b="0" dirty="0" smtClean="0">
                <a:solidFill>
                  <a:srgbClr val="0070C0"/>
                </a:solidFill>
              </a:rPr>
              <a:t>(Company </a:t>
            </a:r>
            <a:r>
              <a:rPr lang="en-US" sz="1400" b="0" dirty="0" err="1" smtClean="0">
                <a:solidFill>
                  <a:srgbClr val="0070C0"/>
                </a:solidFill>
              </a:rPr>
              <a:t>Abbv</a:t>
            </a:r>
            <a:r>
              <a:rPr lang="en-US" sz="1400" b="0" dirty="0" smtClean="0">
                <a:solidFill>
                  <a:srgbClr val="0070C0"/>
                </a:solidFill>
              </a:rPr>
              <a:t> – Station Short Name – Device Count – Signal Type – [Count])</a:t>
            </a:r>
            <a:endParaRPr lang="en-US" sz="2800" b="0" dirty="0" smtClean="0">
              <a:solidFill>
                <a:srgbClr val="0070C0"/>
              </a:solidFill>
            </a:endParaRPr>
          </a:p>
          <a:p>
            <a:pPr>
              <a:spcBef>
                <a:spcPts val="1200"/>
              </a:spcBef>
            </a:pPr>
            <a:r>
              <a:rPr lang="en-US" sz="2800" b="0" dirty="0" smtClean="0"/>
              <a:t>Measurement Type </a:t>
            </a:r>
            <a:r>
              <a:rPr lang="en-US" sz="2000" b="0" dirty="0" smtClean="0"/>
              <a:t>(phasor*, frequency, change in frequency, analog, calculated analog, binary, measurement system status.)</a:t>
            </a:r>
            <a:endParaRPr lang="en-US" sz="2800" b="0" dirty="0" smtClean="0"/>
          </a:p>
          <a:p>
            <a:pPr>
              <a:spcBef>
                <a:spcPts val="1200"/>
              </a:spcBef>
            </a:pPr>
            <a:r>
              <a:rPr lang="en-US" sz="2800" b="0" dirty="0" smtClean="0"/>
              <a:t>Phase (+, -, 0, A, B, C)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Engineering Units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Scaling Factors (</a:t>
            </a:r>
            <a:r>
              <a:rPr lang="en-US" sz="2800" b="0" dirty="0" err="1" smtClean="0"/>
              <a:t>mx</a:t>
            </a:r>
            <a:r>
              <a:rPr lang="en-US" sz="2800" b="0" dirty="0" smtClean="0"/>
              <a:t> + b)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Reasonability Limits (high / low)</a:t>
            </a:r>
            <a:endParaRPr lang="en-US" sz="32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3059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Measurement Value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5943600"/>
            <a:ext cx="78247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Phasors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can be in polar form (magnitude and angle) or rectangular form</a:t>
            </a:r>
            <a:br>
              <a:rPr lang="en-US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and always generate a pair of master registry IDs.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Element Monitored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229600" cy="46482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800" b="0" dirty="0" smtClean="0">
                <a:solidFill>
                  <a:srgbClr val="0070C0"/>
                </a:solidFill>
              </a:rPr>
              <a:t>Registry Network Element </a:t>
            </a:r>
            <a:r>
              <a:rPr lang="en-US" sz="2800" b="0" dirty="0" smtClean="0">
                <a:solidFill>
                  <a:srgbClr val="0070C0"/>
                </a:solidFill>
              </a:rPr>
              <a:t>ID</a:t>
            </a:r>
            <a:r>
              <a:rPr lang="en-US" b="0" dirty="0" smtClean="0">
                <a:solidFill>
                  <a:srgbClr val="0070C0"/>
                </a:solidFill>
              </a:rPr>
              <a:t> </a:t>
            </a:r>
            <a:r>
              <a:rPr lang="en-US" b="0" dirty="0" smtClean="0">
                <a:solidFill>
                  <a:srgbClr val="0070C0"/>
                </a:solidFill>
              </a:rPr>
              <a:t>[system generated] </a:t>
            </a:r>
            <a:r>
              <a:rPr lang="en-US" sz="2800" b="0" dirty="0" smtClean="0">
                <a:solidFill>
                  <a:srgbClr val="0070C0"/>
                </a:solidFill>
              </a:rPr>
              <a:t/>
            </a:r>
            <a:br>
              <a:rPr lang="en-US" sz="2800" b="0" dirty="0" smtClean="0">
                <a:solidFill>
                  <a:srgbClr val="0070C0"/>
                </a:solidFill>
              </a:rPr>
            </a:br>
            <a:r>
              <a:rPr lang="en-US" sz="2000" b="0" dirty="0" smtClean="0">
                <a:solidFill>
                  <a:srgbClr val="0070C0"/>
                </a:solidFill>
              </a:rPr>
              <a:t>(</a:t>
            </a:r>
            <a:r>
              <a:rPr lang="en-US" sz="2000" b="0" dirty="0" smtClean="0">
                <a:solidFill>
                  <a:srgbClr val="0070C0"/>
                </a:solidFill>
              </a:rPr>
              <a:t>an</a:t>
            </a:r>
            <a:r>
              <a:rPr lang="en-US" sz="2000" b="0" dirty="0" smtClean="0">
                <a:solidFill>
                  <a:srgbClr val="0070C0"/>
                </a:solidFill>
              </a:rPr>
              <a:t> </a:t>
            </a:r>
            <a:r>
              <a:rPr lang="en-US" sz="2000" b="0" dirty="0" smtClean="0">
                <a:solidFill>
                  <a:srgbClr val="0070C0"/>
                </a:solidFill>
              </a:rPr>
              <a:t>ID </a:t>
            </a:r>
            <a:r>
              <a:rPr lang="en-US" sz="2000" b="0" dirty="0" smtClean="0">
                <a:solidFill>
                  <a:srgbClr val="0070C0"/>
                </a:solidFill>
              </a:rPr>
              <a:t>for each </a:t>
            </a:r>
            <a:r>
              <a:rPr lang="en-US" sz="2000" b="0" dirty="0" smtClean="0">
                <a:solidFill>
                  <a:srgbClr val="0070C0"/>
                </a:solidFill>
              </a:rPr>
              <a:t>line </a:t>
            </a:r>
            <a:r>
              <a:rPr lang="en-US" sz="2000" b="0" dirty="0" smtClean="0">
                <a:solidFill>
                  <a:srgbClr val="0070C0"/>
                </a:solidFill>
              </a:rPr>
              <a:t>name for a company)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Line / Bus Name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Regional Line/Bus </a:t>
            </a:r>
            <a:r>
              <a:rPr lang="en-US" sz="2800" b="0" dirty="0" smtClean="0"/>
              <a:t>unique ID</a:t>
            </a:r>
            <a:r>
              <a:rPr lang="en-US" sz="2800" b="0" dirty="0" smtClean="0"/>
              <a:t/>
            </a:r>
            <a:br>
              <a:rPr lang="en-US" sz="2800" b="0" dirty="0" smtClean="0"/>
            </a:br>
            <a:r>
              <a:rPr lang="en-US" sz="2000" b="0" dirty="0" smtClean="0"/>
              <a:t>(</a:t>
            </a:r>
            <a:r>
              <a:rPr lang="en-US" sz="2000" b="0" dirty="0" err="1" smtClean="0"/>
              <a:t>e.g</a:t>
            </a:r>
            <a:r>
              <a:rPr lang="en-US" sz="2000" b="0" dirty="0" smtClean="0"/>
              <a:t>, MMWG / SDX ID in the east)</a:t>
            </a:r>
            <a:endParaRPr lang="en-US" sz="2800" b="0" dirty="0" smtClean="0"/>
          </a:p>
          <a:p>
            <a:pPr>
              <a:spcBef>
                <a:spcPts val="1800"/>
              </a:spcBef>
            </a:pPr>
            <a:r>
              <a:rPr lang="en-US" sz="2800" b="0" dirty="0" smtClean="0"/>
              <a:t>Local Line/Bus ID</a:t>
            </a:r>
            <a:br>
              <a:rPr lang="en-US" sz="2800" b="0" dirty="0" smtClean="0"/>
            </a:br>
            <a:r>
              <a:rPr lang="en-US" sz="2000" b="0" dirty="0" smtClean="0"/>
              <a:t>(an ID with meaning to company)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Extra Line/Bus ID</a:t>
            </a:r>
          </a:p>
          <a:p>
            <a:pPr>
              <a:spcBef>
                <a:spcPts val="1800"/>
              </a:spcBef>
            </a:pPr>
            <a:r>
              <a:rPr lang="en-US" sz="2800" b="0" dirty="0" smtClean="0"/>
              <a:t>Nominal kV</a:t>
            </a:r>
          </a:p>
          <a:p>
            <a:pPr>
              <a:spcBef>
                <a:spcPts val="1800"/>
              </a:spcBef>
              <a:buNone/>
            </a:pPr>
            <a:endParaRPr lang="en-US" sz="3200" b="0" dirty="0" smtClean="0"/>
          </a:p>
          <a:p>
            <a:pPr>
              <a:spcBef>
                <a:spcPts val="1800"/>
              </a:spcBef>
              <a:buNone/>
            </a:pPr>
            <a:endParaRPr lang="en-US" sz="32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2904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Measured Element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Splash Screen Provides Summary and “how to contribute”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905000"/>
            <a:ext cx="6629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Logon for Access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2057400"/>
            <a:ext cx="49530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/ User Homepage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828800"/>
            <a:ext cx="6324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Devices (PMUs)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600200"/>
            <a:ext cx="6096000" cy="4677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Device (PMU) Configuration Data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524000"/>
            <a:ext cx="5943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Wizard to upload Device (PMU) Configuration Data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828800"/>
            <a:ext cx="5867400" cy="469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Companies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600200"/>
            <a:ext cx="5867400" cy="4680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Vendors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752600"/>
            <a:ext cx="5687326" cy="4797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Registry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b="0" dirty="0" smtClean="0"/>
              <a:t>To be the one-point stop for information on PMUs in North America (vis-à-vis NERC ISN data definitions</a:t>
            </a:r>
            <a:r>
              <a:rPr lang="en-US" b="0" dirty="0" smtClean="0"/>
              <a:t>)</a:t>
            </a:r>
          </a:p>
          <a:p>
            <a:pPr>
              <a:spcBef>
                <a:spcPts val="1200"/>
              </a:spcBef>
            </a:pPr>
            <a:r>
              <a:rPr lang="en-US" b="0" dirty="0" smtClean="0"/>
              <a:t>To establish uniform naming conventions for PMUs and their measurement descriptors to </a:t>
            </a:r>
            <a:r>
              <a:rPr lang="en-US" b="0" dirty="0" smtClean="0"/>
              <a:t>facilitate the exchange of PMU data for analysis </a:t>
            </a:r>
            <a:r>
              <a:rPr lang="en-US" b="0" dirty="0" smtClean="0"/>
              <a:t>and display</a:t>
            </a:r>
          </a:p>
          <a:p>
            <a:pPr>
              <a:spcBef>
                <a:spcPts val="1200"/>
              </a:spcBef>
            </a:pPr>
            <a:r>
              <a:rPr lang="en-US" b="0" dirty="0" smtClean="0"/>
              <a:t>To support federal SGIG and industry investments in PMUs through </a:t>
            </a:r>
            <a:r>
              <a:rPr lang="en-US" b="0" dirty="0" smtClean="0"/>
              <a:t>collection </a:t>
            </a:r>
            <a:r>
              <a:rPr lang="en-US" b="0" dirty="0" smtClean="0"/>
              <a:t>and tracking of data on PMU </a:t>
            </a:r>
            <a:r>
              <a:rPr lang="en-US" b="0" dirty="0" smtClean="0"/>
              <a:t>equipment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33400" y="5562600"/>
            <a:ext cx="8153400" cy="7078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4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TVA is developing the registry software under contract to NERC to serve all PMU owners across North America with a standard PMU entry interface</a:t>
            </a:r>
            <a:endParaRPr lang="en-US" b="1" u="sng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Vendor Devices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676400"/>
            <a:ext cx="6019800" cy="50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 / Edit Measurement Configuration Data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752601"/>
            <a:ext cx="594360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Registry Application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648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000" b="0" dirty="0" smtClean="0"/>
              <a:t>Web based with performance optimized for data display and filtering</a:t>
            </a:r>
          </a:p>
          <a:p>
            <a:pPr>
              <a:spcBef>
                <a:spcPts val="1200"/>
              </a:spcBef>
            </a:pPr>
            <a:r>
              <a:rPr lang="en-US" sz="2000" b="0" dirty="0" smtClean="0"/>
              <a:t>System secured to protect data and to limit data observability to only a company or a region</a:t>
            </a:r>
          </a:p>
          <a:p>
            <a:pPr>
              <a:spcBef>
                <a:spcPts val="1200"/>
              </a:spcBef>
            </a:pPr>
            <a:r>
              <a:rPr lang="en-US" sz="2000" b="0" dirty="0" smtClean="0"/>
              <a:t>Ability </a:t>
            </a:r>
            <a:r>
              <a:rPr lang="en-US" sz="2000" b="0" dirty="0" smtClean="0"/>
              <a:t>to extract bulk data from the registry as XML files</a:t>
            </a:r>
          </a:p>
          <a:p>
            <a:pPr>
              <a:spcBef>
                <a:spcPts val="1200"/>
              </a:spcBef>
            </a:pPr>
            <a:r>
              <a:rPr lang="en-US" sz="2000" b="0" dirty="0" smtClean="0"/>
              <a:t>Daily data backups are archived</a:t>
            </a:r>
          </a:p>
          <a:p>
            <a:pPr>
              <a:spcBef>
                <a:spcPts val="1200"/>
              </a:spcBef>
            </a:pPr>
            <a:r>
              <a:rPr lang="en-US" sz="2000" b="0" dirty="0" smtClean="0"/>
              <a:t>All changes are </a:t>
            </a:r>
            <a:r>
              <a:rPr lang="en-US" sz="2000" b="0" dirty="0" smtClean="0"/>
              <a:t>logged</a:t>
            </a:r>
            <a:br>
              <a:rPr lang="en-US" sz="2000" b="0" dirty="0" smtClean="0"/>
            </a:br>
            <a:endParaRPr lang="en-US" sz="2000" b="0" dirty="0" smtClean="0"/>
          </a:p>
          <a:p>
            <a:pPr>
              <a:spcBef>
                <a:spcPts val="1200"/>
              </a:spcBef>
            </a:pPr>
            <a:r>
              <a:rPr lang="en-US" sz="2000" b="0" dirty="0" smtClean="0"/>
              <a:t>Use of “PMU connection tester” allows automated uploads to the PMU </a:t>
            </a:r>
            <a:r>
              <a:rPr lang="en-US" sz="2000" b="0" dirty="0" smtClean="0"/>
              <a:t>registry</a:t>
            </a:r>
          </a:p>
          <a:p>
            <a:pPr>
              <a:spcBef>
                <a:spcPts val="1200"/>
              </a:spcBef>
            </a:pPr>
            <a:r>
              <a:rPr lang="en-US" sz="2000" b="0" dirty="0" smtClean="0"/>
              <a:t>Multiple views and filters to allow navigation to the data of interest – including geographical-based navigation</a:t>
            </a:r>
            <a:r>
              <a:rPr lang="en-US" sz="2000" b="0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en-US" sz="2000" b="0" dirty="0" smtClean="0"/>
              <a:t>Data integrity improved through liberal use of drop down dialogs</a:t>
            </a:r>
            <a:endParaRPr lang="en-US" sz="2000" b="0" dirty="0" smtClean="0"/>
          </a:p>
          <a:p>
            <a:pPr>
              <a:spcBef>
                <a:spcPts val="1200"/>
              </a:spcBef>
            </a:pPr>
            <a:endParaRPr lang="en-US" sz="2000" b="0" dirty="0" smtClean="0"/>
          </a:p>
          <a:p>
            <a:pPr>
              <a:spcBef>
                <a:spcPts val="1200"/>
              </a:spcBef>
            </a:pPr>
            <a:endParaRPr lang="en-US" sz="2000" b="0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41148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For users …</a:t>
            </a:r>
            <a:endParaRPr lang="en-U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574675"/>
          </a:xfrm>
        </p:spPr>
        <p:txBody>
          <a:bodyPr/>
          <a:lstStyle/>
          <a:p>
            <a:r>
              <a:rPr lang="en-US" dirty="0" smtClean="0"/>
              <a:t>Registry </a:t>
            </a:r>
            <a:r>
              <a:rPr lang="en-US" dirty="0" smtClean="0"/>
              <a:t>Data Overview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6482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000" b="0" dirty="0" smtClean="0"/>
              <a:t>Simple Data Hierarchy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Regional concentration</a:t>
            </a:r>
            <a:br>
              <a:rPr lang="en-US" sz="2000" dirty="0" smtClean="0"/>
            </a:br>
            <a:r>
              <a:rPr lang="en-US" sz="2000" dirty="0" smtClean="0"/>
              <a:t>(Concentration for external users)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Local concentration (if present)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PMU</a:t>
            </a:r>
          </a:p>
          <a:p>
            <a:pPr lvl="1">
              <a:spcBef>
                <a:spcPts val="600"/>
              </a:spcBef>
            </a:pPr>
            <a:r>
              <a:rPr lang="en-US" sz="2000" dirty="0" smtClean="0"/>
              <a:t>Measurement Descriptors</a:t>
            </a:r>
            <a:endParaRPr lang="en-US" sz="2000" dirty="0" smtClean="0"/>
          </a:p>
          <a:p>
            <a:pPr>
              <a:spcBef>
                <a:spcPts val="1800"/>
              </a:spcBef>
            </a:pPr>
            <a:r>
              <a:rPr lang="en-US" sz="2000" b="0" dirty="0" smtClean="0"/>
              <a:t>Allows for multiple layers of data concentration and documents up to 2 layers</a:t>
            </a:r>
          </a:p>
          <a:p>
            <a:pPr>
              <a:spcBef>
                <a:spcPts val="1800"/>
              </a:spcBef>
            </a:pPr>
            <a:r>
              <a:rPr lang="en-US" sz="2000" b="0" dirty="0" smtClean="0"/>
              <a:t>Allows PMUs that do not provide data to external users to be a part of the registry</a:t>
            </a:r>
          </a:p>
          <a:p>
            <a:pPr>
              <a:spcBef>
                <a:spcPts val="1800"/>
              </a:spcBef>
            </a:pPr>
            <a:r>
              <a:rPr lang="en-US" sz="2000" b="0" dirty="0" smtClean="0"/>
              <a:t>Creates standard names for PMUs and </a:t>
            </a:r>
            <a:r>
              <a:rPr lang="en-US" sz="2000" b="0" dirty="0" smtClean="0"/>
              <a:t>measurement descriptors.</a:t>
            </a:r>
            <a:endParaRPr lang="en-US" sz="2000" b="0" dirty="0"/>
          </a:p>
        </p:txBody>
      </p:sp>
      <p:sp>
        <p:nvSpPr>
          <p:cNvPr id="7" name="Rectangle 6"/>
          <p:cNvSpPr/>
          <p:nvPr/>
        </p:nvSpPr>
        <p:spPr>
          <a:xfrm>
            <a:off x="6096000" y="5715000"/>
            <a:ext cx="914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PMU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19900" y="3886200"/>
            <a:ext cx="1752600" cy="838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Local</a:t>
            </a:r>
            <a:br>
              <a:rPr lang="en-US" dirty="0" smtClean="0"/>
            </a:br>
            <a:r>
              <a:rPr lang="en-US" dirty="0" smtClean="0"/>
              <a:t>concentration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553200" y="1524000"/>
            <a:ext cx="2286000" cy="1295400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Regional</a:t>
            </a:r>
            <a:br>
              <a:rPr lang="en-US" dirty="0" smtClean="0"/>
            </a:br>
            <a:r>
              <a:rPr lang="en-US" dirty="0" smtClean="0"/>
              <a:t>Concentration</a:t>
            </a:r>
            <a:endParaRPr lang="en-US" dirty="0"/>
          </a:p>
        </p:txBody>
      </p:sp>
      <p:cxnSp>
        <p:nvCxnSpPr>
          <p:cNvPr id="12" name="Shape 11"/>
          <p:cNvCxnSpPr/>
          <p:nvPr/>
        </p:nvCxnSpPr>
        <p:spPr>
          <a:xfrm flipV="1">
            <a:off x="7010400" y="4724400"/>
            <a:ext cx="685800" cy="1257300"/>
          </a:xfrm>
          <a:prstGeom prst="bentConnector2">
            <a:avLst/>
          </a:prstGeom>
          <a:ln w="381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579120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11505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43890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6275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086600" y="6477000"/>
            <a:ext cx="152400" cy="152400"/>
          </a:xfrm>
          <a:prstGeom prst="ellipse">
            <a:avLst/>
          </a:prstGeom>
          <a:ln w="762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3" idx="7"/>
            <a:endCxn id="7" idx="2"/>
          </p:cNvCxnSpPr>
          <p:nvPr/>
        </p:nvCxnSpPr>
        <p:spPr>
          <a:xfrm rot="5400000" flipH="1" flipV="1">
            <a:off x="6111782" y="6057900"/>
            <a:ext cx="250918" cy="63191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7" idx="2"/>
            <a:endCxn id="15" idx="7"/>
          </p:cNvCxnSpPr>
          <p:nvPr/>
        </p:nvCxnSpPr>
        <p:spPr>
          <a:xfrm rot="5400000">
            <a:off x="6273707" y="6219825"/>
            <a:ext cx="250918" cy="30806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7" idx="2"/>
            <a:endCxn id="17" idx="0"/>
          </p:cNvCxnSpPr>
          <p:nvPr/>
        </p:nvCxnSpPr>
        <p:spPr>
          <a:xfrm rot="5400000">
            <a:off x="6419850" y="6343650"/>
            <a:ext cx="228600" cy="381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7" idx="2"/>
            <a:endCxn id="18" idx="1"/>
          </p:cNvCxnSpPr>
          <p:nvPr/>
        </p:nvCxnSpPr>
        <p:spPr>
          <a:xfrm rot="16200000" flipH="1">
            <a:off x="6543675" y="6257925"/>
            <a:ext cx="250918" cy="23186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7" idx="2"/>
            <a:endCxn id="19" idx="1"/>
          </p:cNvCxnSpPr>
          <p:nvPr/>
        </p:nvCxnSpPr>
        <p:spPr>
          <a:xfrm rot="16200000" flipH="1">
            <a:off x="6705600" y="6096000"/>
            <a:ext cx="250918" cy="55571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467600" y="6248400"/>
            <a:ext cx="1479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Measurement</a:t>
            </a:r>
          </a:p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Point Definitions</a:t>
            </a:r>
            <a:endParaRPr lang="en-US" sz="1400" dirty="0">
              <a:solidFill>
                <a:srgbClr val="C00000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rot="5400000" flipH="1" flipV="1">
            <a:off x="7162800" y="3352800"/>
            <a:ext cx="1066800" cy="1588"/>
          </a:xfrm>
          <a:prstGeom prst="straightConnector1">
            <a:avLst/>
          </a:prstGeom>
          <a:ln w="63500">
            <a:solidFill>
              <a:srgbClr val="C00000"/>
            </a:solidFill>
            <a:tailEnd type="triangle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6819900" y="4953000"/>
            <a:ext cx="1752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Optional Additional Concentration Layers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819900" y="3124200"/>
            <a:ext cx="1752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Optional Additional Concentration Layers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2400" y="6183868"/>
            <a:ext cx="5410200" cy="36933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4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The registry only holds configuration data.</a:t>
            </a:r>
            <a:endParaRPr lang="en-US" sz="1600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PMU Owner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smtClean="0"/>
              <a:t>The owner is typically the transmission owner, but can be any entity.</a:t>
            </a:r>
          </a:p>
          <a:p>
            <a:r>
              <a:rPr lang="en-US" b="0" dirty="0" smtClean="0"/>
              <a:t>Registry will use standard company names and </a:t>
            </a:r>
            <a:r>
              <a:rPr lang="en-US" b="0" dirty="0" err="1" smtClean="0"/>
              <a:t>abbrevisions</a:t>
            </a:r>
            <a:endParaRPr lang="en-US" b="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Data Elements</a:t>
            </a:r>
          </a:p>
          <a:p>
            <a:r>
              <a:rPr lang="en-US" b="0" dirty="0" smtClean="0"/>
              <a:t>Company</a:t>
            </a:r>
          </a:p>
          <a:p>
            <a:r>
              <a:rPr lang="en-US" b="0" dirty="0" smtClean="0"/>
              <a:t>Company Abbreviation</a:t>
            </a:r>
          </a:p>
          <a:p>
            <a:r>
              <a:rPr lang="en-US" b="0" dirty="0" smtClean="0"/>
              <a:t>Contact Name(s)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/ Authorization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 Permission Roles </a:t>
            </a:r>
            <a:r>
              <a:rPr lang="en-US" sz="2000" b="0" dirty="0" smtClean="0"/>
              <a:t>(includes XML services)</a:t>
            </a:r>
            <a:endParaRPr lang="en-US" b="0" dirty="0" smtClean="0"/>
          </a:p>
          <a:p>
            <a:pPr lvl="1"/>
            <a:r>
              <a:rPr lang="en-US" dirty="0" smtClean="0"/>
              <a:t>Company Viewer</a:t>
            </a:r>
          </a:p>
          <a:p>
            <a:pPr lvl="1"/>
            <a:r>
              <a:rPr lang="en-US" dirty="0" smtClean="0"/>
              <a:t>Company Editor</a:t>
            </a:r>
          </a:p>
          <a:p>
            <a:pPr lvl="1"/>
            <a:r>
              <a:rPr lang="en-US" dirty="0" smtClean="0"/>
              <a:t>Company Administrator </a:t>
            </a:r>
            <a:r>
              <a:rPr lang="en-US" sz="2000" dirty="0" smtClean="0"/>
              <a:t>(Manages company users)</a:t>
            </a:r>
            <a:endParaRPr lang="en-US" dirty="0" smtClean="0"/>
          </a:p>
          <a:p>
            <a:pPr lvl="1"/>
            <a:r>
              <a:rPr lang="en-US" dirty="0" smtClean="0"/>
              <a:t>Regional Viewer</a:t>
            </a:r>
          </a:p>
          <a:p>
            <a:pPr lvl="1"/>
            <a:r>
              <a:rPr lang="en-US" dirty="0" smtClean="0"/>
              <a:t>Regional Administrator </a:t>
            </a:r>
            <a:r>
              <a:rPr lang="en-US" sz="2000" dirty="0" smtClean="0"/>
              <a:t>(Manages regional viewers)</a:t>
            </a:r>
            <a:endParaRPr lang="en-US" dirty="0" smtClean="0"/>
          </a:p>
          <a:p>
            <a:pPr lvl="1"/>
            <a:r>
              <a:rPr lang="en-US" dirty="0" smtClean="0"/>
              <a:t>Global Viewer</a:t>
            </a:r>
          </a:p>
          <a:p>
            <a:pPr lvl="1"/>
            <a:r>
              <a:rPr lang="en-US" dirty="0" smtClean="0"/>
              <a:t>System Administrator </a:t>
            </a:r>
            <a:r>
              <a:rPr lang="en-US" sz="2000" dirty="0" smtClean="0"/>
              <a:t>(Manages company and regional 				administrators)</a:t>
            </a: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744487"/>
            <a:ext cx="8229600" cy="574675"/>
          </a:xfrm>
        </p:spPr>
        <p:txBody>
          <a:bodyPr/>
          <a:lstStyle/>
          <a:p>
            <a:r>
              <a:rPr lang="en-US" dirty="0" smtClean="0"/>
              <a:t>PMU Data 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124200" y="1524000"/>
            <a:ext cx="5105400" cy="14478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Standard Name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Physical </a:t>
            </a:r>
            <a:r>
              <a:rPr lang="en-US" dirty="0" smtClean="0"/>
              <a:t>Location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Device Info – Vendor, Protocol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Operational Status</a:t>
            </a:r>
            <a:endParaRPr lang="en-US" dirty="0"/>
          </a:p>
        </p:txBody>
      </p:sp>
      <p:grpSp>
        <p:nvGrpSpPr>
          <p:cNvPr id="2" name="Group 22"/>
          <p:cNvGrpSpPr/>
          <p:nvPr/>
        </p:nvGrpSpPr>
        <p:grpSpPr>
          <a:xfrm>
            <a:off x="990600" y="3352800"/>
            <a:ext cx="1837361" cy="1143000"/>
            <a:chOff x="685800" y="3352800"/>
            <a:chExt cx="1837361" cy="1143000"/>
          </a:xfrm>
        </p:grpSpPr>
        <p:sp>
          <p:nvSpPr>
            <p:cNvPr id="13" name="Rectangle 12"/>
            <p:cNvSpPr/>
            <p:nvPr/>
          </p:nvSpPr>
          <p:spPr>
            <a:xfrm>
              <a:off x="685800" y="3352800"/>
              <a:ext cx="1828800" cy="1143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5800" y="3581400"/>
              <a:ext cx="18373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Measurement</a:t>
              </a:r>
              <a:br>
                <a:rPr lang="en-US" sz="2000" b="1" dirty="0" smtClean="0"/>
              </a:br>
              <a:r>
                <a:rPr lang="en-US" sz="2000" b="1" dirty="0" smtClean="0"/>
                <a:t>Descriptors</a:t>
              </a:r>
              <a:endParaRPr lang="en-US" sz="2000" b="1" dirty="0"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990600" y="1752600"/>
            <a:ext cx="1828800" cy="1143000"/>
            <a:chOff x="685800" y="1752600"/>
            <a:chExt cx="1828800" cy="1143000"/>
          </a:xfrm>
        </p:grpSpPr>
        <p:sp>
          <p:nvSpPr>
            <p:cNvPr id="11" name="Rectangle 10"/>
            <p:cNvSpPr/>
            <p:nvPr/>
          </p:nvSpPr>
          <p:spPr>
            <a:xfrm>
              <a:off x="685800" y="1752600"/>
              <a:ext cx="1828800" cy="1143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38200" y="2114490"/>
              <a:ext cx="15103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PMU / PDC</a:t>
              </a:r>
              <a:endParaRPr lang="en-US" sz="2000" b="1" dirty="0"/>
            </a:p>
          </p:txBody>
        </p:sp>
      </p:grpSp>
      <p:sp>
        <p:nvSpPr>
          <p:cNvPr id="18" name="Content Placeholder 9"/>
          <p:cNvSpPr txBox="1">
            <a:spLocks/>
          </p:cNvSpPr>
          <p:nvPr/>
        </p:nvSpPr>
        <p:spPr bwMode="auto">
          <a:xfrm>
            <a:off x="3200400" y="3276600"/>
            <a:ext cx="586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Standard Name</a:t>
            </a:r>
          </a:p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Phase </a:t>
            </a:r>
            <a:r>
              <a:rPr lang="en-US" sz="2400" b="1" kern="0" dirty="0" smtClean="0">
                <a:latin typeface="+mn-lt"/>
              </a:rPr>
              <a:t>Measured</a:t>
            </a:r>
          </a:p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Units</a:t>
            </a:r>
          </a:p>
          <a:p>
            <a:pPr marL="342900" lvl="0" indent="-342900" eaLnBrk="0" hangingPunct="0">
              <a:spcBef>
                <a:spcPts val="0"/>
              </a:spcBef>
              <a:buFont typeface="Times New Roman" pitchFamily="18" charset="0"/>
              <a:buChar char="•"/>
              <a:defRPr/>
            </a:pPr>
            <a:r>
              <a:rPr lang="en-US" sz="2400" b="1" kern="0" dirty="0" smtClean="0">
                <a:latin typeface="+mn-lt"/>
              </a:rPr>
              <a:t>Reasonability </a:t>
            </a:r>
            <a:r>
              <a:rPr lang="en-US" sz="2400" b="1" kern="0" dirty="0" smtClean="0">
                <a:latin typeface="+mn-lt"/>
              </a:rPr>
              <a:t>Limits</a:t>
            </a:r>
            <a:endParaRPr lang="en-US" sz="2400" b="1" kern="0" dirty="0" smtClean="0"/>
          </a:p>
        </p:txBody>
      </p:sp>
      <p:grpSp>
        <p:nvGrpSpPr>
          <p:cNvPr id="4" name="Group 28"/>
          <p:cNvGrpSpPr/>
          <p:nvPr/>
        </p:nvGrpSpPr>
        <p:grpSpPr>
          <a:xfrm>
            <a:off x="990600" y="5105400"/>
            <a:ext cx="1828800" cy="1143000"/>
            <a:chOff x="685800" y="3429000"/>
            <a:chExt cx="1828800" cy="1143000"/>
          </a:xfrm>
        </p:grpSpPr>
        <p:sp>
          <p:nvSpPr>
            <p:cNvPr id="32" name="Rectangle 31"/>
            <p:cNvSpPr/>
            <p:nvPr/>
          </p:nvSpPr>
          <p:spPr>
            <a:xfrm>
              <a:off x="685800" y="3429000"/>
              <a:ext cx="1828800" cy="1143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14400" y="3657600"/>
              <a:ext cx="1371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/>
                <a:t>Network</a:t>
              </a:r>
              <a:br>
                <a:rPr lang="en-US" sz="2000" b="1" dirty="0" smtClean="0"/>
              </a:br>
              <a:r>
                <a:rPr lang="en-US" sz="2000" b="1" dirty="0" smtClean="0"/>
                <a:t>Element</a:t>
              </a:r>
            </a:p>
          </p:txBody>
        </p:sp>
      </p:grpSp>
      <p:sp>
        <p:nvSpPr>
          <p:cNvPr id="36" name="Content Placeholder 9"/>
          <p:cNvSpPr txBox="1">
            <a:spLocks/>
          </p:cNvSpPr>
          <p:nvPr/>
        </p:nvSpPr>
        <p:spPr bwMode="auto">
          <a:xfrm>
            <a:off x="3200400" y="5257800"/>
            <a:ext cx="5105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Standard Name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Times New Roman" pitchFamily="18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Electrical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One-Line Location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PMU/PDC - Physical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6781800" cy="4648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800" b="0" dirty="0" smtClean="0"/>
              <a:t>Interconnection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NERC Region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Regional PDC (optional)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Location Name (Substation)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Station ID or short name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Lat / Long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Time Zone</a:t>
            </a:r>
          </a:p>
          <a:p>
            <a:pPr>
              <a:spcBef>
                <a:spcPts val="1200"/>
              </a:spcBef>
            </a:pPr>
            <a:r>
              <a:rPr lang="en-US" sz="2800" b="0" dirty="0" smtClean="0"/>
              <a:t>SGIG Funding Info</a:t>
            </a:r>
          </a:p>
          <a:p>
            <a:pPr>
              <a:spcBef>
                <a:spcPts val="1800"/>
              </a:spcBef>
            </a:pPr>
            <a:endParaRPr lang="en-US" sz="3200" b="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1774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PMU / PDC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PMU/PDC - Device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b="0" dirty="0" smtClean="0">
                <a:solidFill>
                  <a:srgbClr val="0070C0"/>
                </a:solidFill>
              </a:rPr>
              <a:t>Standard Device Name / ID </a:t>
            </a:r>
            <a:r>
              <a:rPr lang="en-US" sz="1800" b="0" dirty="0" smtClean="0">
                <a:solidFill>
                  <a:srgbClr val="0070C0"/>
                </a:solidFill>
              </a:rPr>
              <a:t>[system generated] </a:t>
            </a:r>
            <a:r>
              <a:rPr lang="en-US" b="0" dirty="0" smtClean="0">
                <a:solidFill>
                  <a:srgbClr val="0070C0"/>
                </a:solidFill>
              </a:rPr>
              <a:t/>
            </a:r>
            <a:br>
              <a:rPr lang="en-US" b="0" dirty="0" smtClean="0">
                <a:solidFill>
                  <a:srgbClr val="0070C0"/>
                </a:solidFill>
              </a:rPr>
            </a:br>
            <a:r>
              <a:rPr lang="en-US" sz="1600" b="0" dirty="0" smtClean="0">
                <a:solidFill>
                  <a:srgbClr val="0070C0"/>
                </a:solidFill>
              </a:rPr>
              <a:t>(Company </a:t>
            </a:r>
            <a:r>
              <a:rPr lang="en-US" sz="1600" b="0" dirty="0" err="1" smtClean="0">
                <a:solidFill>
                  <a:srgbClr val="0070C0"/>
                </a:solidFill>
              </a:rPr>
              <a:t>Abbv</a:t>
            </a:r>
            <a:r>
              <a:rPr lang="en-US" sz="1600" b="0" dirty="0" smtClean="0">
                <a:solidFill>
                  <a:srgbClr val="0070C0"/>
                </a:solidFill>
              </a:rPr>
              <a:t> – Station Short Name – Count)</a:t>
            </a:r>
            <a:endParaRPr lang="en-US" b="0" dirty="0" smtClean="0">
              <a:solidFill>
                <a:srgbClr val="0070C0"/>
              </a:solidFill>
            </a:endParaRPr>
          </a:p>
          <a:p>
            <a:pPr>
              <a:spcBef>
                <a:spcPts val="900"/>
              </a:spcBef>
            </a:pPr>
            <a:r>
              <a:rPr lang="en-US" b="0" dirty="0" smtClean="0"/>
              <a:t>Company Device Name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Device Type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Vendor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Model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Protocol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Sampling Rate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Device Status</a:t>
            </a:r>
          </a:p>
          <a:p>
            <a:pPr>
              <a:spcBef>
                <a:spcPts val="900"/>
              </a:spcBef>
            </a:pPr>
            <a:r>
              <a:rPr lang="en-US" b="0" dirty="0" smtClean="0"/>
              <a:t>Comments / Description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76200"/>
            <a:ext cx="1774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PMU / PDC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05400" y="2667000"/>
            <a:ext cx="3328475" cy="2585323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accent4">
                <a:lumMod val="85000"/>
                <a:lumOff val="1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b="1" u="sng" dirty="0" smtClean="0"/>
              <a:t>Device Status States</a:t>
            </a:r>
          </a:p>
          <a:p>
            <a:endParaRPr lang="en-US" dirty="0" smtClean="0"/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Planned (planned date)</a:t>
            </a:r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Installed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Regionally</a:t>
            </a:r>
            <a:br>
              <a:rPr lang="en-US" dirty="0" smtClean="0"/>
            </a:br>
            <a:r>
              <a:rPr lang="en-US" dirty="0" smtClean="0"/>
              <a:t>Operational </a:t>
            </a:r>
            <a:r>
              <a:rPr lang="en-US" dirty="0" smtClean="0"/>
              <a:t>(in-service date</a:t>
            </a:r>
            <a:r>
              <a:rPr lang="en-US" dirty="0" smtClean="0"/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230188" indent="-230188">
              <a:buFont typeface="Arial" pitchFamily="34" charset="0"/>
              <a:buChar char="•"/>
            </a:pPr>
            <a:r>
              <a:rPr lang="en-US" dirty="0" smtClean="0"/>
              <a:t>Out-</a:t>
            </a:r>
            <a:r>
              <a:rPr lang="en-US" dirty="0" smtClean="0"/>
              <a:t>of-Service/</a:t>
            </a:r>
            <a:r>
              <a:rPr lang="en-US" dirty="0" smtClean="0"/>
              <a:t>Retired</a:t>
            </a:r>
            <a:endParaRPr lang="en-US" dirty="0" smtClean="0"/>
          </a:p>
        </p:txBody>
      </p:sp>
      <p:cxnSp>
        <p:nvCxnSpPr>
          <p:cNvPr id="7" name="Straight Connector 6"/>
          <p:cNvCxnSpPr/>
          <p:nvPr/>
        </p:nvCxnSpPr>
        <p:spPr>
          <a:xfrm rot="5400000" flipH="1" flipV="1">
            <a:off x="2743200" y="3276600"/>
            <a:ext cx="2514600" cy="1752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24200" y="5410200"/>
            <a:ext cx="18288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1_TVATemplateJune4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000000"/>
      </a:folHlink>
    </a:clrScheme>
    <a:fontScheme name="1_TVATemplateJune4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TVATemplateJune4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VATemplateJune4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VATemplateJune4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911353AB0363428E7E058438AB7EBD" ma:contentTypeVersion="6" ma:contentTypeDescription="Create a new document." ma:contentTypeScope="" ma:versionID="5ffc872398c1a31f883d688afddd2155">
  <xsd:schema xmlns:xsd="http://www.w3.org/2001/XMLSchema" xmlns:xs="http://www.w3.org/2001/XMLSchema" xmlns:p="http://schemas.microsoft.com/office/2006/metadata/properties" xmlns:ns2="567ab282-dc60-4c67-86a6-4d7df5d91971" targetNamespace="http://schemas.microsoft.com/office/2006/metadata/properties" ma:root="true" ma:fieldsID="7ae3e83053523b3ab53d2f2b70c06e95" ns2:_="">
    <xsd:import namespace="567ab282-dc60-4c67-86a6-4d7df5d919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ab282-dc60-4c67-86a6-4d7df5d919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84B619-70EF-4F8D-B6D7-DEF31CA94C93}"/>
</file>

<file path=customXml/itemProps2.xml><?xml version="1.0" encoding="utf-8"?>
<ds:datastoreItem xmlns:ds="http://schemas.openxmlformats.org/officeDocument/2006/customXml" ds:itemID="{D9533E56-C41F-4A7D-93DD-034549E1771E}"/>
</file>

<file path=customXml/itemProps3.xml><?xml version="1.0" encoding="utf-8"?>
<ds:datastoreItem xmlns:ds="http://schemas.openxmlformats.org/officeDocument/2006/customXml" ds:itemID="{896E626B-91E1-430E-9E34-DC53545FCD7F}"/>
</file>

<file path=customXml/itemProps4.xml><?xml version="1.0" encoding="utf-8"?>
<ds:datastoreItem xmlns:ds="http://schemas.openxmlformats.org/officeDocument/2006/customXml" ds:itemID="{30F2C32B-693A-4905-BF6A-B5F2DBFCA7B3}"/>
</file>

<file path=docProps/app.xml><?xml version="1.0" encoding="utf-8"?>
<Properties xmlns="http://schemas.openxmlformats.org/officeDocument/2006/extended-properties" xmlns:vt="http://schemas.openxmlformats.org/officeDocument/2006/docPropsVTypes">
  <Template>TRO_Story_R2</Template>
  <TotalTime>7244</TotalTime>
  <Words>434</Words>
  <Application>Microsoft Office PowerPoint</Application>
  <PresentationFormat>On-screen Show (4:3)</PresentationFormat>
  <Paragraphs>123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1_TVATemplateJune4</vt:lpstr>
      <vt:lpstr>NASPI PMU Registry  </vt:lpstr>
      <vt:lpstr>Registry Objectives</vt:lpstr>
      <vt:lpstr>Registry Application Features</vt:lpstr>
      <vt:lpstr>Registry Data Overview</vt:lpstr>
      <vt:lpstr>PMU Owner Data</vt:lpstr>
      <vt:lpstr>Access / Authorization Data</vt:lpstr>
      <vt:lpstr>PMU Data </vt:lpstr>
      <vt:lpstr>PMU/PDC - Physical Location</vt:lpstr>
      <vt:lpstr>PMU/PDC - Device Info</vt:lpstr>
      <vt:lpstr>Measurement Descriptors</vt:lpstr>
      <vt:lpstr>Network Element Monitored</vt:lpstr>
      <vt:lpstr>Public Splash Screen Provides Summary and “how to contribute”</vt:lpstr>
      <vt:lpstr>Logon for Access</vt:lpstr>
      <vt:lpstr>Overview / User Homepage</vt:lpstr>
      <vt:lpstr>Browse Devices (PMUs)</vt:lpstr>
      <vt:lpstr>Enter Device (PMU) Configuration Data</vt:lpstr>
      <vt:lpstr>Wizard to upload Device (PMU) Configuration Data</vt:lpstr>
      <vt:lpstr>Manage Companies</vt:lpstr>
      <vt:lpstr>Manage Vendors</vt:lpstr>
      <vt:lpstr>Manage Vendor Devices</vt:lpstr>
      <vt:lpstr>Browse / Edit Measurement Configuration Data</vt:lpstr>
    </vt:vector>
  </TitlesOfParts>
  <Company>Tennessee Valley Authority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NERC Generation 2 Contract</dc:title>
  <dc:creator>J. Ritchie Carroll</dc:creator>
  <cp:lastModifiedBy>frrobert</cp:lastModifiedBy>
  <cp:revision>402</cp:revision>
  <dcterms:created xsi:type="dcterms:W3CDTF">2008-02-29T21:28:18Z</dcterms:created>
  <dcterms:modified xsi:type="dcterms:W3CDTF">2009-12-07T19:23:13Z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0x010100DD911353AB0363428E7E058438AB7EBD</vt:lpwstr>
  </property>
</Properties>
</file>