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</p:sldMasterIdLst>
  <p:notesMasterIdLst>
    <p:notesMasterId r:id="rId13"/>
  </p:notesMasterIdLst>
  <p:handoutMasterIdLst>
    <p:handoutMasterId r:id="rId14"/>
  </p:handoutMasterIdLst>
  <p:sldIdLst>
    <p:sldId id="273" r:id="rId5"/>
    <p:sldId id="272" r:id="rId6"/>
    <p:sldId id="274" r:id="rId7"/>
    <p:sldId id="277" r:id="rId8"/>
    <p:sldId id="275" r:id="rId9"/>
    <p:sldId id="278" r:id="rId10"/>
    <p:sldId id="279" r:id="rId11"/>
    <p:sldId id="280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45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79A33-AF0D-4498-A509-C13A4F128608}" type="datetimeFigureOut">
              <a:rPr lang="en-US" smtClean="0"/>
              <a:pPr/>
              <a:t>07/10/2009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E5D994-DB21-499F-82E4-463207260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6218B1-AAB0-4CDE-8349-A3D03378F5C3}" type="datetimeFigureOut">
              <a:rPr lang="en-US" smtClean="0"/>
              <a:pPr/>
              <a:t>07/10/2009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1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DD9045-305E-4C85-B304-839FD0D58AA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76200"/>
            <a:ext cx="9013372" cy="6685756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5" name="Rounded Rectangle 14"/>
          <p:cNvSpPr/>
          <p:nvPr userDrawn="1"/>
        </p:nvSpPr>
        <p:spPr>
          <a:xfrm>
            <a:off x="381000" y="1600200"/>
            <a:ext cx="8382000" cy="1295400"/>
          </a:xfrm>
          <a:prstGeom prst="round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2400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pic>
        <p:nvPicPr>
          <p:cNvPr id="16" name="Picture 15" descr="TVA_logo_100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000" y="5334000"/>
            <a:ext cx="533400" cy="533400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3737377" y="5284847"/>
            <a:ext cx="304442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Power System Operations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600" dirty="0" smtClean="0"/>
              <a:t>Power Control Systems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DDE49-8885-4D92-9102-C5CF73B764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7454C-71E5-4A90-B1FC-1F8493D11C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6543-2C2C-46AE-A07F-199026F0FA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>
            <a:lvl1pPr>
              <a:spcBef>
                <a:spcPts val="800"/>
              </a:spcBef>
              <a:defRPr/>
            </a:lvl1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F70D055-94B1-46DF-9F0B-25A612659DA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 descr="TVA_powercontrolsystems3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62600" y="6096000"/>
            <a:ext cx="3333750" cy="5715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84063-F566-4C8C-8105-BE183A4FC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2221E-0E7C-40E5-B14C-E8589A44CED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C06FB-A5D2-4313-8186-F321BBCE0C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33F42-79B0-4F88-AF29-2B2323F013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071BB-A602-4223-9D76-6DCFD0C07E7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Text Box 4"/>
          <p:cNvSpPr txBox="1">
            <a:spLocks noChangeArrowheads="1"/>
          </p:cNvSpPr>
          <p:nvPr userDrawn="1"/>
        </p:nvSpPr>
        <p:spPr bwMode="auto">
          <a:xfrm>
            <a:off x="6248400" y="6400800"/>
            <a:ext cx="25923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i="1" dirty="0" smtClean="0">
                <a:solidFill>
                  <a:schemeClr val="accent6">
                    <a:lumMod val="75000"/>
                  </a:schemeClr>
                </a:solidFill>
              </a:rPr>
              <a:t>PCS Offsite – July 8, 2009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06B9C43-E97D-4C72-A141-A7990C8FD63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88392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E17339E-6919-4AE6-86AE-AB3D0AE719F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Box 4"/>
          <p:cNvSpPr txBox="1">
            <a:spLocks noChangeArrowheads="1"/>
          </p:cNvSpPr>
          <p:nvPr userDrawn="1"/>
        </p:nvSpPr>
        <p:spPr bwMode="auto">
          <a:xfrm>
            <a:off x="685800" y="6400800"/>
            <a:ext cx="10967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i="1" dirty="0" smtClean="0">
                <a:solidFill>
                  <a:schemeClr val="accent6">
                    <a:lumMod val="75000"/>
                  </a:schemeClr>
                </a:solidFill>
              </a:rPr>
              <a:t>July 10, 2009</a:t>
            </a:r>
            <a:endParaRPr lang="en-US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838200" y="152400"/>
            <a:ext cx="35328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70C0"/>
                </a:solidFill>
              </a:rPr>
              <a:t>Open</a:t>
            </a:r>
            <a:r>
              <a:rPr lang="en-US" sz="1600" b="1" baseline="0" dirty="0" smtClean="0">
                <a:solidFill>
                  <a:srgbClr val="0070C0"/>
                </a:solidFill>
              </a:rPr>
              <a:t> Sourcing the TVA SuperPDC</a:t>
            </a:r>
            <a:endParaRPr lang="en-US" sz="1600" b="1" dirty="0">
              <a:solidFill>
                <a:srgbClr val="0070C0"/>
              </a:solidFill>
            </a:endParaRPr>
          </a:p>
        </p:txBody>
      </p:sp>
      <p:pic>
        <p:nvPicPr>
          <p:cNvPr id="12" name="Picture 11" descr="pcs_logo4.pn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800725" y="6248400"/>
            <a:ext cx="3038475" cy="52088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00"/>
        </a:spcBef>
        <a:spcAft>
          <a:spcPts val="500"/>
        </a:spcAft>
        <a:buClr>
          <a:schemeClr val="accent2"/>
        </a:buClr>
        <a:buSzPct val="10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00"/>
        </a:spcBef>
        <a:spcAft>
          <a:spcPts val="300"/>
        </a:spcAft>
        <a:buClr>
          <a:srgbClr val="0070C0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200"/>
        </a:spcBef>
        <a:spcAft>
          <a:spcPts val="200"/>
        </a:spcAft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July 10, 2009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Open Sourcing the TVA SuperPDC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</a:p>
        </p:txBody>
      </p:sp>
      <p:sp>
        <p:nvSpPr>
          <p:cNvPr id="1822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Standards bodies (IEEE and IEC) have embraced phasor data and have developed standards for phasor data information exchange.</a:t>
            </a:r>
          </a:p>
          <a:p>
            <a:r>
              <a:rPr lang="en-US" dirty="0" smtClean="0"/>
              <a:t>Because it was a missing necessary component for use of synchrophasor data, TVA developed the “Super Phasor Data Concentrator” (SuperPDC) in 2005.</a:t>
            </a:r>
          </a:p>
          <a:p>
            <a:r>
              <a:rPr lang="en-US" dirty="0" smtClean="0"/>
              <a:t>Today, TVA’s SuperPDC is the central hub of synchrophasor data for the Eastern Interconnect.  </a:t>
            </a:r>
          </a:p>
          <a:p>
            <a:pPr lvl="1"/>
            <a:r>
              <a:rPr lang="en-US" dirty="0" smtClean="0"/>
              <a:t>The SuperPDC packages and re-transmits data in real time from 120 PMUs.  </a:t>
            </a:r>
          </a:p>
          <a:p>
            <a:pPr lvl="1"/>
            <a:r>
              <a:rPr lang="en-US" dirty="0" smtClean="0"/>
              <a:t>It archives all data.  More than 15,000 GB of data are currently in the archive.</a:t>
            </a:r>
          </a:p>
          <a:p>
            <a:r>
              <a:rPr lang="en-US" dirty="0" smtClean="0"/>
              <a:t>Because they were all missing and necessary, TVA has provided freeware tools that are used internationally to test PMU communication.</a:t>
            </a:r>
          </a:p>
          <a:p>
            <a:r>
              <a:rPr lang="en-US" dirty="0" smtClean="0"/>
              <a:t>TVA has provide older SuperPDC technology (circa Spring 2008) with a no-cost license (The programs – not the source code).  It’s in use at PJM and SCE.  MISO pending.</a:t>
            </a:r>
          </a:p>
          <a:p>
            <a:r>
              <a:rPr lang="en-US" dirty="0" smtClean="0"/>
              <a:t>Vendors make Phasor Data Concentrators.  At least one vendor is well along in the process of delivering a SuperPDC-like products.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6543-2C2C-46AE-A07F-199026F0FA9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</a:t>
            </a:r>
            <a:r>
              <a:rPr lang="en-US" sz="2800" dirty="0" smtClean="0"/>
              <a:t>(continued)</a:t>
            </a:r>
            <a:endParaRPr lang="en-US" dirty="0" smtClean="0"/>
          </a:p>
        </p:txBody>
      </p:sp>
      <p:sp>
        <p:nvSpPr>
          <p:cNvPr id="1822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In 2008, TVA was selected by NERC to develop and deploy an integrated network of </a:t>
            </a:r>
            <a:r>
              <a:rPr lang="en-US" sz="1800" dirty="0" err="1" smtClean="0"/>
              <a:t>SuperPDC’s</a:t>
            </a:r>
            <a:r>
              <a:rPr lang="en-US" sz="1800" dirty="0" smtClean="0"/>
              <a:t> throughout North America – called the NERC Phasor Collection System (NERC PCS).</a:t>
            </a:r>
          </a:p>
          <a:p>
            <a:r>
              <a:rPr lang="en-US" sz="1800" dirty="0" smtClean="0"/>
              <a:t>TVA retained all rights to the core technology – the SuperPDC.   NERC has shared rights with TVA to the extensions they fund.</a:t>
            </a:r>
          </a:p>
          <a:p>
            <a:r>
              <a:rPr lang="en-US" sz="1800" dirty="0" smtClean="0"/>
              <a:t>DOE and the NASPI collaboration effort is focusing on development of new phasor data exchange protocols.  This effort is called </a:t>
            </a:r>
            <a:r>
              <a:rPr lang="en-US" sz="1800" dirty="0" err="1" smtClean="0"/>
              <a:t>NASPInet</a:t>
            </a:r>
            <a:r>
              <a:rPr lang="en-US" sz="1800" dirty="0" smtClean="0"/>
              <a:t>.</a:t>
            </a:r>
          </a:p>
          <a:p>
            <a:r>
              <a:rPr lang="en-US" sz="1800" dirty="0" smtClean="0"/>
              <a:t>TVA has been in discussions with AREVA to barter TVA IP for AREVA product since late 2006.</a:t>
            </a:r>
          </a:p>
          <a:p>
            <a:r>
              <a:rPr lang="en-US" sz="1800" dirty="0" smtClean="0"/>
              <a:t>PSO ability to get value from bartered product is now limited by (1) cost reductions and (2) pending SCADA/EMS upgrade project.</a:t>
            </a:r>
          </a:p>
          <a:p>
            <a:pPr>
              <a:buNone/>
            </a:pPr>
            <a:endParaRPr lang="en-US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6543-2C2C-46AE-A07F-199026F0FA9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0"/>
          <p:cNvGrpSpPr>
            <a:grpSpLocks/>
          </p:cNvGrpSpPr>
          <p:nvPr/>
        </p:nvGrpSpPr>
        <p:grpSpPr bwMode="auto">
          <a:xfrm>
            <a:off x="455613" y="5648325"/>
            <a:ext cx="7861300" cy="592138"/>
            <a:chOff x="455249" y="5648596"/>
            <a:chExt cx="7861659" cy="591671"/>
          </a:xfrm>
        </p:grpSpPr>
        <p:sp>
          <p:nvSpPr>
            <p:cNvPr id="4151" name="Rectangle 4"/>
            <p:cNvSpPr>
              <a:spLocks noChangeArrowheads="1"/>
            </p:cNvSpPr>
            <p:nvPr/>
          </p:nvSpPr>
          <p:spPr bwMode="auto">
            <a:xfrm>
              <a:off x="1033981" y="5648596"/>
              <a:ext cx="7282927" cy="591671"/>
            </a:xfrm>
            <a:prstGeom prst="rect">
              <a:avLst/>
            </a:prstGeom>
            <a:solidFill>
              <a:srgbClr val="0000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2075" tIns="46038" rIns="92075" bIns="46038" anchor="ctr"/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Voltage and Current Measurements (CTs PTs)</a:t>
              </a:r>
            </a:p>
          </p:txBody>
        </p:sp>
        <p:sp>
          <p:nvSpPr>
            <p:cNvPr id="4152" name="TextBox 13"/>
            <p:cNvSpPr txBox="1">
              <a:spLocks noChangeArrowheads="1"/>
            </p:cNvSpPr>
            <p:nvPr/>
          </p:nvSpPr>
          <p:spPr bwMode="auto">
            <a:xfrm>
              <a:off x="455249" y="5704022"/>
              <a:ext cx="35618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/>
                <a:t>1</a:t>
              </a:r>
              <a:endParaRPr lang="en-US"/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1076325" y="3059113"/>
            <a:ext cx="1776413" cy="1924050"/>
            <a:chOff x="1076148" y="3058808"/>
            <a:chExt cx="1777341" cy="1923750"/>
          </a:xfrm>
        </p:grpSpPr>
        <p:sp>
          <p:nvSpPr>
            <p:cNvPr id="4147" name="Rectangle 23"/>
            <p:cNvSpPr>
              <a:spLocks noChangeArrowheads="1"/>
            </p:cNvSpPr>
            <p:nvPr/>
          </p:nvSpPr>
          <p:spPr bwMode="auto">
            <a:xfrm>
              <a:off x="1076148" y="3271652"/>
              <a:ext cx="1002032" cy="591671"/>
            </a:xfrm>
            <a:prstGeom prst="rect">
              <a:avLst/>
            </a:prstGeom>
            <a:solidFill>
              <a:srgbClr val="FF7C8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2075" tIns="46038" rIns="92075" bIns="46038" anchor="ctr"/>
            <a:lstStyle/>
            <a:p>
              <a:pPr algn="ctr"/>
              <a:r>
                <a:rPr lang="en-US"/>
                <a:t>NASPI</a:t>
              </a:r>
              <a:br>
                <a:rPr lang="en-US"/>
              </a:br>
              <a:r>
                <a:rPr lang="en-US"/>
                <a:t>net</a:t>
              </a:r>
            </a:p>
          </p:txBody>
        </p:sp>
        <p:cxnSp>
          <p:nvCxnSpPr>
            <p:cNvPr id="4148" name="Shape 25"/>
            <p:cNvCxnSpPr>
              <a:cxnSpLocks noChangeShapeType="1"/>
              <a:stCxn id="4147" idx="2"/>
              <a:endCxn id="4140" idx="1"/>
            </p:cNvCxnSpPr>
            <p:nvPr/>
          </p:nvCxnSpPr>
          <p:spPr bwMode="auto">
            <a:xfrm rot="16200000" flipH="1">
              <a:off x="1809582" y="3630904"/>
              <a:ext cx="157359" cy="622195"/>
            </a:xfrm>
            <a:prstGeom prst="curvedConnector2">
              <a:avLst/>
            </a:prstGeom>
            <a:noFill/>
            <a:ln w="31750" algn="ctr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4149" name="Shape 27"/>
            <p:cNvCxnSpPr>
              <a:cxnSpLocks noChangeShapeType="1"/>
              <a:stCxn id="4147" idx="0"/>
              <a:endCxn id="4130" idx="1"/>
            </p:cNvCxnSpPr>
            <p:nvPr/>
          </p:nvCxnSpPr>
          <p:spPr bwMode="auto">
            <a:xfrm rot="5400000" flipH="1" flipV="1">
              <a:off x="2108904" y="2527068"/>
              <a:ext cx="212845" cy="1276325"/>
            </a:xfrm>
            <a:prstGeom prst="curvedConnector2">
              <a:avLst/>
            </a:prstGeom>
            <a:noFill/>
            <a:ln w="31750" algn="ctr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4150" name="Shape 31"/>
            <p:cNvCxnSpPr>
              <a:cxnSpLocks noChangeShapeType="1"/>
              <a:stCxn id="4113" idx="1"/>
            </p:cNvCxnSpPr>
            <p:nvPr/>
          </p:nvCxnSpPr>
          <p:spPr bwMode="auto">
            <a:xfrm rot="10800000">
              <a:off x="1306287" y="3835731"/>
              <a:ext cx="251805" cy="1146827"/>
            </a:xfrm>
            <a:prstGeom prst="curvedConnector2">
              <a:avLst/>
            </a:prstGeom>
            <a:noFill/>
            <a:ln w="31750" algn="ctr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4" name="Group 62"/>
          <p:cNvGrpSpPr>
            <a:grpSpLocks/>
          </p:cNvGrpSpPr>
          <p:nvPr/>
        </p:nvGrpSpPr>
        <p:grpSpPr bwMode="auto">
          <a:xfrm>
            <a:off x="455613" y="3713163"/>
            <a:ext cx="8266112" cy="947737"/>
            <a:chOff x="455249" y="3712972"/>
            <a:chExt cx="8267138" cy="947993"/>
          </a:xfrm>
        </p:grpSpPr>
        <p:sp>
          <p:nvSpPr>
            <p:cNvPr id="4140" name="Rectangle 6"/>
            <p:cNvSpPr>
              <a:spLocks noChangeArrowheads="1"/>
            </p:cNvSpPr>
            <p:nvPr/>
          </p:nvSpPr>
          <p:spPr bwMode="auto">
            <a:xfrm>
              <a:off x="2199359" y="3724846"/>
              <a:ext cx="4952171" cy="591671"/>
            </a:xfrm>
            <a:prstGeom prst="rect">
              <a:avLst/>
            </a:prstGeom>
            <a:solidFill>
              <a:srgbClr val="0066CC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2075" tIns="46038" rIns="92075" bIns="46038" anchor="ctr"/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Phasor Data Concentrators</a:t>
              </a:r>
            </a:p>
          </p:txBody>
        </p:sp>
        <p:sp>
          <p:nvSpPr>
            <p:cNvPr id="4141" name="TextBox 11"/>
            <p:cNvSpPr txBox="1">
              <a:spLocks noChangeArrowheads="1"/>
            </p:cNvSpPr>
            <p:nvPr/>
          </p:nvSpPr>
          <p:spPr bwMode="auto">
            <a:xfrm>
              <a:off x="455249" y="3712972"/>
              <a:ext cx="35618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/>
                <a:t>3</a:t>
              </a:r>
              <a:endParaRPr lang="en-US"/>
            </a:p>
          </p:txBody>
        </p:sp>
        <p:cxnSp>
          <p:nvCxnSpPr>
            <p:cNvPr id="4142" name="Straight Arrow Connector 16"/>
            <p:cNvCxnSpPr>
              <a:cxnSpLocks noChangeShapeType="1"/>
            </p:cNvCxnSpPr>
            <p:nvPr/>
          </p:nvCxnSpPr>
          <p:spPr bwMode="auto">
            <a:xfrm rot="16200000" flipV="1">
              <a:off x="4464614" y="4475862"/>
              <a:ext cx="370204" cy="1"/>
            </a:xfrm>
            <a:prstGeom prst="straightConnector1">
              <a:avLst/>
            </a:prstGeom>
            <a:noFill/>
            <a:ln w="31750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4143" name="TextBox 20"/>
            <p:cNvSpPr txBox="1">
              <a:spLocks noChangeArrowheads="1"/>
            </p:cNvSpPr>
            <p:nvPr/>
          </p:nvSpPr>
          <p:spPr bwMode="auto">
            <a:xfrm>
              <a:off x="4902535" y="4320669"/>
              <a:ext cx="185018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Private Networks</a:t>
              </a:r>
              <a:endParaRPr lang="en-US"/>
            </a:p>
          </p:txBody>
        </p:sp>
        <p:sp>
          <p:nvSpPr>
            <p:cNvPr id="4144" name="TextBox 33"/>
            <p:cNvSpPr txBox="1">
              <a:spLocks noChangeArrowheads="1"/>
            </p:cNvSpPr>
            <p:nvPr/>
          </p:nvSpPr>
          <p:spPr bwMode="auto">
            <a:xfrm>
              <a:off x="2208201" y="4306816"/>
              <a:ext cx="1725024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600">
                  <a:solidFill>
                    <a:srgbClr val="006600"/>
                  </a:solidFill>
                </a:rPr>
                <a:t>37.118 &amp; Others</a:t>
              </a:r>
              <a:endParaRPr lang="en-US">
                <a:solidFill>
                  <a:srgbClr val="006600"/>
                </a:solidFill>
              </a:endParaRPr>
            </a:p>
          </p:txBody>
        </p:sp>
        <p:sp>
          <p:nvSpPr>
            <p:cNvPr id="4145" name="Right Arrow 47"/>
            <p:cNvSpPr>
              <a:spLocks noChangeArrowheads="1"/>
            </p:cNvSpPr>
            <p:nvPr/>
          </p:nvSpPr>
          <p:spPr bwMode="auto">
            <a:xfrm>
              <a:off x="7243953" y="3728857"/>
              <a:ext cx="558140" cy="320634"/>
            </a:xfrm>
            <a:prstGeom prst="rightArrow">
              <a:avLst>
                <a:gd name="adj1" fmla="val 50000"/>
                <a:gd name="adj2" fmla="val 49998"/>
              </a:avLst>
            </a:prstGeom>
            <a:gradFill rotWithShape="1">
              <a:gsLst>
                <a:gs pos="0">
                  <a:srgbClr val="A07400"/>
                </a:gs>
                <a:gs pos="50000">
                  <a:srgbClr val="E6A900"/>
                </a:gs>
                <a:gs pos="100000">
                  <a:srgbClr val="FFCA00"/>
                </a:gs>
              </a:gsLst>
              <a:lin ang="0" scaled="1"/>
            </a:gra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2075" tIns="46038" rIns="92075" bIns="46038" anchor="ctr"/>
            <a:lstStyle/>
            <a:p>
              <a:endParaRPr lang="en-US"/>
            </a:p>
          </p:txBody>
        </p:sp>
        <p:sp>
          <p:nvSpPr>
            <p:cNvPr id="4146" name="TextBox 49"/>
            <p:cNvSpPr txBox="1">
              <a:spLocks noChangeArrowheads="1"/>
            </p:cNvSpPr>
            <p:nvPr/>
          </p:nvSpPr>
          <p:spPr bwMode="auto">
            <a:xfrm>
              <a:off x="7135093" y="3988130"/>
              <a:ext cx="1587294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rgbClr val="FF0000"/>
                  </a:solidFill>
                </a:rPr>
                <a:t>Local Streams</a:t>
              </a:r>
              <a:endParaRPr 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5" name="Group 65"/>
          <p:cNvGrpSpPr>
            <a:grpSpLocks/>
          </p:cNvGrpSpPr>
          <p:nvPr/>
        </p:nvGrpSpPr>
        <p:grpSpPr bwMode="auto">
          <a:xfrm>
            <a:off x="455613" y="1636713"/>
            <a:ext cx="8593137" cy="2084387"/>
            <a:chOff x="455249" y="1636818"/>
            <a:chExt cx="8593414" cy="2084280"/>
          </a:xfrm>
        </p:grpSpPr>
        <p:grpSp>
          <p:nvGrpSpPr>
            <p:cNvPr id="6" name="Group 41"/>
            <p:cNvGrpSpPr>
              <a:grpSpLocks/>
            </p:cNvGrpSpPr>
            <p:nvPr/>
          </p:nvGrpSpPr>
          <p:grpSpPr bwMode="auto">
            <a:xfrm rot="514394">
              <a:off x="2111833" y="1911928"/>
              <a:ext cx="809497" cy="811484"/>
              <a:chOff x="1126181" y="2185060"/>
              <a:chExt cx="809497" cy="811484"/>
            </a:xfrm>
          </p:grpSpPr>
          <p:sp>
            <p:nvSpPr>
              <p:cNvPr id="38" name="Arc 37"/>
              <p:cNvSpPr/>
              <p:nvPr/>
            </p:nvSpPr>
            <p:spPr bwMode="auto">
              <a:xfrm>
                <a:off x="1119322" y="2180847"/>
                <a:ext cx="808063" cy="803233"/>
              </a:xfrm>
              <a:prstGeom prst="arc">
                <a:avLst/>
              </a:prstGeom>
              <a:solidFill>
                <a:schemeClr val="bg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lIns="92075" tIns="46038" rIns="92075" bIns="46038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40" name="Arc 39"/>
              <p:cNvSpPr/>
              <p:nvPr/>
            </p:nvSpPr>
            <p:spPr bwMode="auto">
              <a:xfrm rot="16200000">
                <a:off x="1114764" y="2189711"/>
                <a:ext cx="815933" cy="798538"/>
              </a:xfrm>
              <a:prstGeom prst="arc">
                <a:avLst/>
              </a:prstGeom>
              <a:solidFill>
                <a:schemeClr val="bg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lIns="92075" tIns="46038" rIns="92075" bIns="46038" anchor="ctr"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41" name="Arc 40"/>
              <p:cNvSpPr/>
              <p:nvPr/>
            </p:nvSpPr>
            <p:spPr bwMode="auto">
              <a:xfrm rot="10800000">
                <a:off x="1117111" y="2187363"/>
                <a:ext cx="811238" cy="803233"/>
              </a:xfrm>
              <a:prstGeom prst="arc">
                <a:avLst/>
              </a:prstGeom>
              <a:solidFill>
                <a:schemeClr val="bg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triangle" w="med" len="med"/>
                <a:tailEnd type="none" w="med" len="med"/>
              </a:ln>
              <a:effectLst/>
            </p:spPr>
            <p:txBody>
              <a:bodyPr lIns="92075" tIns="46038" rIns="92075" bIns="46038" anchor="ctr"/>
              <a:lstStyle/>
              <a:p>
                <a:pPr>
                  <a:defRPr/>
                </a:pPr>
                <a:endParaRPr lang="en-US" dirty="0"/>
              </a:p>
            </p:txBody>
          </p:sp>
        </p:grpSp>
        <p:sp>
          <p:nvSpPr>
            <p:cNvPr id="4127" name="TextBox 36"/>
            <p:cNvSpPr txBox="1">
              <a:spLocks noChangeArrowheads="1"/>
            </p:cNvSpPr>
            <p:nvPr/>
          </p:nvSpPr>
          <p:spPr bwMode="auto">
            <a:xfrm>
              <a:off x="2460610" y="2379110"/>
              <a:ext cx="122020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600">
                  <a:solidFill>
                    <a:srgbClr val="006600"/>
                  </a:solidFill>
                </a:rPr>
                <a:t>PCSbinary</a:t>
              </a:r>
              <a:endParaRPr lang="en-US">
                <a:solidFill>
                  <a:srgbClr val="006600"/>
                </a:solidFill>
              </a:endParaRPr>
            </a:p>
          </p:txBody>
        </p:sp>
        <p:sp>
          <p:nvSpPr>
            <p:cNvPr id="4128" name="TextBox 42"/>
            <p:cNvSpPr txBox="1">
              <a:spLocks noChangeArrowheads="1"/>
            </p:cNvSpPr>
            <p:nvPr/>
          </p:nvSpPr>
          <p:spPr bwMode="auto">
            <a:xfrm>
              <a:off x="1613066" y="1636818"/>
              <a:ext cx="91242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PCSnet</a:t>
              </a:r>
              <a:endParaRPr lang="en-US"/>
            </a:p>
          </p:txBody>
        </p:sp>
        <p:grpSp>
          <p:nvGrpSpPr>
            <p:cNvPr id="7" name="Group 64"/>
            <p:cNvGrpSpPr>
              <a:grpSpLocks/>
            </p:cNvGrpSpPr>
            <p:nvPr/>
          </p:nvGrpSpPr>
          <p:grpSpPr bwMode="auto">
            <a:xfrm>
              <a:off x="455249" y="2717447"/>
              <a:ext cx="8593414" cy="1003651"/>
              <a:chOff x="455249" y="2717447"/>
              <a:chExt cx="8593414" cy="1003651"/>
            </a:xfrm>
          </p:grpSpPr>
          <p:sp>
            <p:nvSpPr>
              <p:cNvPr id="4130" name="Rectangle 7"/>
              <p:cNvSpPr>
                <a:spLocks noChangeArrowheads="1"/>
              </p:cNvSpPr>
              <p:nvPr/>
            </p:nvSpPr>
            <p:spPr bwMode="auto">
              <a:xfrm>
                <a:off x="2853489" y="2762971"/>
                <a:ext cx="3643911" cy="591671"/>
              </a:xfrm>
              <a:prstGeom prst="rect">
                <a:avLst/>
              </a:prstGeom>
              <a:solidFill>
                <a:srgbClr val="0099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2075" tIns="46038" rIns="92075" bIns="46038" anchor="ctr"/>
              <a:lstStyle/>
              <a:p>
                <a:pPr algn="ctr"/>
                <a:r>
                  <a:rPr lang="en-US"/>
                  <a:t>NERC PCS Nodes</a:t>
                </a:r>
              </a:p>
            </p:txBody>
          </p:sp>
          <p:sp>
            <p:nvSpPr>
              <p:cNvPr id="4131" name="TextBox 10"/>
              <p:cNvSpPr txBox="1">
                <a:spLocks noChangeArrowheads="1"/>
              </p:cNvSpPr>
              <p:nvPr/>
            </p:nvSpPr>
            <p:spPr bwMode="auto">
              <a:xfrm>
                <a:off x="455249" y="2717447"/>
                <a:ext cx="356188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400"/>
                  <a:t>4</a:t>
                </a:r>
                <a:endParaRPr lang="en-US"/>
              </a:p>
            </p:txBody>
          </p:sp>
          <p:cxnSp>
            <p:nvCxnSpPr>
              <p:cNvPr id="4132" name="Straight Arrow Connector 17"/>
              <p:cNvCxnSpPr>
                <a:cxnSpLocks noChangeShapeType="1"/>
              </p:cNvCxnSpPr>
              <p:nvPr/>
            </p:nvCxnSpPr>
            <p:spPr bwMode="auto">
              <a:xfrm rot="16200000" flipV="1">
                <a:off x="4440863" y="3513961"/>
                <a:ext cx="370204" cy="1"/>
              </a:xfrm>
              <a:prstGeom prst="straightConnector1">
                <a:avLst/>
              </a:prstGeom>
              <a:noFill/>
              <a:ln w="31750" algn="ctr">
                <a:solidFill>
                  <a:schemeClr val="tx1"/>
                </a:solidFill>
                <a:round/>
                <a:headEnd/>
                <a:tailEnd type="arrow" w="med" len="med"/>
              </a:ln>
            </p:spPr>
          </p:cxnSp>
          <p:sp>
            <p:nvSpPr>
              <p:cNvPr id="4133" name="TextBox 21"/>
              <p:cNvSpPr txBox="1">
                <a:spLocks noChangeArrowheads="1"/>
              </p:cNvSpPr>
              <p:nvPr/>
            </p:nvSpPr>
            <p:spPr bwMode="auto">
              <a:xfrm>
                <a:off x="4938160" y="3382544"/>
                <a:ext cx="2533066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Private Networks &amp; VPN</a:t>
                </a:r>
                <a:endParaRPr lang="en-US"/>
              </a:p>
            </p:txBody>
          </p:sp>
          <p:sp>
            <p:nvSpPr>
              <p:cNvPr id="4134" name="TextBox 35"/>
              <p:cNvSpPr txBox="1">
                <a:spLocks noChangeArrowheads="1"/>
              </p:cNvSpPr>
              <p:nvPr/>
            </p:nvSpPr>
            <p:spPr bwMode="auto">
              <a:xfrm>
                <a:off x="2670668" y="3378591"/>
                <a:ext cx="800091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sz="1600">
                    <a:solidFill>
                      <a:srgbClr val="006600"/>
                    </a:solidFill>
                  </a:rPr>
                  <a:t>37.118</a:t>
                </a:r>
                <a:endParaRPr lang="en-US">
                  <a:solidFill>
                    <a:srgbClr val="006600"/>
                  </a:solidFill>
                </a:endParaRPr>
              </a:p>
            </p:txBody>
          </p:sp>
          <p:sp>
            <p:nvSpPr>
              <p:cNvPr id="4135" name="Right Arrow 50"/>
              <p:cNvSpPr>
                <a:spLocks noChangeArrowheads="1"/>
              </p:cNvSpPr>
              <p:nvPr/>
            </p:nvSpPr>
            <p:spPr bwMode="auto">
              <a:xfrm>
                <a:off x="6624457" y="2729350"/>
                <a:ext cx="558140" cy="320634"/>
              </a:xfrm>
              <a:prstGeom prst="rightArrow">
                <a:avLst>
                  <a:gd name="adj1" fmla="val 50000"/>
                  <a:gd name="adj2" fmla="val 49998"/>
                </a:avLst>
              </a:prstGeom>
              <a:gradFill rotWithShape="1">
                <a:gsLst>
                  <a:gs pos="0">
                    <a:srgbClr val="A07400"/>
                  </a:gs>
                  <a:gs pos="50000">
                    <a:srgbClr val="E6A900"/>
                  </a:gs>
                  <a:gs pos="100000">
                    <a:srgbClr val="FFCA00"/>
                  </a:gs>
                </a:gsLst>
                <a:lin ang="0" scaled="1"/>
              </a:gra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2075" tIns="46038" rIns="92075" bIns="46038" anchor="ctr"/>
              <a:lstStyle/>
              <a:p>
                <a:endParaRPr lang="en-US"/>
              </a:p>
            </p:txBody>
          </p:sp>
          <p:sp>
            <p:nvSpPr>
              <p:cNvPr id="4136" name="TextBox 51"/>
              <p:cNvSpPr txBox="1">
                <a:spLocks noChangeArrowheads="1"/>
              </p:cNvSpPr>
              <p:nvPr/>
            </p:nvSpPr>
            <p:spPr bwMode="auto">
              <a:xfrm>
                <a:off x="6515597" y="2988623"/>
                <a:ext cx="2533066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>
                    <a:solidFill>
                      <a:srgbClr val="FF0000"/>
                    </a:solidFill>
                  </a:rPr>
                  <a:t> Downsampled Services</a:t>
                </a:r>
                <a:endParaRPr lang="en-US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8" name="Group 67"/>
          <p:cNvGrpSpPr>
            <a:grpSpLocks/>
          </p:cNvGrpSpPr>
          <p:nvPr/>
        </p:nvGrpSpPr>
        <p:grpSpPr bwMode="auto">
          <a:xfrm>
            <a:off x="441325" y="815975"/>
            <a:ext cx="7889875" cy="992188"/>
            <a:chOff x="441399" y="815444"/>
            <a:chExt cx="7889683" cy="993494"/>
          </a:xfrm>
        </p:grpSpPr>
        <p:sp>
          <p:nvSpPr>
            <p:cNvPr id="45" name="Rectangle 44"/>
            <p:cNvSpPr/>
            <p:nvPr/>
          </p:nvSpPr>
          <p:spPr bwMode="auto">
            <a:xfrm>
              <a:off x="3854441" y="861543"/>
              <a:ext cx="1655723" cy="59132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92075" tIns="46038" rIns="92075" bIns="46038" anchor="ctr"/>
            <a:lstStyle/>
            <a:p>
              <a:pPr algn="ctr">
                <a:defRPr/>
              </a:pPr>
              <a:r>
                <a:rPr lang="en-US" dirty="0"/>
                <a:t>Computation</a:t>
              </a:r>
              <a:br>
                <a:rPr lang="en-US" dirty="0"/>
              </a:br>
              <a:r>
                <a:rPr lang="en-US" dirty="0"/>
                <a:t>&amp; Search</a:t>
              </a:r>
            </a:p>
          </p:txBody>
        </p:sp>
        <p:cxnSp>
          <p:nvCxnSpPr>
            <p:cNvPr id="4121" name="Straight Arrow Connector 45"/>
            <p:cNvCxnSpPr>
              <a:cxnSpLocks noChangeShapeType="1"/>
            </p:cNvCxnSpPr>
            <p:nvPr/>
          </p:nvCxnSpPr>
          <p:spPr bwMode="auto">
            <a:xfrm rot="16200000" flipV="1">
              <a:off x="4462637" y="1623835"/>
              <a:ext cx="370204" cy="1"/>
            </a:xfrm>
            <a:prstGeom prst="straightConnector1">
              <a:avLst/>
            </a:prstGeom>
            <a:noFill/>
            <a:ln w="31750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4122" name="TextBox 46"/>
            <p:cNvSpPr txBox="1">
              <a:spLocks noChangeArrowheads="1"/>
            </p:cNvSpPr>
            <p:nvPr/>
          </p:nvSpPr>
          <p:spPr bwMode="auto">
            <a:xfrm>
              <a:off x="441399" y="924322"/>
              <a:ext cx="35618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/>
                <a:t>6</a:t>
              </a:r>
              <a:endParaRPr lang="en-US"/>
            </a:p>
          </p:txBody>
        </p:sp>
        <p:sp>
          <p:nvSpPr>
            <p:cNvPr id="4123" name="Right Arrow 52"/>
            <p:cNvSpPr>
              <a:spLocks noChangeArrowheads="1"/>
            </p:cNvSpPr>
            <p:nvPr/>
          </p:nvSpPr>
          <p:spPr bwMode="auto">
            <a:xfrm>
              <a:off x="5708078" y="815444"/>
              <a:ext cx="558140" cy="320634"/>
            </a:xfrm>
            <a:prstGeom prst="rightArrow">
              <a:avLst>
                <a:gd name="adj1" fmla="val 50000"/>
                <a:gd name="adj2" fmla="val 49998"/>
              </a:avLst>
            </a:prstGeom>
            <a:gradFill rotWithShape="1">
              <a:gsLst>
                <a:gs pos="0">
                  <a:srgbClr val="A07400"/>
                </a:gs>
                <a:gs pos="50000">
                  <a:srgbClr val="E6A900"/>
                </a:gs>
                <a:gs pos="100000">
                  <a:srgbClr val="FFCA00"/>
                </a:gs>
              </a:gsLst>
              <a:lin ang="0" scaled="1"/>
            </a:gra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2075" tIns="46038" rIns="92075" bIns="46038" anchor="ctr"/>
            <a:lstStyle/>
            <a:p>
              <a:endParaRPr lang="en-US"/>
            </a:p>
          </p:txBody>
        </p:sp>
        <p:sp>
          <p:nvSpPr>
            <p:cNvPr id="4124" name="TextBox 53"/>
            <p:cNvSpPr txBox="1">
              <a:spLocks noChangeArrowheads="1"/>
            </p:cNvSpPr>
            <p:nvPr/>
          </p:nvSpPr>
          <p:spPr bwMode="auto">
            <a:xfrm>
              <a:off x="5563593" y="1074717"/>
              <a:ext cx="276748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rgbClr val="FF0000"/>
                  </a:solidFill>
                </a:rPr>
                <a:t> Parallel Analysis Services</a:t>
              </a:r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4125" name="TextBox 55"/>
            <p:cNvSpPr txBox="1">
              <a:spLocks noChangeArrowheads="1"/>
            </p:cNvSpPr>
            <p:nvPr/>
          </p:nvSpPr>
          <p:spPr bwMode="auto">
            <a:xfrm>
              <a:off x="4959931" y="1444915"/>
              <a:ext cx="2590774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Local Clustered Network</a:t>
              </a:r>
              <a:endParaRPr lang="en-US"/>
            </a:p>
          </p:txBody>
        </p:sp>
      </p:grpSp>
      <p:grpSp>
        <p:nvGrpSpPr>
          <p:cNvPr id="9" name="Group 61"/>
          <p:cNvGrpSpPr>
            <a:grpSpLocks/>
          </p:cNvGrpSpPr>
          <p:nvPr/>
        </p:nvGrpSpPr>
        <p:grpSpPr bwMode="auto">
          <a:xfrm>
            <a:off x="455613" y="4652963"/>
            <a:ext cx="8315325" cy="995362"/>
            <a:chOff x="455249" y="4653153"/>
            <a:chExt cx="8316292" cy="995443"/>
          </a:xfrm>
        </p:grpSpPr>
        <p:sp>
          <p:nvSpPr>
            <p:cNvPr id="4113" name="Rectangle 5"/>
            <p:cNvSpPr>
              <a:spLocks noChangeArrowheads="1"/>
            </p:cNvSpPr>
            <p:nvPr/>
          </p:nvSpPr>
          <p:spPr bwMode="auto">
            <a:xfrm>
              <a:off x="1558091" y="4686721"/>
              <a:ext cx="6234706" cy="591671"/>
            </a:xfrm>
            <a:prstGeom prst="rect">
              <a:avLst/>
            </a:prstGeom>
            <a:solidFill>
              <a:srgbClr val="0033CC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2075" tIns="46038" rIns="92075" bIns="46038" anchor="ctr"/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PMUs / Relays</a:t>
              </a:r>
            </a:p>
          </p:txBody>
        </p:sp>
        <p:sp>
          <p:nvSpPr>
            <p:cNvPr id="4114" name="TextBox 12"/>
            <p:cNvSpPr txBox="1">
              <a:spLocks noChangeArrowheads="1"/>
            </p:cNvSpPr>
            <p:nvPr/>
          </p:nvSpPr>
          <p:spPr bwMode="auto">
            <a:xfrm>
              <a:off x="455249" y="4708497"/>
              <a:ext cx="35618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/>
                <a:t>2</a:t>
              </a:r>
              <a:endParaRPr lang="en-US"/>
            </a:p>
          </p:txBody>
        </p:sp>
        <p:cxnSp>
          <p:nvCxnSpPr>
            <p:cNvPr id="4115" name="Straight Arrow Connector 15"/>
            <p:cNvCxnSpPr>
              <a:cxnSpLocks noChangeShapeType="1"/>
              <a:stCxn id="4151" idx="0"/>
              <a:endCxn id="4113" idx="2"/>
            </p:cNvCxnSpPr>
            <p:nvPr/>
          </p:nvCxnSpPr>
          <p:spPr bwMode="auto">
            <a:xfrm rot="16200000" flipV="1">
              <a:off x="4490343" y="5463493"/>
              <a:ext cx="370204" cy="1"/>
            </a:xfrm>
            <a:prstGeom prst="straightConnector1">
              <a:avLst/>
            </a:prstGeom>
            <a:noFill/>
            <a:ln w="31750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4116" name="TextBox 19"/>
            <p:cNvSpPr txBox="1">
              <a:spLocks noChangeArrowheads="1"/>
            </p:cNvSpPr>
            <p:nvPr/>
          </p:nvSpPr>
          <p:spPr bwMode="auto">
            <a:xfrm>
              <a:off x="4928260" y="5272644"/>
              <a:ext cx="74231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Wires</a:t>
              </a:r>
              <a:endParaRPr lang="en-US"/>
            </a:p>
          </p:txBody>
        </p:sp>
        <p:sp>
          <p:nvSpPr>
            <p:cNvPr id="4117" name="TextBox 32"/>
            <p:cNvSpPr txBox="1">
              <a:spLocks noChangeArrowheads="1"/>
            </p:cNvSpPr>
            <p:nvPr/>
          </p:nvSpPr>
          <p:spPr bwMode="auto">
            <a:xfrm>
              <a:off x="2631330" y="5282541"/>
              <a:ext cx="87876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600">
                  <a:solidFill>
                    <a:srgbClr val="006600"/>
                  </a:solidFill>
                </a:rPr>
                <a:t>Analog</a:t>
              </a:r>
              <a:endParaRPr lang="en-US">
                <a:solidFill>
                  <a:srgbClr val="006600"/>
                </a:solidFill>
              </a:endParaRPr>
            </a:p>
          </p:txBody>
        </p:sp>
        <p:sp>
          <p:nvSpPr>
            <p:cNvPr id="4118" name="Right Arrow 56"/>
            <p:cNvSpPr>
              <a:spLocks noChangeArrowheads="1"/>
            </p:cNvSpPr>
            <p:nvPr/>
          </p:nvSpPr>
          <p:spPr bwMode="auto">
            <a:xfrm>
              <a:off x="7966368" y="4653153"/>
              <a:ext cx="558140" cy="320634"/>
            </a:xfrm>
            <a:prstGeom prst="rightArrow">
              <a:avLst>
                <a:gd name="adj1" fmla="val 50000"/>
                <a:gd name="adj2" fmla="val 49998"/>
              </a:avLst>
            </a:prstGeom>
            <a:gradFill rotWithShape="1">
              <a:gsLst>
                <a:gs pos="0">
                  <a:srgbClr val="A07400"/>
                </a:gs>
                <a:gs pos="50000">
                  <a:srgbClr val="E6A900"/>
                </a:gs>
                <a:gs pos="100000">
                  <a:srgbClr val="FFCA00"/>
                </a:gs>
              </a:gsLst>
              <a:lin ang="0" scaled="1"/>
            </a:gra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2075" tIns="46038" rIns="92075" bIns="46038" anchor="ctr"/>
            <a:lstStyle/>
            <a:p>
              <a:endParaRPr lang="en-US"/>
            </a:p>
          </p:txBody>
        </p:sp>
        <p:sp>
          <p:nvSpPr>
            <p:cNvPr id="4119" name="TextBox 57"/>
            <p:cNvSpPr txBox="1">
              <a:spLocks noChangeArrowheads="1"/>
            </p:cNvSpPr>
            <p:nvPr/>
          </p:nvSpPr>
          <p:spPr bwMode="auto">
            <a:xfrm>
              <a:off x="7857508" y="4912426"/>
              <a:ext cx="91403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rgbClr val="FF0000"/>
                  </a:solidFill>
                </a:rPr>
                <a:t>Control</a:t>
              </a:r>
              <a:endParaRPr 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>
            <a:off x="455613" y="1722438"/>
            <a:ext cx="7142162" cy="1050925"/>
            <a:chOff x="455249" y="1721922"/>
            <a:chExt cx="7142613" cy="1050866"/>
          </a:xfrm>
        </p:grpSpPr>
        <p:sp>
          <p:nvSpPr>
            <p:cNvPr id="4107" name="Rectangle 8"/>
            <p:cNvSpPr>
              <a:spLocks noChangeArrowheads="1"/>
            </p:cNvSpPr>
            <p:nvPr/>
          </p:nvSpPr>
          <p:spPr bwMode="auto">
            <a:xfrm>
              <a:off x="3488819" y="1801096"/>
              <a:ext cx="2373251" cy="591671"/>
            </a:xfrm>
            <a:prstGeom prst="rect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2075" tIns="46038" rIns="92075" bIns="46038" anchor="ctr"/>
            <a:lstStyle/>
            <a:p>
              <a:pPr algn="ctr"/>
              <a:r>
                <a:rPr lang="en-US" dirty="0" smtClean="0"/>
                <a:t>NERC PCS </a:t>
              </a:r>
              <a:r>
                <a:rPr lang="en-US" dirty="0"/>
                <a:t>Archive</a:t>
              </a:r>
            </a:p>
          </p:txBody>
        </p:sp>
        <p:sp>
          <p:nvSpPr>
            <p:cNvPr id="4108" name="TextBox 9"/>
            <p:cNvSpPr txBox="1">
              <a:spLocks noChangeArrowheads="1"/>
            </p:cNvSpPr>
            <p:nvPr/>
          </p:nvSpPr>
          <p:spPr bwMode="auto">
            <a:xfrm>
              <a:off x="455249" y="1721922"/>
              <a:ext cx="35618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/>
                <a:t>5</a:t>
              </a:r>
              <a:endParaRPr lang="en-US"/>
            </a:p>
          </p:txBody>
        </p:sp>
        <p:cxnSp>
          <p:nvCxnSpPr>
            <p:cNvPr id="4109" name="Straight Arrow Connector 18"/>
            <p:cNvCxnSpPr>
              <a:cxnSpLocks noChangeShapeType="1"/>
            </p:cNvCxnSpPr>
            <p:nvPr/>
          </p:nvCxnSpPr>
          <p:spPr bwMode="auto">
            <a:xfrm rot="16200000" flipV="1">
              <a:off x="4452737" y="2587685"/>
              <a:ext cx="370204" cy="1"/>
            </a:xfrm>
            <a:prstGeom prst="straightConnector1">
              <a:avLst/>
            </a:prstGeom>
            <a:noFill/>
            <a:ln w="31750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4110" name="TextBox 22"/>
            <p:cNvSpPr txBox="1">
              <a:spLocks noChangeArrowheads="1"/>
            </p:cNvSpPr>
            <p:nvPr/>
          </p:nvSpPr>
          <p:spPr bwMode="auto">
            <a:xfrm>
              <a:off x="4938160" y="2396919"/>
              <a:ext cx="265970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/>
                <a:t>Private Network (PCSnet)</a:t>
              </a:r>
              <a:endParaRPr lang="en-US"/>
            </a:p>
          </p:txBody>
        </p:sp>
        <p:sp>
          <p:nvSpPr>
            <p:cNvPr id="4111" name="Right Arrow 58"/>
            <p:cNvSpPr>
              <a:spLocks noChangeArrowheads="1"/>
            </p:cNvSpPr>
            <p:nvPr/>
          </p:nvSpPr>
          <p:spPr bwMode="auto">
            <a:xfrm>
              <a:off x="6052462" y="1753594"/>
              <a:ext cx="558140" cy="320634"/>
            </a:xfrm>
            <a:prstGeom prst="rightArrow">
              <a:avLst>
                <a:gd name="adj1" fmla="val 50000"/>
                <a:gd name="adj2" fmla="val 49998"/>
              </a:avLst>
            </a:prstGeom>
            <a:gradFill rotWithShape="1">
              <a:gsLst>
                <a:gs pos="0">
                  <a:srgbClr val="A07400"/>
                </a:gs>
                <a:gs pos="50000">
                  <a:srgbClr val="E6A900"/>
                </a:gs>
                <a:gs pos="100000">
                  <a:srgbClr val="FFCA00"/>
                </a:gs>
              </a:gsLst>
              <a:lin ang="0" scaled="1"/>
            </a:gra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2075" tIns="46038" rIns="92075" bIns="46038" anchor="ctr"/>
            <a:lstStyle/>
            <a:p>
              <a:endParaRPr lang="en-US"/>
            </a:p>
          </p:txBody>
        </p:sp>
        <p:sp>
          <p:nvSpPr>
            <p:cNvPr id="4112" name="TextBox 59"/>
            <p:cNvSpPr txBox="1">
              <a:spLocks noChangeArrowheads="1"/>
            </p:cNvSpPr>
            <p:nvPr/>
          </p:nvSpPr>
          <p:spPr bwMode="auto">
            <a:xfrm>
              <a:off x="5943602" y="2012867"/>
              <a:ext cx="155363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rgbClr val="FF0000"/>
                  </a:solidFill>
                </a:rPr>
                <a:t> Data Extracts</a:t>
              </a:r>
              <a:endParaRPr 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Stimulus – Accelerated Change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6543-2C2C-46AE-A07F-199026F0FA99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Many entities are pursuing large PMU implementation proposals.</a:t>
            </a:r>
          </a:p>
          <a:p>
            <a:r>
              <a:rPr lang="en-US" dirty="0" smtClean="0"/>
              <a:t>Each proposal requires a project that no one yet makes – a SuperPDC.</a:t>
            </a:r>
          </a:p>
          <a:p>
            <a:r>
              <a:rPr lang="en-US" dirty="0" smtClean="0"/>
              <a:t>TVA has confirmed that it will extend its offer to provide the circa 2008 PDC to four parties – Florida State, PJM, Entergy, and NE ISO.</a:t>
            </a:r>
          </a:p>
          <a:p>
            <a:r>
              <a:rPr lang="en-US" dirty="0" smtClean="0"/>
              <a:t>AREVA has been asked to participate in stimulus proposals and seeks TVA technology (They have assess to European technology as a fall-back).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Solution – Open Source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6543-2C2C-46AE-A07F-199026F0FA99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The shelf-life of TVA’s 2008 technology is about to expire.</a:t>
            </a:r>
          </a:p>
          <a:p>
            <a:pPr lvl="1"/>
            <a:r>
              <a:rPr lang="en-US" dirty="0" smtClean="0"/>
              <a:t>NERC funded improvements</a:t>
            </a:r>
          </a:p>
          <a:p>
            <a:pPr lvl="1"/>
            <a:r>
              <a:rPr lang="en-US" dirty="0" smtClean="0"/>
              <a:t>Stimulus inspired change</a:t>
            </a:r>
          </a:p>
          <a:p>
            <a:r>
              <a:rPr lang="en-US" dirty="0" smtClean="0"/>
              <a:t>Open source allows stimulus funding to be leveraged to improve and extend the TVA and NERC products.</a:t>
            </a:r>
          </a:p>
          <a:p>
            <a:r>
              <a:rPr lang="en-US" dirty="0" smtClean="0"/>
              <a:t>Open source allow TVA to continue to play a significant role that aligns with TVA’s mission</a:t>
            </a:r>
          </a:p>
          <a:p>
            <a:r>
              <a:rPr lang="en-US" dirty="0" smtClean="0"/>
              <a:t>Open source resolves any downstream issues over technology ownership between NERC and TVA. (NERC supports the open source approach).</a:t>
            </a:r>
          </a:p>
          <a:p>
            <a:r>
              <a:rPr lang="en-US" dirty="0" smtClean="0"/>
              <a:t>The concept of Open Source has been discussed with OGC.  There are no policy or major legal issues with this approach.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Action Plan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6543-2C2C-46AE-A07F-199026F0FA99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Obtain approval for the open source approach.</a:t>
            </a:r>
          </a:p>
          <a:p>
            <a:r>
              <a:rPr lang="en-US" dirty="0" smtClean="0"/>
              <a:t>Develop a short “pre-release” agreement to allow the code to be reviewed by others – e.g., AREVA, PNNL.</a:t>
            </a:r>
          </a:p>
          <a:p>
            <a:r>
              <a:rPr lang="en-US" dirty="0" smtClean="0"/>
              <a:t>Publically announce TVA’s decision at the October NASPI meeting in Chattanooga</a:t>
            </a:r>
          </a:p>
          <a:p>
            <a:r>
              <a:rPr lang="en-US" dirty="0" smtClean="0"/>
              <a:t>Post the programs and source code on Microsoft’s open source code management site (with links from NASPI sites).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Sound Bite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F6543-2C2C-46AE-A07F-199026F0FA99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914400" y="2057400"/>
            <a:ext cx="7772400" cy="3962400"/>
          </a:xfrm>
        </p:spPr>
        <p:txBody>
          <a:bodyPr/>
          <a:lstStyle/>
          <a:p>
            <a:pPr marL="0" indent="0">
              <a:buNone/>
            </a:pPr>
            <a:r>
              <a:rPr lang="en-US" i="1" dirty="0" smtClean="0"/>
              <a:t>In keeping with its mission, TVA is providing </a:t>
            </a:r>
            <a:r>
              <a:rPr lang="en-US" i="1" dirty="0" smtClean="0"/>
              <a:t>the SuperPDC openly to the industry in </a:t>
            </a:r>
            <a:r>
              <a:rPr lang="en-US" i="1" dirty="0" smtClean="0"/>
              <a:t>hopes that it can be used for the benefit and advancement of synchrophasor </a:t>
            </a:r>
            <a:r>
              <a:rPr lang="en-US" i="1" dirty="0" smtClean="0"/>
              <a:t>technology to improve the reliability of the power grid</a:t>
            </a:r>
            <a:r>
              <a:rPr lang="en-US" dirty="0" smtClean="0"/>
              <a:t>.               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			Rob Manning, 2009</a:t>
            </a:r>
            <a:endParaRPr lang="en-US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911353AB0363428E7E058438AB7EBD" ma:contentTypeVersion="12" ma:contentTypeDescription="Create a new document." ma:contentTypeScope="" ma:versionID="61621d5cb4ebb01816f1d09d00f5bc54">
  <xsd:schema xmlns:xsd="http://www.w3.org/2001/XMLSchema" xmlns:xs="http://www.w3.org/2001/XMLSchema" xmlns:p="http://schemas.microsoft.com/office/2006/metadata/properties" xmlns:ns2="567ab282-dc60-4c67-86a6-4d7df5d91971" xmlns:ns3="1fb3d522-dd6b-4b8f-947b-77c442aba62e" targetNamespace="http://schemas.microsoft.com/office/2006/metadata/properties" ma:root="true" ma:fieldsID="ef042412d716613469d9eba3fe6f23ae" ns2:_="" ns3:_="">
    <xsd:import namespace="567ab282-dc60-4c67-86a6-4d7df5d91971"/>
    <xsd:import namespace="1fb3d522-dd6b-4b8f-947b-77c442aba62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7ab282-dc60-4c67-86a6-4d7df5d919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b3d522-dd6b-4b8f-947b-77c442aba62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799E9B8-5EC7-4168-BAC7-E9D4F8E70DA2}"/>
</file>

<file path=customXml/itemProps2.xml><?xml version="1.0" encoding="utf-8"?>
<ds:datastoreItem xmlns:ds="http://schemas.openxmlformats.org/officeDocument/2006/customXml" ds:itemID="{088F9167-EFBB-4EB5-937C-BC970068B965}"/>
</file>

<file path=customXml/itemProps3.xml><?xml version="1.0" encoding="utf-8"?>
<ds:datastoreItem xmlns:ds="http://schemas.openxmlformats.org/officeDocument/2006/customXml" ds:itemID="{A407E986-26CF-4B43-A43C-6339228A3052}"/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1415</TotalTime>
  <Words>668</Words>
  <Application>Microsoft Office PowerPoint</Application>
  <PresentationFormat>On-screen Show (4:3)</PresentationFormat>
  <Paragraphs>72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Equity</vt:lpstr>
      <vt:lpstr>Open Sourcing the TVA SuperPDC</vt:lpstr>
      <vt:lpstr>Background</vt:lpstr>
      <vt:lpstr>Background (continued)</vt:lpstr>
      <vt:lpstr>Slide 4</vt:lpstr>
      <vt:lpstr>Stimulus – Accelerated Change</vt:lpstr>
      <vt:lpstr>New Solution – Open Source</vt:lpstr>
      <vt:lpstr>The Action Plan</vt:lpstr>
      <vt:lpstr>The Sound Bite</vt:lpstr>
    </vt:vector>
  </TitlesOfParts>
  <Company>Tennessee Valley Authority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Russell Robertson</dc:creator>
  <cp:lastModifiedBy>frrobert</cp:lastModifiedBy>
  <cp:revision>99</cp:revision>
  <dcterms:created xsi:type="dcterms:W3CDTF">2008-01-16T15:23:09Z</dcterms:created>
  <dcterms:modified xsi:type="dcterms:W3CDTF">2009-07-10T17:44:24Z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0x010100DD911353AB0363428E7E058438AB7EBD</vt:lpwstr>
  </property>
</Properties>
</file>