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3.xml" ContentType="application/vnd.openxmlformats-officedocument.theme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"/>
  </p:notesMasterIdLst>
  <p:handoutMasterIdLst>
    <p:handoutMasterId r:id="rId5"/>
  </p:handoutMasterIdLst>
  <p:sldIdLst>
    <p:sldId id="272" r:id="rId2"/>
    <p:sldId id="274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7" d="100"/>
          <a:sy n="127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handoutMaster" Target="handoutMasters/handoutMaster1.xml"/><Relationship Id="rId10" Type="http://schemas.openxmlformats.org/officeDocument/2006/relationships/customXml" Target="../customXml/item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79A33-AF0D-4498-A509-C13A4F128608}" type="datetimeFigureOut">
              <a:rPr lang="en-US" smtClean="0"/>
              <a:pPr/>
              <a:t>08/11/2009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E5D994-DB21-499F-82E4-46320726059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6218B1-AAB0-4CDE-8349-A3D03378F5C3}" type="datetimeFigureOut">
              <a:rPr lang="en-US" smtClean="0"/>
              <a:pPr/>
              <a:t>08/11/2009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1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DD9045-305E-4C85-B304-839FD0D58AA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76200"/>
            <a:ext cx="9013372" cy="6685756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5" name="Rounded Rectangle 14"/>
          <p:cNvSpPr/>
          <p:nvPr userDrawn="1"/>
        </p:nvSpPr>
        <p:spPr>
          <a:xfrm>
            <a:off x="381000" y="1600200"/>
            <a:ext cx="8382000" cy="1295400"/>
          </a:xfrm>
          <a:prstGeom prst="round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2400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pic>
        <p:nvPicPr>
          <p:cNvPr id="16" name="Picture 15" descr="TVA_logo_100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48000" y="5334000"/>
            <a:ext cx="533400" cy="533400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3737377" y="5284847"/>
            <a:ext cx="304442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Power System Operations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600" dirty="0" smtClean="0"/>
              <a:t>Power Control Systems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DDE49-8885-4D92-9102-C5CF73B764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454C-71E5-4A90-B1FC-1F8493D11C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ounded Rectangle 4"/>
          <p:cNvSpPr/>
          <p:nvPr userDrawn="1"/>
        </p:nvSpPr>
        <p:spPr>
          <a:xfrm>
            <a:off x="65313" y="76200"/>
            <a:ext cx="9013372" cy="6685756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6543-2C2C-46AE-A07F-199026F0FA9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>
            <a:lvl1pPr>
              <a:spcBef>
                <a:spcPts val="800"/>
              </a:spcBef>
              <a:defRPr/>
            </a:lvl1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F70D055-94B1-46DF-9F0B-25A612659DA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 descr="TVA_powercontrolsystems3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62600" y="6096000"/>
            <a:ext cx="3333750" cy="5715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84063-F566-4C8C-8105-BE183A4FC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2221E-0E7C-40E5-B14C-E8589A44CED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C06FB-A5D2-4313-8186-F321BBCE0C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33F42-79B0-4F88-AF29-2B2323F013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071BB-A602-4223-9D76-6DCFD0C07E7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Text Box 4"/>
          <p:cNvSpPr txBox="1">
            <a:spLocks noChangeArrowheads="1"/>
          </p:cNvSpPr>
          <p:nvPr userDrawn="1"/>
        </p:nvSpPr>
        <p:spPr bwMode="auto">
          <a:xfrm>
            <a:off x="6248400" y="6400800"/>
            <a:ext cx="25923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i="1" dirty="0" smtClean="0">
                <a:solidFill>
                  <a:schemeClr val="accent6">
                    <a:lumMod val="75000"/>
                  </a:schemeClr>
                </a:solidFill>
              </a:rPr>
              <a:t>PCS Offsite – July 8, 2009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06B9C43-E97D-4C72-A141-A7990C8FD63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88392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E17339E-6919-4AE6-86AE-AB3D0AE719F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Box 4"/>
          <p:cNvSpPr txBox="1">
            <a:spLocks noChangeArrowheads="1"/>
          </p:cNvSpPr>
          <p:nvPr userDrawn="1"/>
        </p:nvSpPr>
        <p:spPr bwMode="auto">
          <a:xfrm>
            <a:off x="685800" y="6400800"/>
            <a:ext cx="10967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i="1" dirty="0" smtClean="0">
                <a:solidFill>
                  <a:schemeClr val="accent6">
                    <a:lumMod val="75000"/>
                  </a:schemeClr>
                </a:solidFill>
              </a:rPr>
              <a:t>July 10, 2009</a:t>
            </a:r>
            <a:endParaRPr lang="en-US" sz="1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838200" y="152400"/>
            <a:ext cx="35328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70C0"/>
                </a:solidFill>
              </a:rPr>
              <a:t>Open</a:t>
            </a:r>
            <a:r>
              <a:rPr lang="en-US" sz="1600" b="1" baseline="0" dirty="0" smtClean="0">
                <a:solidFill>
                  <a:srgbClr val="0070C0"/>
                </a:solidFill>
              </a:rPr>
              <a:t> Sourcing the TVA SuperPDC</a:t>
            </a:r>
            <a:endParaRPr lang="en-US" sz="1600" b="1" dirty="0">
              <a:solidFill>
                <a:srgbClr val="0070C0"/>
              </a:solidFill>
            </a:endParaRPr>
          </a:p>
        </p:txBody>
      </p:sp>
      <p:pic>
        <p:nvPicPr>
          <p:cNvPr id="12" name="Picture 11" descr="pcs_logo4.pn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800725" y="6248400"/>
            <a:ext cx="3038475" cy="52088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00"/>
        </a:spcBef>
        <a:spcAft>
          <a:spcPts val="500"/>
        </a:spcAft>
        <a:buClr>
          <a:schemeClr val="accent2"/>
        </a:buClr>
        <a:buSzPct val="10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00"/>
        </a:spcBef>
        <a:spcAft>
          <a:spcPts val="300"/>
        </a:spcAft>
        <a:buClr>
          <a:srgbClr val="0070C0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200"/>
        </a:spcBef>
        <a:spcAft>
          <a:spcPts val="200"/>
        </a:spcAft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</a:p>
        </p:txBody>
      </p:sp>
      <p:sp>
        <p:nvSpPr>
          <p:cNvPr id="18227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914400" y="1447800"/>
            <a:ext cx="7772400" cy="48006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Standards bodies (IEEE and IEC) have embraced phasor data and have developed standards for phasor data information exchange.</a:t>
            </a:r>
          </a:p>
          <a:p>
            <a:r>
              <a:rPr lang="en-US" dirty="0" smtClean="0"/>
              <a:t>Because it was a missing necessary component for use of synchrophasor data, TVA developed the “Super Phasor Data Concentrator” (SuperPDC) in 2005.</a:t>
            </a:r>
          </a:p>
          <a:p>
            <a:r>
              <a:rPr lang="en-US" dirty="0" smtClean="0"/>
              <a:t>Today, TVA’s SuperPDC is the central hub of synchrophasor data for the Eastern Interconnect.  </a:t>
            </a:r>
          </a:p>
          <a:p>
            <a:pPr lvl="1"/>
            <a:r>
              <a:rPr lang="en-US" dirty="0" smtClean="0"/>
              <a:t>The SuperPDC packages and re-transmits data in real time from 120 PMUs.  </a:t>
            </a:r>
          </a:p>
          <a:p>
            <a:pPr lvl="1"/>
            <a:r>
              <a:rPr lang="en-US" dirty="0" smtClean="0"/>
              <a:t>It archives all data.  More than 15,000 GB of data are currently in the archive.</a:t>
            </a:r>
          </a:p>
          <a:p>
            <a:r>
              <a:rPr lang="en-US" dirty="0" smtClean="0"/>
              <a:t>Because they were all missing and necessary, TVA has provided freeware tools that are used internationally to test PMU communication.</a:t>
            </a:r>
          </a:p>
          <a:p>
            <a:r>
              <a:rPr lang="en-US" dirty="0" smtClean="0"/>
              <a:t>TVA has provide older SuperPDC technology (circa Spring 2008) with a no-cost license (The programs – not the source code).  It’s in use at PJM and SCE.  MISO pending.</a:t>
            </a:r>
          </a:p>
          <a:p>
            <a:r>
              <a:rPr lang="en-US" dirty="0" smtClean="0"/>
              <a:t>Vendors make Phasor Data Concentrators.  At least one vendor is well along in the process of delivering a SuperPDC-like products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SPDC is in production use outside TVA at PJM. Additionally, SCE and MISO have a copy that they are testing. Entergy, BPA and NYISO have expressed interest.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6543-2C2C-46AE-A07F-199026F0FA9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</a:t>
            </a:r>
            <a:r>
              <a:rPr lang="en-US" sz="2800" dirty="0" smtClean="0"/>
              <a:t>(continued)</a:t>
            </a:r>
            <a:endParaRPr lang="en-US" dirty="0" smtClean="0"/>
          </a:p>
        </p:txBody>
      </p:sp>
      <p:sp>
        <p:nvSpPr>
          <p:cNvPr id="1822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In 2008, TVA was selected by NERC to develop and deploy an integrated network of </a:t>
            </a:r>
            <a:r>
              <a:rPr lang="en-US" sz="1800" dirty="0" err="1" smtClean="0"/>
              <a:t>SuperPDC’s</a:t>
            </a:r>
            <a:r>
              <a:rPr lang="en-US" sz="1800" dirty="0" smtClean="0"/>
              <a:t> throughout North America – called the NERC Phasor Collection System (NERC PCS).</a:t>
            </a:r>
          </a:p>
          <a:p>
            <a:r>
              <a:rPr lang="en-US" sz="1800" dirty="0" smtClean="0"/>
              <a:t>TVA retained all rights to the core technology – the SuperPDC.   NERC has shared rights with TVA to the extensions they fund.</a:t>
            </a:r>
          </a:p>
          <a:p>
            <a:r>
              <a:rPr lang="en-US" sz="1800" dirty="0" smtClean="0"/>
              <a:t>DOE and the NASPI collaboration effort is focusing on development of new phasor data exchange protocols.  This effort is called </a:t>
            </a:r>
            <a:r>
              <a:rPr lang="en-US" sz="1800" dirty="0" err="1" smtClean="0"/>
              <a:t>NASPInet</a:t>
            </a:r>
            <a:r>
              <a:rPr lang="en-US" sz="1800" dirty="0" smtClean="0"/>
              <a:t>.</a:t>
            </a:r>
          </a:p>
          <a:p>
            <a:r>
              <a:rPr lang="en-US" sz="1800" dirty="0" smtClean="0"/>
              <a:t>TVA has been in discussions with AREVA to barter TVA IP for AREVA product since late 2006.</a:t>
            </a:r>
          </a:p>
          <a:p>
            <a:r>
              <a:rPr lang="en-US" sz="1800" dirty="0" smtClean="0"/>
              <a:t>PSO ability to get value from bartered product is now limited by (1) cost reductions and (2) pending SCADA/EMS upgrade project.</a:t>
            </a:r>
          </a:p>
          <a:p>
            <a:pPr>
              <a:buNone/>
            </a:pPr>
            <a:endParaRPr lang="en-US" sz="1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6543-2C2C-46AE-A07F-199026F0FA9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D911353AB0363428E7E058438AB7EBD" ma:contentTypeVersion="6" ma:contentTypeDescription="Create a new document." ma:contentTypeScope="" ma:versionID="5ffc872398c1a31f883d688afddd2155">
  <xsd:schema xmlns:xsd="http://www.w3.org/2001/XMLSchema" xmlns:xs="http://www.w3.org/2001/XMLSchema" xmlns:p="http://schemas.microsoft.com/office/2006/metadata/properties" xmlns:ns2="567ab282-dc60-4c67-86a6-4d7df5d91971" targetNamespace="http://schemas.microsoft.com/office/2006/metadata/properties" ma:root="true" ma:fieldsID="7ae3e83053523b3ab53d2f2b70c06e95" ns2:_="">
    <xsd:import namespace="567ab282-dc60-4c67-86a6-4d7df5d9197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7ab282-dc60-4c67-86a6-4d7df5d9197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BD5294B5-A6F1-4A1A-BD6E-54B6204472CD}"/>
</file>

<file path=customXml/itemProps2.xml><?xml version="1.0" encoding="utf-8"?>
<ds:datastoreItem xmlns:ds="http://schemas.openxmlformats.org/officeDocument/2006/customXml" ds:itemID="{7E5E33F3-C277-49D8-9EC4-F9568E8DA657}"/>
</file>

<file path=customXml/itemProps3.xml><?xml version="1.0" encoding="utf-8"?>
<ds:datastoreItem xmlns:ds="http://schemas.openxmlformats.org/officeDocument/2006/customXml" ds:itemID="{CB9AE5D7-51B1-45C4-91CF-F83436C64DE6}"/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1415</TotalTime>
  <Words>336</Words>
  <Application>Microsoft Office PowerPoint</Application>
  <PresentationFormat>On-screen Show 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Equity</vt:lpstr>
      <vt:lpstr>Background</vt:lpstr>
      <vt:lpstr>Background (continued)</vt:lpstr>
    </vt:vector>
  </TitlesOfParts>
  <Company>Tennessee Valley Authority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Russell Robertson</dc:creator>
  <cp:lastModifiedBy>James Ritchie Carroll</cp:lastModifiedBy>
  <cp:revision>100</cp:revision>
  <dcterms:created xsi:type="dcterms:W3CDTF">2008-01-16T15:23:09Z</dcterms:created>
  <dcterms:modified xsi:type="dcterms:W3CDTF">2009-08-11T21:07:21Z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0x010100DD911353AB0363428E7E058438AB7EBD</vt:lpwstr>
  </property>
</Properties>
</file>